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1"/>
  </p:notesMasterIdLst>
  <p:sldIdLst>
    <p:sldId id="513" r:id="rId2"/>
    <p:sldId id="730" r:id="rId3"/>
    <p:sldId id="747" r:id="rId4"/>
    <p:sldId id="763" r:id="rId5"/>
    <p:sldId id="775" r:id="rId6"/>
    <p:sldId id="735" r:id="rId7"/>
    <p:sldId id="736" r:id="rId8"/>
    <p:sldId id="750" r:id="rId9"/>
    <p:sldId id="818" r:id="rId10"/>
    <p:sldId id="745" r:id="rId11"/>
    <p:sldId id="777" r:id="rId12"/>
    <p:sldId id="758" r:id="rId13"/>
    <p:sldId id="760" r:id="rId14"/>
    <p:sldId id="759" r:id="rId15"/>
    <p:sldId id="641" r:id="rId16"/>
    <p:sldId id="786" r:id="rId17"/>
    <p:sldId id="787" r:id="rId18"/>
    <p:sldId id="788" r:id="rId19"/>
    <p:sldId id="789" r:id="rId20"/>
    <p:sldId id="790" r:id="rId21"/>
    <p:sldId id="791" r:id="rId22"/>
    <p:sldId id="792" r:id="rId23"/>
    <p:sldId id="793" r:id="rId24"/>
    <p:sldId id="794" r:id="rId25"/>
    <p:sldId id="795" r:id="rId26"/>
    <p:sldId id="796" r:id="rId27"/>
    <p:sldId id="798" r:id="rId28"/>
    <p:sldId id="797" r:id="rId29"/>
    <p:sldId id="799" r:id="rId30"/>
    <p:sldId id="800" r:id="rId31"/>
    <p:sldId id="801" r:id="rId32"/>
    <p:sldId id="802" r:id="rId33"/>
    <p:sldId id="803" r:id="rId34"/>
    <p:sldId id="804" r:id="rId35"/>
    <p:sldId id="806" r:id="rId36"/>
    <p:sldId id="820" r:id="rId37"/>
    <p:sldId id="807" r:id="rId38"/>
    <p:sldId id="808" r:id="rId39"/>
    <p:sldId id="805" r:id="rId40"/>
    <p:sldId id="813" r:id="rId41"/>
    <p:sldId id="810" r:id="rId42"/>
    <p:sldId id="811" r:id="rId43"/>
    <p:sldId id="812" r:id="rId44"/>
    <p:sldId id="814" r:id="rId45"/>
    <p:sldId id="815" r:id="rId46"/>
    <p:sldId id="816" r:id="rId47"/>
    <p:sldId id="817" r:id="rId48"/>
    <p:sldId id="819" r:id="rId49"/>
    <p:sldId id="291" r:id="rId5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1" autoAdjust="0"/>
    <p:restoredTop sz="81065" autoAdjust="0"/>
  </p:normalViewPr>
  <p:slideViewPr>
    <p:cSldViewPr snapToGrid="0" showGuides="1">
      <p:cViewPr varScale="1">
        <p:scale>
          <a:sx n="101" d="100"/>
          <a:sy n="101" d="100"/>
        </p:scale>
        <p:origin x="57" y="270"/>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11/30/2017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200" b="0" dirty="0" smtClean="0"/>
              <a:t>Chapter 10: Application Layer</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10</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a:t>
            </a:r>
            <a:r>
              <a:rPr lang="en-US" b="0" baseline="0" dirty="0" smtClean="0"/>
              <a:t> Networks v6.0</a:t>
            </a:r>
            <a:endParaRPr lang="en-US" b="0" dirty="0" smtClean="0"/>
          </a:p>
          <a:p>
            <a:pPr>
              <a:buFontTx/>
              <a:buNone/>
            </a:pPr>
            <a:r>
              <a:rPr lang="en-US" sz="1200" b="0" dirty="0" smtClean="0"/>
              <a:t>Chapter 10: Application Layer</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b="0" dirty="0" smtClean="0"/>
              <a:t>Chapter 10: Application Layer</a:t>
            </a:r>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Application Layer</a:t>
            </a:r>
          </a:p>
          <a:p>
            <a:pPr>
              <a:buFontTx/>
              <a:buNone/>
            </a:pPr>
            <a:r>
              <a:rPr lang="en-US" sz="1200" b="0" dirty="0" smtClean="0"/>
              <a:t>10.1 Application Layer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 Application Layer Protocols</a:t>
            </a:r>
          </a:p>
          <a:p>
            <a:r>
              <a:rPr lang="en-US" dirty="0" smtClean="0"/>
              <a:t>10.1.1 – Application, Presentation, and Session</a:t>
            </a:r>
          </a:p>
          <a:p>
            <a:r>
              <a:rPr lang="en-US" dirty="0" smtClean="0"/>
              <a:t>10.1.1.1– Application Layer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812847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 Application Layer Protocols</a:t>
            </a:r>
          </a:p>
          <a:p>
            <a:r>
              <a:rPr lang="en-US" dirty="0" smtClean="0"/>
              <a:t>10.1.1 – Application, Presentation, and Session</a:t>
            </a:r>
          </a:p>
          <a:p>
            <a:r>
              <a:rPr lang="en-US" dirty="0" smtClean="0"/>
              <a:t>10.1.1.2– Presentation and Session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7480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 Application Layer Protocols</a:t>
            </a:r>
          </a:p>
          <a:p>
            <a:r>
              <a:rPr lang="en-US" dirty="0" smtClean="0"/>
              <a:t>10.1.1 – Application, Presentation, and Session</a:t>
            </a:r>
          </a:p>
          <a:p>
            <a:r>
              <a:rPr lang="en-US" dirty="0" smtClean="0"/>
              <a:t>10.1.1.3– TCP/IP Application Layer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22005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 Application Layer Protocols</a:t>
            </a:r>
          </a:p>
          <a:p>
            <a:r>
              <a:rPr lang="en-US" dirty="0" smtClean="0"/>
              <a:t>10.1.2 – How Application Protocols Interact with End-User Applications</a:t>
            </a:r>
          </a:p>
          <a:p>
            <a:r>
              <a:rPr lang="en-US" dirty="0" smtClean="0"/>
              <a:t>10.1.2.1– Client-Server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093276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 Application Layer Protocols</a:t>
            </a:r>
          </a:p>
          <a:p>
            <a:r>
              <a:rPr lang="en-US" dirty="0" smtClean="0"/>
              <a:t>10.1.2 – How Application Protocols Interact with End-User Applications</a:t>
            </a:r>
          </a:p>
          <a:p>
            <a:r>
              <a:rPr lang="en-US" dirty="0" smtClean="0"/>
              <a:t>10.1.2.2– Peer-to-Peer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12313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 Application Layer Protocols</a:t>
            </a:r>
          </a:p>
          <a:p>
            <a:r>
              <a:rPr lang="en-US" dirty="0" smtClean="0"/>
              <a:t>10.1.2 – How Application Protocols Interact with End-User Applications</a:t>
            </a:r>
          </a:p>
          <a:p>
            <a:r>
              <a:rPr lang="en-US" dirty="0" smtClean="0"/>
              <a:t>10.1.2.3</a:t>
            </a:r>
            <a:r>
              <a:rPr lang="en-US" baseline="0" dirty="0" smtClean="0"/>
              <a:t> </a:t>
            </a:r>
            <a:r>
              <a:rPr lang="en-US" dirty="0" smtClean="0"/>
              <a:t>– Peer-to-Peer Applications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5989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 Application Layer Protocols</a:t>
            </a:r>
          </a:p>
          <a:p>
            <a:r>
              <a:rPr lang="en-US" dirty="0" smtClean="0"/>
              <a:t>10.1.2 – How Application Protocols Interact with End-User Applications</a:t>
            </a:r>
          </a:p>
          <a:p>
            <a:r>
              <a:rPr lang="en-US" dirty="0" smtClean="0"/>
              <a:t>10.1.2.4</a:t>
            </a:r>
            <a:r>
              <a:rPr lang="en-US" baseline="0" dirty="0" smtClean="0"/>
              <a:t> </a:t>
            </a:r>
            <a:r>
              <a:rPr lang="en-US" dirty="0" smtClean="0"/>
              <a:t>– Common P2P Applications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443546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 Application Layer Protocols</a:t>
            </a:r>
          </a:p>
          <a:p>
            <a:r>
              <a:rPr lang="en-US" dirty="0" smtClean="0"/>
              <a:t>10.1.2 – How Application Protocols Interact with End-User Applications</a:t>
            </a:r>
          </a:p>
          <a:p>
            <a:r>
              <a:rPr lang="en-US" dirty="0" smtClean="0"/>
              <a:t>10.1.2.5</a:t>
            </a:r>
            <a:r>
              <a:rPr lang="en-US" baseline="0" dirty="0" smtClean="0"/>
              <a:t> </a:t>
            </a:r>
            <a:r>
              <a:rPr lang="en-US" dirty="0" smtClean="0"/>
              <a:t>– Lab – Researching Peer-to-Peer File Sharing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66249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Application Layer</a:t>
            </a:r>
          </a:p>
          <a:p>
            <a:pPr>
              <a:buFontTx/>
              <a:buNone/>
            </a:pPr>
            <a:r>
              <a:rPr lang="en-US" sz="1200" b="0" dirty="0" smtClean="0"/>
              <a:t>10.2 Well-Known Application Layer Protocols and Services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634306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10.2.1 – Web and Email Protocols</a:t>
            </a:r>
          </a:p>
          <a:p>
            <a:r>
              <a:rPr lang="en-US" dirty="0" smtClean="0"/>
              <a:t>10.2.1.1</a:t>
            </a:r>
            <a:r>
              <a:rPr lang="en-US" baseline="0" dirty="0" smtClean="0"/>
              <a:t> </a:t>
            </a:r>
            <a:r>
              <a:rPr lang="en-US" dirty="0" smtClean="0"/>
              <a:t>– Hypertext Transfer Protocol and Hypertext Markup Language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647250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10.2.1 – Web and Email Protocols</a:t>
            </a:r>
          </a:p>
          <a:p>
            <a:r>
              <a:rPr lang="en-US" dirty="0" smtClean="0"/>
              <a:t>10.2.1.2</a:t>
            </a:r>
            <a:r>
              <a:rPr lang="en-US" baseline="0" dirty="0" smtClean="0"/>
              <a:t> </a:t>
            </a:r>
            <a:r>
              <a:rPr lang="en-US" dirty="0" smtClean="0"/>
              <a:t>– HTTP and HTTPS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4085816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10.2.1 – Web and Email Protocols</a:t>
            </a:r>
          </a:p>
          <a:p>
            <a:r>
              <a:rPr lang="en-US" dirty="0" smtClean="0"/>
              <a:t>10.2.1.3</a:t>
            </a:r>
            <a:r>
              <a:rPr lang="en-US" baseline="0" dirty="0" smtClean="0"/>
              <a:t> </a:t>
            </a:r>
            <a:r>
              <a:rPr lang="en-US" dirty="0" smtClean="0"/>
              <a:t>– Email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705356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10.2.1 – Web and Email Protocols</a:t>
            </a:r>
          </a:p>
          <a:p>
            <a:r>
              <a:rPr lang="en-US" dirty="0" smtClean="0"/>
              <a:t>10.2.1.4</a:t>
            </a:r>
            <a:r>
              <a:rPr lang="en-US" baseline="0" dirty="0" smtClean="0"/>
              <a:t> </a:t>
            </a:r>
            <a:r>
              <a:rPr lang="en-US" dirty="0" smtClean="0"/>
              <a:t>– SMTP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51272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10.2.1 – Web and Email Protocols</a:t>
            </a:r>
          </a:p>
          <a:p>
            <a:r>
              <a:rPr lang="en-US" dirty="0" smtClean="0"/>
              <a:t>10.2.1.</a:t>
            </a:r>
            <a:r>
              <a:rPr lang="en-US" baseline="0" dirty="0" smtClean="0"/>
              <a:t>5</a:t>
            </a:r>
            <a:r>
              <a:rPr lang="en-US" dirty="0" smtClean="0"/>
              <a:t>– POP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47993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10.2.1 – Web and Email Protocols</a:t>
            </a:r>
          </a:p>
          <a:p>
            <a:r>
              <a:rPr lang="en-US" dirty="0" smtClean="0"/>
              <a:t>10.2.1.</a:t>
            </a:r>
            <a:r>
              <a:rPr lang="en-US" baseline="0" dirty="0" smtClean="0"/>
              <a:t>6 </a:t>
            </a:r>
            <a:r>
              <a:rPr lang="en-US" dirty="0" smtClean="0"/>
              <a:t>– IMAP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965415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10.2.1 – Web and Email Protocols</a:t>
            </a:r>
          </a:p>
          <a:p>
            <a:r>
              <a:rPr lang="en-US" dirty="0" smtClean="0"/>
              <a:t>10.2.1.</a:t>
            </a:r>
            <a:r>
              <a:rPr lang="en-US" baseline="0" dirty="0" smtClean="0"/>
              <a:t>7 </a:t>
            </a:r>
            <a:r>
              <a:rPr lang="en-US" dirty="0" smtClean="0"/>
              <a:t>– Packet Tracer – Web and Email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24993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10: Application Layer</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10.2.2 – IP Addressing Services</a:t>
            </a:r>
          </a:p>
          <a:p>
            <a:r>
              <a:rPr lang="en-US" dirty="0" smtClean="0"/>
              <a:t>10.2.2.</a:t>
            </a:r>
            <a:r>
              <a:rPr lang="en-US" baseline="0" dirty="0" smtClean="0"/>
              <a:t>1 </a:t>
            </a:r>
            <a:r>
              <a:rPr lang="en-US" dirty="0" smtClean="0"/>
              <a:t>– Domain Name Service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836257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10.2.2 – IP Addressing Services</a:t>
            </a:r>
          </a:p>
          <a:p>
            <a:r>
              <a:rPr lang="en-US" dirty="0" smtClean="0"/>
              <a:t>10.2.2.</a:t>
            </a:r>
            <a:r>
              <a:rPr lang="en-US" baseline="0" dirty="0" smtClean="0"/>
              <a:t>2 </a:t>
            </a:r>
            <a:r>
              <a:rPr lang="en-US" dirty="0" smtClean="0"/>
              <a:t>– DNS Message Format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552937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10.2.2 – IP Addressing Services</a:t>
            </a:r>
          </a:p>
          <a:p>
            <a:r>
              <a:rPr lang="en-US" dirty="0" smtClean="0"/>
              <a:t>10.2.2.</a:t>
            </a:r>
            <a:r>
              <a:rPr lang="en-US" baseline="0" dirty="0" smtClean="0"/>
              <a:t>3 </a:t>
            </a:r>
            <a:r>
              <a:rPr lang="en-US" dirty="0" smtClean="0"/>
              <a:t>– DNS Hierarchy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812202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10.2.2 – IP Addressing Services</a:t>
            </a:r>
          </a:p>
          <a:p>
            <a:r>
              <a:rPr lang="en-US" dirty="0" smtClean="0"/>
              <a:t>10.2.2.</a:t>
            </a:r>
            <a:r>
              <a:rPr lang="en-US" baseline="0" dirty="0" smtClean="0"/>
              <a:t>4 </a:t>
            </a:r>
            <a:r>
              <a:rPr lang="en-US" dirty="0" smtClean="0"/>
              <a:t>– The nslookup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208863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10.2.2 – IP Addressing Services</a:t>
            </a:r>
          </a:p>
          <a:p>
            <a:r>
              <a:rPr lang="en-US" dirty="0" smtClean="0"/>
              <a:t>10.2.2.</a:t>
            </a:r>
            <a:r>
              <a:rPr lang="en-US" baseline="0" dirty="0" smtClean="0"/>
              <a:t>5 </a:t>
            </a:r>
            <a:r>
              <a:rPr lang="en-US" dirty="0" smtClean="0"/>
              <a:t>– Dynamic Host Configuration Protocol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839703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10.2.2 – IP Addressing Services</a:t>
            </a:r>
          </a:p>
          <a:p>
            <a:r>
              <a:rPr lang="en-US" dirty="0" smtClean="0"/>
              <a:t>10.2.2.</a:t>
            </a:r>
            <a:r>
              <a:rPr lang="en-US" baseline="0" dirty="0" smtClean="0"/>
              <a:t>6 </a:t>
            </a:r>
            <a:r>
              <a:rPr lang="en-US" dirty="0" smtClean="0"/>
              <a:t>– DHCP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175776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10.2.2 – IP Addressing Services</a:t>
            </a:r>
          </a:p>
          <a:p>
            <a:r>
              <a:rPr lang="en-US" dirty="0" smtClean="0"/>
              <a:t>10.2.2.</a:t>
            </a:r>
            <a:r>
              <a:rPr lang="en-US" baseline="0" dirty="0" smtClean="0"/>
              <a:t>7 </a:t>
            </a:r>
            <a:r>
              <a:rPr lang="en-US" dirty="0" smtClean="0"/>
              <a:t>– Packet Tracer – DHCP and DNS Servers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791767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10.2.2 – IP Addressing Services</a:t>
            </a:r>
          </a:p>
          <a:p>
            <a:r>
              <a:rPr lang="en-US" dirty="0" smtClean="0"/>
              <a:t>10.2.2.</a:t>
            </a:r>
            <a:r>
              <a:rPr lang="en-US" baseline="0" dirty="0" smtClean="0"/>
              <a:t>8 </a:t>
            </a:r>
            <a:r>
              <a:rPr lang="en-US" dirty="0" smtClean="0"/>
              <a:t>– Lab – Observing DNS Resolution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631390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10.2.3 – File Sharing Services</a:t>
            </a:r>
          </a:p>
          <a:p>
            <a:r>
              <a:rPr lang="en-US" dirty="0" smtClean="0"/>
              <a:t>10.2.3.1</a:t>
            </a:r>
            <a:r>
              <a:rPr lang="en-US" baseline="0" dirty="0" smtClean="0"/>
              <a:t> </a:t>
            </a:r>
            <a:r>
              <a:rPr lang="en-US" dirty="0" smtClean="0"/>
              <a:t>– File Transfer Protocol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073691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10.2.3 – File Sharing Services</a:t>
            </a:r>
          </a:p>
          <a:p>
            <a:r>
              <a:rPr lang="en-US" dirty="0" smtClean="0"/>
              <a:t>10.2.3.2</a:t>
            </a:r>
            <a:r>
              <a:rPr lang="en-US" baseline="0" dirty="0" smtClean="0"/>
              <a:t> </a:t>
            </a:r>
            <a:r>
              <a:rPr lang="en-US" dirty="0" smtClean="0"/>
              <a:t>– Server Message Block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49974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10.2.3 – File Sharing Services</a:t>
            </a:r>
          </a:p>
          <a:p>
            <a:r>
              <a:rPr lang="en-US" dirty="0" smtClean="0"/>
              <a:t>10.2.3.3</a:t>
            </a:r>
            <a:r>
              <a:rPr lang="en-US" baseline="0" dirty="0" smtClean="0"/>
              <a:t> </a:t>
            </a:r>
            <a:r>
              <a:rPr lang="en-US" dirty="0" smtClean="0"/>
              <a:t>– Packet Tracer - FTP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863941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 – Well-Known Application Layer Protocols and Services</a:t>
            </a:r>
          </a:p>
          <a:p>
            <a:r>
              <a:rPr lang="en-US" dirty="0" smtClean="0"/>
              <a:t>10.2.3 – File Sharing Services</a:t>
            </a:r>
          </a:p>
          <a:p>
            <a:r>
              <a:rPr lang="en-US" dirty="0" smtClean="0"/>
              <a:t>10.2.3.4</a:t>
            </a:r>
            <a:r>
              <a:rPr lang="en-US" baseline="0" dirty="0" smtClean="0"/>
              <a:t> </a:t>
            </a:r>
            <a:r>
              <a:rPr lang="en-US" dirty="0" smtClean="0"/>
              <a:t>– Lab – Exploring FTP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039482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Application Layer</a:t>
            </a:r>
          </a:p>
          <a:p>
            <a:pPr>
              <a:buFontTx/>
              <a:buNone/>
            </a:pPr>
            <a:r>
              <a:rPr lang="en-US" sz="1200" b="0" dirty="0" smtClean="0"/>
              <a:t>10.3 Summary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419460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10.3 – Summary</a:t>
            </a:r>
          </a:p>
          <a:p>
            <a:r>
              <a:rPr lang="en-US" dirty="0" smtClean="0"/>
              <a:t>10.3.1 – Conclusion</a:t>
            </a:r>
          </a:p>
          <a:p>
            <a:r>
              <a:rPr lang="en-US" dirty="0" smtClean="0"/>
              <a:t>10.3.1.2</a:t>
            </a:r>
            <a:r>
              <a:rPr lang="en-US" baseline="0" dirty="0" smtClean="0"/>
              <a:t> </a:t>
            </a:r>
            <a:r>
              <a:rPr lang="en-US" dirty="0" smtClean="0"/>
              <a:t>– Packet Tracer - Explore a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433917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10.3 – Summary</a:t>
            </a:r>
          </a:p>
          <a:p>
            <a:r>
              <a:rPr lang="en-US" dirty="0" smtClean="0"/>
              <a:t>10.3.1 – Conclusion</a:t>
            </a:r>
          </a:p>
          <a:p>
            <a:r>
              <a:rPr lang="en-US" dirty="0" smtClean="0"/>
              <a:t>10.3.1.3</a:t>
            </a:r>
            <a:r>
              <a:rPr lang="en-US" baseline="0" dirty="0" smtClean="0"/>
              <a:t> </a:t>
            </a:r>
            <a:r>
              <a:rPr lang="en-US" dirty="0" smtClean="0"/>
              <a:t>– Packet Tracer - Multiuser - Tutorial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663880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10.3 – Summary</a:t>
            </a:r>
          </a:p>
          <a:p>
            <a:r>
              <a:rPr lang="en-US" dirty="0" smtClean="0"/>
              <a:t>10.3.1 – Conclusion</a:t>
            </a:r>
          </a:p>
          <a:p>
            <a:r>
              <a:rPr lang="en-US" dirty="0" smtClean="0"/>
              <a:t>10.3.1.4</a:t>
            </a:r>
            <a:r>
              <a:rPr lang="en-US" baseline="0" dirty="0" smtClean="0"/>
              <a:t> </a:t>
            </a:r>
            <a:r>
              <a:rPr lang="en-US" dirty="0" smtClean="0"/>
              <a:t>– </a:t>
            </a:r>
            <a:r>
              <a:rPr lang="fr-FR" dirty="0" err="1" smtClean="0"/>
              <a:t>Packet</a:t>
            </a:r>
            <a:r>
              <a:rPr lang="fr-FR" dirty="0" smtClean="0"/>
              <a:t> Tracer </a:t>
            </a:r>
            <a:r>
              <a:rPr lang="fr-FR" dirty="0" err="1" smtClean="0"/>
              <a:t>Multiuser</a:t>
            </a:r>
            <a:r>
              <a:rPr lang="fr-FR" dirty="0" smtClean="0"/>
              <a:t> - </a:t>
            </a:r>
            <a:r>
              <a:rPr lang="fr-FR" dirty="0" err="1" smtClean="0"/>
              <a:t>Implement</a:t>
            </a:r>
            <a:r>
              <a:rPr lang="fr-FR" dirty="0" smtClean="0"/>
              <a:t> Services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024461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10.3 – Summary</a:t>
            </a:r>
          </a:p>
          <a:p>
            <a:r>
              <a:rPr lang="en-US" dirty="0" smtClean="0"/>
              <a:t>10.3.1 – Conclusion</a:t>
            </a:r>
          </a:p>
          <a:p>
            <a:r>
              <a:rPr lang="en-US" dirty="0" smtClean="0"/>
              <a:t>10.3.1.4</a:t>
            </a:r>
            <a:r>
              <a:rPr lang="en-US" baseline="0" dirty="0" smtClean="0"/>
              <a:t> </a:t>
            </a:r>
            <a:r>
              <a:rPr lang="en-US" dirty="0" smtClean="0"/>
              <a:t>– </a:t>
            </a:r>
            <a:r>
              <a:rPr lang="fr-FR" dirty="0" smtClean="0"/>
              <a:t>Chapter 10: Application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941369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Terms</a:t>
            </a:r>
            <a:r>
              <a:rPr lang="en-US" baseline="0" dirty="0" smtClean="0"/>
              <a:t> </a:t>
            </a:r>
            <a:r>
              <a:rPr lang="en-US" baseline="0" smtClean="0"/>
              <a:t>and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86076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1614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57756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netacad.com/group/communities/ccn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6426980" cy="644730"/>
          </a:xfrm>
        </p:spPr>
        <p:txBody>
          <a:bodyPr/>
          <a:lstStyle/>
          <a:p>
            <a:r>
              <a:rPr lang="en-US" dirty="0" smtClean="0"/>
              <a:t>Chapter 10: Application Layer</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CCNA Routing and Switching</a:t>
            </a:r>
            <a:endParaRPr lang="en-US" dirty="0"/>
          </a:p>
          <a:p>
            <a:r>
              <a:rPr lang="en-US" dirty="0" smtClean="0"/>
              <a:t>Introduction to Networks v6.0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r>
              <a:rPr lang="en-US" dirty="0" smtClean="0"/>
              <a:t> </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a:t>
            </a:r>
            <a:r>
              <a:rPr lang="en-US" dirty="0" smtClean="0"/>
              <a:t>in </a:t>
            </a:r>
            <a:r>
              <a:rPr lang="en-US" b="1" dirty="0" smtClean="0"/>
              <a:t>Introduction to </a:t>
            </a:r>
            <a:r>
              <a:rPr lang="en-US" b="1" dirty="0"/>
              <a:t>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10: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49"/>
            <a:ext cx="6511063" cy="904905"/>
          </a:xfrm>
        </p:spPr>
        <p:txBody>
          <a:bodyPr/>
          <a:lstStyle/>
          <a:p>
            <a:r>
              <a:rPr lang="en-US" dirty="0" smtClean="0"/>
              <a:t>Chapter 10: Application Layer</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Curriculum Title</a:t>
            </a:r>
            <a:endParaRPr lang="en-US" dirty="0"/>
          </a:p>
          <a:p>
            <a:r>
              <a:rPr lang="en-US" dirty="0" smtClean="0"/>
              <a:t>Introduction to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10.1 Application Layer Protocols</a:t>
            </a:r>
            <a:endParaRPr lang="en-CA" dirty="0"/>
          </a:p>
          <a:p>
            <a:pPr marL="469106" lvl="1" indent="-214313">
              <a:buFont typeface="Arial" panose="020B0604020202020204" pitchFamily="34" charset="0"/>
              <a:buChar char="•"/>
            </a:pPr>
            <a:r>
              <a:rPr lang="en-US" sz="1600" dirty="0" smtClean="0"/>
              <a:t>Explain </a:t>
            </a:r>
            <a:r>
              <a:rPr lang="en-US" sz="1600" dirty="0"/>
              <a:t>the operation of the application layer in providing support to end-user applications.</a:t>
            </a:r>
            <a:endParaRPr lang="en-US" sz="1600" dirty="0" smtClean="0"/>
          </a:p>
          <a:p>
            <a:pPr marL="499268" lvl="2" indent="-171450"/>
            <a:r>
              <a:rPr lang="en-US" sz="1400" dirty="0" smtClean="0"/>
              <a:t> </a:t>
            </a:r>
            <a:r>
              <a:rPr lang="en-US" sz="1400" dirty="0"/>
              <a:t>Explain how the functions of the application layer, session layer, and presentation layer work together to provide network services to end user applications</a:t>
            </a:r>
          </a:p>
          <a:p>
            <a:pPr marL="542131" lvl="2" indent="-214313">
              <a:buFont typeface="Arial" panose="020B0604020202020204" pitchFamily="34" charset="0"/>
              <a:buChar char="•"/>
            </a:pPr>
            <a:r>
              <a:rPr lang="en-US" sz="1400" dirty="0" smtClean="0"/>
              <a:t>Explain </a:t>
            </a:r>
            <a:r>
              <a:rPr lang="en-US" sz="1400" dirty="0"/>
              <a:t>how common application layer protocols interact with end user applications.</a:t>
            </a:r>
          </a:p>
          <a:p>
            <a:pPr marL="286941" indent="-285750"/>
            <a:r>
              <a:rPr lang="en-CA" dirty="0" smtClean="0"/>
              <a:t>10.2 Well-Known Application Protocols and Services</a:t>
            </a:r>
            <a:endParaRPr lang="en-CA" dirty="0"/>
          </a:p>
          <a:p>
            <a:pPr marL="469106" lvl="1" indent="-214313">
              <a:buFont typeface="Arial" panose="020B0604020202020204" pitchFamily="34" charset="0"/>
              <a:buChar char="•"/>
            </a:pPr>
            <a:r>
              <a:rPr lang="en-US" sz="1600" dirty="0" smtClean="0"/>
              <a:t>Explain </a:t>
            </a:r>
            <a:r>
              <a:rPr lang="en-US" sz="1600" dirty="0"/>
              <a:t>how well-known TCP/IP application layer protocols operate.</a:t>
            </a:r>
          </a:p>
          <a:p>
            <a:pPr marL="499268" lvl="2" indent="-171450"/>
            <a:r>
              <a:rPr lang="en-US" sz="1150" dirty="0" smtClean="0"/>
              <a:t> </a:t>
            </a:r>
            <a:r>
              <a:rPr lang="en-US" sz="1400" dirty="0"/>
              <a:t>Explain how web and email protocols operate.</a:t>
            </a:r>
          </a:p>
          <a:p>
            <a:pPr marL="542131" lvl="2" indent="-214313">
              <a:buFont typeface="Arial" panose="020B0604020202020204" pitchFamily="34" charset="0"/>
              <a:buChar char="•"/>
            </a:pPr>
            <a:r>
              <a:rPr lang="en-US" sz="1400" dirty="0" smtClean="0"/>
              <a:t>Explain </a:t>
            </a:r>
            <a:r>
              <a:rPr lang="en-US" sz="1400" dirty="0"/>
              <a:t>how DNS and </a:t>
            </a:r>
            <a:r>
              <a:rPr lang="en-US" sz="1400" dirty="0" smtClean="0"/>
              <a:t>DHCP </a:t>
            </a:r>
            <a:r>
              <a:rPr lang="en-US" sz="1400" dirty="0"/>
              <a:t>operate</a:t>
            </a:r>
            <a:r>
              <a:rPr lang="en-US" sz="1400" dirty="0" smtClean="0"/>
              <a:t>.</a:t>
            </a:r>
          </a:p>
          <a:p>
            <a:pPr marL="542131" lvl="2" indent="-214313">
              <a:buFont typeface="Arial" panose="020B0604020202020204" pitchFamily="34" charset="0"/>
              <a:buChar char="•"/>
            </a:pPr>
            <a:r>
              <a:rPr lang="en-US" sz="1400" dirty="0"/>
              <a:t>Explain how file transfer protocols operate</a:t>
            </a:r>
            <a:r>
              <a:rPr lang="en-US" sz="1400" dirty="0" smtClean="0"/>
              <a:t>.</a:t>
            </a:r>
          </a:p>
          <a:p>
            <a:pPr marL="542131" lvl="2" indent="-214313">
              <a:buFont typeface="Arial" panose="020B0604020202020204" pitchFamily="34" charset="0"/>
              <a:buChar char="•"/>
            </a:pPr>
            <a:endParaRPr lang="en-US" sz="1150" dirty="0"/>
          </a:p>
        </p:txBody>
      </p:sp>
      <p:sp>
        <p:nvSpPr>
          <p:cNvPr id="4098" name="Rectangle 33"/>
          <p:cNvSpPr>
            <a:spLocks noGrp="1" noChangeArrowheads="1"/>
          </p:cNvSpPr>
          <p:nvPr>
            <p:ph type="title"/>
          </p:nvPr>
        </p:nvSpPr>
        <p:spPr/>
        <p:txBody>
          <a:bodyPr/>
          <a:lstStyle/>
          <a:p>
            <a:pPr eaLnBrk="1" hangingPunct="1"/>
            <a:r>
              <a:rPr lang="en-US" dirty="0" smtClean="0"/>
              <a:t>Chapter 10 -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10.1 Application Layer Protocols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a:t>Application, Presentation, and </a:t>
            </a:r>
            <a:r>
              <a:rPr lang="en-US" altLang="en-US" sz="1600" dirty="0" err="1" smtClean="0"/>
              <a:t>Sessio</a:t>
            </a:r>
            <a:r>
              <a:rPr lang="en-US" altLang="en-US" sz="1600" dirty="0" smtClean="0"/>
              <a:t/>
            </a:r>
            <a:br>
              <a:rPr lang="en-US" altLang="en-US" sz="1600" dirty="0" smtClean="0"/>
            </a:br>
            <a:r>
              <a:rPr lang="en-US" altLang="en-US" dirty="0" smtClean="0"/>
              <a:t>Application Layer</a:t>
            </a:r>
          </a:p>
        </p:txBody>
      </p:sp>
      <p:sp>
        <p:nvSpPr>
          <p:cNvPr id="55299" name="Rectangle 3"/>
          <p:cNvSpPr>
            <a:spLocks noGrp="1" noChangeArrowheads="1"/>
          </p:cNvSpPr>
          <p:nvPr>
            <p:ph type="body" idx="1"/>
          </p:nvPr>
        </p:nvSpPr>
        <p:spPr>
          <a:xfrm>
            <a:off x="5236183" y="935675"/>
            <a:ext cx="3907818" cy="3043214"/>
          </a:xfrm>
        </p:spPr>
        <p:txBody>
          <a:bodyPr/>
          <a:lstStyle/>
          <a:p>
            <a:pPr eaLnBrk="1" hangingPunct="1"/>
            <a:r>
              <a:rPr lang="en-US" altLang="en-US" sz="1800" dirty="0" smtClean="0"/>
              <a:t>Application Layer:</a:t>
            </a:r>
          </a:p>
          <a:p>
            <a:pPr lvl="1"/>
            <a:r>
              <a:rPr lang="en-US" altLang="en-US" sz="1600" dirty="0"/>
              <a:t>C</a:t>
            </a:r>
            <a:r>
              <a:rPr lang="en-US" altLang="en-US" sz="1600" dirty="0" smtClean="0"/>
              <a:t>losest </a:t>
            </a:r>
            <a:r>
              <a:rPr lang="en-US" altLang="en-US" sz="1600" dirty="0"/>
              <a:t>to the end user. </a:t>
            </a:r>
            <a:r>
              <a:rPr lang="en-US" altLang="en-US" sz="1600" dirty="0" smtClean="0"/>
              <a:t> </a:t>
            </a:r>
            <a:endParaRPr lang="en-US" altLang="en-US" sz="1600" dirty="0"/>
          </a:p>
          <a:p>
            <a:pPr lvl="1"/>
            <a:r>
              <a:rPr lang="en-US" altLang="en-US" sz="1600" dirty="0"/>
              <a:t>U</a:t>
            </a:r>
            <a:r>
              <a:rPr lang="en-US" altLang="en-US" sz="1600" dirty="0" smtClean="0"/>
              <a:t>sed to exchange data between programs running on the source and destination hosts. </a:t>
            </a:r>
          </a:p>
          <a:p>
            <a:pPr lvl="1"/>
            <a:endParaRPr lang="en-US" altLang="en-US" sz="1800" dirty="0"/>
          </a:p>
          <a:p>
            <a:pPr marL="0" indent="0" eaLnBrk="1" hangingPunct="1">
              <a:buNone/>
            </a:pPr>
            <a:endParaRPr lang="en-CA" altLang="en-US" sz="1650" b="1" dirty="0" smtClean="0"/>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124" y="899613"/>
            <a:ext cx="5152483" cy="3115339"/>
          </a:xfrm>
          <a:prstGeom prst="rect">
            <a:avLst/>
          </a:prstGeom>
        </p:spPr>
      </p:pic>
    </p:spTree>
    <p:extLst>
      <p:ext uri="{BB962C8B-B14F-4D97-AF65-F5344CB8AC3E}">
        <p14:creationId xmlns:p14="http://schemas.microsoft.com/office/powerpoint/2010/main" val="273694688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a:t>Application, Presentation, and </a:t>
            </a:r>
            <a:r>
              <a:rPr lang="en-US" altLang="en-US" sz="1600" dirty="0" smtClean="0"/>
              <a:t>Session</a:t>
            </a:r>
            <a:br>
              <a:rPr lang="en-US" altLang="en-US" sz="1600" dirty="0" smtClean="0"/>
            </a:br>
            <a:r>
              <a:rPr lang="en-US" altLang="en-US" dirty="0"/>
              <a:t>Presentation and Session Layer</a:t>
            </a:r>
            <a:endParaRPr lang="en-US" altLang="en-US" dirty="0" smtClean="0"/>
          </a:p>
        </p:txBody>
      </p:sp>
      <p:sp>
        <p:nvSpPr>
          <p:cNvPr id="55299" name="Rectangle 3"/>
          <p:cNvSpPr>
            <a:spLocks noGrp="1" noChangeArrowheads="1"/>
          </p:cNvSpPr>
          <p:nvPr>
            <p:ph type="body" idx="1"/>
          </p:nvPr>
        </p:nvSpPr>
        <p:spPr>
          <a:xfrm>
            <a:off x="5236183" y="910123"/>
            <a:ext cx="3907818" cy="3043214"/>
          </a:xfrm>
        </p:spPr>
        <p:txBody>
          <a:bodyPr/>
          <a:lstStyle/>
          <a:p>
            <a:pPr eaLnBrk="1" hangingPunct="1"/>
            <a:r>
              <a:rPr lang="en-US" altLang="en-US" sz="1800" dirty="0" smtClean="0"/>
              <a:t>Presentation Layer function:</a:t>
            </a:r>
          </a:p>
          <a:p>
            <a:pPr lvl="1"/>
            <a:r>
              <a:rPr lang="en-US" altLang="en-US" sz="1600" dirty="0" smtClean="0"/>
              <a:t>Formatting data </a:t>
            </a:r>
            <a:r>
              <a:rPr lang="en-US" altLang="en-US" sz="1600" dirty="0"/>
              <a:t>at the source device into a compatible </a:t>
            </a:r>
            <a:r>
              <a:rPr lang="en-US" altLang="en-US" sz="1600" dirty="0" smtClean="0"/>
              <a:t>form for the receiving device.</a:t>
            </a:r>
          </a:p>
          <a:p>
            <a:pPr lvl="1"/>
            <a:r>
              <a:rPr lang="en-US" altLang="en-US" sz="1600" dirty="0"/>
              <a:t>Compressing </a:t>
            </a:r>
            <a:r>
              <a:rPr lang="en-US" altLang="en-US" sz="1600" dirty="0" smtClean="0"/>
              <a:t>data. </a:t>
            </a:r>
          </a:p>
          <a:p>
            <a:pPr lvl="1"/>
            <a:r>
              <a:rPr lang="en-US" altLang="en-US" sz="1600" dirty="0" smtClean="0"/>
              <a:t>Encrypting data. </a:t>
            </a:r>
          </a:p>
          <a:p>
            <a:r>
              <a:rPr lang="en-US" altLang="en-US" sz="1800" dirty="0" smtClean="0"/>
              <a:t>Session Layer Function</a:t>
            </a:r>
            <a:endParaRPr lang="en-US" altLang="en-US" sz="1800" dirty="0"/>
          </a:p>
          <a:p>
            <a:pPr lvl="1"/>
            <a:r>
              <a:rPr lang="en-US" altLang="en-US" sz="1600" dirty="0"/>
              <a:t>C</a:t>
            </a:r>
            <a:r>
              <a:rPr lang="en-US" altLang="en-US" sz="1600" dirty="0" smtClean="0"/>
              <a:t>reate </a:t>
            </a:r>
            <a:r>
              <a:rPr lang="en-US" altLang="en-US" sz="1600" dirty="0"/>
              <a:t>and maintain dialogs between source and destination applications. </a:t>
            </a:r>
            <a:endParaRPr lang="en-CA" altLang="en-US" sz="1600" dirty="0" smtClean="0"/>
          </a:p>
        </p:txBody>
      </p:sp>
      <p:pic>
        <p:nvPicPr>
          <p:cNvPr id="3" name="Picture 2"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082" y="1061545"/>
            <a:ext cx="5124800" cy="2917344"/>
          </a:xfrm>
          <a:prstGeom prst="rect">
            <a:avLst/>
          </a:prstGeom>
        </p:spPr>
      </p:pic>
    </p:spTree>
    <p:extLst>
      <p:ext uri="{BB962C8B-B14F-4D97-AF65-F5344CB8AC3E}">
        <p14:creationId xmlns:p14="http://schemas.microsoft.com/office/powerpoint/2010/main" val="384902009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Application, Presentation, and </a:t>
            </a:r>
            <a:r>
              <a:rPr lang="en-US" altLang="en-US" sz="1600" dirty="0" smtClean="0"/>
              <a:t>Session</a:t>
            </a:r>
            <a:br>
              <a:rPr lang="en-US" altLang="en-US" sz="1600" dirty="0" smtClean="0"/>
            </a:br>
            <a:r>
              <a:rPr lang="en-US" altLang="en-US" dirty="0"/>
              <a:t>TCP/IP Application Layer Protocols</a:t>
            </a:r>
          </a:p>
        </p:txBody>
      </p:sp>
      <p:sp>
        <p:nvSpPr>
          <p:cNvPr id="55299" name="Rectangle 3"/>
          <p:cNvSpPr>
            <a:spLocks noGrp="1" noChangeArrowheads="1"/>
          </p:cNvSpPr>
          <p:nvPr>
            <p:ph type="body" idx="1"/>
          </p:nvPr>
        </p:nvSpPr>
        <p:spPr>
          <a:xfrm>
            <a:off x="0" y="2563768"/>
            <a:ext cx="5137484" cy="3043214"/>
          </a:xfrm>
        </p:spPr>
        <p:txBody>
          <a:bodyPr/>
          <a:lstStyle/>
          <a:p>
            <a:pPr lvl="1"/>
            <a:r>
              <a:rPr lang="en-US" altLang="en-US" dirty="0" smtClean="0"/>
              <a:t>Domain </a:t>
            </a:r>
            <a:r>
              <a:rPr lang="en-US" altLang="en-US" dirty="0"/>
              <a:t>Name Server (DNS) TCP,UDP 53 - Translates domain names, such as cisco.com, into IP </a:t>
            </a:r>
            <a:r>
              <a:rPr lang="en-US" altLang="en-US" dirty="0" smtClean="0"/>
              <a:t>addresses.</a:t>
            </a:r>
          </a:p>
          <a:p>
            <a:pPr lvl="1"/>
            <a:r>
              <a:rPr lang="en-US" altLang="en-US" dirty="0" smtClean="0"/>
              <a:t>(BOOTP) – Bootstrap </a:t>
            </a:r>
            <a:r>
              <a:rPr lang="en-US" altLang="en-US" dirty="0"/>
              <a:t>Protocol - BOOTP is being superseded by </a:t>
            </a:r>
            <a:r>
              <a:rPr lang="en-US" altLang="en-US" dirty="0" smtClean="0"/>
              <a:t>DHCP.</a:t>
            </a:r>
          </a:p>
          <a:p>
            <a:pPr lvl="1"/>
            <a:r>
              <a:rPr lang="en-US" altLang="en-US" dirty="0" smtClean="0"/>
              <a:t>Dynamic Host </a:t>
            </a:r>
            <a:r>
              <a:rPr lang="en-US" altLang="en-US" dirty="0"/>
              <a:t>Configuration Protocol (DHCP</a:t>
            </a:r>
            <a:r>
              <a:rPr lang="en-US" altLang="en-US" dirty="0" smtClean="0"/>
              <a:t>)</a:t>
            </a:r>
            <a:r>
              <a:rPr lang="fr-FR" altLang="en-US" dirty="0"/>
              <a:t> UDP client 68, server 67</a:t>
            </a:r>
            <a:r>
              <a:rPr lang="en-US" altLang="en-US" dirty="0" smtClean="0"/>
              <a:t> – Dynamically </a:t>
            </a:r>
            <a:r>
              <a:rPr lang="en-US" altLang="en-US" dirty="0"/>
              <a:t>assigns IP addresses to client stations at </a:t>
            </a:r>
            <a:r>
              <a:rPr lang="en-US" altLang="en-US" dirty="0" smtClean="0"/>
              <a:t>start-up.</a:t>
            </a:r>
          </a:p>
          <a:p>
            <a:pPr lvl="1"/>
            <a:r>
              <a:rPr lang="en-US" altLang="en-US" dirty="0"/>
              <a:t>Simple Mail Transport Protocol (SMTP) TCP 25 - Enables clients to send email to a mail </a:t>
            </a:r>
            <a:r>
              <a:rPr lang="en-US" altLang="en-US" dirty="0" smtClean="0"/>
              <a:t>server.</a:t>
            </a:r>
            <a:endParaRPr lang="en-US" altLang="en-US" dirty="0"/>
          </a:p>
          <a:p>
            <a:pPr lvl="1"/>
            <a:endParaRPr lang="en-US" altLang="en-US" dirty="0"/>
          </a:p>
          <a:p>
            <a:pPr marL="142875" lvl="1" indent="0">
              <a:buNone/>
            </a:pPr>
            <a:endParaRPr lang="en-US" altLang="en-US" sz="1800" dirty="0"/>
          </a:p>
          <a:p>
            <a:pPr marL="0" indent="0" eaLnBrk="1" hangingPunct="1">
              <a:buNone/>
            </a:pPr>
            <a:endParaRPr lang="en-CA" altLang="en-US" sz="1650" b="1" dirty="0" smtClean="0"/>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268" y="935676"/>
            <a:ext cx="4389080" cy="1549088"/>
          </a:xfrm>
          <a:prstGeom prst="rect">
            <a:avLst/>
          </a:prstGeom>
        </p:spPr>
      </p:pic>
      <p:sp>
        <p:nvSpPr>
          <p:cNvPr id="6" name="Rectangle 3"/>
          <p:cNvSpPr txBox="1">
            <a:spLocks noChangeArrowheads="1"/>
          </p:cNvSpPr>
          <p:nvPr/>
        </p:nvSpPr>
        <p:spPr bwMode="auto">
          <a:xfrm>
            <a:off x="5019615" y="428578"/>
            <a:ext cx="4124385" cy="45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altLang="en-US" sz="1400" dirty="0" smtClean="0"/>
              <a:t>Post Office Protocol (POP)  </a:t>
            </a:r>
            <a:r>
              <a:rPr lang="en-US" altLang="en-US" sz="1400" dirty="0"/>
              <a:t>TCP 110 - Enables clients to retrieve email from a mail </a:t>
            </a:r>
            <a:r>
              <a:rPr lang="en-US" altLang="en-US" sz="1400" dirty="0" smtClean="0"/>
              <a:t>server.</a:t>
            </a:r>
          </a:p>
          <a:p>
            <a:pPr>
              <a:buFont typeface="Arial" panose="020B0604020202020204" pitchFamily="34" charset="0"/>
              <a:buChar char="•"/>
            </a:pPr>
            <a:r>
              <a:rPr lang="en-US" altLang="en-US" sz="1400" dirty="0" smtClean="0"/>
              <a:t>Internet Message </a:t>
            </a:r>
            <a:r>
              <a:rPr lang="en-US" altLang="en-US" sz="1400" dirty="0"/>
              <a:t>Access </a:t>
            </a:r>
            <a:r>
              <a:rPr lang="en-US" altLang="en-US" sz="1400" dirty="0" smtClean="0"/>
              <a:t>Protocol (IMAP) </a:t>
            </a:r>
            <a:r>
              <a:rPr lang="en-US" altLang="en-US" sz="1400" dirty="0"/>
              <a:t>TCP 143 - Enables clients to retrieve email from a mail </a:t>
            </a:r>
            <a:r>
              <a:rPr lang="en-US" altLang="en-US" sz="1400" dirty="0" smtClean="0"/>
              <a:t>server, maintains email on server.</a:t>
            </a:r>
          </a:p>
          <a:p>
            <a:pPr>
              <a:buFont typeface="Arial" panose="020B0604020202020204" pitchFamily="34" charset="0"/>
              <a:buChar char="•"/>
            </a:pPr>
            <a:r>
              <a:rPr lang="en-US" altLang="en-US" sz="1400" dirty="0" smtClean="0"/>
              <a:t>File </a:t>
            </a:r>
            <a:r>
              <a:rPr lang="en-US" altLang="en-US" sz="1400" dirty="0"/>
              <a:t>Transfer Protocol (FTP) TCP 20 and 21 - R</a:t>
            </a:r>
            <a:r>
              <a:rPr lang="en-US" altLang="en-US" sz="1400" dirty="0" smtClean="0"/>
              <a:t>eliable</a:t>
            </a:r>
            <a:r>
              <a:rPr lang="en-US" altLang="en-US" sz="1400" dirty="0"/>
              <a:t>, connection-oriented, and acknowledged file delivery </a:t>
            </a:r>
            <a:r>
              <a:rPr lang="en-US" altLang="en-US" sz="1400" dirty="0" smtClean="0"/>
              <a:t>protocol.</a:t>
            </a:r>
          </a:p>
          <a:p>
            <a:pPr>
              <a:buFont typeface="Arial" panose="020B0604020202020204" pitchFamily="34" charset="0"/>
              <a:buChar char="•"/>
            </a:pPr>
            <a:r>
              <a:rPr lang="en-US" altLang="en-US" sz="1400" dirty="0" smtClean="0"/>
              <a:t>Trivial File Transfer Protocol (TFTP) UDP 69 – simple connectionless file transfer protocol.</a:t>
            </a:r>
          </a:p>
          <a:p>
            <a:pPr>
              <a:buFont typeface="Arial" panose="020B0604020202020204" pitchFamily="34" charset="0"/>
              <a:buChar char="•"/>
            </a:pPr>
            <a:r>
              <a:rPr lang="en-US" altLang="en-US" sz="1400" dirty="0" smtClean="0"/>
              <a:t>Hypertext Transfer </a:t>
            </a:r>
            <a:r>
              <a:rPr lang="en-US" altLang="en-US" sz="1400" dirty="0"/>
              <a:t>Protocol (HTTP) TCP 80, 8080 - Set of rules for exchanging text, graphic images, </a:t>
            </a:r>
            <a:r>
              <a:rPr lang="en-US" altLang="en-US" sz="1400" dirty="0" smtClean="0"/>
              <a:t>etc. on </a:t>
            </a:r>
            <a:r>
              <a:rPr lang="en-US" altLang="en-US" sz="1400" dirty="0"/>
              <a:t>the World Wide </a:t>
            </a:r>
            <a:r>
              <a:rPr lang="en-US" altLang="en-US" sz="1400" dirty="0" smtClean="0"/>
              <a:t>Web.</a:t>
            </a:r>
          </a:p>
          <a:p>
            <a:pPr>
              <a:buFont typeface="Arial" panose="020B0604020202020204" pitchFamily="34" charset="0"/>
              <a:buChar char="•"/>
            </a:pPr>
            <a:r>
              <a:rPr lang="en-US" altLang="en-US" sz="1400" dirty="0"/>
              <a:t>Hypertext Transfer Protocol </a:t>
            </a:r>
            <a:r>
              <a:rPr lang="en-US" altLang="en-US" sz="1400" dirty="0" smtClean="0"/>
              <a:t>Secure (HTTPS) TCP, UDP 443 – Uses encryption and authentication to secure communication.</a:t>
            </a:r>
          </a:p>
          <a:p>
            <a:endParaRPr lang="en-US" altLang="en-US" sz="1400" dirty="0" smtClean="0"/>
          </a:p>
          <a:p>
            <a:endParaRPr lang="en-US" altLang="en-US" sz="1400" dirty="0" smtClean="0"/>
          </a:p>
          <a:p>
            <a:pPr marL="0" indent="0">
              <a:buNone/>
            </a:pPr>
            <a:endParaRPr lang="en-US" altLang="en-US" sz="1800" dirty="0" smtClean="0"/>
          </a:p>
          <a:p>
            <a:pPr marL="0" indent="0">
              <a:buFont typeface="Wingdings" panose="05000000000000000000" pitchFamily="2" charset="2"/>
              <a:buNone/>
            </a:pPr>
            <a:endParaRPr lang="en-US" altLang="en-US" sz="1650" b="1" dirty="0" smtClean="0"/>
          </a:p>
        </p:txBody>
      </p:sp>
    </p:spTree>
    <p:extLst>
      <p:ext uri="{BB962C8B-B14F-4D97-AF65-F5344CB8AC3E}">
        <p14:creationId xmlns:p14="http://schemas.microsoft.com/office/powerpoint/2010/main" val="113463558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How Application Protocols Interact with End-User Applications</a:t>
            </a:r>
            <a:r>
              <a:rPr lang="en-US" altLang="en-US" sz="1600" dirty="0" smtClean="0"/>
              <a:t/>
            </a:r>
            <a:br>
              <a:rPr lang="en-US" altLang="en-US" sz="1600" dirty="0" smtClean="0"/>
            </a:br>
            <a:r>
              <a:rPr lang="en-US" altLang="en-US" dirty="0" smtClean="0"/>
              <a:t>Client-Server Model</a:t>
            </a:r>
          </a:p>
        </p:txBody>
      </p:sp>
      <p:sp>
        <p:nvSpPr>
          <p:cNvPr id="55299" name="Rectangle 3"/>
          <p:cNvSpPr>
            <a:spLocks noGrp="1" noChangeArrowheads="1"/>
          </p:cNvSpPr>
          <p:nvPr>
            <p:ph type="body" idx="1"/>
          </p:nvPr>
        </p:nvSpPr>
        <p:spPr>
          <a:xfrm>
            <a:off x="96252" y="1046748"/>
            <a:ext cx="3838074" cy="4596329"/>
          </a:xfrm>
        </p:spPr>
        <p:txBody>
          <a:bodyPr/>
          <a:lstStyle/>
          <a:p>
            <a:r>
              <a:rPr lang="en-US" altLang="en-US" sz="1800" dirty="0"/>
              <a:t>Client and server processes are considered to be in the application layer</a:t>
            </a:r>
            <a:r>
              <a:rPr lang="en-US" altLang="en-US" sz="1800" dirty="0" smtClean="0"/>
              <a:t>.</a:t>
            </a:r>
          </a:p>
          <a:p>
            <a:r>
              <a:rPr lang="en-US" altLang="en-US" sz="1800" dirty="0"/>
              <a:t>Application layer protocols describe the format of the requests and responses between clients and </a:t>
            </a:r>
            <a:r>
              <a:rPr lang="en-US" altLang="en-US" sz="1800" dirty="0" smtClean="0"/>
              <a:t>servers.</a:t>
            </a:r>
          </a:p>
          <a:p>
            <a:r>
              <a:rPr lang="en-US" altLang="en-US" sz="1800" dirty="0" smtClean="0"/>
              <a:t>Example </a:t>
            </a:r>
            <a:r>
              <a:rPr lang="en-US" altLang="en-US" sz="1800" dirty="0"/>
              <a:t>of a client-server network is using an ISP’s email service to send, receive and store email.</a:t>
            </a:r>
          </a:p>
          <a:p>
            <a:pPr marL="0" indent="0" eaLnBrk="1" hangingPunct="1">
              <a:buNone/>
            </a:pPr>
            <a:endParaRPr lang="en-CA" altLang="en-US" sz="1650" b="1" dirty="0" smtClean="0"/>
          </a:p>
        </p:txBody>
      </p:sp>
      <p:pic>
        <p:nvPicPr>
          <p:cNvPr id="3" name="Picture 2"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90737" y="1046748"/>
            <a:ext cx="4824663" cy="2815390"/>
          </a:xfrm>
          <a:prstGeom prst="rect">
            <a:avLst/>
          </a:prstGeom>
        </p:spPr>
      </p:pic>
    </p:spTree>
    <p:extLst>
      <p:ext uri="{BB962C8B-B14F-4D97-AF65-F5344CB8AC3E}">
        <p14:creationId xmlns:p14="http://schemas.microsoft.com/office/powerpoint/2010/main" val="207499098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How Application Protocols Interact with End-User Applications</a:t>
            </a:r>
            <a:r>
              <a:rPr lang="en-US" altLang="en-US" sz="1600" dirty="0" smtClean="0"/>
              <a:t/>
            </a:r>
            <a:br>
              <a:rPr lang="en-US" altLang="en-US" sz="1600" dirty="0" smtClean="0"/>
            </a:br>
            <a:r>
              <a:rPr lang="en-US" altLang="en-US" dirty="0"/>
              <a:t>Peer-to-Peer Networks</a:t>
            </a:r>
            <a:endParaRPr lang="en-US" altLang="en-US" dirty="0" smtClean="0"/>
          </a:p>
        </p:txBody>
      </p:sp>
      <p:sp>
        <p:nvSpPr>
          <p:cNvPr id="55299" name="Rectangle 3"/>
          <p:cNvSpPr>
            <a:spLocks noGrp="1" noChangeArrowheads="1"/>
          </p:cNvSpPr>
          <p:nvPr>
            <p:ph type="body" idx="1"/>
          </p:nvPr>
        </p:nvSpPr>
        <p:spPr>
          <a:xfrm>
            <a:off x="96252" y="1046748"/>
            <a:ext cx="3838074" cy="4596329"/>
          </a:xfrm>
        </p:spPr>
        <p:txBody>
          <a:bodyPr/>
          <a:lstStyle/>
          <a:p>
            <a:r>
              <a:rPr lang="en-US" altLang="en-US" sz="1800" dirty="0"/>
              <a:t>D</a:t>
            </a:r>
            <a:r>
              <a:rPr lang="en-US" altLang="en-US" sz="1800" dirty="0" smtClean="0"/>
              <a:t>ata </a:t>
            </a:r>
            <a:r>
              <a:rPr lang="en-US" altLang="en-US" sz="1800" dirty="0"/>
              <a:t>is accessed from a peer device without the use of a dedicated </a:t>
            </a:r>
            <a:r>
              <a:rPr lang="en-US" altLang="en-US" sz="1800" dirty="0" smtClean="0"/>
              <a:t>server.</a:t>
            </a:r>
          </a:p>
          <a:p>
            <a:r>
              <a:rPr lang="en-US" altLang="en-US" sz="1800" dirty="0" smtClean="0"/>
              <a:t>Each device </a:t>
            </a:r>
            <a:r>
              <a:rPr lang="en-US" altLang="en-US" sz="1800" dirty="0"/>
              <a:t>(known as a peer) can function as both a server and a client</a:t>
            </a:r>
            <a:r>
              <a:rPr lang="en-US" altLang="en-US" sz="1800" dirty="0" smtClean="0"/>
              <a:t>.</a:t>
            </a:r>
          </a:p>
          <a:p>
            <a:pPr marL="0" indent="0" eaLnBrk="1" hangingPunct="1">
              <a:buNone/>
            </a:pPr>
            <a:endParaRPr lang="en-CA" altLang="en-US" sz="1650" b="1" dirty="0" smtClean="0"/>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4326" y="1046748"/>
            <a:ext cx="5040616" cy="2851484"/>
          </a:xfrm>
          <a:prstGeom prst="rect">
            <a:avLst/>
          </a:prstGeom>
        </p:spPr>
      </p:pic>
    </p:spTree>
    <p:extLst>
      <p:ext uri="{BB962C8B-B14F-4D97-AF65-F5344CB8AC3E}">
        <p14:creationId xmlns:p14="http://schemas.microsoft.com/office/powerpoint/2010/main" val="232114475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12</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10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How Application Protocols Interact with End-User Applications</a:t>
            </a:r>
            <a:r>
              <a:rPr lang="en-US" altLang="en-US" sz="1600" dirty="0" smtClean="0"/>
              <a:t/>
            </a:r>
            <a:br>
              <a:rPr lang="en-US" altLang="en-US" sz="1600" dirty="0" smtClean="0"/>
            </a:br>
            <a:r>
              <a:rPr lang="en-US" altLang="en-US" dirty="0"/>
              <a:t>Peer-to-Peer Applications</a:t>
            </a:r>
            <a:endParaRPr lang="en-US" altLang="en-US" dirty="0" smtClean="0"/>
          </a:p>
        </p:txBody>
      </p:sp>
      <p:sp>
        <p:nvSpPr>
          <p:cNvPr id="55299" name="Rectangle 3"/>
          <p:cNvSpPr>
            <a:spLocks noGrp="1" noChangeArrowheads="1"/>
          </p:cNvSpPr>
          <p:nvPr>
            <p:ph type="body" idx="1"/>
          </p:nvPr>
        </p:nvSpPr>
        <p:spPr>
          <a:xfrm>
            <a:off x="96252" y="1046748"/>
            <a:ext cx="3838074" cy="4596329"/>
          </a:xfrm>
        </p:spPr>
        <p:txBody>
          <a:bodyPr/>
          <a:lstStyle/>
          <a:p>
            <a:r>
              <a:rPr lang="en-US" altLang="en-US" sz="1800" dirty="0"/>
              <a:t>A P2P application allows a device to act as both a client and a server within the same </a:t>
            </a:r>
            <a:r>
              <a:rPr lang="en-US" altLang="en-US" sz="1800" dirty="0" smtClean="0"/>
              <a:t>communication.</a:t>
            </a:r>
          </a:p>
          <a:p>
            <a:r>
              <a:rPr lang="en-US" altLang="en-US" sz="1800" dirty="0"/>
              <a:t>P2P applications require that each end device provide a user interface and run a background service.</a:t>
            </a:r>
            <a:endParaRPr lang="en-CA" altLang="en-US" sz="1650" b="1" dirty="0" smtClean="0"/>
          </a:p>
        </p:txBody>
      </p:sp>
      <p:pic>
        <p:nvPicPr>
          <p:cNvPr id="3" name="Picture 2"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18549" y="1046748"/>
            <a:ext cx="4995418" cy="3056020"/>
          </a:xfrm>
          <a:prstGeom prst="rect">
            <a:avLst/>
          </a:prstGeom>
        </p:spPr>
      </p:pic>
    </p:spTree>
    <p:extLst>
      <p:ext uri="{BB962C8B-B14F-4D97-AF65-F5344CB8AC3E}">
        <p14:creationId xmlns:p14="http://schemas.microsoft.com/office/powerpoint/2010/main" val="418213665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How Application Protocols Interact with End-User Applications</a:t>
            </a:r>
            <a:r>
              <a:rPr lang="en-US" altLang="en-US" sz="1600" dirty="0" smtClean="0"/>
              <a:t/>
            </a:r>
            <a:br>
              <a:rPr lang="en-US" altLang="en-US" sz="1600" dirty="0" smtClean="0"/>
            </a:br>
            <a:r>
              <a:rPr lang="en-US" altLang="en-US" dirty="0"/>
              <a:t>Common P2P Applications</a:t>
            </a:r>
            <a:endParaRPr lang="en-US" altLang="en-US" dirty="0" smtClean="0"/>
          </a:p>
        </p:txBody>
      </p:sp>
      <p:sp>
        <p:nvSpPr>
          <p:cNvPr id="55299" name="Rectangle 3"/>
          <p:cNvSpPr>
            <a:spLocks noGrp="1" noChangeArrowheads="1"/>
          </p:cNvSpPr>
          <p:nvPr>
            <p:ph type="body" idx="1"/>
          </p:nvPr>
        </p:nvSpPr>
        <p:spPr>
          <a:xfrm>
            <a:off x="5149516" y="856672"/>
            <a:ext cx="3838074" cy="4596329"/>
          </a:xfrm>
        </p:spPr>
        <p:txBody>
          <a:bodyPr/>
          <a:lstStyle/>
          <a:p>
            <a:r>
              <a:rPr lang="en-US" altLang="en-US" sz="1600" dirty="0"/>
              <a:t>Common P2P networks </a:t>
            </a:r>
            <a:r>
              <a:rPr lang="en-US" altLang="en-US" sz="1600" dirty="0" smtClean="0"/>
              <a:t>include:</a:t>
            </a:r>
          </a:p>
          <a:p>
            <a:pPr lvl="1"/>
            <a:r>
              <a:rPr lang="en-US" altLang="en-US" dirty="0" smtClean="0"/>
              <a:t>G2</a:t>
            </a:r>
          </a:p>
          <a:p>
            <a:pPr lvl="1"/>
            <a:r>
              <a:rPr lang="en-US" altLang="en-US" dirty="0" smtClean="0"/>
              <a:t>Bitcoin</a:t>
            </a:r>
          </a:p>
          <a:p>
            <a:pPr lvl="1"/>
            <a:r>
              <a:rPr lang="en-US" altLang="en-US" dirty="0" err="1" smtClean="0"/>
              <a:t>BitTorrent</a:t>
            </a:r>
            <a:endParaRPr lang="en-US" altLang="en-US" dirty="0" smtClean="0"/>
          </a:p>
          <a:p>
            <a:pPr lvl="1"/>
            <a:r>
              <a:rPr lang="en-US" altLang="en-US" dirty="0" err="1" smtClean="0"/>
              <a:t>eDonkey</a:t>
            </a:r>
            <a:endParaRPr lang="en-US" altLang="en-US" dirty="0" smtClean="0"/>
          </a:p>
          <a:p>
            <a:r>
              <a:rPr lang="en-US" altLang="en-US" sz="1600" dirty="0"/>
              <a:t>Some P2P applications are based on the Gnutella protocol, where each user shares whole files with other </a:t>
            </a:r>
            <a:r>
              <a:rPr lang="en-US" altLang="en-US" sz="1600" dirty="0" smtClean="0"/>
              <a:t>users.</a:t>
            </a:r>
          </a:p>
          <a:p>
            <a:r>
              <a:rPr lang="en-US" altLang="en-US" sz="1600" dirty="0"/>
              <a:t>Many P2P applications allow users to share pieces of many files with each other at the same </a:t>
            </a:r>
            <a:r>
              <a:rPr lang="en-US" altLang="en-US" sz="1600" dirty="0" smtClean="0"/>
              <a:t>time</a:t>
            </a:r>
            <a:r>
              <a:rPr lang="en-US" altLang="en-US" sz="1600" dirty="0"/>
              <a:t> </a:t>
            </a:r>
            <a:r>
              <a:rPr lang="en-US" altLang="en-US" sz="1600" dirty="0" smtClean="0"/>
              <a:t>–this is </a:t>
            </a:r>
            <a:r>
              <a:rPr lang="en-US" altLang="en-US" sz="1600" dirty="0" err="1" smtClean="0"/>
              <a:t>BitTorrent</a:t>
            </a:r>
            <a:r>
              <a:rPr lang="en-US" altLang="en-US" sz="1600" dirty="0" smtClean="0"/>
              <a:t> technology.</a:t>
            </a:r>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446" y="1094874"/>
            <a:ext cx="4827660" cy="3043989"/>
          </a:xfrm>
          <a:prstGeom prst="rect">
            <a:avLst/>
          </a:prstGeom>
        </p:spPr>
      </p:pic>
    </p:spTree>
    <p:extLst>
      <p:ext uri="{BB962C8B-B14F-4D97-AF65-F5344CB8AC3E}">
        <p14:creationId xmlns:p14="http://schemas.microsoft.com/office/powerpoint/2010/main" val="59754253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How Application Protocols Interact with End-User Applications</a:t>
            </a:r>
            <a:r>
              <a:rPr lang="en-US" altLang="en-US" sz="1600" dirty="0" smtClean="0"/>
              <a:t/>
            </a:r>
            <a:br>
              <a:rPr lang="en-US" altLang="en-US" sz="1600" dirty="0" smtClean="0"/>
            </a:br>
            <a:r>
              <a:rPr lang="en-US" altLang="en-US" dirty="0" smtClean="0"/>
              <a:t>Researching Peer-to-Peer File Sharing</a:t>
            </a:r>
          </a:p>
        </p:txBody>
      </p:sp>
      <p:pic>
        <p:nvPicPr>
          <p:cNvPr id="4" name="Content Placeholder 3" descr="10.1.2.5 Lab - Researching Peer-to-Peer File Sharing.pdf - Mozilla Firefox"/>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210791" y="974558"/>
            <a:ext cx="4226104" cy="3801979"/>
          </a:xfrm>
        </p:spPr>
      </p:pic>
      <p:sp>
        <p:nvSpPr>
          <p:cNvPr id="5" name="Rectangle 4"/>
          <p:cNvSpPr/>
          <p:nvPr/>
        </p:nvSpPr>
        <p:spPr>
          <a:xfrm>
            <a:off x="2189747" y="962526"/>
            <a:ext cx="4271211" cy="3874169"/>
          </a:xfrm>
          <a:prstGeom prst="rect">
            <a:avLst/>
          </a:prstGeom>
          <a:no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23644548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402722" cy="2032328"/>
          </a:xfrm>
        </p:spPr>
        <p:txBody>
          <a:bodyPr/>
          <a:lstStyle/>
          <a:p>
            <a:r>
              <a:rPr lang="en-US" dirty="0" smtClean="0"/>
              <a:t>10.2 Well-Known Application Layer Protocols and Services</a:t>
            </a:r>
            <a:endParaRPr lang="en-US" dirty="0"/>
          </a:p>
        </p:txBody>
      </p:sp>
    </p:spTree>
    <p:extLst>
      <p:ext uri="{BB962C8B-B14F-4D97-AF65-F5344CB8AC3E}">
        <p14:creationId xmlns:p14="http://schemas.microsoft.com/office/powerpoint/2010/main" val="99519114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Web and Email </a:t>
            </a:r>
            <a:r>
              <a:rPr lang="en-US" altLang="en-US" sz="1600" dirty="0" smtClean="0"/>
              <a:t>Protocols</a:t>
            </a:r>
            <a:br>
              <a:rPr lang="en-US" altLang="en-US" sz="1600" dirty="0" smtClean="0"/>
            </a:br>
            <a:r>
              <a:rPr lang="en-US" altLang="en-US" dirty="0"/>
              <a:t>Hypertext Transfer Protocol and Hypertext Markup Language</a:t>
            </a:r>
            <a:endParaRPr lang="en-US" altLang="en-US" dirty="0" smtClean="0"/>
          </a:p>
        </p:txBody>
      </p:sp>
      <p:sp>
        <p:nvSpPr>
          <p:cNvPr id="55299" name="Rectangle 3"/>
          <p:cNvSpPr>
            <a:spLocks noGrp="1" noChangeArrowheads="1"/>
          </p:cNvSpPr>
          <p:nvPr>
            <p:ph type="body" idx="1"/>
          </p:nvPr>
        </p:nvSpPr>
        <p:spPr>
          <a:xfrm>
            <a:off x="4884821" y="856672"/>
            <a:ext cx="4102769" cy="3270159"/>
          </a:xfrm>
        </p:spPr>
        <p:txBody>
          <a:bodyPr/>
          <a:lstStyle/>
          <a:p>
            <a:r>
              <a:rPr lang="en-US" altLang="en-US" sz="1600" dirty="0"/>
              <a:t>When a web address or uniform resource locator (URL) is typed into a web browser, the web browser establishes a connection to the web service running on the </a:t>
            </a:r>
            <a:r>
              <a:rPr lang="en-US" altLang="en-US" sz="1600" dirty="0" smtClean="0"/>
              <a:t>server, </a:t>
            </a:r>
            <a:r>
              <a:rPr lang="en-US" altLang="en-US" sz="1600" dirty="0"/>
              <a:t>using the HTTP </a:t>
            </a:r>
            <a:r>
              <a:rPr lang="en-US" altLang="en-US" sz="1600" dirty="0" smtClean="0"/>
              <a:t>protocol.</a:t>
            </a:r>
          </a:p>
          <a:p>
            <a:endParaRPr lang="en-US" altLang="en-US" sz="1600" dirty="0" smtClean="0"/>
          </a:p>
        </p:txBody>
      </p:sp>
      <p:pic>
        <p:nvPicPr>
          <p:cNvPr id="3" name="Picture 2"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995" y="1034715"/>
            <a:ext cx="4391526" cy="1022684"/>
          </a:xfrm>
          <a:prstGeom prst="rect">
            <a:avLst/>
          </a:prstGeom>
        </p:spPr>
      </p:pic>
      <p:pic>
        <p:nvPicPr>
          <p:cNvPr id="4" name="Picture 3" descr="Introduction to Networks - Mozilla Firefox"/>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8995" y="2372652"/>
            <a:ext cx="3225285" cy="2324606"/>
          </a:xfrm>
          <a:prstGeom prst="rect">
            <a:avLst/>
          </a:prstGeom>
        </p:spPr>
      </p:pic>
      <p:pic>
        <p:nvPicPr>
          <p:cNvPr id="5" name="Picture 4" descr="Introduction to Networks - Mozilla Firefox"/>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25452" y="2503782"/>
            <a:ext cx="3392905" cy="2193476"/>
          </a:xfrm>
          <a:prstGeom prst="rect">
            <a:avLst/>
          </a:prstGeom>
        </p:spPr>
      </p:pic>
    </p:spTree>
    <p:extLst>
      <p:ext uri="{BB962C8B-B14F-4D97-AF65-F5344CB8AC3E}">
        <p14:creationId xmlns:p14="http://schemas.microsoft.com/office/powerpoint/2010/main" val="93452146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Web </a:t>
            </a:r>
            <a:r>
              <a:rPr lang="en-US" altLang="en-US" sz="1600" dirty="0"/>
              <a:t>and Email </a:t>
            </a:r>
            <a:r>
              <a:rPr lang="en-US" altLang="en-US" sz="1600" dirty="0" smtClean="0"/>
              <a:t>Protocols</a:t>
            </a:r>
            <a:br>
              <a:rPr lang="en-US" altLang="en-US" sz="1600" dirty="0" smtClean="0"/>
            </a:br>
            <a:r>
              <a:rPr lang="en-US" altLang="en-US" dirty="0"/>
              <a:t>HTTP and HTTPS</a:t>
            </a:r>
            <a:endParaRPr lang="en-US" altLang="en-US" dirty="0" smtClean="0"/>
          </a:p>
        </p:txBody>
      </p:sp>
      <p:sp>
        <p:nvSpPr>
          <p:cNvPr id="55299" name="Rectangle 3"/>
          <p:cNvSpPr>
            <a:spLocks noGrp="1" noChangeArrowheads="1"/>
          </p:cNvSpPr>
          <p:nvPr>
            <p:ph type="body" idx="1"/>
          </p:nvPr>
        </p:nvSpPr>
        <p:spPr>
          <a:xfrm>
            <a:off x="0" y="916827"/>
            <a:ext cx="4415589" cy="3270159"/>
          </a:xfrm>
        </p:spPr>
        <p:txBody>
          <a:bodyPr/>
          <a:lstStyle/>
          <a:p>
            <a:r>
              <a:rPr lang="pt-BR" altLang="en-US" sz="1800" dirty="0"/>
              <a:t>HTTP is a request/response protocol</a:t>
            </a:r>
            <a:r>
              <a:rPr lang="pt-BR" altLang="en-US" sz="1800" dirty="0" smtClean="0"/>
              <a:t>.</a:t>
            </a:r>
          </a:p>
          <a:p>
            <a:r>
              <a:rPr lang="pt-BR" altLang="en-US" sz="1800" dirty="0" smtClean="0"/>
              <a:t>Three common HTTP message types are:</a:t>
            </a:r>
          </a:p>
          <a:p>
            <a:pPr lvl="1"/>
            <a:r>
              <a:rPr lang="en-US" altLang="en-US" sz="1600" dirty="0"/>
              <a:t>GET - A client request for data</a:t>
            </a:r>
            <a:r>
              <a:rPr lang="en-US" altLang="en-US" sz="1600" dirty="0" smtClean="0"/>
              <a:t>.</a:t>
            </a:r>
          </a:p>
          <a:p>
            <a:pPr lvl="1"/>
            <a:r>
              <a:rPr lang="en-US" altLang="en-US" sz="1600" dirty="0"/>
              <a:t>POST - Uploads data files to the web </a:t>
            </a:r>
            <a:r>
              <a:rPr lang="en-US" altLang="en-US" sz="1600" dirty="0" smtClean="0"/>
              <a:t>server.</a:t>
            </a:r>
          </a:p>
          <a:p>
            <a:pPr lvl="1"/>
            <a:r>
              <a:rPr lang="en-US" altLang="en-US" sz="1600" dirty="0"/>
              <a:t>PUT - Uploads resources or content to the web </a:t>
            </a:r>
            <a:r>
              <a:rPr lang="en-US" altLang="en-US" sz="1600" dirty="0" smtClean="0"/>
              <a:t>server</a:t>
            </a:r>
            <a:r>
              <a:rPr lang="en-US" altLang="en-US" dirty="0" smtClean="0"/>
              <a:t>.</a:t>
            </a:r>
          </a:p>
          <a:p>
            <a:r>
              <a:rPr lang="en-US" altLang="en-US" sz="1800" dirty="0"/>
              <a:t>HTTP Secure (HTTPS) </a:t>
            </a:r>
            <a:r>
              <a:rPr lang="en-US" altLang="en-US" sz="1800" dirty="0" smtClean="0"/>
              <a:t>protocol uses encryption and authentication to secure data.</a:t>
            </a:r>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19336" y="916827"/>
            <a:ext cx="4710698" cy="3005468"/>
          </a:xfrm>
          <a:prstGeom prst="rect">
            <a:avLst/>
          </a:prstGeom>
        </p:spPr>
      </p:pic>
    </p:spTree>
    <p:extLst>
      <p:ext uri="{BB962C8B-B14F-4D97-AF65-F5344CB8AC3E}">
        <p14:creationId xmlns:p14="http://schemas.microsoft.com/office/powerpoint/2010/main" val="181800316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Web </a:t>
            </a:r>
            <a:r>
              <a:rPr lang="en-US" altLang="en-US" sz="1600" dirty="0"/>
              <a:t>and Email </a:t>
            </a:r>
            <a:r>
              <a:rPr lang="en-US" altLang="en-US" sz="1600" dirty="0" smtClean="0"/>
              <a:t>Protocols</a:t>
            </a:r>
            <a:br>
              <a:rPr lang="en-US" altLang="en-US" sz="1600" dirty="0" smtClean="0"/>
            </a:br>
            <a:r>
              <a:rPr lang="en-US" altLang="en-US" dirty="0"/>
              <a:t>Email Protocols</a:t>
            </a:r>
            <a:endParaRPr lang="en-US" altLang="en-US" dirty="0" smtClean="0"/>
          </a:p>
        </p:txBody>
      </p:sp>
      <p:sp>
        <p:nvSpPr>
          <p:cNvPr id="55299" name="Rectangle 3"/>
          <p:cNvSpPr>
            <a:spLocks noGrp="1" noChangeArrowheads="1"/>
          </p:cNvSpPr>
          <p:nvPr>
            <p:ph type="body" idx="1"/>
          </p:nvPr>
        </p:nvSpPr>
        <p:spPr>
          <a:xfrm>
            <a:off x="4758491" y="755618"/>
            <a:ext cx="4415589" cy="3703296"/>
          </a:xfrm>
        </p:spPr>
        <p:txBody>
          <a:bodyPr/>
          <a:lstStyle/>
          <a:p>
            <a:r>
              <a:rPr lang="en-US" altLang="en-US" sz="1800" dirty="0" smtClean="0"/>
              <a:t>Email </a:t>
            </a:r>
            <a:r>
              <a:rPr lang="en-US" altLang="en-US" sz="1800" dirty="0"/>
              <a:t>clients communicate with mail servers to send and receive </a:t>
            </a:r>
            <a:r>
              <a:rPr lang="en-US" altLang="en-US" sz="1800" dirty="0" smtClean="0"/>
              <a:t>email.</a:t>
            </a:r>
          </a:p>
          <a:p>
            <a:r>
              <a:rPr lang="en-US" altLang="en-US" sz="1800" dirty="0"/>
              <a:t>Mail servers communicate with other mail servers to transport messages from one domain to another</a:t>
            </a:r>
            <a:r>
              <a:rPr lang="en-US" altLang="en-US" sz="1800" dirty="0" smtClean="0"/>
              <a:t>.</a:t>
            </a:r>
          </a:p>
          <a:p>
            <a:r>
              <a:rPr lang="en-US" altLang="en-US" sz="1800" dirty="0" smtClean="0"/>
              <a:t>Three protocols for email:</a:t>
            </a:r>
          </a:p>
          <a:p>
            <a:pPr lvl="1"/>
            <a:r>
              <a:rPr lang="pt-BR" altLang="en-US" sz="1700" dirty="0"/>
              <a:t>Simple Mail Transfer Protocol (SMTP</a:t>
            </a:r>
            <a:r>
              <a:rPr lang="pt-BR" altLang="en-US" sz="1700" dirty="0" smtClean="0"/>
              <a:t>) to send email.</a:t>
            </a:r>
          </a:p>
          <a:p>
            <a:pPr lvl="1"/>
            <a:r>
              <a:rPr lang="pt-BR" altLang="en-US" sz="1700" dirty="0"/>
              <a:t>Post Office Protocol (POP</a:t>
            </a:r>
            <a:r>
              <a:rPr lang="pt-BR" altLang="en-US" sz="1700" dirty="0" smtClean="0"/>
              <a:t>) to retrieve email.</a:t>
            </a:r>
          </a:p>
          <a:p>
            <a:pPr lvl="1"/>
            <a:r>
              <a:rPr lang="pt-BR" altLang="en-US" sz="1700" dirty="0" smtClean="0"/>
              <a:t>Internet Message Access Protocol (IMAP) to retrieve email.</a:t>
            </a:r>
          </a:p>
          <a:p>
            <a:pPr lvl="1"/>
            <a:endParaRPr lang="en-US" altLang="en-US" sz="1700" dirty="0" smtClean="0"/>
          </a:p>
        </p:txBody>
      </p:sp>
      <p:pic>
        <p:nvPicPr>
          <p:cNvPr id="4" name="Picture 3"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377" y="861472"/>
            <a:ext cx="4523874" cy="3597442"/>
          </a:xfrm>
          <a:prstGeom prst="rect">
            <a:avLst/>
          </a:prstGeom>
        </p:spPr>
      </p:pic>
    </p:spTree>
    <p:extLst>
      <p:ext uri="{BB962C8B-B14F-4D97-AF65-F5344CB8AC3E}">
        <p14:creationId xmlns:p14="http://schemas.microsoft.com/office/powerpoint/2010/main" val="163664919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Web </a:t>
            </a:r>
            <a:r>
              <a:rPr lang="en-US" altLang="en-US" sz="1600" dirty="0"/>
              <a:t>and Email </a:t>
            </a:r>
            <a:r>
              <a:rPr lang="en-US" altLang="en-US" sz="1600" dirty="0" smtClean="0"/>
              <a:t>Protocols</a:t>
            </a:r>
            <a:br>
              <a:rPr lang="en-US" altLang="en-US" sz="1600" dirty="0" smtClean="0"/>
            </a:br>
            <a:r>
              <a:rPr lang="en-US" altLang="en-US" dirty="0"/>
              <a:t>SMTP Operation</a:t>
            </a:r>
            <a:endParaRPr lang="en-US" altLang="en-US" dirty="0" smtClean="0"/>
          </a:p>
        </p:txBody>
      </p:sp>
      <p:sp>
        <p:nvSpPr>
          <p:cNvPr id="55299" name="Rectangle 3"/>
          <p:cNvSpPr>
            <a:spLocks noGrp="1" noChangeArrowheads="1"/>
          </p:cNvSpPr>
          <p:nvPr>
            <p:ph type="body" idx="1"/>
          </p:nvPr>
        </p:nvSpPr>
        <p:spPr>
          <a:xfrm>
            <a:off x="156412" y="972187"/>
            <a:ext cx="3448318" cy="3579324"/>
          </a:xfrm>
        </p:spPr>
        <p:txBody>
          <a:bodyPr/>
          <a:lstStyle/>
          <a:p>
            <a:r>
              <a:rPr lang="en-US" altLang="en-US" sz="1800" dirty="0" smtClean="0"/>
              <a:t>SMTP is used to send email</a:t>
            </a:r>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4729" y="567914"/>
            <a:ext cx="4552682" cy="3983597"/>
          </a:xfrm>
          <a:prstGeom prst="rect">
            <a:avLst/>
          </a:prstGeom>
        </p:spPr>
      </p:pic>
    </p:spTree>
    <p:extLst>
      <p:ext uri="{BB962C8B-B14F-4D97-AF65-F5344CB8AC3E}">
        <p14:creationId xmlns:p14="http://schemas.microsoft.com/office/powerpoint/2010/main" val="23083713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Web </a:t>
            </a:r>
            <a:r>
              <a:rPr lang="en-US" altLang="en-US" sz="1600" dirty="0"/>
              <a:t>and Email </a:t>
            </a:r>
            <a:r>
              <a:rPr lang="en-US" altLang="en-US" sz="1600" dirty="0" smtClean="0"/>
              <a:t>Protocols</a:t>
            </a:r>
            <a:br>
              <a:rPr lang="en-US" altLang="en-US" sz="1600" dirty="0" smtClean="0"/>
            </a:br>
            <a:r>
              <a:rPr lang="en-US" altLang="en-US" dirty="0" smtClean="0"/>
              <a:t>POP </a:t>
            </a:r>
            <a:r>
              <a:rPr lang="en-US" altLang="en-US" dirty="0"/>
              <a:t>Operation</a:t>
            </a:r>
            <a:endParaRPr lang="en-US" altLang="en-US" dirty="0" smtClean="0"/>
          </a:p>
        </p:txBody>
      </p:sp>
      <p:sp>
        <p:nvSpPr>
          <p:cNvPr id="55299" name="Rectangle 3"/>
          <p:cNvSpPr>
            <a:spLocks noGrp="1" noChangeArrowheads="1"/>
          </p:cNvSpPr>
          <p:nvPr>
            <p:ph type="body" idx="1"/>
          </p:nvPr>
        </p:nvSpPr>
        <p:spPr>
          <a:xfrm>
            <a:off x="5907505" y="856672"/>
            <a:ext cx="3236495" cy="3989625"/>
          </a:xfrm>
        </p:spPr>
        <p:txBody>
          <a:bodyPr/>
          <a:lstStyle/>
          <a:p>
            <a:r>
              <a:rPr lang="en-US" altLang="en-US" sz="1800" dirty="0"/>
              <a:t>POP is used </a:t>
            </a:r>
            <a:r>
              <a:rPr lang="en-US" altLang="en-US" sz="1800" dirty="0" smtClean="0"/>
              <a:t>to </a:t>
            </a:r>
            <a:r>
              <a:rPr lang="en-US" altLang="en-US" sz="1800" dirty="0"/>
              <a:t>retrieve </a:t>
            </a:r>
            <a:r>
              <a:rPr lang="en-US" altLang="en-US" sz="1800" dirty="0" smtClean="0"/>
              <a:t>email </a:t>
            </a:r>
            <a:r>
              <a:rPr lang="en-US" altLang="en-US" sz="1800" dirty="0"/>
              <a:t>from a mail </a:t>
            </a:r>
            <a:r>
              <a:rPr lang="en-US" altLang="en-US" sz="1800" dirty="0" smtClean="0"/>
              <a:t>server.</a:t>
            </a:r>
          </a:p>
          <a:p>
            <a:r>
              <a:rPr lang="en-US" altLang="en-US" sz="1800" dirty="0" smtClean="0"/>
              <a:t>Email </a:t>
            </a:r>
            <a:r>
              <a:rPr lang="en-US" altLang="en-US" sz="1800" dirty="0"/>
              <a:t>is downloaded from the server to the client and then deleted on the server.</a:t>
            </a:r>
            <a:endParaRPr lang="en-US" altLang="en-US" sz="1800" dirty="0" smtClean="0"/>
          </a:p>
        </p:txBody>
      </p:sp>
      <p:pic>
        <p:nvPicPr>
          <p:cNvPr id="5" name="Picture 4"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411" y="924058"/>
            <a:ext cx="5568258" cy="3383245"/>
          </a:xfrm>
          <a:prstGeom prst="rect">
            <a:avLst/>
          </a:prstGeom>
        </p:spPr>
      </p:pic>
    </p:spTree>
    <p:extLst>
      <p:ext uri="{BB962C8B-B14F-4D97-AF65-F5344CB8AC3E}">
        <p14:creationId xmlns:p14="http://schemas.microsoft.com/office/powerpoint/2010/main" val="283213634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Web </a:t>
            </a:r>
            <a:r>
              <a:rPr lang="en-US" altLang="en-US" sz="1600" dirty="0"/>
              <a:t>and Email </a:t>
            </a:r>
            <a:r>
              <a:rPr lang="en-US" altLang="en-US" sz="1600" dirty="0" smtClean="0"/>
              <a:t>Protocols</a:t>
            </a:r>
            <a:br>
              <a:rPr lang="en-US" altLang="en-US" sz="1600" dirty="0" smtClean="0"/>
            </a:br>
            <a:r>
              <a:rPr lang="en-US" altLang="en-US" dirty="0"/>
              <a:t>IMAP Operation</a:t>
            </a:r>
            <a:endParaRPr lang="en-US" altLang="en-US" dirty="0" smtClean="0"/>
          </a:p>
        </p:txBody>
      </p:sp>
      <p:sp>
        <p:nvSpPr>
          <p:cNvPr id="55299" name="Rectangle 3"/>
          <p:cNvSpPr>
            <a:spLocks noGrp="1" noChangeArrowheads="1"/>
          </p:cNvSpPr>
          <p:nvPr>
            <p:ph type="body" idx="1"/>
          </p:nvPr>
        </p:nvSpPr>
        <p:spPr>
          <a:xfrm>
            <a:off x="5907505" y="856672"/>
            <a:ext cx="3236495" cy="3989625"/>
          </a:xfrm>
        </p:spPr>
        <p:txBody>
          <a:bodyPr/>
          <a:lstStyle/>
          <a:p>
            <a:r>
              <a:rPr lang="en-US" altLang="en-US" sz="1800" dirty="0" smtClean="0"/>
              <a:t>IMAP </a:t>
            </a:r>
            <a:r>
              <a:rPr lang="en-US" altLang="en-US" sz="1800" dirty="0"/>
              <a:t>is used </a:t>
            </a:r>
            <a:r>
              <a:rPr lang="en-US" altLang="en-US" sz="1800" dirty="0" smtClean="0"/>
              <a:t>to </a:t>
            </a:r>
            <a:r>
              <a:rPr lang="en-US" altLang="en-US" sz="1800" dirty="0"/>
              <a:t>retrieve mail from a mail </a:t>
            </a:r>
            <a:r>
              <a:rPr lang="en-US" altLang="en-US" sz="1800" dirty="0" smtClean="0"/>
              <a:t>server.</a:t>
            </a:r>
          </a:p>
          <a:p>
            <a:r>
              <a:rPr lang="en-US" altLang="en-US" sz="1800" dirty="0" smtClean="0"/>
              <a:t>Copies of messages are downloaded </a:t>
            </a:r>
            <a:r>
              <a:rPr lang="en-US" altLang="en-US" sz="1800" dirty="0"/>
              <a:t>from the server to the client and </a:t>
            </a:r>
            <a:r>
              <a:rPr lang="en-US" altLang="en-US" sz="1800" dirty="0" smtClean="0"/>
              <a:t>the original messages are stored on the server.</a:t>
            </a:r>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790" y="856672"/>
            <a:ext cx="5017168" cy="3740610"/>
          </a:xfrm>
          <a:prstGeom prst="rect">
            <a:avLst/>
          </a:prstGeom>
        </p:spPr>
      </p:pic>
    </p:spTree>
    <p:extLst>
      <p:ext uri="{BB962C8B-B14F-4D97-AF65-F5344CB8AC3E}">
        <p14:creationId xmlns:p14="http://schemas.microsoft.com/office/powerpoint/2010/main" val="292894413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Chapter </a:t>
            </a:r>
            <a:r>
              <a:rPr lang="en-US" dirty="0" smtClean="0"/>
              <a:t>10: Application Layer</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a:t>Introduction to </a:t>
            </a:r>
            <a:r>
              <a:rPr lang="en-US" b="1" dirty="0" smtClean="0"/>
              <a:t>Networks </a:t>
            </a:r>
            <a:r>
              <a:rPr lang="en-US" b="1" dirty="0"/>
              <a:t>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Web </a:t>
            </a:r>
            <a:r>
              <a:rPr lang="en-US" altLang="en-US" sz="1600" dirty="0"/>
              <a:t>and Email </a:t>
            </a:r>
            <a:r>
              <a:rPr lang="en-US" altLang="en-US" sz="1600" dirty="0" smtClean="0"/>
              <a:t>Protocols</a:t>
            </a:r>
            <a:br>
              <a:rPr lang="en-US" altLang="en-US" sz="1600" dirty="0" smtClean="0"/>
            </a:br>
            <a:r>
              <a:rPr lang="en-US" altLang="en-US" dirty="0"/>
              <a:t>Packet Tracer – Web and Email</a:t>
            </a:r>
            <a:endParaRPr lang="en-US" altLang="en-US" dirty="0" smtClean="0"/>
          </a:p>
        </p:txBody>
      </p:sp>
      <p:pic>
        <p:nvPicPr>
          <p:cNvPr id="3" name="Picture 2" descr="10.2.1.7 Packet Tracer - Web and Email.pdf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1210" y="1010653"/>
            <a:ext cx="4236001" cy="3934326"/>
          </a:xfrm>
          <a:prstGeom prst="rect">
            <a:avLst/>
          </a:prstGeom>
        </p:spPr>
      </p:pic>
      <p:sp>
        <p:nvSpPr>
          <p:cNvPr id="4" name="Rectangle 3"/>
          <p:cNvSpPr/>
          <p:nvPr/>
        </p:nvSpPr>
        <p:spPr>
          <a:xfrm>
            <a:off x="2298032" y="1010653"/>
            <a:ext cx="4271210" cy="3970421"/>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65856678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IP Addressing </a:t>
            </a:r>
            <a:r>
              <a:rPr lang="en-US" altLang="en-US" sz="1600" dirty="0" smtClean="0"/>
              <a:t>Services</a:t>
            </a:r>
            <a:br>
              <a:rPr lang="en-US" altLang="en-US" sz="1600" dirty="0" smtClean="0"/>
            </a:br>
            <a:r>
              <a:rPr lang="en-US" altLang="en-US" dirty="0" smtClean="0"/>
              <a:t>Domain Name Service</a:t>
            </a:r>
          </a:p>
        </p:txBody>
      </p:sp>
      <p:sp>
        <p:nvSpPr>
          <p:cNvPr id="55299" name="Rectangle 3"/>
          <p:cNvSpPr>
            <a:spLocks noGrp="1" noChangeArrowheads="1"/>
          </p:cNvSpPr>
          <p:nvPr>
            <p:ph type="body" idx="1"/>
          </p:nvPr>
        </p:nvSpPr>
        <p:spPr>
          <a:xfrm>
            <a:off x="108284" y="883165"/>
            <a:ext cx="3236495" cy="3989625"/>
          </a:xfrm>
        </p:spPr>
        <p:txBody>
          <a:bodyPr/>
          <a:lstStyle/>
          <a:p>
            <a:r>
              <a:rPr lang="en-US" altLang="en-US" sz="1800" dirty="0"/>
              <a:t>Domain names </a:t>
            </a:r>
            <a:r>
              <a:rPr lang="en-US" altLang="en-US" sz="1800" dirty="0" smtClean="0"/>
              <a:t>convert </a:t>
            </a:r>
            <a:r>
              <a:rPr lang="en-US" altLang="en-US" sz="1800" dirty="0"/>
              <a:t>the numeric address into a simple, recognizable </a:t>
            </a:r>
            <a:r>
              <a:rPr lang="en-US" altLang="en-US" sz="1800" dirty="0" smtClean="0"/>
              <a:t>name.</a:t>
            </a:r>
          </a:p>
          <a:p>
            <a:r>
              <a:rPr lang="en-US" altLang="en-US" sz="1800" dirty="0" smtClean="0"/>
              <a:t>The DNS </a:t>
            </a:r>
            <a:r>
              <a:rPr lang="en-US" altLang="en-US" sz="1800" dirty="0"/>
              <a:t>protocol defines an automated service that matches resource names with the required numeric network address.</a:t>
            </a:r>
            <a:endParaRPr lang="en-US" altLang="en-US" sz="1800" dirty="0" smtClean="0"/>
          </a:p>
        </p:txBody>
      </p:sp>
      <p:pic>
        <p:nvPicPr>
          <p:cNvPr id="3" name="Picture 2"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92905" y="883165"/>
            <a:ext cx="5606716" cy="3092115"/>
          </a:xfrm>
          <a:prstGeom prst="rect">
            <a:avLst/>
          </a:prstGeom>
        </p:spPr>
      </p:pic>
    </p:spTree>
    <p:extLst>
      <p:ext uri="{BB962C8B-B14F-4D97-AF65-F5344CB8AC3E}">
        <p14:creationId xmlns:p14="http://schemas.microsoft.com/office/powerpoint/2010/main" val="130103970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IP Addressing </a:t>
            </a:r>
            <a:r>
              <a:rPr lang="en-US" altLang="en-US" sz="1600" dirty="0" smtClean="0"/>
              <a:t>Services</a:t>
            </a:r>
            <a:br>
              <a:rPr lang="en-US" altLang="en-US" sz="1600" dirty="0" smtClean="0"/>
            </a:br>
            <a:r>
              <a:rPr lang="en-US" altLang="en-US" dirty="0"/>
              <a:t>DNS Message Format</a:t>
            </a:r>
            <a:endParaRPr lang="en-US" altLang="en-US" dirty="0" smtClean="0"/>
          </a:p>
        </p:txBody>
      </p:sp>
      <p:sp>
        <p:nvSpPr>
          <p:cNvPr id="55299" name="Rectangle 3"/>
          <p:cNvSpPr>
            <a:spLocks noGrp="1" noChangeArrowheads="1"/>
          </p:cNvSpPr>
          <p:nvPr>
            <p:ph type="body" idx="1"/>
          </p:nvPr>
        </p:nvSpPr>
        <p:spPr>
          <a:xfrm>
            <a:off x="4824663" y="856672"/>
            <a:ext cx="4150895" cy="3989625"/>
          </a:xfrm>
        </p:spPr>
        <p:txBody>
          <a:bodyPr/>
          <a:lstStyle/>
          <a:p>
            <a:r>
              <a:rPr lang="en-US" altLang="en-US" sz="1800" dirty="0"/>
              <a:t>When a client makes a query, the server’s DNS process first looks at its own records to resolve the name</a:t>
            </a:r>
            <a:r>
              <a:rPr lang="en-US" altLang="en-US" sz="1800" dirty="0" smtClean="0"/>
              <a:t>.</a:t>
            </a:r>
          </a:p>
          <a:p>
            <a:r>
              <a:rPr lang="en-US" altLang="en-US" sz="1800" dirty="0"/>
              <a:t>If </a:t>
            </a:r>
            <a:r>
              <a:rPr lang="en-US" altLang="en-US" sz="1800" dirty="0" smtClean="0"/>
              <a:t>unable </a:t>
            </a:r>
            <a:r>
              <a:rPr lang="en-US" altLang="en-US" sz="1800" dirty="0"/>
              <a:t>to </a:t>
            </a:r>
            <a:r>
              <a:rPr lang="en-US" altLang="en-US" sz="1800" dirty="0" smtClean="0"/>
              <a:t>resolve, it </a:t>
            </a:r>
            <a:r>
              <a:rPr lang="en-US" altLang="en-US" sz="1800" dirty="0"/>
              <a:t>contacts other servers to resolve the name</a:t>
            </a:r>
            <a:r>
              <a:rPr lang="en-US" altLang="en-US" sz="1800" dirty="0" smtClean="0"/>
              <a:t>.</a:t>
            </a:r>
          </a:p>
          <a:p>
            <a:r>
              <a:rPr lang="en-US" altLang="en-US" sz="1800" dirty="0" smtClean="0"/>
              <a:t>The </a:t>
            </a:r>
            <a:r>
              <a:rPr lang="en-US" altLang="en-US" sz="1800" dirty="0"/>
              <a:t>server temporarily stores the numbered address in the event that the same name is requested again. </a:t>
            </a:r>
            <a:endParaRPr lang="en-US" altLang="en-US" sz="1800" dirty="0" smtClean="0"/>
          </a:p>
          <a:p>
            <a:r>
              <a:rPr lang="en-US" altLang="en-US" sz="1800" dirty="0"/>
              <a:t>The </a:t>
            </a:r>
            <a:r>
              <a:rPr lang="en-US" altLang="en-US" sz="1800" b="1" dirty="0"/>
              <a:t>ipconfig /</a:t>
            </a:r>
            <a:r>
              <a:rPr lang="en-US" altLang="en-US" sz="1800" b="1" dirty="0" err="1"/>
              <a:t>displaydns</a:t>
            </a:r>
            <a:r>
              <a:rPr lang="en-US" altLang="en-US" sz="1800" b="1" dirty="0"/>
              <a:t> </a:t>
            </a:r>
            <a:r>
              <a:rPr lang="en-US" altLang="en-US" sz="1800" dirty="0"/>
              <a:t>command displays all of the cached DNS </a:t>
            </a:r>
            <a:r>
              <a:rPr lang="en-US" altLang="en-US" sz="1800" dirty="0" smtClean="0"/>
              <a:t>entries on a Windows PC.</a:t>
            </a:r>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144" y="856672"/>
            <a:ext cx="4730519" cy="3429000"/>
          </a:xfrm>
          <a:prstGeom prst="rect">
            <a:avLst/>
          </a:prstGeom>
        </p:spPr>
      </p:pic>
    </p:spTree>
    <p:extLst>
      <p:ext uri="{BB962C8B-B14F-4D97-AF65-F5344CB8AC3E}">
        <p14:creationId xmlns:p14="http://schemas.microsoft.com/office/powerpoint/2010/main" val="9991053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IP Addressing </a:t>
            </a:r>
            <a:r>
              <a:rPr lang="en-US" altLang="en-US" sz="1600" dirty="0" smtClean="0"/>
              <a:t>Services</a:t>
            </a:r>
            <a:br>
              <a:rPr lang="en-US" altLang="en-US" sz="1600" dirty="0" smtClean="0"/>
            </a:br>
            <a:r>
              <a:rPr lang="en-US" altLang="en-US" dirty="0"/>
              <a:t>DNS </a:t>
            </a:r>
            <a:r>
              <a:rPr lang="en-US" altLang="en-US" dirty="0" smtClean="0"/>
              <a:t>Hierarchy</a:t>
            </a:r>
          </a:p>
        </p:txBody>
      </p:sp>
      <p:sp>
        <p:nvSpPr>
          <p:cNvPr id="55299" name="Rectangle 3"/>
          <p:cNvSpPr>
            <a:spLocks noGrp="1" noChangeArrowheads="1"/>
          </p:cNvSpPr>
          <p:nvPr>
            <p:ph type="body" idx="1"/>
          </p:nvPr>
        </p:nvSpPr>
        <p:spPr>
          <a:xfrm>
            <a:off x="4824663" y="856672"/>
            <a:ext cx="4150895" cy="3989625"/>
          </a:xfrm>
        </p:spPr>
        <p:txBody>
          <a:bodyPr/>
          <a:lstStyle/>
          <a:p>
            <a:pPr marL="0" indent="0">
              <a:buNone/>
            </a:pPr>
            <a:endParaRPr lang="en-US" altLang="en-US" sz="1800" dirty="0" smtClean="0"/>
          </a:p>
        </p:txBody>
      </p:sp>
      <p:pic>
        <p:nvPicPr>
          <p:cNvPr id="3" name="Picture 2"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48326" y="839782"/>
            <a:ext cx="5727031" cy="4127924"/>
          </a:xfrm>
          <a:prstGeom prst="rect">
            <a:avLst/>
          </a:prstGeom>
        </p:spPr>
      </p:pic>
    </p:spTree>
    <p:extLst>
      <p:ext uri="{BB962C8B-B14F-4D97-AF65-F5344CB8AC3E}">
        <p14:creationId xmlns:p14="http://schemas.microsoft.com/office/powerpoint/2010/main" val="282865908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IP Addressing </a:t>
            </a:r>
            <a:r>
              <a:rPr lang="en-US" altLang="en-US" sz="1600" dirty="0" smtClean="0"/>
              <a:t>Services</a:t>
            </a:r>
            <a:br>
              <a:rPr lang="en-US" altLang="en-US" sz="1600" dirty="0" smtClean="0"/>
            </a:br>
            <a:r>
              <a:rPr lang="en-US" altLang="en-US" dirty="0"/>
              <a:t>The nslookup Command</a:t>
            </a:r>
            <a:endParaRPr lang="en-US" altLang="en-US" dirty="0" smtClean="0"/>
          </a:p>
        </p:txBody>
      </p:sp>
      <p:sp>
        <p:nvSpPr>
          <p:cNvPr id="55299" name="Rectangle 3"/>
          <p:cNvSpPr>
            <a:spLocks noGrp="1" noChangeArrowheads="1"/>
          </p:cNvSpPr>
          <p:nvPr>
            <p:ph type="body" idx="1"/>
          </p:nvPr>
        </p:nvSpPr>
        <p:spPr>
          <a:xfrm>
            <a:off x="4824663" y="856672"/>
            <a:ext cx="4150895" cy="3989625"/>
          </a:xfrm>
        </p:spPr>
        <p:txBody>
          <a:bodyPr/>
          <a:lstStyle/>
          <a:p>
            <a:r>
              <a:rPr lang="en-US" altLang="en-US" sz="1800" b="1" dirty="0" err="1" smtClean="0"/>
              <a:t>Nslookup</a:t>
            </a:r>
            <a:r>
              <a:rPr lang="en-US" altLang="en-US" sz="1800" b="1" dirty="0" smtClean="0"/>
              <a:t> </a:t>
            </a:r>
            <a:r>
              <a:rPr lang="en-US" altLang="en-US" sz="1800" dirty="0" smtClean="0"/>
              <a:t>- a utility that allows a </a:t>
            </a:r>
            <a:r>
              <a:rPr lang="en-US" altLang="en-US" sz="1800" dirty="0"/>
              <a:t>user to manually query the name servers to resolve a given </a:t>
            </a:r>
            <a:r>
              <a:rPr lang="en-US" altLang="en-US" sz="1800" dirty="0" smtClean="0"/>
              <a:t>host.</a:t>
            </a:r>
          </a:p>
          <a:p>
            <a:pPr lvl="1"/>
            <a:r>
              <a:rPr lang="en-US" altLang="en-US" sz="1600" dirty="0" smtClean="0"/>
              <a:t>Can </a:t>
            </a:r>
            <a:r>
              <a:rPr lang="en-US" altLang="en-US" sz="1600" dirty="0"/>
              <a:t>also be used to troubleshoot name resolution issues and to verify the current status of the name servers. </a:t>
            </a:r>
            <a:endParaRPr lang="en-US" altLang="en-US" sz="1600" dirty="0" smtClean="0"/>
          </a:p>
        </p:txBody>
      </p:sp>
      <p:pic>
        <p:nvPicPr>
          <p:cNvPr id="3" name="Picture 2"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153" y="1046748"/>
            <a:ext cx="3946358" cy="3236495"/>
          </a:xfrm>
          <a:prstGeom prst="rect">
            <a:avLst/>
          </a:prstGeom>
        </p:spPr>
      </p:pic>
    </p:spTree>
    <p:extLst>
      <p:ext uri="{BB962C8B-B14F-4D97-AF65-F5344CB8AC3E}">
        <p14:creationId xmlns:p14="http://schemas.microsoft.com/office/powerpoint/2010/main" val="367614177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IP Addressing </a:t>
            </a:r>
            <a:r>
              <a:rPr lang="en-US" altLang="en-US" sz="1600" dirty="0" smtClean="0"/>
              <a:t>Services</a:t>
            </a:r>
            <a:br>
              <a:rPr lang="en-US" altLang="en-US" sz="1600" dirty="0" smtClean="0"/>
            </a:br>
            <a:r>
              <a:rPr lang="en-US" altLang="en-US" dirty="0"/>
              <a:t>Dynamic Host Configuration Protocol</a:t>
            </a:r>
            <a:endParaRPr lang="en-US" altLang="en-US" dirty="0" smtClean="0"/>
          </a:p>
        </p:txBody>
      </p:sp>
      <p:sp>
        <p:nvSpPr>
          <p:cNvPr id="55299" name="Rectangle 3"/>
          <p:cNvSpPr>
            <a:spLocks noGrp="1" noChangeArrowheads="1"/>
          </p:cNvSpPr>
          <p:nvPr>
            <p:ph type="body" idx="1"/>
          </p:nvPr>
        </p:nvSpPr>
        <p:spPr>
          <a:xfrm>
            <a:off x="0" y="964956"/>
            <a:ext cx="4150895" cy="3989625"/>
          </a:xfrm>
        </p:spPr>
        <p:txBody>
          <a:bodyPr/>
          <a:lstStyle/>
          <a:p>
            <a:r>
              <a:rPr lang="en-US" altLang="en-US" sz="1600" dirty="0"/>
              <a:t>The Dynamic Host Configuration Protocol (DHCP) for IPv4 automates the assignment of IPv4 addresses, subnet masks, gateways, and other </a:t>
            </a:r>
            <a:r>
              <a:rPr lang="en-US" altLang="en-US" sz="1600" dirty="0" smtClean="0"/>
              <a:t>parameters.</a:t>
            </a:r>
            <a:endParaRPr lang="en-US" altLang="en-US" sz="1600" dirty="0"/>
          </a:p>
          <a:p>
            <a:r>
              <a:rPr lang="en-US" altLang="en-US" sz="1600" dirty="0"/>
              <a:t>DHCP-distributed addresses are leased for a set period of </a:t>
            </a:r>
            <a:r>
              <a:rPr lang="en-US" altLang="en-US" sz="1600" dirty="0" smtClean="0"/>
              <a:t>time, then returned to pool for reuse.</a:t>
            </a:r>
          </a:p>
          <a:p>
            <a:r>
              <a:rPr lang="en-US" altLang="en-US" sz="1600" dirty="0"/>
              <a:t>DHCP is </a:t>
            </a:r>
            <a:r>
              <a:rPr lang="en-US" altLang="en-US" sz="1600" dirty="0" smtClean="0"/>
              <a:t>usually employed for end </a:t>
            </a:r>
            <a:r>
              <a:rPr lang="en-US" altLang="en-US" sz="1600" dirty="0"/>
              <a:t>user devices. Static addressing is used for network devices, such as gateways, switches, servers, and printers</a:t>
            </a:r>
            <a:r>
              <a:rPr lang="en-US" altLang="en-US" sz="1600" dirty="0" smtClean="0"/>
              <a:t>.</a:t>
            </a:r>
          </a:p>
          <a:p>
            <a:r>
              <a:rPr lang="en-US" altLang="en-US" sz="1600" dirty="0"/>
              <a:t>DHCPv6 (DHCP for IPv6) provides similar services for IPv6 clients.</a:t>
            </a:r>
          </a:p>
          <a:p>
            <a:endParaRPr lang="en-US" altLang="en-US" sz="1700" dirty="0" smtClean="0"/>
          </a:p>
        </p:txBody>
      </p:sp>
      <p:pic>
        <p:nvPicPr>
          <p:cNvPr id="2" name="Picture 1"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0895" y="964955"/>
            <a:ext cx="4815614" cy="3234065"/>
          </a:xfrm>
          <a:prstGeom prst="rect">
            <a:avLst/>
          </a:prstGeom>
        </p:spPr>
      </p:pic>
    </p:spTree>
    <p:extLst>
      <p:ext uri="{BB962C8B-B14F-4D97-AF65-F5344CB8AC3E}">
        <p14:creationId xmlns:p14="http://schemas.microsoft.com/office/powerpoint/2010/main" val="312150560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IP Addressing </a:t>
            </a:r>
            <a:r>
              <a:rPr lang="en-US" altLang="en-US" sz="1600" dirty="0" smtClean="0"/>
              <a:t>Services</a:t>
            </a:r>
            <a:br>
              <a:rPr lang="en-US" altLang="en-US" sz="1600" dirty="0" smtClean="0"/>
            </a:br>
            <a:r>
              <a:rPr lang="en-US" altLang="en-US" dirty="0" smtClean="0"/>
              <a:t>DHCP Operation</a:t>
            </a:r>
          </a:p>
        </p:txBody>
      </p:sp>
      <p:pic>
        <p:nvPicPr>
          <p:cNvPr id="3" name="Picture 2"/>
          <p:cNvPicPr>
            <a:picLocks noChangeAspect="1"/>
          </p:cNvPicPr>
          <p:nvPr/>
        </p:nvPicPr>
        <p:blipFill>
          <a:blip r:embed="rId3"/>
          <a:stretch>
            <a:fillRect/>
          </a:stretch>
        </p:blipFill>
        <p:spPr>
          <a:xfrm>
            <a:off x="1321853" y="856672"/>
            <a:ext cx="6147245" cy="4203151"/>
          </a:xfrm>
          <a:prstGeom prst="rect">
            <a:avLst/>
          </a:prstGeom>
        </p:spPr>
      </p:pic>
    </p:spTree>
    <p:extLst>
      <p:ext uri="{BB962C8B-B14F-4D97-AF65-F5344CB8AC3E}">
        <p14:creationId xmlns:p14="http://schemas.microsoft.com/office/powerpoint/2010/main" val="272910135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IP Addressing </a:t>
            </a:r>
            <a:r>
              <a:rPr lang="en-US" altLang="en-US" sz="1600" dirty="0" smtClean="0"/>
              <a:t>Services</a:t>
            </a:r>
            <a:br>
              <a:rPr lang="en-US" altLang="en-US" sz="1600" dirty="0" smtClean="0"/>
            </a:br>
            <a:r>
              <a:rPr lang="en-US" altLang="en-US" dirty="0"/>
              <a:t>Packet Tracer – DHCP and DNS Servers</a:t>
            </a:r>
            <a:endParaRPr lang="en-US" altLang="en-US" dirty="0" smtClean="0"/>
          </a:p>
        </p:txBody>
      </p:sp>
      <p:pic>
        <p:nvPicPr>
          <p:cNvPr id="2" name="Picture 1" descr="10.2.2.7 Packet Tracer - DNS and DHCP.pdf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5075" y="950495"/>
            <a:ext cx="3416968" cy="3765884"/>
          </a:xfrm>
          <a:prstGeom prst="rect">
            <a:avLst/>
          </a:prstGeom>
        </p:spPr>
      </p:pic>
      <p:sp>
        <p:nvSpPr>
          <p:cNvPr id="3" name="Rectangle 2"/>
          <p:cNvSpPr/>
          <p:nvPr/>
        </p:nvSpPr>
        <p:spPr>
          <a:xfrm>
            <a:off x="2695074" y="856672"/>
            <a:ext cx="3609473" cy="3859707"/>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27760187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IP Addressing </a:t>
            </a:r>
            <a:r>
              <a:rPr lang="en-US" altLang="en-US" sz="1600" dirty="0" smtClean="0"/>
              <a:t>Services</a:t>
            </a:r>
            <a:br>
              <a:rPr lang="en-US" altLang="en-US" sz="1600" dirty="0" smtClean="0"/>
            </a:br>
            <a:r>
              <a:rPr lang="en-US" altLang="en-US" dirty="0"/>
              <a:t>Lab – Observing DNS </a:t>
            </a:r>
            <a:r>
              <a:rPr lang="en-US" altLang="en-US" dirty="0" smtClean="0"/>
              <a:t>Resolution</a:t>
            </a:r>
          </a:p>
        </p:txBody>
      </p:sp>
      <p:sp>
        <p:nvSpPr>
          <p:cNvPr id="3" name="Rectangle 2"/>
          <p:cNvSpPr/>
          <p:nvPr/>
        </p:nvSpPr>
        <p:spPr>
          <a:xfrm>
            <a:off x="2695074" y="856672"/>
            <a:ext cx="3308685" cy="3965561"/>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 name="Picture 3" descr="10.2.2.8 Lab - Observing DNS Resolution.pdf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4096" y="880736"/>
            <a:ext cx="3279663" cy="4004085"/>
          </a:xfrm>
          <a:prstGeom prst="rect">
            <a:avLst/>
          </a:prstGeom>
        </p:spPr>
      </p:pic>
    </p:spTree>
    <p:extLst>
      <p:ext uri="{BB962C8B-B14F-4D97-AF65-F5344CB8AC3E}">
        <p14:creationId xmlns:p14="http://schemas.microsoft.com/office/powerpoint/2010/main" val="339449044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File Sharing Services</a:t>
            </a:r>
            <a:r>
              <a:rPr lang="en-US" altLang="en-US" sz="1600" dirty="0" smtClean="0"/>
              <a:t/>
            </a:r>
            <a:br>
              <a:rPr lang="en-US" altLang="en-US" sz="1600" dirty="0" smtClean="0"/>
            </a:br>
            <a:r>
              <a:rPr lang="en-US" altLang="en-US" dirty="0"/>
              <a:t>File Transfer Protocol</a:t>
            </a:r>
            <a:endParaRPr lang="en-US" altLang="en-US" dirty="0" smtClean="0"/>
          </a:p>
        </p:txBody>
      </p:sp>
      <p:sp>
        <p:nvSpPr>
          <p:cNvPr id="55299" name="Rectangle 3"/>
          <p:cNvSpPr>
            <a:spLocks noGrp="1" noChangeArrowheads="1"/>
          </p:cNvSpPr>
          <p:nvPr>
            <p:ph type="body" idx="1"/>
          </p:nvPr>
        </p:nvSpPr>
        <p:spPr>
          <a:xfrm>
            <a:off x="0" y="883165"/>
            <a:ext cx="4150895" cy="3989625"/>
          </a:xfrm>
        </p:spPr>
        <p:txBody>
          <a:bodyPr/>
          <a:lstStyle/>
          <a:p>
            <a:r>
              <a:rPr lang="en-US" altLang="en-US" sz="1600" dirty="0"/>
              <a:t>FTP requires two connections between the client and the server, one for commands and replies, the other for the actual file transfer: </a:t>
            </a:r>
            <a:endParaRPr lang="en-US" altLang="en-US" sz="1600" dirty="0" smtClean="0"/>
          </a:p>
          <a:p>
            <a:pPr lvl="1"/>
            <a:r>
              <a:rPr lang="en-US" altLang="en-US" dirty="0"/>
              <a:t>The client establishes the first connection to the server for control traffic using TCP port </a:t>
            </a:r>
            <a:r>
              <a:rPr lang="en-US" altLang="en-US" dirty="0" smtClean="0"/>
              <a:t>21.</a:t>
            </a:r>
          </a:p>
          <a:p>
            <a:pPr lvl="1"/>
            <a:r>
              <a:rPr lang="en-US" altLang="en-US" dirty="0"/>
              <a:t>The client establishes the second connection to the server for the actual data transfer using TCP port 20.</a:t>
            </a:r>
            <a:endParaRPr lang="en-US" altLang="en-US" dirty="0" smtClean="0"/>
          </a:p>
          <a:p>
            <a:endParaRPr lang="en-US" altLang="en-US" sz="1700" dirty="0" smtClean="0"/>
          </a:p>
        </p:txBody>
      </p:sp>
      <p:pic>
        <p:nvPicPr>
          <p:cNvPr id="5" name="Picture 4" descr="Introduction to Networks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54642" y="883165"/>
            <a:ext cx="4998992" cy="3308685"/>
          </a:xfrm>
          <a:prstGeom prst="rect">
            <a:avLst/>
          </a:prstGeom>
        </p:spPr>
      </p:pic>
    </p:spTree>
    <p:extLst>
      <p:ext uri="{BB962C8B-B14F-4D97-AF65-F5344CB8AC3E}">
        <p14:creationId xmlns:p14="http://schemas.microsoft.com/office/powerpoint/2010/main" val="378393483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3244877547"/>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r>
                        <a:rPr lang="en-US" sz="1100" dirty="0" smtClean="0"/>
                        <a:t>10.0.1.2</a:t>
                      </a:r>
                      <a:endParaRPr lang="en-US" sz="1100" dirty="0"/>
                    </a:p>
                  </a:txBody>
                  <a:tcPr/>
                </a:tc>
                <a:tc>
                  <a:txBody>
                    <a:bodyPr/>
                    <a:lstStyle/>
                    <a:p>
                      <a:r>
                        <a:rPr lang="en-US" sz="1100" dirty="0" smtClean="0"/>
                        <a:t>Class Activity</a:t>
                      </a:r>
                      <a:endParaRPr lang="en-US" sz="1100" dirty="0"/>
                    </a:p>
                  </a:txBody>
                  <a:tcPr/>
                </a:tc>
                <a:tc>
                  <a:txBody>
                    <a:bodyPr/>
                    <a:lstStyle/>
                    <a:p>
                      <a:r>
                        <a:rPr lang="en-US" sz="1100" dirty="0" smtClean="0"/>
                        <a:t>Application Investigation</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1"/>
                  </a:ext>
                </a:extLst>
              </a:tr>
              <a:tr h="292629">
                <a:tc>
                  <a:txBody>
                    <a:bodyPr/>
                    <a:lstStyle/>
                    <a:p>
                      <a:r>
                        <a:rPr lang="en-US" sz="1100" dirty="0" smtClean="0"/>
                        <a:t>10.1.1.4</a:t>
                      </a:r>
                      <a:endParaRPr lang="en-US" sz="1100" dirty="0"/>
                    </a:p>
                  </a:txBody>
                  <a:tcPr/>
                </a:tc>
                <a:tc>
                  <a:txBody>
                    <a:bodyPr/>
                    <a:lstStyle/>
                    <a:p>
                      <a:r>
                        <a:rPr lang="en-US" sz="1100" baseline="0" dirty="0" smtClean="0"/>
                        <a:t>Interactive Activity</a:t>
                      </a:r>
                      <a:endParaRPr lang="en-US" sz="1100" dirty="0"/>
                    </a:p>
                  </a:txBody>
                  <a:tcPr/>
                </a:tc>
                <a:tc>
                  <a:txBody>
                    <a:bodyPr/>
                    <a:lstStyle/>
                    <a:p>
                      <a:r>
                        <a:rPr lang="en-US" sz="1100" dirty="0" smtClean="0"/>
                        <a:t>Application and Presentation (Protocols and</a:t>
                      </a:r>
                      <a:r>
                        <a:rPr lang="en-US" sz="1100" baseline="0" dirty="0" smtClean="0"/>
                        <a:t> Standards)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2"/>
                  </a:ext>
                </a:extLst>
              </a:tr>
              <a:tr h="292629">
                <a:tc>
                  <a:txBody>
                    <a:bodyPr/>
                    <a:lstStyle/>
                    <a:p>
                      <a:r>
                        <a:rPr lang="en-US" sz="1100" dirty="0" smtClean="0"/>
                        <a:t>10.1.2.5</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Lab</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Researching Peer-To-Peer</a:t>
                      </a:r>
                      <a:r>
                        <a:rPr lang="en-US" sz="1100" baseline="0" dirty="0" smtClean="0"/>
                        <a:t> File Sharing</a:t>
                      </a:r>
                      <a:endParaRPr lang="en-US" sz="1100" dirty="0" smtClean="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3"/>
                  </a:ext>
                </a:extLst>
              </a:tr>
              <a:tr h="292629">
                <a:tc>
                  <a:txBody>
                    <a:bodyPr/>
                    <a:lstStyle/>
                    <a:p>
                      <a:r>
                        <a:rPr lang="en-US" sz="1100" dirty="0" smtClean="0"/>
                        <a:t>10.2.1.7</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Web and Email</a:t>
                      </a:r>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4"/>
                  </a:ext>
                </a:extLst>
              </a:tr>
              <a:tr h="292629">
                <a:tc>
                  <a:txBody>
                    <a:bodyPr/>
                    <a:lstStyle/>
                    <a:p>
                      <a:r>
                        <a:rPr lang="en-US" sz="1100" dirty="0" smtClean="0"/>
                        <a:t>10.2.2.4</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Syntax Checker</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DNS CLI Commands in Windows and Linux</a:t>
                      </a:r>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5"/>
                  </a:ext>
                </a:extLst>
              </a:tr>
              <a:tr h="292629">
                <a:tc>
                  <a:txBody>
                    <a:bodyPr/>
                    <a:lstStyle/>
                    <a:p>
                      <a:r>
                        <a:rPr lang="en-US" sz="1100" dirty="0" smtClean="0"/>
                        <a:t>10.2.2.7</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a:t>
                      </a:r>
                      <a:r>
                        <a:rPr lang="en-US" sz="1100" baseline="0" dirty="0" smtClean="0"/>
                        <a:t> Tracer</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DHCP and DNS Servers</a:t>
                      </a:r>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6"/>
                  </a:ext>
                </a:extLst>
              </a:tr>
              <a:tr h="292629">
                <a:tc>
                  <a:txBody>
                    <a:bodyPr/>
                    <a:lstStyle/>
                    <a:p>
                      <a:r>
                        <a:rPr lang="en-US" sz="1100" dirty="0" smtClean="0"/>
                        <a:t>10.2.2.8</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Observing</a:t>
                      </a:r>
                      <a:r>
                        <a:rPr lang="en-US" sz="1100" baseline="0" dirty="0" smtClean="0"/>
                        <a:t> DNS Resolution</a:t>
                      </a:r>
                      <a:endParaRPr lang="en-US" sz="1100" dirty="0" smtClean="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7"/>
                  </a:ext>
                </a:extLst>
              </a:tr>
              <a:tr h="292629">
                <a:tc>
                  <a:txBody>
                    <a:bodyPr/>
                    <a:lstStyle/>
                    <a:p>
                      <a:r>
                        <a:rPr lang="en-US" sz="1100" dirty="0" smtClean="0"/>
                        <a:t>10.2.3.3</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a:tc>
                <a:tc>
                  <a:txBody>
                    <a:bodyPr/>
                    <a:lstStyle/>
                    <a:p>
                      <a:r>
                        <a:rPr lang="en-US" sz="1100" dirty="0" smtClean="0"/>
                        <a:t>FTP</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8"/>
                  </a:ext>
                </a:extLst>
              </a:tr>
              <a:tr h="292629">
                <a:tc>
                  <a:txBody>
                    <a:bodyPr/>
                    <a:lstStyle/>
                    <a:p>
                      <a:r>
                        <a:rPr lang="en-US" sz="1100" dirty="0" smtClean="0"/>
                        <a:t>10.2.3.4</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Exploring</a:t>
                      </a:r>
                      <a:r>
                        <a:rPr lang="en-US" sz="1100" baseline="0" dirty="0" smtClean="0"/>
                        <a:t> FTP</a:t>
                      </a:r>
                      <a:endParaRPr lang="en-US" sz="1100" dirty="0" smtClean="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2582900979"/>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99099" y="4334718"/>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File Sharing Services</a:t>
            </a:r>
            <a:r>
              <a:rPr lang="en-US" altLang="en-US" sz="1600" dirty="0" smtClean="0"/>
              <a:t/>
            </a:r>
            <a:br>
              <a:rPr lang="en-US" altLang="en-US" sz="1600" dirty="0" smtClean="0"/>
            </a:br>
            <a:r>
              <a:rPr lang="en-US" altLang="en-US" dirty="0"/>
              <a:t>Server Message Block</a:t>
            </a:r>
            <a:endParaRPr lang="en-US" altLang="en-US" dirty="0" smtClean="0"/>
          </a:p>
        </p:txBody>
      </p:sp>
      <p:sp>
        <p:nvSpPr>
          <p:cNvPr id="55299" name="Rectangle 3"/>
          <p:cNvSpPr>
            <a:spLocks noGrp="1" noChangeArrowheads="1"/>
          </p:cNvSpPr>
          <p:nvPr>
            <p:ph type="body" idx="1"/>
          </p:nvPr>
        </p:nvSpPr>
        <p:spPr>
          <a:xfrm>
            <a:off x="0" y="883165"/>
            <a:ext cx="4150895" cy="3989625"/>
          </a:xfrm>
        </p:spPr>
        <p:txBody>
          <a:bodyPr/>
          <a:lstStyle/>
          <a:p>
            <a:r>
              <a:rPr lang="en-US" altLang="en-US" sz="1800" dirty="0"/>
              <a:t>The Server Message Block (SMB) is a client/server file sharing </a:t>
            </a:r>
            <a:r>
              <a:rPr lang="en-US" altLang="en-US" sz="1800" dirty="0" smtClean="0"/>
              <a:t>protocol: </a:t>
            </a:r>
          </a:p>
          <a:p>
            <a:pPr lvl="1"/>
            <a:r>
              <a:rPr lang="en-US" altLang="en-US" sz="1600" dirty="0"/>
              <a:t>SMB file-sharing and print services have become the mainstay of Microsoft </a:t>
            </a:r>
            <a:r>
              <a:rPr lang="en-US" altLang="en-US" sz="1600" dirty="0" smtClean="0"/>
              <a:t>networking. </a:t>
            </a:r>
          </a:p>
          <a:p>
            <a:pPr lvl="1"/>
            <a:r>
              <a:rPr lang="en-US" altLang="en-US" sz="1600" dirty="0" smtClean="0"/>
              <a:t>Clients </a:t>
            </a:r>
            <a:r>
              <a:rPr lang="en-US" altLang="en-US" sz="1600" dirty="0"/>
              <a:t>establish a long-term connection to </a:t>
            </a:r>
            <a:r>
              <a:rPr lang="en-US" altLang="en-US" sz="1600" dirty="0" smtClean="0"/>
              <a:t>servers and can </a:t>
            </a:r>
            <a:r>
              <a:rPr lang="en-US" altLang="en-US" sz="1600" dirty="0"/>
              <a:t>access the resources on the server as if the resource is local to the client host. </a:t>
            </a:r>
            <a:endParaRPr lang="en-US" altLang="en-US" sz="1600" dirty="0" smtClean="0"/>
          </a:p>
        </p:txBody>
      </p:sp>
      <p:pic>
        <p:nvPicPr>
          <p:cNvPr id="2" name="Picture 1"/>
          <p:cNvPicPr>
            <a:picLocks noChangeAspect="1"/>
          </p:cNvPicPr>
          <p:nvPr/>
        </p:nvPicPr>
        <p:blipFill>
          <a:blip r:embed="rId3"/>
          <a:stretch>
            <a:fillRect/>
          </a:stretch>
        </p:blipFill>
        <p:spPr>
          <a:xfrm>
            <a:off x="4109332" y="918595"/>
            <a:ext cx="4945389" cy="3482843"/>
          </a:xfrm>
          <a:prstGeom prst="rect">
            <a:avLst/>
          </a:prstGeom>
        </p:spPr>
      </p:pic>
    </p:spTree>
    <p:extLst>
      <p:ext uri="{BB962C8B-B14F-4D97-AF65-F5344CB8AC3E}">
        <p14:creationId xmlns:p14="http://schemas.microsoft.com/office/powerpoint/2010/main" val="2277616333"/>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File Sharing Services</a:t>
            </a:r>
            <a:r>
              <a:rPr lang="en-US" altLang="en-US" sz="1600" dirty="0" smtClean="0"/>
              <a:t/>
            </a:r>
            <a:br>
              <a:rPr lang="en-US" altLang="en-US" sz="1600" dirty="0" smtClean="0"/>
            </a:br>
            <a:r>
              <a:rPr lang="en-US" altLang="en-US" dirty="0"/>
              <a:t>Packet Tracer - FTP</a:t>
            </a:r>
            <a:endParaRPr lang="en-US" altLang="en-US" dirty="0" smtClean="0"/>
          </a:p>
        </p:txBody>
      </p:sp>
      <p:pic>
        <p:nvPicPr>
          <p:cNvPr id="2" name="Picture 1" descr="10.2.3.3 Packet Tracer - FTP.pdf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8852" y="768626"/>
            <a:ext cx="3326296" cy="3644347"/>
          </a:xfrm>
          <a:prstGeom prst="rect">
            <a:avLst/>
          </a:prstGeom>
        </p:spPr>
      </p:pic>
      <p:sp>
        <p:nvSpPr>
          <p:cNvPr id="4" name="Rectangle 3"/>
          <p:cNvSpPr/>
          <p:nvPr/>
        </p:nvSpPr>
        <p:spPr>
          <a:xfrm>
            <a:off x="2902226" y="728869"/>
            <a:ext cx="3339548" cy="3737113"/>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146505233"/>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a:t>File Sharing Services</a:t>
            </a:r>
            <a:r>
              <a:rPr lang="en-US" altLang="en-US" sz="1600" dirty="0" smtClean="0"/>
              <a:t/>
            </a:r>
            <a:br>
              <a:rPr lang="en-US" altLang="en-US" sz="1600" dirty="0" smtClean="0"/>
            </a:br>
            <a:r>
              <a:rPr lang="en-US" altLang="en-US" dirty="0"/>
              <a:t>Lab – Exploring FTP</a:t>
            </a:r>
            <a:endParaRPr lang="en-US" altLang="en-US" dirty="0" smtClean="0"/>
          </a:p>
        </p:txBody>
      </p:sp>
      <p:sp>
        <p:nvSpPr>
          <p:cNvPr id="4" name="Rectangle 3"/>
          <p:cNvSpPr/>
          <p:nvPr/>
        </p:nvSpPr>
        <p:spPr>
          <a:xfrm>
            <a:off x="2902226" y="856672"/>
            <a:ext cx="3339548" cy="3737113"/>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 name="Picture 2" descr="10.2.3.4 Lab - Exploring FTP.pdf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15479" y="883166"/>
            <a:ext cx="3326295" cy="3776870"/>
          </a:xfrm>
          <a:prstGeom prst="rect">
            <a:avLst/>
          </a:prstGeom>
        </p:spPr>
      </p:pic>
    </p:spTree>
    <p:extLst>
      <p:ext uri="{BB962C8B-B14F-4D97-AF65-F5344CB8AC3E}">
        <p14:creationId xmlns:p14="http://schemas.microsoft.com/office/powerpoint/2010/main" val="417344112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10.3 Summary</a:t>
            </a:r>
            <a:endParaRPr lang="en-US" dirty="0"/>
          </a:p>
        </p:txBody>
      </p:sp>
    </p:spTree>
    <p:extLst>
      <p:ext uri="{BB962C8B-B14F-4D97-AF65-F5344CB8AC3E}">
        <p14:creationId xmlns:p14="http://schemas.microsoft.com/office/powerpoint/2010/main" val="204817612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Conclusion</a:t>
            </a:r>
            <a:br>
              <a:rPr lang="en-US" altLang="en-US" sz="1600" dirty="0" smtClean="0"/>
            </a:br>
            <a:r>
              <a:rPr lang="en-US" altLang="en-US" dirty="0"/>
              <a:t>Packet Tracer - Explore a Network</a:t>
            </a:r>
            <a:endParaRPr lang="en-US" altLang="en-US" dirty="0" smtClean="0"/>
          </a:p>
        </p:txBody>
      </p:sp>
      <p:pic>
        <p:nvPicPr>
          <p:cNvPr id="3" name="Picture 2" descr="10.3.1.2 Packet Tracer - Explore a Network.pdf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8157" y="856672"/>
            <a:ext cx="3882887" cy="3843131"/>
          </a:xfrm>
          <a:prstGeom prst="rect">
            <a:avLst/>
          </a:prstGeom>
        </p:spPr>
      </p:pic>
      <p:sp>
        <p:nvSpPr>
          <p:cNvPr id="4" name="Rectangle 3"/>
          <p:cNvSpPr/>
          <p:nvPr/>
        </p:nvSpPr>
        <p:spPr>
          <a:xfrm>
            <a:off x="2478157" y="856672"/>
            <a:ext cx="3896139" cy="3874354"/>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30982440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3.1.3 Packet Tracer Multiuser - Tutorial.pdf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6330" y="883176"/>
            <a:ext cx="3337848" cy="3900858"/>
          </a:xfrm>
          <a:prstGeom prst="rect">
            <a:avLst/>
          </a:prstGeom>
        </p:spPr>
      </p:pic>
      <p:sp>
        <p:nvSpPr>
          <p:cNvPr id="21506" name="Rectangle 2"/>
          <p:cNvSpPr>
            <a:spLocks noGrp="1" noChangeArrowheads="1"/>
          </p:cNvSpPr>
          <p:nvPr>
            <p:ph type="title"/>
          </p:nvPr>
        </p:nvSpPr>
        <p:spPr>
          <a:xfrm>
            <a:off x="0" y="99121"/>
            <a:ext cx="9144000" cy="757551"/>
          </a:xfrm>
        </p:spPr>
        <p:txBody>
          <a:bodyPr/>
          <a:lstStyle/>
          <a:p>
            <a:r>
              <a:rPr lang="en-US" altLang="en-US" sz="1600" dirty="0" smtClean="0"/>
              <a:t>Conclusion</a:t>
            </a:r>
            <a:br>
              <a:rPr lang="en-US" altLang="en-US" sz="1600" dirty="0" smtClean="0"/>
            </a:br>
            <a:r>
              <a:rPr lang="en-US" altLang="en-US" dirty="0"/>
              <a:t>Packet Tracer - Multiuser - Tutorial</a:t>
            </a:r>
            <a:endParaRPr lang="en-US" altLang="en-US" dirty="0" smtClean="0"/>
          </a:p>
        </p:txBody>
      </p:sp>
      <p:sp>
        <p:nvSpPr>
          <p:cNvPr id="4" name="Rectangle 3"/>
          <p:cNvSpPr/>
          <p:nvPr/>
        </p:nvSpPr>
        <p:spPr>
          <a:xfrm>
            <a:off x="2776330" y="883176"/>
            <a:ext cx="3299792" cy="3874354"/>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05172409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Conclusion</a:t>
            </a:r>
            <a:br>
              <a:rPr lang="en-US" altLang="en-US" sz="1600" dirty="0" smtClean="0"/>
            </a:br>
            <a:r>
              <a:rPr lang="fr-FR" altLang="en-US" dirty="0" err="1"/>
              <a:t>Packet</a:t>
            </a:r>
            <a:r>
              <a:rPr lang="fr-FR" altLang="en-US" dirty="0"/>
              <a:t> Tracer </a:t>
            </a:r>
            <a:r>
              <a:rPr lang="fr-FR" altLang="en-US" dirty="0" err="1"/>
              <a:t>Multiuser</a:t>
            </a:r>
            <a:r>
              <a:rPr lang="fr-FR" altLang="en-US" dirty="0"/>
              <a:t> - </a:t>
            </a:r>
            <a:r>
              <a:rPr lang="fr-FR" altLang="en-US" dirty="0" err="1"/>
              <a:t>Implement</a:t>
            </a:r>
            <a:r>
              <a:rPr lang="fr-FR" altLang="en-US" dirty="0"/>
              <a:t> Services</a:t>
            </a:r>
            <a:endParaRPr lang="en-US" altLang="en-US" dirty="0" smtClean="0"/>
          </a:p>
        </p:txBody>
      </p:sp>
      <p:sp>
        <p:nvSpPr>
          <p:cNvPr id="4" name="Rectangle 3"/>
          <p:cNvSpPr/>
          <p:nvPr/>
        </p:nvSpPr>
        <p:spPr>
          <a:xfrm>
            <a:off x="2776330" y="883176"/>
            <a:ext cx="3299792" cy="3874354"/>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5" name="Picture 4" descr="10.3.1.4 Packet Tracer Multiuser - Implement Services.pdf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8634" y="989582"/>
            <a:ext cx="3287488" cy="3436643"/>
          </a:xfrm>
          <a:prstGeom prst="rect">
            <a:avLst/>
          </a:prstGeom>
        </p:spPr>
      </p:pic>
    </p:spTree>
    <p:extLst>
      <p:ext uri="{BB962C8B-B14F-4D97-AF65-F5344CB8AC3E}">
        <p14:creationId xmlns:p14="http://schemas.microsoft.com/office/powerpoint/2010/main" val="378951862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Conclusion</a:t>
            </a:r>
            <a:br>
              <a:rPr lang="en-US" altLang="en-US" sz="1600" dirty="0" smtClean="0"/>
            </a:br>
            <a:r>
              <a:rPr lang="fr-FR" altLang="en-US" dirty="0" smtClean="0"/>
              <a:t>Chapter 10: Application Layer</a:t>
            </a:r>
            <a:endParaRPr lang="en-US" altLang="en-US" dirty="0" smtClean="0"/>
          </a:p>
        </p:txBody>
      </p:sp>
      <p:sp>
        <p:nvSpPr>
          <p:cNvPr id="2" name="TextBox 1"/>
          <p:cNvSpPr txBox="1"/>
          <p:nvPr/>
        </p:nvSpPr>
        <p:spPr>
          <a:xfrm>
            <a:off x="424070" y="1205948"/>
            <a:ext cx="7938052"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t>Explain the operation of the application layer in providing support to end-user applications</a:t>
            </a:r>
            <a:r>
              <a:rPr lang="en-US" dirty="0" smtClean="0"/>
              <a:t>.</a:t>
            </a:r>
          </a:p>
          <a:p>
            <a:pPr marL="285750" indent="-285750">
              <a:buFont typeface="Wingdings" panose="05000000000000000000" pitchFamily="2" charset="2"/>
              <a:buChar char="§"/>
            </a:pPr>
            <a:r>
              <a:rPr lang="en-US" dirty="0"/>
              <a:t>Explain how well-known TCP/IP application layer protocols operate</a:t>
            </a:r>
            <a:r>
              <a:rPr lang="en-US" dirty="0" smtClean="0"/>
              <a:t>.</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75417475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121"/>
            <a:ext cx="9144000" cy="757551"/>
          </a:xfrm>
        </p:spPr>
        <p:txBody>
          <a:bodyPr/>
          <a:lstStyle/>
          <a:p>
            <a:r>
              <a:rPr lang="en-US" altLang="en-US" sz="1600" dirty="0" smtClean="0"/>
              <a:t>Chapter 10</a:t>
            </a:r>
            <a:r>
              <a:rPr lang="en-US" altLang="en-US" dirty="0"/>
              <a:t/>
            </a:r>
            <a:br>
              <a:rPr lang="en-US" altLang="en-US" dirty="0"/>
            </a:br>
            <a:r>
              <a:rPr lang="en-US" altLang="en-US" dirty="0"/>
              <a:t>New Terms and Commands</a:t>
            </a:r>
            <a:endParaRPr lang="en-US" altLang="en-US" dirty="0" smtClean="0"/>
          </a:p>
        </p:txBody>
      </p:sp>
      <p:sp>
        <p:nvSpPr>
          <p:cNvPr id="3" name="Rectangle 2"/>
          <p:cNvSpPr/>
          <p:nvPr/>
        </p:nvSpPr>
        <p:spPr>
          <a:xfrm>
            <a:off x="178903" y="891709"/>
            <a:ext cx="8753061" cy="2174954"/>
          </a:xfrm>
          <a:prstGeom prst="rect">
            <a:avLst/>
          </a:prstGeom>
        </p:spPr>
        <p:txBody>
          <a:bodyPr wrap="square">
            <a:spAutoFit/>
          </a:bodyPr>
          <a:lstStyle/>
          <a:p>
            <a:pPr marL="173038" lvl="0" indent="-173038" defTabSz="685777" fontAlgn="auto">
              <a:spcBef>
                <a:spcPts val="200"/>
              </a:spcBef>
              <a:spcAft>
                <a:spcPts val="200"/>
              </a:spcAft>
              <a:buFont typeface="Arial" panose="020B0604020202020204" pitchFamily="34" charset="0"/>
              <a:buChar char="•"/>
            </a:pPr>
            <a:r>
              <a:rPr lang="en-US" sz="1400" dirty="0">
                <a:solidFill>
                  <a:srgbClr val="58585B"/>
                </a:solidFill>
                <a:latin typeface="Arial"/>
                <a:ea typeface="+mn-ea"/>
              </a:rPr>
              <a:t>Bootstrap Protocol </a:t>
            </a:r>
            <a:r>
              <a:rPr lang="en-US" sz="1400" dirty="0" smtClean="0">
                <a:solidFill>
                  <a:srgbClr val="58585B"/>
                </a:solidFill>
                <a:latin typeface="Arial"/>
                <a:ea typeface="+mn-ea"/>
              </a:rPr>
              <a:t>(BOOTP) </a:t>
            </a:r>
            <a:endParaRPr lang="en-US" sz="1400" dirty="0">
              <a:solidFill>
                <a:srgbClr val="58585B"/>
              </a:solidFill>
              <a:latin typeface="Arial"/>
              <a:ea typeface="+mn-ea"/>
            </a:endParaRPr>
          </a:p>
          <a:p>
            <a:pPr marL="173038" lvl="0" indent="-173038" defTabSz="685777" fontAlgn="auto">
              <a:spcBef>
                <a:spcPts val="200"/>
              </a:spcBef>
              <a:spcAft>
                <a:spcPts val="200"/>
              </a:spcAft>
              <a:buFont typeface="Arial" panose="020B0604020202020204" pitchFamily="34" charset="0"/>
              <a:buChar char="•"/>
            </a:pPr>
            <a:r>
              <a:rPr lang="en-US" sz="1400" dirty="0">
                <a:solidFill>
                  <a:srgbClr val="58585B"/>
                </a:solidFill>
                <a:latin typeface="Arial"/>
                <a:ea typeface="+mn-ea"/>
              </a:rPr>
              <a:t>Simple Mail Transfer </a:t>
            </a:r>
            <a:r>
              <a:rPr lang="en-US" sz="1400" dirty="0" smtClean="0">
                <a:solidFill>
                  <a:srgbClr val="58585B"/>
                </a:solidFill>
                <a:latin typeface="Arial"/>
                <a:ea typeface="+mn-ea"/>
              </a:rPr>
              <a:t>Protocol (SMTP)  </a:t>
            </a:r>
            <a:endParaRPr lang="en-US" sz="1400" dirty="0">
              <a:solidFill>
                <a:srgbClr val="58585B"/>
              </a:solidFill>
              <a:latin typeface="Arial"/>
              <a:ea typeface="+mn-ea"/>
            </a:endParaRPr>
          </a:p>
          <a:p>
            <a:pPr marL="173038" lvl="0" indent="-173038" defTabSz="685777" fontAlgn="auto">
              <a:spcBef>
                <a:spcPts val="200"/>
              </a:spcBef>
              <a:spcAft>
                <a:spcPts val="200"/>
              </a:spcAft>
              <a:buFont typeface="Arial" panose="020B0604020202020204" pitchFamily="34" charset="0"/>
              <a:buChar char="•"/>
            </a:pPr>
            <a:r>
              <a:rPr lang="en-US" sz="1400" dirty="0">
                <a:solidFill>
                  <a:srgbClr val="58585B"/>
                </a:solidFill>
                <a:latin typeface="Arial"/>
                <a:ea typeface="+mn-ea"/>
              </a:rPr>
              <a:t>Post Office Protocol </a:t>
            </a:r>
            <a:r>
              <a:rPr lang="en-US" sz="1400" dirty="0" smtClean="0">
                <a:solidFill>
                  <a:srgbClr val="58585B"/>
                </a:solidFill>
                <a:latin typeface="Arial"/>
                <a:ea typeface="+mn-ea"/>
              </a:rPr>
              <a:t>(POP) </a:t>
            </a:r>
            <a:endParaRPr lang="en-US" sz="1400" dirty="0">
              <a:solidFill>
                <a:srgbClr val="58585B"/>
              </a:solidFill>
              <a:latin typeface="Arial"/>
              <a:ea typeface="+mn-ea"/>
            </a:endParaRPr>
          </a:p>
          <a:p>
            <a:pPr marL="173038" lvl="0" indent="-173038" defTabSz="685777" fontAlgn="auto">
              <a:spcBef>
                <a:spcPts val="200"/>
              </a:spcBef>
              <a:spcAft>
                <a:spcPts val="200"/>
              </a:spcAft>
              <a:buFont typeface="Arial" panose="020B0604020202020204" pitchFamily="34" charset="0"/>
              <a:buChar char="•"/>
            </a:pPr>
            <a:r>
              <a:rPr lang="en-US" sz="1400" dirty="0">
                <a:solidFill>
                  <a:srgbClr val="58585B"/>
                </a:solidFill>
                <a:latin typeface="Arial"/>
                <a:ea typeface="+mn-ea"/>
              </a:rPr>
              <a:t>Internet Message Access </a:t>
            </a:r>
            <a:r>
              <a:rPr lang="en-US" sz="1400" dirty="0" smtClean="0">
                <a:solidFill>
                  <a:srgbClr val="58585B"/>
                </a:solidFill>
                <a:latin typeface="Arial"/>
                <a:ea typeface="+mn-ea"/>
              </a:rPr>
              <a:t>Protocol (IMAP)  </a:t>
            </a:r>
            <a:endParaRPr lang="en-US" sz="1400" dirty="0">
              <a:solidFill>
                <a:srgbClr val="58585B"/>
              </a:solidFill>
              <a:latin typeface="Arial"/>
              <a:ea typeface="+mn-ea"/>
            </a:endParaRPr>
          </a:p>
          <a:p>
            <a:pPr marL="173038" lvl="0" indent="-173038" defTabSz="685777" fontAlgn="auto">
              <a:spcBef>
                <a:spcPts val="200"/>
              </a:spcBef>
              <a:spcAft>
                <a:spcPts val="200"/>
              </a:spcAft>
              <a:buFont typeface="Arial" panose="020B0604020202020204" pitchFamily="34" charset="0"/>
              <a:buChar char="•"/>
            </a:pPr>
            <a:r>
              <a:rPr lang="en-US" sz="1400" dirty="0">
                <a:solidFill>
                  <a:srgbClr val="58585B"/>
                </a:solidFill>
                <a:latin typeface="Arial"/>
                <a:ea typeface="+mn-ea"/>
              </a:rPr>
              <a:t>File Transfer </a:t>
            </a:r>
            <a:r>
              <a:rPr lang="en-US" sz="1400" dirty="0" smtClean="0">
                <a:solidFill>
                  <a:srgbClr val="58585B"/>
                </a:solidFill>
                <a:latin typeface="Arial"/>
                <a:ea typeface="+mn-ea"/>
              </a:rPr>
              <a:t>Protocol (FTP) </a:t>
            </a:r>
            <a:endParaRPr lang="en-US" sz="1400" dirty="0">
              <a:solidFill>
                <a:srgbClr val="58585B"/>
              </a:solidFill>
              <a:latin typeface="Arial"/>
              <a:ea typeface="+mn-ea"/>
            </a:endParaRPr>
          </a:p>
          <a:p>
            <a:pPr marL="173038" lvl="0" indent="-173038" defTabSz="685777" fontAlgn="auto">
              <a:spcBef>
                <a:spcPts val="200"/>
              </a:spcBef>
              <a:spcAft>
                <a:spcPts val="200"/>
              </a:spcAft>
              <a:buFont typeface="Arial" panose="020B0604020202020204" pitchFamily="34" charset="0"/>
              <a:buChar char="•"/>
            </a:pPr>
            <a:r>
              <a:rPr lang="en-US" sz="1400" dirty="0">
                <a:solidFill>
                  <a:srgbClr val="58585B"/>
                </a:solidFill>
                <a:latin typeface="Arial"/>
                <a:ea typeface="+mn-ea"/>
              </a:rPr>
              <a:t>Trivial File Transfer Protocol </a:t>
            </a:r>
            <a:r>
              <a:rPr lang="en-US" sz="1400" dirty="0" smtClean="0">
                <a:solidFill>
                  <a:srgbClr val="58585B"/>
                </a:solidFill>
                <a:latin typeface="Arial"/>
                <a:ea typeface="+mn-ea"/>
              </a:rPr>
              <a:t>(TFTP)</a:t>
            </a:r>
          </a:p>
          <a:p>
            <a:pPr marL="173038" lvl="0" indent="-173038" defTabSz="685777" fontAlgn="auto">
              <a:spcBef>
                <a:spcPts val="200"/>
              </a:spcBef>
              <a:spcAft>
                <a:spcPts val="200"/>
              </a:spcAft>
              <a:buFont typeface="Arial" panose="020B0604020202020204" pitchFamily="34" charset="0"/>
              <a:buChar char="•"/>
            </a:pPr>
            <a:r>
              <a:rPr lang="en-US" sz="1400" dirty="0">
                <a:solidFill>
                  <a:srgbClr val="58585B"/>
                </a:solidFill>
                <a:latin typeface="Arial"/>
                <a:ea typeface="+mn-ea"/>
              </a:rPr>
              <a:t>client-server </a:t>
            </a:r>
            <a:endParaRPr lang="en-US" sz="1400" dirty="0" smtClean="0">
              <a:solidFill>
                <a:srgbClr val="58585B"/>
              </a:solidFill>
              <a:latin typeface="Arial"/>
              <a:ea typeface="+mn-ea"/>
            </a:endParaRPr>
          </a:p>
          <a:p>
            <a:pPr marL="173038" lvl="0" indent="-173038" defTabSz="685777" fontAlgn="auto">
              <a:spcBef>
                <a:spcPts val="200"/>
              </a:spcBef>
              <a:spcAft>
                <a:spcPts val="200"/>
              </a:spcAft>
              <a:buFont typeface="Arial" panose="020B0604020202020204" pitchFamily="34" charset="0"/>
              <a:buChar char="•"/>
            </a:pPr>
            <a:r>
              <a:rPr lang="en-US" sz="1400" dirty="0">
                <a:solidFill>
                  <a:srgbClr val="58585B"/>
                </a:solidFill>
                <a:latin typeface="Arial"/>
                <a:ea typeface="+mn-ea"/>
              </a:rPr>
              <a:t>Server Message Block (SMB) </a:t>
            </a:r>
          </a:p>
        </p:txBody>
      </p:sp>
    </p:spTree>
    <p:extLst>
      <p:ext uri="{BB962C8B-B14F-4D97-AF65-F5344CB8AC3E}">
        <p14:creationId xmlns:p14="http://schemas.microsoft.com/office/powerpoint/2010/main" val="1762640981"/>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2118563721"/>
              </p:ext>
            </p:extLst>
          </p:nvPr>
        </p:nvGraphicFramePr>
        <p:xfrm>
          <a:off x="457291" y="1122081"/>
          <a:ext cx="8229418" cy="1456863"/>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r>
                        <a:rPr lang="en-US" sz="1100" dirty="0" smtClean="0"/>
                        <a:t>10.3.1.1</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Class Activity</a:t>
                      </a:r>
                    </a:p>
                  </a:txBody>
                  <a:tcPr/>
                </a:tc>
                <a:tc>
                  <a:txBody>
                    <a:bodyPr/>
                    <a:lstStyle/>
                    <a:p>
                      <a:r>
                        <a:rPr lang="en-US" sz="1100" dirty="0" smtClean="0"/>
                        <a:t>Make It Happen!</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1"/>
                  </a:ext>
                </a:extLst>
              </a:tr>
              <a:tr h="292629">
                <a:tc>
                  <a:txBody>
                    <a:bodyPr/>
                    <a:lstStyle/>
                    <a:p>
                      <a:r>
                        <a:rPr lang="en-US" sz="1100" dirty="0" smtClean="0"/>
                        <a:t>10.3.1.2</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Explore a Network</a:t>
                      </a:r>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2"/>
                  </a:ext>
                </a:extLst>
              </a:tr>
              <a:tr h="292629">
                <a:tc>
                  <a:txBody>
                    <a:bodyPr/>
                    <a:lstStyle/>
                    <a:p>
                      <a:r>
                        <a:rPr lang="en-US" sz="1100" dirty="0" smtClean="0"/>
                        <a:t>10.3.1.3</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 Multiuser</a:t>
                      </a:r>
                    </a:p>
                  </a:txBody>
                  <a:tcPr/>
                </a:tc>
                <a:tc>
                  <a:txBody>
                    <a:bodyPr/>
                    <a:lstStyle/>
                    <a:p>
                      <a:r>
                        <a:rPr lang="en-US" sz="1100" dirty="0" smtClean="0"/>
                        <a:t>Tutorial</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3"/>
                  </a:ext>
                </a:extLst>
              </a:tr>
              <a:tr h="292629">
                <a:tc>
                  <a:txBody>
                    <a:bodyPr/>
                    <a:lstStyle/>
                    <a:p>
                      <a:r>
                        <a:rPr lang="en-US" sz="1100" dirty="0" smtClean="0"/>
                        <a:t>10.3.1.4</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 Multiuser</a:t>
                      </a:r>
                    </a:p>
                  </a:txBody>
                  <a:tcPr/>
                </a:tc>
                <a:tc>
                  <a:txBody>
                    <a:bodyPr/>
                    <a:lstStyle/>
                    <a:p>
                      <a:r>
                        <a:rPr lang="en-US" sz="1100" dirty="0" smtClean="0"/>
                        <a:t>Implement Services</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8" name="Rectangle 34"/>
          <p:cNvSpPr txBox="1">
            <a:spLocks noChangeArrowheads="1"/>
          </p:cNvSpPr>
          <p:nvPr/>
        </p:nvSpPr>
        <p:spPr bwMode="auto">
          <a:xfrm>
            <a:off x="1096859" y="4053914"/>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81440198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10, </a:t>
            </a:r>
            <a:r>
              <a:rPr lang="en-US" dirty="0"/>
              <a:t>“Assessment” after completing Chapter </a:t>
            </a:r>
            <a:r>
              <a:rPr lang="en-US" dirty="0" smtClean="0"/>
              <a:t>10.</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10: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sz="1600" dirty="0"/>
              <a:t>Prior to teaching Chapter </a:t>
            </a:r>
            <a:r>
              <a:rPr lang="en-US" sz="1600" dirty="0" smtClean="0"/>
              <a:t>10, </a:t>
            </a:r>
            <a:r>
              <a:rPr lang="en-US" sz="1600" dirty="0"/>
              <a:t>the instructor should:</a:t>
            </a:r>
          </a:p>
          <a:p>
            <a:pPr eaLnBrk="1" hangingPunct="1">
              <a:lnSpc>
                <a:spcPct val="85000"/>
              </a:lnSpc>
              <a:spcBef>
                <a:spcPct val="30000"/>
              </a:spcBef>
            </a:pPr>
            <a:r>
              <a:rPr lang="en-US" sz="1600" dirty="0"/>
              <a:t>Complete Chapter </a:t>
            </a:r>
            <a:r>
              <a:rPr lang="en-US" sz="1600" dirty="0" smtClean="0"/>
              <a:t>10, </a:t>
            </a:r>
            <a:r>
              <a:rPr lang="en-US" sz="1600" dirty="0"/>
              <a:t>“Assessment.”</a:t>
            </a:r>
          </a:p>
          <a:p>
            <a:pPr eaLnBrk="1" hangingPunct="1">
              <a:lnSpc>
                <a:spcPct val="85000"/>
              </a:lnSpc>
              <a:spcBef>
                <a:spcPct val="30000"/>
              </a:spcBef>
            </a:pPr>
            <a:r>
              <a:rPr lang="en-US" sz="1600" dirty="0"/>
              <a:t>The objectives of this chapter are</a:t>
            </a:r>
            <a:r>
              <a:rPr lang="en-US" sz="1600" dirty="0" smtClean="0"/>
              <a:t>: </a:t>
            </a:r>
          </a:p>
          <a:p>
            <a:pPr lvl="1">
              <a:lnSpc>
                <a:spcPct val="85000"/>
              </a:lnSpc>
              <a:spcBef>
                <a:spcPct val="30000"/>
              </a:spcBef>
            </a:pPr>
            <a:r>
              <a:rPr lang="en-US" sz="1600" dirty="0"/>
              <a:t>Explain how the functions of the application layer, session layer, and presentation layer work together to provide network services to end user </a:t>
            </a:r>
            <a:r>
              <a:rPr lang="en-US" sz="1600" dirty="0" smtClean="0"/>
              <a:t>applications.</a:t>
            </a:r>
          </a:p>
          <a:p>
            <a:pPr lvl="1">
              <a:lnSpc>
                <a:spcPct val="85000"/>
              </a:lnSpc>
              <a:spcBef>
                <a:spcPct val="30000"/>
              </a:spcBef>
            </a:pPr>
            <a:r>
              <a:rPr lang="en-US" sz="1600" dirty="0"/>
              <a:t>Explain how common application layer protocols interact with end user applications</a:t>
            </a:r>
            <a:r>
              <a:rPr lang="en-US" sz="1600" dirty="0" smtClean="0"/>
              <a:t>.</a:t>
            </a:r>
          </a:p>
          <a:p>
            <a:pPr lvl="1">
              <a:lnSpc>
                <a:spcPct val="85000"/>
              </a:lnSpc>
              <a:spcBef>
                <a:spcPct val="30000"/>
              </a:spcBef>
            </a:pPr>
            <a:r>
              <a:rPr lang="en-US" sz="1600" dirty="0" smtClean="0"/>
              <a:t>Explain </a:t>
            </a:r>
            <a:r>
              <a:rPr lang="en-US" sz="1600" dirty="0"/>
              <a:t>how web and email protocols operate</a:t>
            </a:r>
            <a:r>
              <a:rPr lang="en-US" sz="1600" dirty="0" smtClean="0"/>
              <a:t>.</a:t>
            </a:r>
          </a:p>
          <a:p>
            <a:pPr lvl="1">
              <a:lnSpc>
                <a:spcPct val="85000"/>
              </a:lnSpc>
              <a:spcBef>
                <a:spcPct val="30000"/>
              </a:spcBef>
            </a:pPr>
            <a:r>
              <a:rPr lang="en-US" sz="1600" dirty="0" smtClean="0"/>
              <a:t>Explain </a:t>
            </a:r>
            <a:r>
              <a:rPr lang="en-US" sz="1600" dirty="0"/>
              <a:t>how DNS and DHCP operate</a:t>
            </a:r>
            <a:r>
              <a:rPr lang="en-US" sz="1600" dirty="0" smtClean="0"/>
              <a:t>.</a:t>
            </a:r>
          </a:p>
          <a:p>
            <a:pPr lvl="1">
              <a:lnSpc>
                <a:spcPct val="85000"/>
              </a:lnSpc>
              <a:spcBef>
                <a:spcPct val="30000"/>
              </a:spcBef>
            </a:pPr>
            <a:r>
              <a:rPr lang="en-US" sz="1600" dirty="0"/>
              <a:t>Explain how file transfer protocols operate.</a:t>
            </a:r>
            <a:endParaRPr lang="en-US" sz="1600" dirty="0" smtClean="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smtClean="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a:t>
            </a:r>
            <a:r>
              <a:rPr lang="en-US" dirty="0" smtClean="0"/>
              <a:t>10: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0"/>
            <a:r>
              <a:rPr lang="en-US" sz="1600" dirty="0" smtClean="0"/>
              <a:t>The </a:t>
            </a:r>
            <a:r>
              <a:rPr lang="en-US" sz="1600" dirty="0"/>
              <a:t>Application layer is where data enters the data network. </a:t>
            </a:r>
            <a:r>
              <a:rPr lang="en-US" sz="1600" dirty="0" smtClean="0"/>
              <a:t>Introduce by discussing well-known </a:t>
            </a:r>
            <a:r>
              <a:rPr lang="en-US" sz="1600" dirty="0"/>
              <a:t>internet/network applications. Examples include web-browsers, email, </a:t>
            </a:r>
            <a:r>
              <a:rPr lang="en-US" sz="1600" dirty="0" smtClean="0"/>
              <a:t>Telnet</a:t>
            </a:r>
            <a:r>
              <a:rPr lang="en-US" sz="1600" dirty="0"/>
              <a:t>, etc.</a:t>
            </a:r>
          </a:p>
          <a:p>
            <a:pPr lvl="0"/>
            <a:r>
              <a:rPr lang="en-US" sz="1600" dirty="0"/>
              <a:t>Explain to students that an understanding of services and protocols is crucial because network traffic can be manipulated based on the service and corresponding protocol used. Therefore, differing types of network traffic can be identified by the protocol used to transport the traffic.</a:t>
            </a:r>
          </a:p>
          <a:p>
            <a:r>
              <a:rPr lang="en-US" sz="1600" dirty="0"/>
              <a:t>In peer-to-peer networking, each computer can be either a client or a server. Because each device can perform both tasks, they are called peers. </a:t>
            </a:r>
          </a:p>
          <a:p>
            <a:r>
              <a:rPr lang="en-US" sz="1600" dirty="0" smtClean="0"/>
              <a:t>Ensure </a:t>
            </a:r>
            <a:r>
              <a:rPr lang="en-US" sz="1600" dirty="0"/>
              <a:t>that students do not confuse peer-to-peer networking with peer-to-peer applications, such as </a:t>
            </a:r>
            <a:r>
              <a:rPr lang="en-US" sz="1600" dirty="0" smtClean="0"/>
              <a:t>Gnutella or </a:t>
            </a:r>
            <a:r>
              <a:rPr lang="en-US" sz="1600" dirty="0" err="1" smtClean="0"/>
              <a:t>BitTorrent</a:t>
            </a:r>
            <a:r>
              <a:rPr lang="en-US" sz="1600" dirty="0" smtClean="0"/>
              <a:t>. </a:t>
            </a:r>
            <a:endParaRPr lang="en-US" sz="1600" dirty="0"/>
          </a:p>
          <a:p>
            <a:r>
              <a:rPr lang="en-US" sz="1600" dirty="0"/>
              <a:t>Peer-to-peer applications allow users to directly share specified file types across peer-to-peer or client/server networks.</a:t>
            </a:r>
          </a:p>
          <a:p>
            <a:pPr marL="0" indent="0">
              <a:buNone/>
            </a:pPr>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Chapter 10: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44065" y="732684"/>
            <a:ext cx="8853286" cy="4155319"/>
          </a:xfrm>
        </p:spPr>
        <p:txBody>
          <a:bodyPr/>
          <a:lstStyle/>
          <a:p>
            <a:r>
              <a:rPr lang="en-US" sz="1600" dirty="0"/>
              <a:t>Explain that the job of DNS is to make human interaction with the network easier by converting the URLs we use with application software </a:t>
            </a:r>
            <a:r>
              <a:rPr lang="en-US" sz="1600" dirty="0" smtClean="0"/>
              <a:t>into the IP addresses </a:t>
            </a:r>
            <a:r>
              <a:rPr lang="en-US" sz="1600" dirty="0"/>
              <a:t>the data network </a:t>
            </a:r>
            <a:r>
              <a:rPr lang="en-US" sz="1600" dirty="0" smtClean="0"/>
              <a:t>uses.</a:t>
            </a:r>
            <a:endParaRPr lang="en-US" sz="1600" dirty="0"/>
          </a:p>
          <a:p>
            <a:r>
              <a:rPr lang="en-US" sz="1600" dirty="0"/>
              <a:t>Use Wireshark to capture a packet stream to a popular website. Point out the DNS request for an IP address to the website URL and the reply with the IP address</a:t>
            </a:r>
            <a:r>
              <a:rPr lang="en-US" sz="1600" dirty="0" smtClean="0"/>
              <a:t>.</a:t>
            </a:r>
          </a:p>
          <a:p>
            <a:r>
              <a:rPr lang="en-US" sz="1600" dirty="0" smtClean="0"/>
              <a:t>Discuss the three email protocols and explain the differences between POP and IMAP:</a:t>
            </a:r>
          </a:p>
          <a:p>
            <a:pPr lvl="1"/>
            <a:r>
              <a:rPr lang="en-US" dirty="0" smtClean="0"/>
              <a:t>Using IMAP - copies </a:t>
            </a:r>
            <a:r>
              <a:rPr lang="en-US" dirty="0"/>
              <a:t>of the messages are downloaded to the client application. The original messages are kept on the server until manually deleted.</a:t>
            </a:r>
            <a:endParaRPr lang="en-US" dirty="0" smtClean="0"/>
          </a:p>
          <a:p>
            <a:r>
              <a:rPr lang="en-US" sz="1600" dirty="0" smtClean="0"/>
              <a:t>Explain </a:t>
            </a:r>
            <a:r>
              <a:rPr lang="en-US" sz="1600" dirty="0"/>
              <a:t>that the job of DHCP is to make human interaction with the network easier by enabling users to automatically obtain IP addresses for their </a:t>
            </a:r>
            <a:r>
              <a:rPr lang="en-US" sz="1600" dirty="0" smtClean="0"/>
              <a:t>computers:   </a:t>
            </a:r>
          </a:p>
          <a:p>
            <a:pPr lvl="1"/>
            <a:r>
              <a:rPr lang="en-US" dirty="0" smtClean="0"/>
              <a:t>When </a:t>
            </a:r>
            <a:r>
              <a:rPr lang="en-US" dirty="0"/>
              <a:t>a computer configured to use DCHP is turned on, it sends a DHCP request to get an IP address.  Any available DHCP server then responds with an IP address (along with other IP configuration information).</a:t>
            </a:r>
          </a:p>
          <a:p>
            <a:r>
              <a:rPr lang="en-US" sz="1600" dirty="0"/>
              <a:t>DHCP </a:t>
            </a:r>
            <a:r>
              <a:rPr lang="en-US" sz="1600" dirty="0" smtClean="0"/>
              <a:t>Protocol – </a:t>
            </a:r>
            <a:r>
              <a:rPr lang="en-US" sz="1600" dirty="0"/>
              <a:t>“DORA”– Discover, Offer, Request, Acknowledge.</a:t>
            </a:r>
          </a:p>
          <a:p>
            <a:endParaRPr lang="en-US" dirty="0" smtClean="0"/>
          </a:p>
          <a:p>
            <a:endParaRPr lang="en-US" dirty="0"/>
          </a:p>
        </p:txBody>
      </p:sp>
      <p:sp>
        <p:nvSpPr>
          <p:cNvPr id="2" name="Title 1"/>
          <p:cNvSpPr>
            <a:spLocks noGrp="1"/>
          </p:cNvSpPr>
          <p:nvPr>
            <p:ph type="title"/>
          </p:nvPr>
        </p:nvSpPr>
        <p:spPr/>
        <p:txBody>
          <a:bodyPr/>
          <a:lstStyle/>
          <a:p>
            <a:r>
              <a:rPr lang="en-US" dirty="0" smtClean="0"/>
              <a:t>Chapter 10: Best Practices (Cont.)</a:t>
            </a:r>
            <a:endParaRPr lang="en-US" dirty="0"/>
          </a:p>
        </p:txBody>
      </p:sp>
    </p:spTree>
    <p:extLst>
      <p:ext uri="{BB962C8B-B14F-4D97-AF65-F5344CB8AC3E}">
        <p14:creationId xmlns:p14="http://schemas.microsoft.com/office/powerpoint/2010/main" val="372720421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6331</TotalTime>
  <Words>2817</Words>
  <Application>Microsoft Office PowerPoint</Application>
  <PresentationFormat>On-screen Show (16:9)</PresentationFormat>
  <Paragraphs>413</Paragraphs>
  <Slides>49</Slides>
  <Notes>47</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Arial</vt:lpstr>
      <vt:lpstr>Calibri</vt:lpstr>
      <vt:lpstr>CiscoSans</vt:lpstr>
      <vt:lpstr>CiscoSans ExtraLight</vt:lpstr>
      <vt:lpstr>CiscoSans Thin</vt:lpstr>
      <vt:lpstr>Wingdings</vt:lpstr>
      <vt:lpstr>Default Theme</vt:lpstr>
      <vt:lpstr>Chapter 10: Application Layer</vt:lpstr>
      <vt:lpstr>Instructor Materials – Chapter 10 Planning Guide</vt:lpstr>
      <vt:lpstr>Chapter 10: Application Layer</vt:lpstr>
      <vt:lpstr>Chapter 10: Activities</vt:lpstr>
      <vt:lpstr>Chapter 10: Activities (Cont.)</vt:lpstr>
      <vt:lpstr>Chapter 10: Assessment</vt:lpstr>
      <vt:lpstr>Chapter 10: Best Practices</vt:lpstr>
      <vt:lpstr>Chapter 10: Best Practices (Cont.)</vt:lpstr>
      <vt:lpstr>Chapter 10: Best Practices (Cont.)</vt:lpstr>
      <vt:lpstr>Chapter 10: Additional Help</vt:lpstr>
      <vt:lpstr>PowerPoint Presentation</vt:lpstr>
      <vt:lpstr>Chapter 10: Application Layer</vt:lpstr>
      <vt:lpstr>Chapter 10 - Sections &amp; Objectives</vt:lpstr>
      <vt:lpstr>10.1 Application Layer Protocols</vt:lpstr>
      <vt:lpstr>Application, Presentation, and Sessio Application Layer</vt:lpstr>
      <vt:lpstr>Application, Presentation, and Session Presentation and Session Layer</vt:lpstr>
      <vt:lpstr>Application, Presentation, and Session TCP/IP Application Layer Protocols</vt:lpstr>
      <vt:lpstr>How Application Protocols Interact with End-User Applications Client-Server Model</vt:lpstr>
      <vt:lpstr>How Application Protocols Interact with End-User Applications Peer-to-Peer Networks</vt:lpstr>
      <vt:lpstr>How Application Protocols Interact with End-User Applications Peer-to-Peer Applications</vt:lpstr>
      <vt:lpstr>How Application Protocols Interact with End-User Applications Common P2P Applications</vt:lpstr>
      <vt:lpstr>How Application Protocols Interact with End-User Applications Researching Peer-to-Peer File Sharing</vt:lpstr>
      <vt:lpstr>10.2 Well-Known Application Layer Protocols and Services</vt:lpstr>
      <vt:lpstr>Web and Email Protocols Hypertext Transfer Protocol and Hypertext Markup Language</vt:lpstr>
      <vt:lpstr>Web and Email Protocols HTTP and HTTPS</vt:lpstr>
      <vt:lpstr>Web and Email Protocols Email Protocols</vt:lpstr>
      <vt:lpstr>Web and Email Protocols SMTP Operation</vt:lpstr>
      <vt:lpstr>Web and Email Protocols POP Operation</vt:lpstr>
      <vt:lpstr>Web and Email Protocols IMAP Operation</vt:lpstr>
      <vt:lpstr>Web and Email Protocols Packet Tracer – Web and Email</vt:lpstr>
      <vt:lpstr>IP Addressing Services Domain Name Service</vt:lpstr>
      <vt:lpstr>IP Addressing Services DNS Message Format</vt:lpstr>
      <vt:lpstr>IP Addressing Services DNS Hierarchy</vt:lpstr>
      <vt:lpstr>IP Addressing Services The nslookup Command</vt:lpstr>
      <vt:lpstr>IP Addressing Services Dynamic Host Configuration Protocol</vt:lpstr>
      <vt:lpstr>IP Addressing Services DHCP Operation</vt:lpstr>
      <vt:lpstr>IP Addressing Services Packet Tracer – DHCP and DNS Servers</vt:lpstr>
      <vt:lpstr>IP Addressing Services Lab – Observing DNS Resolution</vt:lpstr>
      <vt:lpstr>File Sharing Services File Transfer Protocol</vt:lpstr>
      <vt:lpstr>File Sharing Services Server Message Block</vt:lpstr>
      <vt:lpstr>File Sharing Services Packet Tracer - FTP</vt:lpstr>
      <vt:lpstr>File Sharing Services Lab – Exploring FTP</vt:lpstr>
      <vt:lpstr>10.3 Summary</vt:lpstr>
      <vt:lpstr>Conclusion Packet Tracer - Explore a Network</vt:lpstr>
      <vt:lpstr>Conclusion Packet Tracer - Multiuser - Tutorial</vt:lpstr>
      <vt:lpstr>Conclusion Packet Tracer Multiuser - Implement Services</vt:lpstr>
      <vt:lpstr>Conclusion Chapter 10: Application Layer</vt:lpstr>
      <vt:lpstr>Chapter 10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338</cp:revision>
  <dcterms:created xsi:type="dcterms:W3CDTF">2016-08-22T22:27:36Z</dcterms:created>
  <dcterms:modified xsi:type="dcterms:W3CDTF">2017-11-30T19:35:14Z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