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80"/>
  </p:notesMasterIdLst>
  <p:sldIdLst>
    <p:sldId id="513" r:id="rId2"/>
    <p:sldId id="730" r:id="rId3"/>
    <p:sldId id="747" r:id="rId4"/>
    <p:sldId id="763" r:id="rId5"/>
    <p:sldId id="775" r:id="rId6"/>
    <p:sldId id="776" r:id="rId7"/>
    <p:sldId id="735" r:id="rId8"/>
    <p:sldId id="736" r:id="rId9"/>
    <p:sldId id="750" r:id="rId10"/>
    <p:sldId id="751" r:id="rId11"/>
    <p:sldId id="752" r:id="rId12"/>
    <p:sldId id="753" r:id="rId13"/>
    <p:sldId id="754" r:id="rId14"/>
    <p:sldId id="756" r:id="rId15"/>
    <p:sldId id="757" r:id="rId16"/>
    <p:sldId id="745" r:id="rId17"/>
    <p:sldId id="777" r:id="rId18"/>
    <p:sldId id="758" r:id="rId19"/>
    <p:sldId id="760" r:id="rId20"/>
    <p:sldId id="833" r:id="rId21"/>
    <p:sldId id="759" r:id="rId22"/>
    <p:sldId id="628" r:id="rId23"/>
    <p:sldId id="630" r:id="rId24"/>
    <p:sldId id="633" r:id="rId25"/>
    <p:sldId id="641" r:id="rId26"/>
    <p:sldId id="645" r:id="rId27"/>
    <p:sldId id="649" r:id="rId28"/>
    <p:sldId id="778" r:id="rId29"/>
    <p:sldId id="653" r:id="rId30"/>
    <p:sldId id="655" r:id="rId31"/>
    <p:sldId id="779" r:id="rId32"/>
    <p:sldId id="658" r:id="rId33"/>
    <p:sldId id="780" r:id="rId34"/>
    <p:sldId id="831" r:id="rId35"/>
    <p:sldId id="832" r:id="rId36"/>
    <p:sldId id="824" r:id="rId37"/>
    <p:sldId id="830" r:id="rId38"/>
    <p:sldId id="784" r:id="rId39"/>
    <p:sldId id="785" r:id="rId40"/>
    <p:sldId id="762" r:id="rId41"/>
    <p:sldId id="673" r:id="rId42"/>
    <p:sldId id="792" r:id="rId43"/>
    <p:sldId id="677" r:id="rId44"/>
    <p:sldId id="680" r:id="rId45"/>
    <p:sldId id="793" r:id="rId46"/>
    <p:sldId id="689" r:id="rId47"/>
    <p:sldId id="691" r:id="rId48"/>
    <p:sldId id="794" r:id="rId49"/>
    <p:sldId id="694" r:id="rId50"/>
    <p:sldId id="825" r:id="rId51"/>
    <p:sldId id="796" r:id="rId52"/>
    <p:sldId id="797" r:id="rId53"/>
    <p:sldId id="795" r:id="rId54"/>
    <p:sldId id="761" r:id="rId55"/>
    <p:sldId id="706" r:id="rId56"/>
    <p:sldId id="807" r:id="rId57"/>
    <p:sldId id="809" r:id="rId58"/>
    <p:sldId id="808" r:id="rId59"/>
    <p:sldId id="719" r:id="rId60"/>
    <p:sldId id="816" r:id="rId61"/>
    <p:sldId id="721" r:id="rId62"/>
    <p:sldId id="818" r:id="rId63"/>
    <p:sldId id="821" r:id="rId64"/>
    <p:sldId id="822" r:id="rId65"/>
    <p:sldId id="771" r:id="rId66"/>
    <p:sldId id="829" r:id="rId67"/>
    <p:sldId id="823" r:id="rId68"/>
    <p:sldId id="765" r:id="rId69"/>
    <p:sldId id="766" r:id="rId70"/>
    <p:sldId id="773" r:id="rId71"/>
    <p:sldId id="774" r:id="rId72"/>
    <p:sldId id="291" r:id="rId73"/>
    <p:sldId id="810" r:id="rId74"/>
    <p:sldId id="811" r:id="rId75"/>
    <p:sldId id="812" r:id="rId76"/>
    <p:sldId id="813" r:id="rId77"/>
    <p:sldId id="814" r:id="rId78"/>
    <p:sldId id="815" r:id="rId79"/>
  </p:sldIdLst>
  <p:sldSz cx="9144000" cy="5143500" type="screen16x9"/>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xmlns="">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xmlns="" userId="S-1-5-21-1708537768-1303643608-725345543-200204" providerId="AD"/>
      </p:ext>
    </p:extLst>
  </p:cmAuthor>
  <p:cmAuthor id="2" name="Bob Vachon" initials="BV" lastIdx="24" clrIdx="2">
    <p:extLst>
      <p:ext uri="{19B8F6BF-5375-455C-9EA6-DF929625EA0E}">
        <p15:presenceInfo xmlns:p15="http://schemas.microsoft.com/office/powerpoint/2012/main" xmlns="" userId="c7abe87968a0b63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431" autoAdjust="0"/>
    <p:restoredTop sz="81065" autoAdjust="0"/>
  </p:normalViewPr>
  <p:slideViewPr>
    <p:cSldViewPr snapToGrid="0" showGuides="1">
      <p:cViewPr varScale="1">
        <p:scale>
          <a:sx n="125" d="100"/>
          <a:sy n="125" d="100"/>
        </p:scale>
        <p:origin x="-1326" y="-96"/>
      </p:cViewPr>
      <p:guideLst>
        <p:guide orient="horz" pos="1620"/>
        <p:guide pos="336"/>
      </p:guideLst>
    </p:cSldViewPr>
  </p:slideViewPr>
  <p:notesTextViewPr>
    <p:cViewPr>
      <p:scale>
        <a:sx n="1" d="1"/>
        <a:sy n="1" d="1"/>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7/30/2018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smtClean="0"/>
              <a:t>Cisco Networking Academy Program</a:t>
            </a:r>
          </a:p>
          <a:p>
            <a:pPr>
              <a:buFontTx/>
              <a:buNone/>
            </a:pPr>
            <a:r>
              <a:rPr lang="en-US" b="0" dirty="0" smtClean="0"/>
              <a:t>Introduction to Networks</a:t>
            </a:r>
            <a:r>
              <a:rPr lang="en-US" b="0" baseline="0" dirty="0" smtClean="0"/>
              <a:t> v6.0</a:t>
            </a:r>
            <a:endParaRPr lang="en-US" b="0" dirty="0" smtClean="0"/>
          </a:p>
          <a:p>
            <a:pPr>
              <a:buFontTx/>
              <a:buNone/>
            </a:pPr>
            <a:r>
              <a:rPr lang="en-US" sz="1200" b="0" dirty="0" smtClean="0"/>
              <a:t>Chapter 2: Configure a Network Operating System</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3025542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10</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222033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11</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9917050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12</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8441753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13</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8606871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14</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30807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15</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6906943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5F7D0146-1035-4865-8A5B-0B1E8578604B}" type="slidenum">
              <a:rPr lang="en-US" sz="800" b="0">
                <a:ea typeface="ＭＳ Ｐゴシック" pitchFamily="34" charset="-128"/>
              </a:rPr>
              <a:pPr algn="r"/>
              <a:t>16</a:t>
            </a:fld>
            <a:endParaRPr lang="en-US" sz="800" b="0" dirty="0">
              <a:ea typeface="ＭＳ Ｐゴシック" pitchFamily="34" charset="-128"/>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4291573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smtClean="0"/>
              <a:t>Cisco Networking Academy Program</a:t>
            </a:r>
          </a:p>
          <a:p>
            <a:pPr>
              <a:buFontTx/>
              <a:buNone/>
            </a:pPr>
            <a:r>
              <a:rPr lang="en-US" b="0" dirty="0" smtClean="0"/>
              <a:t>Introduction to Networks</a:t>
            </a:r>
            <a:r>
              <a:rPr lang="en-US" b="0" baseline="0" dirty="0" smtClean="0"/>
              <a:t> v6.0</a:t>
            </a:r>
            <a:endParaRPr lang="en-US" b="0" dirty="0" smtClean="0"/>
          </a:p>
          <a:p>
            <a:pPr>
              <a:buFontTx/>
              <a:buNone/>
            </a:pPr>
            <a:r>
              <a:rPr lang="en-US" sz="1200" b="0" dirty="0" smtClean="0"/>
              <a:t>Chapter 2: Configure a Network Operating System</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18</a:t>
            </a:fld>
            <a:endParaRPr lang="en-US" dirty="0"/>
          </a:p>
        </p:txBody>
      </p:sp>
    </p:spTree>
    <p:extLst>
      <p:ext uri="{BB962C8B-B14F-4D97-AF65-F5344CB8AC3E}">
        <p14:creationId xmlns:p14="http://schemas.microsoft.com/office/powerpoint/2010/main" val="1496800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19</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smtClean="0"/>
              <a:t>Cisco Networking Academy Program</a:t>
            </a:r>
          </a:p>
          <a:p>
            <a:pPr>
              <a:buFontTx/>
              <a:buNone/>
            </a:pPr>
            <a:r>
              <a:rPr lang="en-US" b="0" dirty="0" smtClean="0"/>
              <a:t>Introduction to Networks</a:t>
            </a:r>
            <a:r>
              <a:rPr lang="en-US" b="0" baseline="0" dirty="0" smtClean="0"/>
              <a:t> v6.0</a:t>
            </a:r>
            <a:endParaRPr lang="en-US" b="0" dirty="0" smtClean="0"/>
          </a:p>
          <a:p>
            <a:pPr>
              <a:buFontTx/>
              <a:buNone/>
            </a:pPr>
            <a:r>
              <a:rPr lang="en-US" sz="1200" b="0" dirty="0" smtClean="0"/>
              <a:t>Chapter 2: Configure a Network Operating System</a:t>
            </a:r>
            <a:endParaRPr lang="en-GB" b="0" dirty="0" smtClean="0"/>
          </a:p>
          <a:p>
            <a:endParaRPr lang="en-GB" dirty="0" smtClean="0"/>
          </a:p>
        </p:txBody>
      </p:sp>
    </p:spTree>
    <p:extLst>
      <p:ext uri="{BB962C8B-B14F-4D97-AF65-F5344CB8AC3E}">
        <p14:creationId xmlns:p14="http://schemas.microsoft.com/office/powerpoint/2010/main" val="10247521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20</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None/>
            </a:pPr>
            <a:r>
              <a:rPr lang="en-US" b="0" dirty="0" smtClean="0"/>
              <a:t>Cisco Networking Academy Program</a:t>
            </a:r>
          </a:p>
          <a:p>
            <a:pPr>
              <a:buFontTx/>
              <a:buNone/>
            </a:pPr>
            <a:r>
              <a:rPr lang="en-US" b="0" dirty="0" smtClean="0"/>
              <a:t>Introduction to Networks</a:t>
            </a:r>
            <a:r>
              <a:rPr lang="en-US" b="0" baseline="0" dirty="0" smtClean="0"/>
              <a:t> v6.0</a:t>
            </a:r>
            <a:endParaRPr lang="en-US" b="0" dirty="0" smtClean="0"/>
          </a:p>
          <a:p>
            <a:pPr>
              <a:buFontTx/>
              <a:buNone/>
            </a:pPr>
            <a:r>
              <a:rPr lang="en-US" sz="1200" b="0" dirty="0" smtClean="0"/>
              <a:t>Chapter 2: Configure a Network Operating System</a:t>
            </a:r>
            <a:endParaRPr lang="en-GB" b="0" dirty="0" smtClean="0"/>
          </a:p>
          <a:p>
            <a:endParaRPr lang="en-GB" dirty="0" smtClean="0"/>
          </a:p>
        </p:txBody>
      </p:sp>
    </p:spTree>
    <p:extLst>
      <p:ext uri="{BB962C8B-B14F-4D97-AF65-F5344CB8AC3E}">
        <p14:creationId xmlns:p14="http://schemas.microsoft.com/office/powerpoint/2010/main" val="2598644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pPr algn="r"/>
              <a:t>2</a:t>
            </a:fld>
            <a:endParaRPr lang="en-US" sz="800" b="0" dirty="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8667713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smtClean="0"/>
              <a:t>2 - Configure a Network Operating System</a:t>
            </a:r>
          </a:p>
          <a:p>
            <a:pPr>
              <a:buFontTx/>
              <a:buNone/>
            </a:pPr>
            <a:r>
              <a:rPr lang="en-US" sz="1200" b="0" dirty="0" smtClean="0"/>
              <a:t>2.1 – IOS Bootcamp</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22</a:t>
            </a:fld>
            <a:endParaRPr lang="en-US" altLang="en-US" sz="800" dirty="0" smtClean="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2.1 – IOS Bootcamp</a:t>
            </a:r>
          </a:p>
          <a:p>
            <a:pPr>
              <a:lnSpc>
                <a:spcPct val="80000"/>
              </a:lnSpc>
              <a:buFontTx/>
              <a:buNone/>
            </a:pPr>
            <a:r>
              <a:rPr lang="en-US" dirty="0" smtClean="0">
                <a:latin typeface="Arial" charset="0"/>
              </a:rPr>
              <a:t>2.1.1 – Cisco IOS</a:t>
            </a:r>
          </a:p>
          <a:p>
            <a:pPr>
              <a:lnSpc>
                <a:spcPct val="80000"/>
              </a:lnSpc>
              <a:buFontTx/>
              <a:buNone/>
            </a:pPr>
            <a:r>
              <a:rPr lang="en-US" dirty="0" smtClean="0">
                <a:latin typeface="Arial" charset="0"/>
              </a:rPr>
              <a:t>2.1.1.1</a:t>
            </a:r>
            <a:r>
              <a:rPr lang="en-US" baseline="0" dirty="0" smtClean="0">
                <a:latin typeface="Arial" charset="0"/>
              </a:rPr>
              <a:t> – Operating System</a:t>
            </a:r>
            <a:endParaRPr lang="en-US" dirty="0" smtClean="0"/>
          </a:p>
        </p:txBody>
      </p:sp>
    </p:spTree>
    <p:extLst>
      <p:ext uri="{BB962C8B-B14F-4D97-AF65-F5344CB8AC3E}">
        <p14:creationId xmlns:p14="http://schemas.microsoft.com/office/powerpoint/2010/main" val="3525190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2.1 – IOS Bootcamp</a:t>
            </a:r>
          </a:p>
          <a:p>
            <a:pPr>
              <a:lnSpc>
                <a:spcPct val="80000"/>
              </a:lnSpc>
              <a:buFontTx/>
              <a:buNone/>
            </a:pPr>
            <a:r>
              <a:rPr lang="en-US" dirty="0" smtClean="0">
                <a:latin typeface="Arial" charset="0"/>
              </a:rPr>
              <a:t>2.1.1 – Cisco IOS</a:t>
            </a:r>
          </a:p>
          <a:p>
            <a:pPr>
              <a:lnSpc>
                <a:spcPct val="80000"/>
              </a:lnSpc>
              <a:buFontTx/>
              <a:buNone/>
            </a:pPr>
            <a:r>
              <a:rPr lang="en-US" dirty="0" smtClean="0">
                <a:latin typeface="Arial" charset="0"/>
              </a:rPr>
              <a:t>2.1.1.2 – Purpose of OS</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23</a:t>
            </a:fld>
            <a:endParaRPr lang="en-US" dirty="0"/>
          </a:p>
        </p:txBody>
      </p:sp>
    </p:spTree>
    <p:extLst>
      <p:ext uri="{BB962C8B-B14F-4D97-AF65-F5344CB8AC3E}">
        <p14:creationId xmlns:p14="http://schemas.microsoft.com/office/powerpoint/2010/main" val="4237822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smtClean="0">
                <a:solidFill>
                  <a:schemeClr val="tx1"/>
                </a:solidFill>
                <a:latin typeface="Arial" charset="0"/>
                <a:ea typeface="ＭＳ Ｐゴシック" charset="0"/>
                <a:cs typeface="ＭＳ Ｐゴシック" charset="0"/>
              </a:rPr>
              <a:t>2.1 – IOS Bootcamp</a:t>
            </a:r>
          </a:p>
          <a:p>
            <a:pPr>
              <a:lnSpc>
                <a:spcPct val="80000"/>
              </a:lnSpc>
              <a:buFontTx/>
              <a:buNone/>
            </a:pPr>
            <a:r>
              <a:rPr lang="en-US" dirty="0" smtClean="0">
                <a:latin typeface="Arial" charset="0"/>
              </a:rPr>
              <a:t>2.1.1 – Cisco IOS</a:t>
            </a:r>
          </a:p>
          <a:p>
            <a:pPr>
              <a:lnSpc>
                <a:spcPct val="80000"/>
              </a:lnSpc>
              <a:buFontTx/>
              <a:buNone/>
            </a:pPr>
            <a:r>
              <a:rPr lang="en-US" dirty="0" smtClean="0">
                <a:latin typeface="Arial" charset="0"/>
              </a:rPr>
              <a:t>2.1.1.2 – Purpose of OS</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24</a:t>
            </a:fld>
            <a:endParaRPr lang="en-US" dirty="0"/>
          </a:p>
        </p:txBody>
      </p:sp>
    </p:spTree>
    <p:extLst>
      <p:ext uri="{BB962C8B-B14F-4D97-AF65-F5344CB8AC3E}">
        <p14:creationId xmlns:p14="http://schemas.microsoft.com/office/powerpoint/2010/main" val="19415871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2.1.2 – Cisco IOS Access</a:t>
            </a:r>
          </a:p>
          <a:p>
            <a:r>
              <a:rPr lang="en-US" dirty="0" smtClean="0"/>
              <a:t>2.1.2.1 – Access Methods</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25</a:t>
            </a:fld>
            <a:endParaRPr lang="en-US" dirty="0"/>
          </a:p>
        </p:txBody>
      </p:sp>
    </p:spTree>
    <p:extLst>
      <p:ext uri="{BB962C8B-B14F-4D97-AF65-F5344CB8AC3E}">
        <p14:creationId xmlns:p14="http://schemas.microsoft.com/office/powerpoint/2010/main" val="3812847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2.1.2 – Cisco IOS Access</a:t>
            </a:r>
          </a:p>
          <a:p>
            <a:r>
              <a:rPr lang="en-US" dirty="0" smtClean="0"/>
              <a:t>2.1.2.2 – Terminal Emulation Programs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26</a:t>
            </a:fld>
            <a:endParaRPr lang="en-US" dirty="0"/>
          </a:p>
        </p:txBody>
      </p:sp>
    </p:spTree>
    <p:extLst>
      <p:ext uri="{BB962C8B-B14F-4D97-AF65-F5344CB8AC3E}">
        <p14:creationId xmlns:p14="http://schemas.microsoft.com/office/powerpoint/2010/main" val="35340913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defRPr sz="2400">
                <a:solidFill>
                  <a:schemeClr val="tx1"/>
                </a:solidFill>
                <a:latin typeface="Arial" charset="0"/>
              </a:defRPr>
            </a:lvl1pPr>
            <a:lvl2pPr marL="742950" indent="-285750" defTabSz="881063">
              <a:defRPr sz="2400">
                <a:solidFill>
                  <a:schemeClr val="tx1"/>
                </a:solidFill>
                <a:latin typeface="Arial" charset="0"/>
              </a:defRPr>
            </a:lvl2pPr>
            <a:lvl3pPr marL="1143000" indent="-228600" defTabSz="881063">
              <a:defRPr sz="2400">
                <a:solidFill>
                  <a:schemeClr val="tx1"/>
                </a:solidFill>
                <a:latin typeface="Arial" charset="0"/>
              </a:defRPr>
            </a:lvl3pPr>
            <a:lvl4pPr marL="1600200" indent="-228600" defTabSz="881063">
              <a:defRPr sz="2400">
                <a:solidFill>
                  <a:schemeClr val="tx1"/>
                </a:solidFill>
                <a:latin typeface="Arial" charset="0"/>
              </a:defRPr>
            </a:lvl4pPr>
            <a:lvl5pPr marL="2057400" indent="-228600" defTabSz="881063">
              <a:defRPr sz="2400">
                <a:solidFill>
                  <a:schemeClr val="tx1"/>
                </a:solidFill>
                <a:latin typeface="Arial"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charset="0"/>
              </a:defRPr>
            </a:lvl9pPr>
          </a:lstStyle>
          <a:p>
            <a:fld id="{FAD6FEA2-E0A2-4FAE-96AF-664964510D72}" type="slidenum">
              <a:rPr lang="en-US" altLang="en-US" sz="800" smtClean="0"/>
              <a:pPr/>
              <a:t>27</a:t>
            </a:fld>
            <a:endParaRPr lang="en-US" altLang="en-US" sz="800" dirty="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2.1 – IOS Bootcamp</a:t>
            </a:r>
          </a:p>
          <a:p>
            <a:r>
              <a:rPr lang="en-US" dirty="0" smtClean="0"/>
              <a:t>2.1.3 – Navigate the IOS</a:t>
            </a:r>
          </a:p>
          <a:p>
            <a:r>
              <a:rPr lang="en-US" dirty="0" smtClean="0"/>
              <a:t>2.1.3.1 – Cisco IOS Modes of Operation</a:t>
            </a:r>
          </a:p>
          <a:p>
            <a:endParaRPr lang="en-US" altLang="en-US" dirty="0" smtClean="0"/>
          </a:p>
        </p:txBody>
      </p:sp>
    </p:spTree>
    <p:extLst>
      <p:ext uri="{BB962C8B-B14F-4D97-AF65-F5344CB8AC3E}">
        <p14:creationId xmlns:p14="http://schemas.microsoft.com/office/powerpoint/2010/main" val="11783892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1063">
              <a:defRPr sz="2400">
                <a:solidFill>
                  <a:schemeClr val="tx1"/>
                </a:solidFill>
                <a:latin typeface="Arial" charset="0"/>
              </a:defRPr>
            </a:lvl1pPr>
            <a:lvl2pPr marL="742950" indent="-285750" defTabSz="881063">
              <a:defRPr sz="2400">
                <a:solidFill>
                  <a:schemeClr val="tx1"/>
                </a:solidFill>
                <a:latin typeface="Arial" charset="0"/>
              </a:defRPr>
            </a:lvl2pPr>
            <a:lvl3pPr marL="1143000" indent="-228600" defTabSz="881063">
              <a:defRPr sz="2400">
                <a:solidFill>
                  <a:schemeClr val="tx1"/>
                </a:solidFill>
                <a:latin typeface="Arial" charset="0"/>
              </a:defRPr>
            </a:lvl3pPr>
            <a:lvl4pPr marL="1600200" indent="-228600" defTabSz="881063">
              <a:defRPr sz="2400">
                <a:solidFill>
                  <a:schemeClr val="tx1"/>
                </a:solidFill>
                <a:latin typeface="Arial" charset="0"/>
              </a:defRPr>
            </a:lvl4pPr>
            <a:lvl5pPr marL="2057400" indent="-228600" defTabSz="881063">
              <a:defRPr sz="2400">
                <a:solidFill>
                  <a:schemeClr val="tx1"/>
                </a:solidFill>
                <a:latin typeface="Arial" charset="0"/>
              </a:defRPr>
            </a:lvl5pPr>
            <a:lvl6pPr marL="2514600" indent="-228600" algn="ctr" defTabSz="881063"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1063"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1063"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1063" eaLnBrk="0" fontAlgn="base" hangingPunct="0">
              <a:lnSpc>
                <a:spcPct val="90000"/>
              </a:lnSpc>
              <a:spcBef>
                <a:spcPct val="0"/>
              </a:spcBef>
              <a:spcAft>
                <a:spcPct val="0"/>
              </a:spcAft>
              <a:defRPr sz="2400">
                <a:solidFill>
                  <a:schemeClr val="tx1"/>
                </a:solidFill>
                <a:latin typeface="Arial" charset="0"/>
              </a:defRPr>
            </a:lvl9pPr>
          </a:lstStyle>
          <a:p>
            <a:fld id="{FAD6FEA2-E0A2-4FAE-96AF-664964510D72}" type="slidenum">
              <a:rPr lang="en-US" altLang="en-US" sz="800" smtClean="0"/>
              <a:pPr/>
              <a:t>28</a:t>
            </a:fld>
            <a:endParaRPr lang="en-US" altLang="en-US" sz="800" dirty="0" smtClean="0"/>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2.1 – IOS Bootcamp</a:t>
            </a:r>
          </a:p>
          <a:p>
            <a:r>
              <a:rPr lang="en-US" dirty="0" smtClean="0"/>
              <a:t>2.1.3 – Navigate the IOS</a:t>
            </a:r>
          </a:p>
          <a:p>
            <a:r>
              <a:rPr lang="en-US" dirty="0" smtClean="0"/>
              <a:t>2.1.3.2 – Primary Command Modes</a:t>
            </a:r>
          </a:p>
          <a:p>
            <a:endParaRPr lang="en-US" altLang="en-US" dirty="0" smtClean="0"/>
          </a:p>
        </p:txBody>
      </p:sp>
    </p:spTree>
    <p:extLst>
      <p:ext uri="{BB962C8B-B14F-4D97-AF65-F5344CB8AC3E}">
        <p14:creationId xmlns:p14="http://schemas.microsoft.com/office/powerpoint/2010/main" val="7526340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2.1.3 – Navigate the IOS</a:t>
            </a:r>
          </a:p>
          <a:p>
            <a:r>
              <a:rPr lang="en-US" dirty="0" smtClean="0"/>
              <a:t>2.1.3.3 – Configuration Command Modes</a:t>
            </a:r>
          </a:p>
          <a:p>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29</a:t>
            </a:fld>
            <a:endParaRPr lang="en-US" dirty="0"/>
          </a:p>
        </p:txBody>
      </p:sp>
    </p:spTree>
    <p:extLst>
      <p:ext uri="{BB962C8B-B14F-4D97-AF65-F5344CB8AC3E}">
        <p14:creationId xmlns:p14="http://schemas.microsoft.com/office/powerpoint/2010/main" val="355356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2.1.3 – Navigate the IOS</a:t>
            </a:r>
          </a:p>
          <a:p>
            <a:r>
              <a:rPr lang="en-US" dirty="0" smtClean="0"/>
              <a:t>2.1.3.4 – </a:t>
            </a:r>
            <a:r>
              <a:rPr lang="en-US" sz="1200" b="0" i="0" kern="1200" dirty="0" smtClean="0">
                <a:solidFill>
                  <a:schemeClr val="tx1"/>
                </a:solidFill>
                <a:effectLst/>
                <a:latin typeface="+mn-lt"/>
                <a:ea typeface="+mn-ea"/>
                <a:cs typeface="+mn-cs"/>
              </a:rPr>
              <a:t>Navigate Between IOS Modes</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3617582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b="0" dirty="0" smtClean="0"/>
              <a:t>Cisco Networking Academy Program</a:t>
            </a:r>
          </a:p>
          <a:p>
            <a:pPr>
              <a:buFontTx/>
              <a:buNone/>
            </a:pPr>
            <a:r>
              <a:rPr lang="en-US" b="0" dirty="0" smtClean="0"/>
              <a:t>Introduction to Networks</a:t>
            </a:r>
            <a:r>
              <a:rPr lang="en-US" b="0" baseline="0" dirty="0" smtClean="0"/>
              <a:t> v6.0</a:t>
            </a:r>
            <a:endParaRPr lang="en-US" b="0" dirty="0" smtClean="0"/>
          </a:p>
          <a:p>
            <a:pPr>
              <a:buFontTx/>
              <a:buNone/>
            </a:pPr>
            <a:r>
              <a:rPr lang="en-US" sz="1200" b="0" dirty="0" smtClean="0"/>
              <a:t>Chapter 2: Configure a Network Operating System</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4150324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2.1.3 – Navigate the IOS</a:t>
            </a:r>
          </a:p>
          <a:p>
            <a:r>
              <a:rPr lang="en-US" dirty="0" smtClean="0"/>
              <a:t>2.1.3.4 – </a:t>
            </a:r>
            <a:r>
              <a:rPr lang="en-US" sz="1200" b="0" i="0" kern="1200" dirty="0" smtClean="0">
                <a:solidFill>
                  <a:schemeClr val="tx1"/>
                </a:solidFill>
                <a:effectLst/>
                <a:latin typeface="+mn-lt"/>
                <a:ea typeface="+mn-ea"/>
                <a:cs typeface="+mn-cs"/>
              </a:rPr>
              <a:t>Navigate Between IOS Modes</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31</a:t>
            </a:fld>
            <a:endParaRPr lang="en-US" dirty="0"/>
          </a:p>
        </p:txBody>
      </p:sp>
    </p:spTree>
    <p:extLst>
      <p:ext uri="{BB962C8B-B14F-4D97-AF65-F5344CB8AC3E}">
        <p14:creationId xmlns:p14="http://schemas.microsoft.com/office/powerpoint/2010/main" val="38652907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2.1.4 – The Command Structure</a:t>
            </a:r>
          </a:p>
          <a:p>
            <a:r>
              <a:rPr lang="en-US" dirty="0" smtClean="0"/>
              <a:t>2.1.4.1 – </a:t>
            </a:r>
            <a:r>
              <a:rPr lang="en-US" sz="1200" b="0" i="0" kern="1200" dirty="0" smtClean="0">
                <a:solidFill>
                  <a:schemeClr val="tx1"/>
                </a:solidFill>
                <a:effectLst/>
                <a:latin typeface="+mn-lt"/>
                <a:ea typeface="+mn-ea"/>
                <a:cs typeface="+mn-cs"/>
              </a:rPr>
              <a:t>Basic IOS Command Structure</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32</a:t>
            </a:fld>
            <a:endParaRPr lang="en-US" dirty="0"/>
          </a:p>
        </p:txBody>
      </p:sp>
    </p:spTree>
    <p:extLst>
      <p:ext uri="{BB962C8B-B14F-4D97-AF65-F5344CB8AC3E}">
        <p14:creationId xmlns:p14="http://schemas.microsoft.com/office/powerpoint/2010/main" val="40033002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2.1.4 – The Command Structure</a:t>
            </a:r>
          </a:p>
          <a:p>
            <a:r>
              <a:rPr lang="en-US" dirty="0" smtClean="0"/>
              <a:t>2.1.4.2 – </a:t>
            </a:r>
            <a:r>
              <a:rPr lang="en-US" sz="1200" b="0" i="0" kern="1200" dirty="0" smtClean="0">
                <a:solidFill>
                  <a:schemeClr val="tx1"/>
                </a:solidFill>
                <a:effectLst/>
                <a:latin typeface="+mn-lt"/>
                <a:ea typeface="+mn-ea"/>
                <a:cs typeface="+mn-cs"/>
              </a:rPr>
              <a:t>IOS Command Syntax</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33</a:t>
            </a:fld>
            <a:endParaRPr lang="en-US" dirty="0"/>
          </a:p>
        </p:txBody>
      </p:sp>
    </p:spTree>
    <p:extLst>
      <p:ext uri="{BB962C8B-B14F-4D97-AF65-F5344CB8AC3E}">
        <p14:creationId xmlns:p14="http://schemas.microsoft.com/office/powerpoint/2010/main" val="3561006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2.1.4 – The Command Structure</a:t>
            </a:r>
          </a:p>
          <a:p>
            <a:r>
              <a:rPr lang="en-US" dirty="0" smtClean="0"/>
              <a:t>2.1.4.3 – </a:t>
            </a:r>
            <a:r>
              <a:rPr lang="en-US" sz="1200" b="0" i="0" kern="1200" dirty="0" smtClean="0">
                <a:solidFill>
                  <a:schemeClr val="tx1"/>
                </a:solidFill>
                <a:effectLst/>
                <a:latin typeface="+mn-lt"/>
                <a:ea typeface="+mn-ea"/>
                <a:cs typeface="+mn-cs"/>
              </a:rPr>
              <a:t>IOS Help Features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34</a:t>
            </a:fld>
            <a:endParaRPr lang="en-US" dirty="0"/>
          </a:p>
        </p:txBody>
      </p:sp>
    </p:spTree>
    <p:extLst>
      <p:ext uri="{BB962C8B-B14F-4D97-AF65-F5344CB8AC3E}">
        <p14:creationId xmlns:p14="http://schemas.microsoft.com/office/powerpoint/2010/main" val="3981025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2.1.4 – The Command Structure</a:t>
            </a:r>
          </a:p>
          <a:p>
            <a:r>
              <a:rPr lang="en-US" dirty="0" smtClean="0"/>
              <a:t>2.1.4.3 – </a:t>
            </a:r>
            <a:r>
              <a:rPr lang="en-US" sz="1200" b="0" i="0" kern="1200" dirty="0" smtClean="0">
                <a:solidFill>
                  <a:schemeClr val="tx1"/>
                </a:solidFill>
                <a:effectLst/>
                <a:latin typeface="+mn-lt"/>
                <a:ea typeface="+mn-ea"/>
                <a:cs typeface="+mn-cs"/>
              </a:rPr>
              <a:t>IOS Help Features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35</a:t>
            </a:fld>
            <a:endParaRPr lang="en-US" dirty="0"/>
          </a:p>
        </p:txBody>
      </p:sp>
    </p:spTree>
    <p:extLst>
      <p:ext uri="{BB962C8B-B14F-4D97-AF65-F5344CB8AC3E}">
        <p14:creationId xmlns:p14="http://schemas.microsoft.com/office/powerpoint/2010/main" val="29579562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2.1.4 – The Command Structure</a:t>
            </a:r>
          </a:p>
          <a:p>
            <a:r>
              <a:rPr lang="en-US" dirty="0" smtClean="0"/>
              <a:t>2.1.4.4 – </a:t>
            </a:r>
            <a:r>
              <a:rPr lang="en-US" sz="1200" b="0" i="0" kern="1200" dirty="0" smtClean="0">
                <a:solidFill>
                  <a:schemeClr val="tx1"/>
                </a:solidFill>
                <a:effectLst/>
                <a:latin typeface="+mn-lt"/>
                <a:ea typeface="+mn-ea"/>
                <a:cs typeface="+mn-cs"/>
              </a:rPr>
              <a:t>Hot Keys and Shortcuts</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36</a:t>
            </a:fld>
            <a:endParaRPr lang="en-US" dirty="0"/>
          </a:p>
        </p:txBody>
      </p:sp>
    </p:spTree>
    <p:extLst>
      <p:ext uri="{BB962C8B-B14F-4D97-AF65-F5344CB8AC3E}">
        <p14:creationId xmlns:p14="http://schemas.microsoft.com/office/powerpoint/2010/main" val="1823889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2.1.4 – The Command Structure</a:t>
            </a:r>
          </a:p>
          <a:p>
            <a:r>
              <a:rPr lang="en-US" dirty="0" smtClean="0"/>
              <a:t>2.1.4.5 – Video Demonstration - </a:t>
            </a:r>
            <a:r>
              <a:rPr lang="en-US" sz="1200" b="0" i="0" kern="1200" dirty="0" smtClean="0">
                <a:solidFill>
                  <a:schemeClr val="tx1"/>
                </a:solidFill>
                <a:effectLst/>
                <a:latin typeface="+mn-lt"/>
                <a:ea typeface="+mn-ea"/>
                <a:cs typeface="+mn-cs"/>
              </a:rPr>
              <a:t>Hot Keys and Shortcuts</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37</a:t>
            </a:fld>
            <a:endParaRPr lang="en-US" dirty="0"/>
          </a:p>
        </p:txBody>
      </p:sp>
    </p:spTree>
    <p:extLst>
      <p:ext uri="{BB962C8B-B14F-4D97-AF65-F5344CB8AC3E}">
        <p14:creationId xmlns:p14="http://schemas.microsoft.com/office/powerpoint/2010/main" val="38713966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2.1.4 – The Command Structure</a:t>
            </a:r>
          </a:p>
          <a:p>
            <a:r>
              <a:rPr lang="en-US" dirty="0" smtClean="0"/>
              <a:t>2.1.4.6 – </a:t>
            </a:r>
            <a:r>
              <a:rPr lang="en-US" sz="1200" b="0" i="0" kern="1200" dirty="0" smtClean="0">
                <a:solidFill>
                  <a:schemeClr val="tx1"/>
                </a:solidFill>
                <a:effectLst/>
                <a:latin typeface="+mn-lt"/>
                <a:ea typeface="+mn-ea"/>
                <a:cs typeface="+mn-cs"/>
              </a:rPr>
              <a:t>Packet Tracer – Navigating the IOS</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38</a:t>
            </a:fld>
            <a:endParaRPr lang="en-US" dirty="0"/>
          </a:p>
        </p:txBody>
      </p:sp>
    </p:spTree>
    <p:extLst>
      <p:ext uri="{BB962C8B-B14F-4D97-AF65-F5344CB8AC3E}">
        <p14:creationId xmlns:p14="http://schemas.microsoft.com/office/powerpoint/2010/main" val="9477606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2.1 – IOS Bootcamp</a:t>
            </a:r>
          </a:p>
          <a:p>
            <a:r>
              <a:rPr lang="en-US" dirty="0" smtClean="0"/>
              <a:t>2.1.4 – The Command Structure</a:t>
            </a:r>
          </a:p>
          <a:p>
            <a:r>
              <a:rPr lang="en-US" dirty="0" smtClean="0"/>
              <a:t>2.1.4.7 – </a:t>
            </a:r>
            <a:r>
              <a:rPr lang="en-US" sz="1200" b="0" i="0" kern="1200" dirty="0" smtClean="0">
                <a:solidFill>
                  <a:schemeClr val="tx1"/>
                </a:solidFill>
                <a:effectLst/>
                <a:latin typeface="+mn-lt"/>
                <a:ea typeface="+mn-ea"/>
                <a:cs typeface="+mn-cs"/>
              </a:rPr>
              <a:t>Lab – Establishing a Console Session with Tera Term</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39</a:t>
            </a:fld>
            <a:endParaRPr lang="en-US" dirty="0"/>
          </a:p>
        </p:txBody>
      </p:sp>
    </p:spTree>
    <p:extLst>
      <p:ext uri="{BB962C8B-B14F-4D97-AF65-F5344CB8AC3E}">
        <p14:creationId xmlns:p14="http://schemas.microsoft.com/office/powerpoint/2010/main" val="459371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smtClean="0"/>
              <a:t>2 - Configure a Network Operating System</a:t>
            </a:r>
          </a:p>
          <a:p>
            <a:pPr>
              <a:buFontTx/>
              <a:buNone/>
            </a:pPr>
            <a:r>
              <a:rPr lang="en-US" sz="1200" b="0" dirty="0" smtClean="0"/>
              <a:t>2.2 – Basic Device Configuration</a:t>
            </a:r>
            <a:endParaRPr lang="en-GB" b="0"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40</a:t>
            </a:fld>
            <a:endParaRPr lang="en-US" dirty="0"/>
          </a:p>
        </p:txBody>
      </p:sp>
    </p:spTree>
    <p:extLst>
      <p:ext uri="{BB962C8B-B14F-4D97-AF65-F5344CB8AC3E}">
        <p14:creationId xmlns:p14="http://schemas.microsoft.com/office/powerpoint/2010/main" val="1297932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4</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1687453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41</a:t>
            </a:fld>
            <a:endParaRPr lang="en-US" altLang="en-US" sz="800" dirty="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2.2 – Basic Device Configuration</a:t>
            </a:r>
          </a:p>
          <a:p>
            <a:r>
              <a:rPr lang="en-US" dirty="0" smtClean="0"/>
              <a:t>2.2.1 – Hostnames</a:t>
            </a:r>
          </a:p>
          <a:p>
            <a:r>
              <a:rPr lang="en-US" dirty="0" smtClean="0"/>
              <a:t>2.2.1.1 – </a:t>
            </a:r>
            <a:r>
              <a:rPr lang="en-US" sz="1200" b="0" i="0" kern="1200" dirty="0" smtClean="0">
                <a:solidFill>
                  <a:schemeClr val="tx1"/>
                </a:solidFill>
                <a:effectLst/>
                <a:latin typeface="+mn-lt"/>
                <a:ea typeface="+mn-ea"/>
                <a:cs typeface="+mn-cs"/>
              </a:rPr>
              <a:t>Device Names</a:t>
            </a:r>
            <a:endParaRPr lang="en-US" dirty="0" smtClean="0"/>
          </a:p>
          <a:p>
            <a:endParaRPr lang="en-US" dirty="0"/>
          </a:p>
        </p:txBody>
      </p:sp>
    </p:spTree>
    <p:extLst>
      <p:ext uri="{BB962C8B-B14F-4D97-AF65-F5344CB8AC3E}">
        <p14:creationId xmlns:p14="http://schemas.microsoft.com/office/powerpoint/2010/main" val="20483547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9470662-2A6C-4C51-9B3B-17DB6EFD3236}" type="slidenum">
              <a:rPr lang="en-US" altLang="en-US" sz="800" smtClean="0"/>
              <a:pPr/>
              <a:t>42</a:t>
            </a:fld>
            <a:endParaRPr lang="en-US" altLang="en-US" sz="800" dirty="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2.2 – Basic Device Configuration</a:t>
            </a:r>
          </a:p>
          <a:p>
            <a:r>
              <a:rPr lang="en-US" dirty="0" smtClean="0"/>
              <a:t>2.2.1 – Hostnames</a:t>
            </a:r>
          </a:p>
          <a:p>
            <a:r>
              <a:rPr lang="en-US" dirty="0" smtClean="0"/>
              <a:t>2.2.1.2 – </a:t>
            </a:r>
            <a:r>
              <a:rPr lang="en-US" sz="1200" b="0" i="0" kern="1200" dirty="0" smtClean="0">
                <a:solidFill>
                  <a:schemeClr val="tx1"/>
                </a:solidFill>
                <a:effectLst/>
                <a:latin typeface="+mn-lt"/>
                <a:ea typeface="+mn-ea"/>
                <a:cs typeface="+mn-cs"/>
              </a:rPr>
              <a:t>Configure Hostnames</a:t>
            </a:r>
            <a:endParaRPr lang="en-US" dirty="0" smtClean="0"/>
          </a:p>
          <a:p>
            <a:endParaRPr lang="en-US" dirty="0"/>
          </a:p>
        </p:txBody>
      </p:sp>
    </p:spTree>
    <p:extLst>
      <p:ext uri="{BB962C8B-B14F-4D97-AF65-F5344CB8AC3E}">
        <p14:creationId xmlns:p14="http://schemas.microsoft.com/office/powerpoint/2010/main" val="35590592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C0C7F319-4A3F-477B-9E4B-7E28D60B78E2}" type="slidenum">
              <a:rPr lang="en-US" altLang="en-US" sz="800" smtClean="0"/>
              <a:pPr/>
              <a:t>43</a:t>
            </a:fld>
            <a:endParaRPr lang="en-US" altLang="en-US" sz="800" dirty="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2.2 – Basic Device Configuration</a:t>
            </a:r>
          </a:p>
          <a:p>
            <a:r>
              <a:rPr lang="en-US" dirty="0" smtClean="0"/>
              <a:t>2.2.2 – Limit Access to Device Configurations</a:t>
            </a:r>
          </a:p>
          <a:p>
            <a:r>
              <a:rPr lang="en-US" dirty="0" smtClean="0"/>
              <a:t>2.2.2.1 – </a:t>
            </a:r>
            <a:r>
              <a:rPr lang="en-US" sz="1200" b="0" i="0" kern="1200" dirty="0" smtClean="0">
                <a:solidFill>
                  <a:schemeClr val="tx1"/>
                </a:solidFill>
                <a:effectLst/>
                <a:latin typeface="+mn-lt"/>
                <a:ea typeface="+mn-ea"/>
                <a:cs typeface="+mn-cs"/>
              </a:rPr>
              <a:t>Secure Device Access</a:t>
            </a:r>
            <a:endParaRPr lang="en-US" dirty="0" smtClean="0"/>
          </a:p>
        </p:txBody>
      </p:sp>
    </p:spTree>
    <p:extLst>
      <p:ext uri="{BB962C8B-B14F-4D97-AF65-F5344CB8AC3E}">
        <p14:creationId xmlns:p14="http://schemas.microsoft.com/office/powerpoint/2010/main" val="33707917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3D88A166-5844-4FB4-97A9-214D99A1EE6A}" type="slidenum">
              <a:rPr lang="en-US" altLang="en-US" sz="800" smtClean="0"/>
              <a:pPr/>
              <a:t>44</a:t>
            </a:fld>
            <a:endParaRPr lang="en-US" altLang="en-US" sz="800" dirty="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2.2 – Basic Device Configuration</a:t>
            </a:r>
          </a:p>
          <a:p>
            <a:r>
              <a:rPr lang="en-US" dirty="0" smtClean="0"/>
              <a:t>2.2.2 – Limit Access to Device Configurations</a:t>
            </a:r>
          </a:p>
          <a:p>
            <a:r>
              <a:rPr lang="en-US" dirty="0" smtClean="0"/>
              <a:t>2.2.2.2 – </a:t>
            </a:r>
            <a:r>
              <a:rPr lang="en-US" sz="1200" b="0" i="0" kern="1200" dirty="0" smtClean="0">
                <a:solidFill>
                  <a:schemeClr val="tx1"/>
                </a:solidFill>
                <a:effectLst/>
                <a:latin typeface="+mn-lt"/>
                <a:ea typeface="+mn-ea"/>
                <a:cs typeface="+mn-cs"/>
              </a:rPr>
              <a:t>Configure Passwords</a:t>
            </a:r>
            <a:endParaRPr lang="en-US" dirty="0" smtClean="0"/>
          </a:p>
        </p:txBody>
      </p:sp>
    </p:spTree>
    <p:extLst>
      <p:ext uri="{BB962C8B-B14F-4D97-AF65-F5344CB8AC3E}">
        <p14:creationId xmlns:p14="http://schemas.microsoft.com/office/powerpoint/2010/main" val="24245019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3D88A166-5844-4FB4-97A9-214D99A1EE6A}" type="slidenum">
              <a:rPr lang="en-US" altLang="en-US" sz="800" smtClean="0"/>
              <a:pPr/>
              <a:t>45</a:t>
            </a:fld>
            <a:endParaRPr lang="en-US" altLang="en-US" sz="800" dirty="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2.2 – Basic Device Configuration</a:t>
            </a:r>
          </a:p>
          <a:p>
            <a:r>
              <a:rPr lang="en-US" dirty="0" smtClean="0"/>
              <a:t>2.2.2 – Limit Access to Device Configurations</a:t>
            </a:r>
          </a:p>
          <a:p>
            <a:r>
              <a:rPr lang="en-US" dirty="0" smtClean="0"/>
              <a:t>2.2.2.2 – </a:t>
            </a:r>
            <a:r>
              <a:rPr lang="en-US" sz="1200" b="0" i="0" kern="1200" dirty="0" smtClean="0">
                <a:solidFill>
                  <a:schemeClr val="tx1"/>
                </a:solidFill>
                <a:effectLst/>
                <a:latin typeface="+mn-lt"/>
                <a:ea typeface="+mn-ea"/>
                <a:cs typeface="+mn-cs"/>
              </a:rPr>
              <a:t>Configure Passwords</a:t>
            </a:r>
            <a:endParaRPr lang="en-US" dirty="0" smtClean="0"/>
          </a:p>
        </p:txBody>
      </p:sp>
    </p:spTree>
    <p:extLst>
      <p:ext uri="{BB962C8B-B14F-4D97-AF65-F5344CB8AC3E}">
        <p14:creationId xmlns:p14="http://schemas.microsoft.com/office/powerpoint/2010/main" val="933472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 Basic Device Configuration</a:t>
            </a:r>
          </a:p>
          <a:p>
            <a:r>
              <a:rPr lang="en-US" dirty="0" smtClean="0"/>
              <a:t>2.2.2 – Limit Access to Device Configurations</a:t>
            </a:r>
          </a:p>
          <a:p>
            <a:r>
              <a:rPr lang="en-US" dirty="0" smtClean="0"/>
              <a:t>2.2.2.3 – </a:t>
            </a:r>
            <a:r>
              <a:rPr lang="en-US" sz="1200" b="0" i="0" kern="1200" dirty="0" smtClean="0">
                <a:solidFill>
                  <a:schemeClr val="tx1"/>
                </a:solidFill>
                <a:effectLst/>
                <a:latin typeface="+mn-lt"/>
                <a:ea typeface="+mn-ea"/>
                <a:cs typeface="+mn-cs"/>
              </a:rPr>
              <a:t>Encrypt Passwords</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46</a:t>
            </a:fld>
            <a:endParaRPr lang="en-US" dirty="0"/>
          </a:p>
        </p:txBody>
      </p:sp>
    </p:spTree>
    <p:extLst>
      <p:ext uri="{BB962C8B-B14F-4D97-AF65-F5344CB8AC3E}">
        <p14:creationId xmlns:p14="http://schemas.microsoft.com/office/powerpoint/2010/main" val="14046087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 Basic Device Configuration</a:t>
            </a:r>
          </a:p>
          <a:p>
            <a:r>
              <a:rPr lang="en-US" dirty="0" smtClean="0"/>
              <a:t>2.2.2 – Limit Access to Device Configurations</a:t>
            </a:r>
          </a:p>
          <a:p>
            <a:r>
              <a:rPr lang="en-US" dirty="0" smtClean="0"/>
              <a:t>2.2.2.4 – </a:t>
            </a:r>
            <a:r>
              <a:rPr lang="en-US" sz="1200" b="0" i="0" kern="1200" dirty="0" smtClean="0">
                <a:solidFill>
                  <a:schemeClr val="tx1"/>
                </a:solidFill>
                <a:effectLst/>
                <a:latin typeface="+mn-lt"/>
                <a:ea typeface="+mn-ea"/>
                <a:cs typeface="+mn-cs"/>
              </a:rPr>
              <a:t>Banner Messages</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47</a:t>
            </a:fld>
            <a:endParaRPr lang="en-US" dirty="0"/>
          </a:p>
        </p:txBody>
      </p:sp>
    </p:spTree>
    <p:extLst>
      <p:ext uri="{BB962C8B-B14F-4D97-AF65-F5344CB8AC3E}">
        <p14:creationId xmlns:p14="http://schemas.microsoft.com/office/powerpoint/2010/main" val="14924652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 Basic Device Configuration</a:t>
            </a:r>
          </a:p>
          <a:p>
            <a:r>
              <a:rPr lang="en-US" dirty="0" smtClean="0"/>
              <a:t>2.2.2 – Limit Access to Device Configurations</a:t>
            </a:r>
          </a:p>
          <a:p>
            <a:r>
              <a:rPr lang="en-US" dirty="0" smtClean="0"/>
              <a:t>2.2.2.5– </a:t>
            </a:r>
            <a:r>
              <a:rPr lang="en-CA" altLang="en-US" dirty="0" smtClean="0"/>
              <a:t>Syntax Checker – Limiting Access to a Switch</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48</a:t>
            </a:fld>
            <a:endParaRPr lang="en-US" dirty="0"/>
          </a:p>
        </p:txBody>
      </p:sp>
    </p:spTree>
    <p:extLst>
      <p:ext uri="{BB962C8B-B14F-4D97-AF65-F5344CB8AC3E}">
        <p14:creationId xmlns:p14="http://schemas.microsoft.com/office/powerpoint/2010/main" val="381664379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 Basic Device Configuration</a:t>
            </a:r>
          </a:p>
          <a:p>
            <a:r>
              <a:rPr lang="en-US" dirty="0" smtClean="0"/>
              <a:t>2.2.3 – Save Configurations</a:t>
            </a:r>
          </a:p>
          <a:p>
            <a:r>
              <a:rPr lang="en-US" dirty="0" smtClean="0"/>
              <a:t>2.2.3.1 – Save</a:t>
            </a:r>
            <a:r>
              <a:rPr lang="en-US" sz="1200" b="0" i="0" kern="1200" dirty="0" smtClean="0">
                <a:solidFill>
                  <a:schemeClr val="tx1"/>
                </a:solidFill>
                <a:effectLst/>
                <a:latin typeface="+mn-lt"/>
                <a:ea typeface="+mn-ea"/>
                <a:cs typeface="+mn-cs"/>
              </a:rPr>
              <a:t> the Running Configuration File</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49</a:t>
            </a:fld>
            <a:endParaRPr lang="en-US" dirty="0"/>
          </a:p>
        </p:txBody>
      </p:sp>
    </p:spTree>
    <p:extLst>
      <p:ext uri="{BB962C8B-B14F-4D97-AF65-F5344CB8AC3E}">
        <p14:creationId xmlns:p14="http://schemas.microsoft.com/office/powerpoint/2010/main" val="2153081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 Basic Device Configuration</a:t>
            </a:r>
          </a:p>
          <a:p>
            <a:r>
              <a:rPr lang="en-US" dirty="0" smtClean="0"/>
              <a:t>2.2.3 – Save Configurations</a:t>
            </a:r>
          </a:p>
          <a:p>
            <a:r>
              <a:rPr lang="en-US" dirty="0" smtClean="0"/>
              <a:t>2.2.3.2 – Alter</a:t>
            </a:r>
            <a:r>
              <a:rPr lang="en-US" sz="1200" b="0" i="0" kern="1200" dirty="0" smtClean="0">
                <a:solidFill>
                  <a:schemeClr val="tx1"/>
                </a:solidFill>
                <a:effectLst/>
                <a:latin typeface="+mn-lt"/>
                <a:ea typeface="+mn-ea"/>
                <a:cs typeface="+mn-cs"/>
              </a:rPr>
              <a:t> the Running Configuration</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50</a:t>
            </a:fld>
            <a:endParaRPr lang="en-US" dirty="0"/>
          </a:p>
        </p:txBody>
      </p:sp>
    </p:spTree>
    <p:extLst>
      <p:ext uri="{BB962C8B-B14F-4D97-AF65-F5344CB8AC3E}">
        <p14:creationId xmlns:p14="http://schemas.microsoft.com/office/powerpoint/2010/main" val="3215632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5</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5161434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 Basic Device Configuration</a:t>
            </a:r>
          </a:p>
          <a:p>
            <a:r>
              <a:rPr lang="en-US" dirty="0" smtClean="0"/>
              <a:t>2.2.3 – Save Configurations</a:t>
            </a:r>
          </a:p>
          <a:p>
            <a:r>
              <a:rPr lang="en-US" dirty="0" smtClean="0"/>
              <a:t>2.2.3.3 – </a:t>
            </a:r>
            <a:r>
              <a:rPr lang="en-US" sz="1200" b="0" i="0" kern="1200" dirty="0" smtClean="0">
                <a:solidFill>
                  <a:schemeClr val="tx1"/>
                </a:solidFill>
                <a:effectLst/>
                <a:latin typeface="+mn-lt"/>
                <a:ea typeface="+mn-ea"/>
                <a:cs typeface="+mn-cs"/>
              </a:rPr>
              <a:t>Capture Configuration to a Text File</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51</a:t>
            </a:fld>
            <a:endParaRPr lang="en-US" dirty="0"/>
          </a:p>
        </p:txBody>
      </p:sp>
    </p:spTree>
    <p:extLst>
      <p:ext uri="{BB962C8B-B14F-4D97-AF65-F5344CB8AC3E}">
        <p14:creationId xmlns:p14="http://schemas.microsoft.com/office/powerpoint/2010/main" val="35950684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 Basic Device Configuration</a:t>
            </a:r>
          </a:p>
          <a:p>
            <a:r>
              <a:rPr lang="en-US" dirty="0" smtClean="0"/>
              <a:t>2.2.3 – Save Configurations</a:t>
            </a:r>
          </a:p>
          <a:p>
            <a:r>
              <a:rPr lang="en-US" dirty="0" smtClean="0"/>
              <a:t>2.2.3.3 – </a:t>
            </a:r>
            <a:r>
              <a:rPr lang="en-US" sz="1200" b="0" i="0" kern="1200" dirty="0" smtClean="0">
                <a:solidFill>
                  <a:schemeClr val="tx1"/>
                </a:solidFill>
                <a:effectLst/>
                <a:latin typeface="+mn-lt"/>
                <a:ea typeface="+mn-ea"/>
                <a:cs typeface="+mn-cs"/>
              </a:rPr>
              <a:t>Capture Configuration to a Text File</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52</a:t>
            </a:fld>
            <a:endParaRPr lang="en-US" dirty="0"/>
          </a:p>
        </p:txBody>
      </p:sp>
    </p:spTree>
    <p:extLst>
      <p:ext uri="{BB962C8B-B14F-4D97-AF65-F5344CB8AC3E}">
        <p14:creationId xmlns:p14="http://schemas.microsoft.com/office/powerpoint/2010/main" val="336513473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2.2 – Basic Device Configuration</a:t>
            </a:r>
          </a:p>
          <a:p>
            <a:r>
              <a:rPr lang="en-US" dirty="0" smtClean="0"/>
              <a:t>2.2.3 – Save Configurations</a:t>
            </a:r>
          </a:p>
          <a:p>
            <a:r>
              <a:rPr lang="en-US" dirty="0" smtClean="0"/>
              <a:t>2.2.3.4 – </a:t>
            </a:r>
            <a:r>
              <a:rPr lang="en-US" sz="1200" b="0" i="0" kern="1200" dirty="0" smtClean="0">
                <a:solidFill>
                  <a:schemeClr val="tx1"/>
                </a:solidFill>
                <a:effectLst/>
                <a:latin typeface="+mn-lt"/>
                <a:ea typeface="+mn-ea"/>
                <a:cs typeface="+mn-cs"/>
              </a:rPr>
              <a:t>Packet Tracer – Configuring Initial Switch Settings</a:t>
            </a:r>
            <a:endParaRPr 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53</a:t>
            </a:fld>
            <a:endParaRPr lang="en-US" dirty="0"/>
          </a:p>
        </p:txBody>
      </p:sp>
    </p:spTree>
    <p:extLst>
      <p:ext uri="{BB962C8B-B14F-4D97-AF65-F5344CB8AC3E}">
        <p14:creationId xmlns:p14="http://schemas.microsoft.com/office/powerpoint/2010/main" val="29528070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smtClean="0"/>
              <a:t>2 - Configure a Network Operating System</a:t>
            </a:r>
          </a:p>
          <a:p>
            <a:r>
              <a:rPr lang="en-US" dirty="0" smtClean="0"/>
              <a:t>2.3 – Address Schemes</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54</a:t>
            </a:fld>
            <a:endParaRPr lang="en-US" dirty="0"/>
          </a:p>
        </p:txBody>
      </p:sp>
    </p:spTree>
    <p:extLst>
      <p:ext uri="{BB962C8B-B14F-4D97-AF65-F5344CB8AC3E}">
        <p14:creationId xmlns:p14="http://schemas.microsoft.com/office/powerpoint/2010/main" val="27201866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8155D404-98CE-4AE9-9F60-EBD3FFCE56C8}" type="slidenum">
              <a:rPr lang="en-US" altLang="en-US" sz="800" smtClean="0"/>
              <a:pPr/>
              <a:t>55</a:t>
            </a:fld>
            <a:endParaRPr lang="en-US" altLang="en-US" sz="800" dirty="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2.3 – Address Schemes</a:t>
            </a:r>
          </a:p>
          <a:p>
            <a:r>
              <a:rPr lang="en-US" dirty="0" smtClean="0"/>
              <a:t>2.3.1 – Ports and Addresses</a:t>
            </a:r>
          </a:p>
          <a:p>
            <a:r>
              <a:rPr lang="en-US" dirty="0" smtClean="0"/>
              <a:t>2.3.1.1 – </a:t>
            </a:r>
            <a:r>
              <a:rPr lang="en-US" sz="1200" b="0" i="0" kern="1200" dirty="0" smtClean="0">
                <a:solidFill>
                  <a:schemeClr val="tx1"/>
                </a:solidFill>
                <a:effectLst/>
                <a:latin typeface="+mn-lt"/>
                <a:ea typeface="+mn-ea"/>
                <a:cs typeface="+mn-cs"/>
              </a:rPr>
              <a:t>IP Addresses</a:t>
            </a:r>
            <a:endParaRPr lang="en-US" dirty="0" smtClean="0"/>
          </a:p>
        </p:txBody>
      </p:sp>
    </p:spTree>
    <p:extLst>
      <p:ext uri="{BB962C8B-B14F-4D97-AF65-F5344CB8AC3E}">
        <p14:creationId xmlns:p14="http://schemas.microsoft.com/office/powerpoint/2010/main" val="33434193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8155D404-98CE-4AE9-9F60-EBD3FFCE56C8}" type="slidenum">
              <a:rPr lang="en-US" altLang="en-US" sz="800" smtClean="0"/>
              <a:pPr/>
              <a:t>56</a:t>
            </a:fld>
            <a:endParaRPr lang="en-US" altLang="en-US" sz="800" dirty="0"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2.3 – Address Schemes</a:t>
            </a:r>
          </a:p>
          <a:p>
            <a:r>
              <a:rPr lang="en-US" dirty="0" smtClean="0"/>
              <a:t>2.3.1 – Ports and Addresses</a:t>
            </a:r>
          </a:p>
          <a:p>
            <a:r>
              <a:rPr lang="en-US" dirty="0" smtClean="0"/>
              <a:t>2.3.1.2 – </a:t>
            </a:r>
            <a:r>
              <a:rPr lang="en-US" sz="1200" b="0" i="0" kern="1200" dirty="0" smtClean="0">
                <a:solidFill>
                  <a:schemeClr val="tx1"/>
                </a:solidFill>
                <a:effectLst/>
                <a:latin typeface="+mn-lt"/>
                <a:ea typeface="+mn-ea"/>
                <a:cs typeface="+mn-cs"/>
              </a:rPr>
              <a:t>Interfaces and Ports</a:t>
            </a:r>
            <a:endParaRPr lang="en-US" dirty="0" smtClean="0"/>
          </a:p>
        </p:txBody>
      </p:sp>
    </p:spTree>
    <p:extLst>
      <p:ext uri="{BB962C8B-B14F-4D97-AF65-F5344CB8AC3E}">
        <p14:creationId xmlns:p14="http://schemas.microsoft.com/office/powerpoint/2010/main" val="9259103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51F6FEFE-5E4C-4C3D-B8CA-C21F54FA99CA}" type="slidenum">
              <a:rPr lang="en-US" altLang="en-US" sz="800" smtClean="0"/>
              <a:pPr/>
              <a:t>57</a:t>
            </a:fld>
            <a:endParaRPr lang="en-US" altLang="en-US" sz="800" dirty="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2.3 – Address Schemes</a:t>
            </a:r>
          </a:p>
          <a:p>
            <a:r>
              <a:rPr lang="en-US" dirty="0" smtClean="0"/>
              <a:t>2.3.2. – </a:t>
            </a:r>
            <a:r>
              <a:rPr lang="en-US" sz="1200" b="0" i="0" kern="1200" dirty="0" smtClean="0">
                <a:solidFill>
                  <a:schemeClr val="tx1"/>
                </a:solidFill>
                <a:effectLst/>
                <a:latin typeface="+mn-lt"/>
                <a:ea typeface="+mn-ea"/>
                <a:cs typeface="+mn-cs"/>
              </a:rPr>
              <a:t>Configure IP Addressing 	</a:t>
            </a:r>
            <a:endParaRPr lang="en-US" dirty="0" smtClean="0"/>
          </a:p>
          <a:p>
            <a:pPr>
              <a:lnSpc>
                <a:spcPct val="80000"/>
              </a:lnSpc>
              <a:buFontTx/>
              <a:buNone/>
            </a:pPr>
            <a:r>
              <a:rPr lang="en-US" altLang="en-US" dirty="0" smtClean="0"/>
              <a:t>2.3.2.1 - Manual IP Address Configuration for End Devices</a:t>
            </a:r>
          </a:p>
        </p:txBody>
      </p:sp>
    </p:spTree>
    <p:extLst>
      <p:ext uri="{BB962C8B-B14F-4D97-AF65-F5344CB8AC3E}">
        <p14:creationId xmlns:p14="http://schemas.microsoft.com/office/powerpoint/2010/main" val="16145025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51F6FEFE-5E4C-4C3D-B8CA-C21F54FA99CA}" type="slidenum">
              <a:rPr lang="en-US" altLang="en-US" sz="800" smtClean="0"/>
              <a:pPr/>
              <a:t>58</a:t>
            </a:fld>
            <a:endParaRPr lang="en-US" altLang="en-US" sz="800" dirty="0"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2.3 – Address Schemes</a:t>
            </a:r>
          </a:p>
          <a:p>
            <a:r>
              <a:rPr lang="en-US" dirty="0" smtClean="0"/>
              <a:t>2.3.2. – </a:t>
            </a:r>
            <a:r>
              <a:rPr lang="en-US" sz="1200" b="0" i="0" kern="1200" dirty="0" smtClean="0">
                <a:solidFill>
                  <a:schemeClr val="tx1"/>
                </a:solidFill>
                <a:effectLst/>
                <a:latin typeface="+mn-lt"/>
                <a:ea typeface="+mn-ea"/>
                <a:cs typeface="+mn-cs"/>
              </a:rPr>
              <a:t>Configure IP Addressing 	</a:t>
            </a:r>
            <a:endParaRPr lang="en-US" dirty="0" smtClean="0"/>
          </a:p>
          <a:p>
            <a:pPr>
              <a:lnSpc>
                <a:spcPct val="80000"/>
              </a:lnSpc>
              <a:buFontTx/>
              <a:buNone/>
            </a:pPr>
            <a:r>
              <a:rPr lang="en-US" altLang="en-US" dirty="0" smtClean="0"/>
              <a:t>2.3.2.2 - Automatic IP Address Configuration for End Devices</a:t>
            </a:r>
          </a:p>
        </p:txBody>
      </p:sp>
    </p:spTree>
    <p:extLst>
      <p:ext uri="{BB962C8B-B14F-4D97-AF65-F5344CB8AC3E}">
        <p14:creationId xmlns:p14="http://schemas.microsoft.com/office/powerpoint/2010/main" val="41324315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4F5EDC59-B25D-4B00-823B-62727E6DFDD9}" type="slidenum">
              <a:rPr lang="en-US" altLang="en-US" sz="800" smtClean="0"/>
              <a:pPr/>
              <a:t>59</a:t>
            </a:fld>
            <a:endParaRPr lang="en-US" altLang="en-US" sz="800" dirty="0"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2.3 – Address Schemes</a:t>
            </a:r>
          </a:p>
          <a:p>
            <a:r>
              <a:rPr lang="en-US" dirty="0" smtClean="0"/>
              <a:t>2.3.2. – </a:t>
            </a:r>
            <a:r>
              <a:rPr lang="en-US" sz="1200" b="0" i="0" kern="1200" dirty="0" smtClean="0">
                <a:solidFill>
                  <a:schemeClr val="tx1"/>
                </a:solidFill>
                <a:effectLst/>
                <a:latin typeface="+mn-lt"/>
                <a:ea typeface="+mn-ea"/>
                <a:cs typeface="+mn-cs"/>
              </a:rPr>
              <a:t>Configure IP Addressing 	</a:t>
            </a:r>
            <a:endParaRPr lang="en-US" dirty="0" smtClean="0"/>
          </a:p>
          <a:p>
            <a:pPr>
              <a:lnSpc>
                <a:spcPct val="80000"/>
              </a:lnSpc>
              <a:buFontTx/>
              <a:buNone/>
            </a:pPr>
            <a:r>
              <a:rPr lang="en-US" altLang="en-US" dirty="0" smtClean="0"/>
              <a:t>2.3.2.3 – Switch Virtual Interface Configuration (page 2.3.2.4 has</a:t>
            </a:r>
            <a:r>
              <a:rPr lang="en-US" altLang="en-US" baseline="0" dirty="0" smtClean="0"/>
              <a:t> no content, only a Syntax Checker)</a:t>
            </a:r>
            <a:endParaRPr lang="en-US" altLang="en-US" dirty="0" smtClean="0"/>
          </a:p>
        </p:txBody>
      </p:sp>
    </p:spTree>
    <p:extLst>
      <p:ext uri="{BB962C8B-B14F-4D97-AF65-F5344CB8AC3E}">
        <p14:creationId xmlns:p14="http://schemas.microsoft.com/office/powerpoint/2010/main" val="303233082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 – Address Schemes</a:t>
            </a:r>
          </a:p>
          <a:p>
            <a:r>
              <a:rPr lang="en-US" dirty="0" smtClean="0"/>
              <a:t>2.3.2. – </a:t>
            </a:r>
            <a:r>
              <a:rPr lang="en-US" sz="1200" b="0" i="0" kern="1200" dirty="0" smtClean="0">
                <a:solidFill>
                  <a:schemeClr val="tx1"/>
                </a:solidFill>
                <a:effectLst/>
                <a:latin typeface="+mn-lt"/>
                <a:ea typeface="+mn-ea"/>
                <a:cs typeface="+mn-cs"/>
              </a:rPr>
              <a:t>Configure IP Addressing 	</a:t>
            </a:r>
            <a:endParaRPr lang="en-US" dirty="0" smtClean="0"/>
          </a:p>
          <a:p>
            <a:pPr>
              <a:lnSpc>
                <a:spcPct val="80000"/>
              </a:lnSpc>
              <a:buFontTx/>
              <a:buNone/>
            </a:pPr>
            <a:r>
              <a:rPr lang="en-US" altLang="en-US" dirty="0" smtClean="0"/>
              <a:t>2.3.2.5 – </a:t>
            </a:r>
            <a:r>
              <a:rPr lang="en-US" dirty="0" smtClean="0"/>
              <a:t>Packet Tracer - Implementing Basic Connectivity</a:t>
            </a:r>
            <a:endParaRPr lang="en-US" altLang="en-US" dirty="0" smtClean="0"/>
          </a:p>
        </p:txBody>
      </p:sp>
      <p:sp>
        <p:nvSpPr>
          <p:cNvPr id="4" name="Slide Number Placeholder 3"/>
          <p:cNvSpPr>
            <a:spLocks noGrp="1"/>
          </p:cNvSpPr>
          <p:nvPr>
            <p:ph type="sldNum" sz="quarter" idx="10"/>
          </p:nvPr>
        </p:nvSpPr>
        <p:spPr/>
        <p:txBody>
          <a:bodyPr/>
          <a:lstStyle/>
          <a:p>
            <a:fld id="{5641018C-6CAF-B84E-B92C-ECB119457FBA}" type="slidenum">
              <a:rPr lang="en-US" smtClean="0"/>
              <a:t>60</a:t>
            </a:fld>
            <a:endParaRPr lang="en-US" dirty="0"/>
          </a:p>
        </p:txBody>
      </p:sp>
    </p:spTree>
    <p:extLst>
      <p:ext uri="{BB962C8B-B14F-4D97-AF65-F5344CB8AC3E}">
        <p14:creationId xmlns:p14="http://schemas.microsoft.com/office/powerpoint/2010/main" val="2692514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0A313ED8-785B-4D16-9B17-4143385249B9}" type="slidenum">
              <a:rPr lang="en-US" sz="800" b="0"/>
              <a:pPr algn="r"/>
              <a:t>6</a:t>
            </a:fld>
            <a:endParaRPr lang="en-US" sz="800" b="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8583449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2BF7359-0E25-442B-A56D-07ECF5CBFE8D}" type="slidenum">
              <a:rPr lang="en-US" altLang="en-US" sz="800" smtClean="0"/>
              <a:pPr/>
              <a:t>61</a:t>
            </a:fld>
            <a:endParaRPr lang="en-US" altLang="en-US" sz="800" dirty="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2.3 – Address Schemes</a:t>
            </a:r>
          </a:p>
          <a:p>
            <a:r>
              <a:rPr lang="en-US" dirty="0" smtClean="0"/>
              <a:t>2.3.3. – </a:t>
            </a:r>
            <a:r>
              <a:rPr lang="en-US" sz="1200" b="0" i="0" kern="1200" dirty="0" smtClean="0">
                <a:solidFill>
                  <a:schemeClr val="tx1"/>
                </a:solidFill>
                <a:effectLst/>
                <a:latin typeface="+mn-lt"/>
                <a:ea typeface="+mn-ea"/>
                <a:cs typeface="+mn-cs"/>
              </a:rPr>
              <a:t>Verifying Connectivity 	</a:t>
            </a:r>
            <a:endParaRPr lang="en-US" dirty="0" smtClean="0"/>
          </a:p>
          <a:p>
            <a:pPr>
              <a:lnSpc>
                <a:spcPct val="80000"/>
              </a:lnSpc>
              <a:buFontTx/>
              <a:buNone/>
            </a:pPr>
            <a:r>
              <a:rPr lang="en-US" altLang="en-US" dirty="0" smtClean="0"/>
              <a:t>2.3.3.1 – </a:t>
            </a:r>
            <a:r>
              <a:rPr lang="en-US" dirty="0" smtClean="0"/>
              <a:t>Interface Addressing Verification</a:t>
            </a:r>
            <a:endParaRPr lang="en-US" altLang="en-US" dirty="0" smtClean="0"/>
          </a:p>
        </p:txBody>
      </p:sp>
    </p:spTree>
    <p:extLst>
      <p:ext uri="{BB962C8B-B14F-4D97-AF65-F5344CB8AC3E}">
        <p14:creationId xmlns:p14="http://schemas.microsoft.com/office/powerpoint/2010/main" val="100257158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25488" indent="-277813" defTabSz="882650">
              <a:defRPr sz="2400">
                <a:solidFill>
                  <a:schemeClr val="tx1"/>
                </a:solidFill>
                <a:latin typeface="Arial" charset="0"/>
              </a:defRPr>
            </a:lvl2pPr>
            <a:lvl3pPr marL="1116013" indent="-222250" defTabSz="882650">
              <a:defRPr sz="2400">
                <a:solidFill>
                  <a:schemeClr val="tx1"/>
                </a:solidFill>
                <a:latin typeface="Arial" charset="0"/>
              </a:defRPr>
            </a:lvl3pPr>
            <a:lvl4pPr marL="1563688" indent="-222250" defTabSz="882650">
              <a:defRPr sz="2400">
                <a:solidFill>
                  <a:schemeClr val="tx1"/>
                </a:solidFill>
                <a:latin typeface="Arial" charset="0"/>
              </a:defRPr>
            </a:lvl4pPr>
            <a:lvl5pPr marL="2009775" indent="-222250" defTabSz="882650">
              <a:defRPr sz="2400">
                <a:solidFill>
                  <a:schemeClr val="tx1"/>
                </a:solidFill>
                <a:latin typeface="Arial" charset="0"/>
              </a:defRPr>
            </a:lvl5pPr>
            <a:lvl6pPr marL="2466975" indent="-222250" algn="ctr" defTabSz="882650" eaLnBrk="0" fontAlgn="base" hangingPunct="0">
              <a:lnSpc>
                <a:spcPct val="90000"/>
              </a:lnSpc>
              <a:spcBef>
                <a:spcPct val="0"/>
              </a:spcBef>
              <a:spcAft>
                <a:spcPct val="0"/>
              </a:spcAft>
              <a:defRPr sz="2400">
                <a:solidFill>
                  <a:schemeClr val="tx1"/>
                </a:solidFill>
                <a:latin typeface="Arial" charset="0"/>
              </a:defRPr>
            </a:lvl6pPr>
            <a:lvl7pPr marL="2924175" indent="-222250" algn="ctr" defTabSz="882650" eaLnBrk="0" fontAlgn="base" hangingPunct="0">
              <a:lnSpc>
                <a:spcPct val="90000"/>
              </a:lnSpc>
              <a:spcBef>
                <a:spcPct val="0"/>
              </a:spcBef>
              <a:spcAft>
                <a:spcPct val="0"/>
              </a:spcAft>
              <a:defRPr sz="2400">
                <a:solidFill>
                  <a:schemeClr val="tx1"/>
                </a:solidFill>
                <a:latin typeface="Arial" charset="0"/>
              </a:defRPr>
            </a:lvl7pPr>
            <a:lvl8pPr marL="3381375" indent="-222250" algn="ctr" defTabSz="882650" eaLnBrk="0" fontAlgn="base" hangingPunct="0">
              <a:lnSpc>
                <a:spcPct val="90000"/>
              </a:lnSpc>
              <a:spcBef>
                <a:spcPct val="0"/>
              </a:spcBef>
              <a:spcAft>
                <a:spcPct val="0"/>
              </a:spcAft>
              <a:defRPr sz="2400">
                <a:solidFill>
                  <a:schemeClr val="tx1"/>
                </a:solidFill>
                <a:latin typeface="Arial" charset="0"/>
              </a:defRPr>
            </a:lvl8pPr>
            <a:lvl9pPr marL="3838575" indent="-222250" algn="ctr" defTabSz="882650" eaLnBrk="0" fontAlgn="base" hangingPunct="0">
              <a:lnSpc>
                <a:spcPct val="90000"/>
              </a:lnSpc>
              <a:spcBef>
                <a:spcPct val="0"/>
              </a:spcBef>
              <a:spcAft>
                <a:spcPct val="0"/>
              </a:spcAft>
              <a:defRPr sz="2400">
                <a:solidFill>
                  <a:schemeClr val="tx1"/>
                </a:solidFill>
                <a:latin typeface="Arial" charset="0"/>
              </a:defRPr>
            </a:lvl9pPr>
          </a:lstStyle>
          <a:p>
            <a:fld id="{92BF7359-0E25-442B-A56D-07ECF5CBFE8D}" type="slidenum">
              <a:rPr lang="en-US" altLang="en-US" sz="800" smtClean="0"/>
              <a:pPr/>
              <a:t>62</a:t>
            </a:fld>
            <a:endParaRPr lang="en-US" altLang="en-US" sz="800" dirty="0" smtClean="0"/>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2.3 – Address Schemes</a:t>
            </a:r>
          </a:p>
          <a:p>
            <a:r>
              <a:rPr lang="en-US" dirty="0" smtClean="0"/>
              <a:t>2.3.3. – </a:t>
            </a:r>
            <a:r>
              <a:rPr lang="en-US" sz="1200" b="0" i="0" kern="1200" dirty="0" smtClean="0">
                <a:solidFill>
                  <a:schemeClr val="tx1"/>
                </a:solidFill>
                <a:effectLst/>
                <a:latin typeface="+mn-lt"/>
                <a:ea typeface="+mn-ea"/>
                <a:cs typeface="+mn-cs"/>
              </a:rPr>
              <a:t>Verifying Connectivity 	</a:t>
            </a:r>
            <a:endParaRPr lang="en-US" dirty="0" smtClean="0"/>
          </a:p>
          <a:p>
            <a:pPr>
              <a:lnSpc>
                <a:spcPct val="80000"/>
              </a:lnSpc>
              <a:buFontTx/>
              <a:buNone/>
            </a:pPr>
            <a:r>
              <a:rPr lang="en-US" altLang="en-US" dirty="0" smtClean="0"/>
              <a:t>2.3.3.2 – </a:t>
            </a:r>
            <a:r>
              <a:rPr lang="en-US" dirty="0" smtClean="0"/>
              <a:t>End-to-End Connectivity Test</a:t>
            </a:r>
            <a:endParaRPr lang="en-US" altLang="en-US" dirty="0" smtClean="0"/>
          </a:p>
        </p:txBody>
      </p:sp>
    </p:spTree>
    <p:extLst>
      <p:ext uri="{BB962C8B-B14F-4D97-AF65-F5344CB8AC3E}">
        <p14:creationId xmlns:p14="http://schemas.microsoft.com/office/powerpoint/2010/main" val="366507427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 – Address Schemes</a:t>
            </a:r>
          </a:p>
          <a:p>
            <a:r>
              <a:rPr lang="en-US" dirty="0" smtClean="0"/>
              <a:t>2.3.3. – </a:t>
            </a:r>
            <a:r>
              <a:rPr lang="en-US" sz="1200" b="0" i="0" kern="1200" dirty="0" smtClean="0">
                <a:solidFill>
                  <a:schemeClr val="tx1"/>
                </a:solidFill>
                <a:effectLst/>
                <a:latin typeface="+mn-lt"/>
                <a:ea typeface="+mn-ea"/>
                <a:cs typeface="+mn-cs"/>
              </a:rPr>
              <a:t>Verifying Connectivity 	</a:t>
            </a:r>
            <a:endParaRPr lang="en-US" dirty="0" smtClean="0"/>
          </a:p>
          <a:p>
            <a:pPr>
              <a:lnSpc>
                <a:spcPct val="80000"/>
              </a:lnSpc>
              <a:buFontTx/>
              <a:buNone/>
            </a:pPr>
            <a:r>
              <a:rPr lang="en-US" altLang="en-US" dirty="0" smtClean="0"/>
              <a:t>2.3.3.3 – </a:t>
            </a:r>
            <a:r>
              <a:rPr lang="en-US" dirty="0" smtClean="0"/>
              <a:t>Lab – Build a Simple Network</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63</a:t>
            </a:fld>
            <a:endParaRPr lang="en-US" dirty="0"/>
          </a:p>
        </p:txBody>
      </p:sp>
    </p:spTree>
    <p:extLst>
      <p:ext uri="{BB962C8B-B14F-4D97-AF65-F5344CB8AC3E}">
        <p14:creationId xmlns:p14="http://schemas.microsoft.com/office/powerpoint/2010/main" val="238696994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2.3 – Address Schemes</a:t>
            </a:r>
          </a:p>
          <a:p>
            <a:r>
              <a:rPr lang="en-US" dirty="0" smtClean="0"/>
              <a:t>2.3.3. – </a:t>
            </a:r>
            <a:r>
              <a:rPr lang="en-US" sz="1200" b="0" i="0" kern="1200" dirty="0" smtClean="0">
                <a:solidFill>
                  <a:schemeClr val="tx1"/>
                </a:solidFill>
                <a:effectLst/>
                <a:latin typeface="+mn-lt"/>
                <a:ea typeface="+mn-ea"/>
                <a:cs typeface="+mn-cs"/>
              </a:rPr>
              <a:t>Verifying Connectivity 	</a:t>
            </a:r>
            <a:endParaRPr lang="en-US" dirty="0" smtClean="0"/>
          </a:p>
          <a:p>
            <a:pPr>
              <a:lnSpc>
                <a:spcPct val="80000"/>
              </a:lnSpc>
              <a:buFontTx/>
              <a:buNone/>
            </a:pPr>
            <a:r>
              <a:rPr lang="en-US" altLang="en-US" dirty="0" smtClean="0"/>
              <a:t>2.3.3.4 – </a:t>
            </a:r>
            <a:r>
              <a:rPr lang="en-US" dirty="0" smtClean="0"/>
              <a:t>Lab – Configuring a Switch Management Address</a:t>
            </a:r>
            <a:endParaRPr lang="en-US" altLang="en-US" dirty="0" smtClean="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64</a:t>
            </a:fld>
            <a:endParaRPr lang="en-US" dirty="0"/>
          </a:p>
        </p:txBody>
      </p:sp>
    </p:spTree>
    <p:extLst>
      <p:ext uri="{BB962C8B-B14F-4D97-AF65-F5344CB8AC3E}">
        <p14:creationId xmlns:p14="http://schemas.microsoft.com/office/powerpoint/2010/main" val="339009561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r>
              <a:rPr lang="en-US" sz="1200" b="0" dirty="0" smtClean="0"/>
              <a:t>2 - Configure a Network Operating System</a:t>
            </a:r>
          </a:p>
          <a:p>
            <a:r>
              <a:rPr lang="en-US" dirty="0" smtClean="0"/>
              <a:t>2.4 – Summary</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65</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 Summary</a:t>
            </a:r>
          </a:p>
          <a:p>
            <a:r>
              <a:rPr lang="en-US" dirty="0" smtClean="0"/>
              <a:t>2.4.1 – </a:t>
            </a:r>
            <a:r>
              <a:rPr lang="en-US" sz="1200" b="0" i="0" kern="1200" dirty="0" smtClean="0">
                <a:solidFill>
                  <a:schemeClr val="tx1"/>
                </a:solidFill>
                <a:effectLst/>
                <a:latin typeface="+mn-lt"/>
                <a:ea typeface="+mn-ea"/>
                <a:cs typeface="+mn-cs"/>
              </a:rPr>
              <a:t>Conclusion 	</a:t>
            </a:r>
            <a:endParaRPr lang="en-US" dirty="0" smtClean="0"/>
          </a:p>
          <a:p>
            <a:pPr>
              <a:lnSpc>
                <a:spcPct val="80000"/>
              </a:lnSpc>
              <a:buFontTx/>
              <a:buNone/>
            </a:pPr>
            <a:r>
              <a:rPr lang="en-US" altLang="en-US" dirty="0" smtClean="0"/>
              <a:t>2.4.1.1 – Class Activity</a:t>
            </a:r>
            <a:r>
              <a:rPr lang="sv-SE" dirty="0" smtClean="0"/>
              <a:t> – Tutor</a:t>
            </a:r>
            <a:r>
              <a:rPr lang="sv-SE" baseline="0" dirty="0" smtClean="0"/>
              <a:t> Me</a:t>
            </a:r>
            <a:r>
              <a:rPr lang="sv-SE" dirty="0" smtClean="0"/>
              <a:t> </a:t>
            </a:r>
            <a:endParaRPr lang="en-US" altLang="en-US" dirty="0" smtClean="0"/>
          </a:p>
        </p:txBody>
      </p:sp>
      <p:sp>
        <p:nvSpPr>
          <p:cNvPr id="4" name="Slide Number Placeholder 3"/>
          <p:cNvSpPr>
            <a:spLocks noGrp="1"/>
          </p:cNvSpPr>
          <p:nvPr>
            <p:ph type="sldNum" sz="quarter" idx="10"/>
          </p:nvPr>
        </p:nvSpPr>
        <p:spPr/>
        <p:txBody>
          <a:bodyPr/>
          <a:lstStyle/>
          <a:p>
            <a:fld id="{5641018C-6CAF-B84E-B92C-ECB119457FBA}" type="slidenum">
              <a:rPr lang="en-US" smtClean="0"/>
              <a:t>66</a:t>
            </a:fld>
            <a:endParaRPr lang="en-US" dirty="0"/>
          </a:p>
        </p:txBody>
      </p:sp>
    </p:spTree>
    <p:extLst>
      <p:ext uri="{BB962C8B-B14F-4D97-AF65-F5344CB8AC3E}">
        <p14:creationId xmlns:p14="http://schemas.microsoft.com/office/powerpoint/2010/main" val="1188434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2.4 – Summary</a:t>
            </a:r>
          </a:p>
          <a:p>
            <a:r>
              <a:rPr lang="en-US" dirty="0" smtClean="0"/>
              <a:t>2.4.1 – </a:t>
            </a:r>
            <a:r>
              <a:rPr lang="en-US" sz="1200" b="0" i="0" kern="1200" dirty="0" smtClean="0">
                <a:solidFill>
                  <a:schemeClr val="tx1"/>
                </a:solidFill>
                <a:effectLst/>
                <a:latin typeface="+mn-lt"/>
                <a:ea typeface="+mn-ea"/>
                <a:cs typeface="+mn-cs"/>
              </a:rPr>
              <a:t>Conclusion 	</a:t>
            </a:r>
            <a:endParaRPr lang="en-US" dirty="0" smtClean="0"/>
          </a:p>
          <a:p>
            <a:pPr>
              <a:lnSpc>
                <a:spcPct val="80000"/>
              </a:lnSpc>
              <a:buFontTx/>
              <a:buNone/>
            </a:pPr>
            <a:r>
              <a:rPr lang="en-US" altLang="en-US" dirty="0" smtClean="0"/>
              <a:t>2.4.1.2 – </a:t>
            </a:r>
            <a:r>
              <a:rPr lang="sv-SE" dirty="0" smtClean="0"/>
              <a:t>Packet Tracer - Skills Integration Challenge </a:t>
            </a:r>
            <a:endParaRPr lang="en-US" altLang="en-US" dirty="0" smtClean="0"/>
          </a:p>
        </p:txBody>
      </p:sp>
      <p:sp>
        <p:nvSpPr>
          <p:cNvPr id="4" name="Slide Number Placeholder 3"/>
          <p:cNvSpPr>
            <a:spLocks noGrp="1"/>
          </p:cNvSpPr>
          <p:nvPr>
            <p:ph type="sldNum" sz="quarter" idx="10"/>
          </p:nvPr>
        </p:nvSpPr>
        <p:spPr/>
        <p:txBody>
          <a:bodyPr/>
          <a:lstStyle/>
          <a:p>
            <a:fld id="{5641018C-6CAF-B84E-B92C-ECB119457FBA}" type="slidenum">
              <a:rPr lang="en-US" smtClean="0"/>
              <a:t>67</a:t>
            </a:fld>
            <a:endParaRPr lang="en-US" dirty="0"/>
          </a:p>
        </p:txBody>
      </p:sp>
    </p:spTree>
    <p:extLst>
      <p:ext uri="{BB962C8B-B14F-4D97-AF65-F5344CB8AC3E}">
        <p14:creationId xmlns:p14="http://schemas.microsoft.com/office/powerpoint/2010/main" val="13912391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pPr/>
              <a:t>68</a:t>
            </a:fld>
            <a:endParaRPr lang="en-US" sz="800" dirty="0"/>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t>2.4 – Summary</a:t>
            </a:r>
          </a:p>
          <a:p>
            <a:r>
              <a:rPr lang="en-US" dirty="0" smtClean="0"/>
              <a:t>2.4.1 – </a:t>
            </a:r>
            <a:r>
              <a:rPr lang="en-US" sz="1200" b="0" i="0" kern="1200" dirty="0" smtClean="0">
                <a:solidFill>
                  <a:schemeClr val="tx1"/>
                </a:solidFill>
                <a:effectLst/>
                <a:latin typeface="+mn-lt"/>
                <a:ea typeface="+mn-ea"/>
                <a:cs typeface="+mn-cs"/>
              </a:rPr>
              <a:t>Conclusion 	</a:t>
            </a:r>
            <a:endParaRPr lang="en-US" dirty="0" smtClean="0"/>
          </a:p>
          <a:p>
            <a:pPr>
              <a:lnSpc>
                <a:spcPct val="80000"/>
              </a:lnSpc>
              <a:buFontTx/>
              <a:buNone/>
            </a:pPr>
            <a:r>
              <a:rPr lang="en-US" altLang="en-US" dirty="0" smtClean="0"/>
              <a:t>2.4.1.3 – </a:t>
            </a:r>
            <a:r>
              <a:rPr lang="en-US" dirty="0" smtClean="0"/>
              <a:t>Chapter 2: Configure a Network Operating System</a:t>
            </a:r>
            <a:endParaRPr lang="en-US" altLang="en-US" dirty="0" smtClean="0"/>
          </a:p>
        </p:txBody>
      </p:sp>
    </p:spTree>
    <p:extLst>
      <p:ext uri="{BB962C8B-B14F-4D97-AF65-F5344CB8AC3E}">
        <p14:creationId xmlns:p14="http://schemas.microsoft.com/office/powerpoint/2010/main" val="24237981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pPr/>
              <a:t>69</a:t>
            </a:fld>
            <a:endParaRPr lang="en-US" sz="800"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smtClean="0">
                <a:latin typeface="Arial" charset="0"/>
              </a:rPr>
              <a:t>New Terms and Commands</a:t>
            </a:r>
            <a:endParaRPr lang="en-US" dirty="0"/>
          </a:p>
        </p:txBody>
      </p:sp>
    </p:spTree>
    <p:extLst>
      <p:ext uri="{BB962C8B-B14F-4D97-AF65-F5344CB8AC3E}">
        <p14:creationId xmlns:p14="http://schemas.microsoft.com/office/powerpoint/2010/main" val="38466476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pPr/>
              <a:t>70</a:t>
            </a:fld>
            <a:endParaRPr lang="en-US" sz="800"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smtClean="0">
                <a:latin typeface="Arial" charset="0"/>
              </a:rPr>
              <a:t>New Terms and Commands</a:t>
            </a:r>
            <a:endParaRPr lang="en-US" dirty="0"/>
          </a:p>
        </p:txBody>
      </p:sp>
    </p:spTree>
    <p:extLst>
      <p:ext uri="{BB962C8B-B14F-4D97-AF65-F5344CB8AC3E}">
        <p14:creationId xmlns:p14="http://schemas.microsoft.com/office/powerpoint/2010/main" val="221291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7" tIns="0" rIns="18817" bIns="0" anchor="b"/>
          <a:lstStyle>
            <a:lvl1pPr defTabSz="901700" eaLnBrk="0" hangingPunct="0">
              <a:defRPr sz="2400" b="1">
                <a:solidFill>
                  <a:schemeClr val="tx1"/>
                </a:solidFill>
                <a:latin typeface="Arial" charset="0"/>
                <a:cs typeface="Arial" charset="0"/>
              </a:defRPr>
            </a:lvl1pPr>
            <a:lvl2pPr marL="742950" indent="-285750" defTabSz="901700" eaLnBrk="0" hangingPunct="0">
              <a:defRPr sz="2400" b="1">
                <a:solidFill>
                  <a:schemeClr val="tx1"/>
                </a:solidFill>
                <a:latin typeface="Arial" charset="0"/>
                <a:cs typeface="Arial" charset="0"/>
              </a:defRPr>
            </a:lvl2pPr>
            <a:lvl3pPr marL="1143000" indent="-228600" defTabSz="901700" eaLnBrk="0" hangingPunct="0">
              <a:defRPr sz="2400" b="1">
                <a:solidFill>
                  <a:schemeClr val="tx1"/>
                </a:solidFill>
                <a:latin typeface="Arial" charset="0"/>
                <a:cs typeface="Arial" charset="0"/>
              </a:defRPr>
            </a:lvl3pPr>
            <a:lvl4pPr marL="1600200" indent="-228600" defTabSz="901700" eaLnBrk="0" hangingPunct="0">
              <a:defRPr sz="2400" b="1">
                <a:solidFill>
                  <a:schemeClr val="tx1"/>
                </a:solidFill>
                <a:latin typeface="Arial" charset="0"/>
                <a:cs typeface="Arial" charset="0"/>
              </a:defRPr>
            </a:lvl4pPr>
            <a:lvl5pPr marL="2057400" indent="-228600" defTabSz="901700" eaLnBrk="0" hangingPunct="0">
              <a:defRPr sz="2400" b="1">
                <a:solidFill>
                  <a:schemeClr val="tx1"/>
                </a:solidFill>
                <a:latin typeface="Arial" charset="0"/>
                <a:cs typeface="Arial" charset="0"/>
              </a:defRPr>
            </a:lvl5pPr>
            <a:lvl6pPr marL="2514600" indent="-228600" defTabSz="901700" eaLnBrk="0" fontAlgn="base" hangingPunct="0">
              <a:spcBef>
                <a:spcPct val="0"/>
              </a:spcBef>
              <a:spcAft>
                <a:spcPct val="0"/>
              </a:spcAft>
              <a:defRPr sz="2400" b="1">
                <a:solidFill>
                  <a:schemeClr val="tx1"/>
                </a:solidFill>
                <a:latin typeface="Arial" charset="0"/>
                <a:cs typeface="Arial" charset="0"/>
              </a:defRPr>
            </a:lvl6pPr>
            <a:lvl7pPr marL="2971800" indent="-228600" defTabSz="901700" eaLnBrk="0" fontAlgn="base" hangingPunct="0">
              <a:spcBef>
                <a:spcPct val="0"/>
              </a:spcBef>
              <a:spcAft>
                <a:spcPct val="0"/>
              </a:spcAft>
              <a:defRPr sz="2400" b="1">
                <a:solidFill>
                  <a:schemeClr val="tx1"/>
                </a:solidFill>
                <a:latin typeface="Arial" charset="0"/>
                <a:cs typeface="Arial" charset="0"/>
              </a:defRPr>
            </a:lvl7pPr>
            <a:lvl8pPr marL="3429000" indent="-228600" defTabSz="901700" eaLnBrk="0" fontAlgn="base" hangingPunct="0">
              <a:spcBef>
                <a:spcPct val="0"/>
              </a:spcBef>
              <a:spcAft>
                <a:spcPct val="0"/>
              </a:spcAft>
              <a:defRPr sz="2400" b="1">
                <a:solidFill>
                  <a:schemeClr val="tx1"/>
                </a:solidFill>
                <a:latin typeface="Arial" charset="0"/>
                <a:cs typeface="Arial" charset="0"/>
              </a:defRPr>
            </a:lvl8pPr>
            <a:lvl9pPr marL="3886200" indent="-228600" defTabSz="901700" eaLnBrk="0" fontAlgn="base" hangingPunct="0">
              <a:spcBef>
                <a:spcPct val="0"/>
              </a:spcBef>
              <a:spcAft>
                <a:spcPct val="0"/>
              </a:spcAft>
              <a:defRPr sz="2400" b="1">
                <a:solidFill>
                  <a:schemeClr val="tx1"/>
                </a:solidFill>
                <a:latin typeface="Arial" charset="0"/>
                <a:cs typeface="Arial" charset="0"/>
              </a:defRPr>
            </a:lvl9pPr>
          </a:lstStyle>
          <a:p>
            <a:pPr algn="r"/>
            <a:fld id="{ACE20BE7-F2F3-4E26-9454-50B18F790A4E}" type="slidenum">
              <a:rPr lang="en-US" sz="800" b="0">
                <a:ea typeface="ＭＳ Ｐゴシック" pitchFamily="34" charset="-128"/>
              </a:rPr>
              <a:pPr algn="r"/>
              <a:t>7</a:t>
            </a:fld>
            <a:endParaRPr lang="en-US" sz="800" b="0" dirty="0">
              <a:ea typeface="ＭＳ Ｐゴシック" pitchFamily="34" charset="-128"/>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142261386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6C92755B-29FD-8743-9094-C0E3A734D22E}" type="slidenum">
              <a:rPr lang="en-US" sz="800"/>
              <a:pPr/>
              <a:t>71</a:t>
            </a:fld>
            <a:endParaRPr lang="en-US" sz="800" dirty="0"/>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dirty="0" smtClean="0">
                <a:latin typeface="Arial" charset="0"/>
              </a:rPr>
              <a:t>New Terms and Commands</a:t>
            </a:r>
            <a:endParaRPr lang="en-US" dirty="0"/>
          </a:p>
        </p:txBody>
      </p:sp>
    </p:spTree>
    <p:extLst>
      <p:ext uri="{BB962C8B-B14F-4D97-AF65-F5344CB8AC3E}">
        <p14:creationId xmlns:p14="http://schemas.microsoft.com/office/powerpoint/2010/main" val="1347371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8</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2560579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391C207-9349-46D5-9D89-8ADDA5014D1F}" type="slidenum">
              <a:rPr lang="en-US" sz="800" b="0"/>
              <a:pPr algn="r"/>
              <a:t>9</a:t>
            </a:fld>
            <a:endParaRPr lang="en-US" sz="800" b="0" dirty="0"/>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dirty="0" smtClean="0"/>
          </a:p>
        </p:txBody>
      </p:sp>
    </p:spTree>
    <p:extLst>
      <p:ext uri="{BB962C8B-B14F-4D97-AF65-F5344CB8AC3E}">
        <p14:creationId xmlns:p14="http://schemas.microsoft.com/office/powerpoint/2010/main" val="35245468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smtClean="0"/>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xmlns="">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dirty="0" smtClean="0">
                <a:sym typeface="Arial" pitchFamily="34" charset="0"/>
              </a:rPr>
              <a:t>Click to edit Master text styles</a:t>
            </a:r>
          </a:p>
          <a:p>
            <a:pPr lvl="1"/>
            <a:r>
              <a:rPr lang="en-US" dirty="0" smtClean="0">
                <a:sym typeface="Arial" pitchFamily="34" charset="0"/>
              </a:rPr>
              <a:t>Second level</a:t>
            </a:r>
          </a:p>
          <a:p>
            <a:pPr lvl="2"/>
            <a:r>
              <a:rPr lang="en-US" dirty="0" smtClean="0">
                <a:sym typeface="Arial" pitchFamily="34" charset="0"/>
              </a:rPr>
              <a:t>Third level</a:t>
            </a:r>
          </a:p>
          <a:p>
            <a:pPr lvl="3"/>
            <a:r>
              <a:rPr lang="en-US" dirty="0" smtClean="0">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dirty="0" smtClean="0">
                <a:sym typeface="Arial" pitchFamily="34" charset="0"/>
              </a:rPr>
              <a:t>Click to edit Master title style</a:t>
            </a:r>
          </a:p>
        </p:txBody>
      </p:sp>
    </p:spTree>
    <p:extLst>
      <p:ext uri="{BB962C8B-B14F-4D97-AF65-F5344CB8AC3E}">
        <p14:creationId xmlns:p14="http://schemas.microsoft.com/office/powerpoint/2010/main" val="2257996623"/>
      </p:ext>
    </p:extLst>
  </p:cSld>
  <p:clrMapOvr>
    <a:masterClrMapping/>
  </p:clrMapOv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xmlns="">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dirty="0" smtClean="0"/>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smtClean="0"/>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dirty="0" smtClean="0"/>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timing>
    <p:tnLst>
      <p:par>
        <p:cTn id="1" dur="indefinite" restart="never" nodeType="tmRoot"/>
      </p:par>
    </p:tnLst>
  </p:timing>
  <p:extLst mod="1">
    <p:ext uri="{DCECCB84-F9BA-43D5-87BE-67443E8EF086}">
      <p15:sldGuideLst xmlns:p15="http://schemas.microsoft.com/office/powerpoint/2012/main" xmlns="">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dirty="0" smtClean="0"/>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a:t>
            </a:r>
            <a:r>
              <a:rPr lang="en-US" sz="600" dirty="0" smtClean="0">
                <a:solidFill>
                  <a:schemeClr val="accent5">
                    <a:lumMod val="50000"/>
                  </a:schemeClr>
                </a:solidFill>
                <a:latin typeface="+mn-lt"/>
                <a:ea typeface="+mn-ea"/>
                <a:cs typeface="CiscoSans Thin"/>
              </a:rPr>
              <a:t>2016  </a:t>
            </a:r>
            <a:r>
              <a:rPr lang="en-US" sz="600" dirty="0">
                <a:solidFill>
                  <a:schemeClr val="accent5">
                    <a:lumMod val="50000"/>
                  </a:schemeClr>
                </a:solidFill>
                <a:latin typeface="+mn-lt"/>
                <a:ea typeface="+mn-ea"/>
                <a:cs typeface="CiscoSans Thin"/>
              </a:rPr>
              <a:t>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smtClean="0"/>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dirty="0" smtClean="0"/>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Tree>
    <p:extLst>
      <p:ext uri="{BB962C8B-B14F-4D97-AF65-F5344CB8AC3E}">
        <p14:creationId xmlns:p14="http://schemas.microsoft.com/office/powerpoint/2010/main" val="3053872667"/>
      </p:ext>
    </p:extLst>
  </p:cSld>
  <p:clrMapOvr>
    <a:masterClrMapping/>
  </p:clrMapOvr>
  <p:transition spd="slow">
    <p:wip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dirty="0" smtClean="0"/>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smtClean="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Tree>
    <p:extLst>
      <p:ext uri="{BB962C8B-B14F-4D97-AF65-F5344CB8AC3E}">
        <p14:creationId xmlns:p14="http://schemas.microsoft.com/office/powerpoint/2010/main" val="2962125011"/>
      </p:ext>
    </p:extLst>
  </p:cSld>
  <p:clrMapOvr>
    <a:masterClrMapping/>
  </p:clrMapOvr>
  <p:transition spd="slow">
    <p:wip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dirty="0" smtClean="0"/>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smtClean="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smtClean="0"/>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smtClean="0"/>
              <a:t>10</a:t>
            </a:r>
          </a:p>
        </p:txBody>
      </p:sp>
    </p:spTree>
    <p:extLst>
      <p:ext uri="{BB962C8B-B14F-4D97-AF65-F5344CB8AC3E}">
        <p14:creationId xmlns:p14="http://schemas.microsoft.com/office/powerpoint/2010/main" val="3643099958"/>
      </p:ext>
    </p:extLst>
  </p:cSld>
  <p:clrMapOvr>
    <a:masterClrMapping/>
  </p:clrMapOvr>
  <p:transition spd="slow">
    <p:wip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smtClean="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a:t>
            </a:r>
            <a:r>
              <a:rPr lang="en-US" sz="600" dirty="0" smtClean="0">
                <a:solidFill>
                  <a:schemeClr val="accent3">
                    <a:lumMod val="85000"/>
                  </a:schemeClr>
                </a:solidFill>
                <a:latin typeface="+mn-lt"/>
                <a:ea typeface="+mn-ea"/>
                <a:cs typeface="CiscoSans Thin"/>
              </a:rPr>
              <a:t>2016  </a:t>
            </a:r>
            <a:r>
              <a:rPr lang="en-US" sz="600" dirty="0">
                <a:solidFill>
                  <a:schemeClr val="accent3">
                    <a:lumMod val="85000"/>
                  </a:schemeClr>
                </a:solidFill>
                <a:latin typeface="+mn-lt"/>
                <a:ea typeface="+mn-ea"/>
                <a:cs typeface="CiscoSans Thin"/>
              </a:rPr>
              <a:t>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iming>
    <p:tnLst>
      <p:par>
        <p:cTn id="1" dur="indefinite" restart="never" nodeType="tmRoot"/>
      </p:par>
    </p:tnLst>
  </p:timing>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hyperlink" Target="https://www.netacad.com/group/communities/community-home" TargetMode="External"/><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hyperlink" Target="https://www.netacad.com/group/communities/ccna-blo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6.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logmett.com/index.php?/download/free-downloads.html" TargetMode="External"/><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hyperlink" Target="http://software.cisco.com/download/release.html?mdfid=282774238&amp;flowid=714&amp;softwareid=282855122&amp;release=3.1&amp;relind=AVAILABLE&amp;rellifecycle=&amp;reltype=lates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p:txBody>
          <a:bodyPr/>
          <a:lstStyle/>
          <a:p>
            <a:r>
              <a:rPr lang="en-US" dirty="0"/>
              <a:t>Instructor Materials</a:t>
            </a:r>
          </a:p>
        </p:txBody>
      </p:sp>
      <p:sp>
        <p:nvSpPr>
          <p:cNvPr id="6" name="Title 5"/>
          <p:cNvSpPr>
            <a:spLocks noGrp="1"/>
          </p:cNvSpPr>
          <p:nvPr>
            <p:ph type="ctrTitle"/>
          </p:nvPr>
        </p:nvSpPr>
        <p:spPr/>
        <p:txBody>
          <a:bodyPr/>
          <a:lstStyle/>
          <a:p>
            <a:r>
              <a:rPr lang="en-US" dirty="0" smtClean="0"/>
              <a:t>Chapter </a:t>
            </a:r>
            <a:r>
              <a:rPr lang="en-US" dirty="0"/>
              <a:t>2: Configure a Network Operating System</a:t>
            </a:r>
          </a:p>
        </p:txBody>
      </p:sp>
      <p:sp>
        <p:nvSpPr>
          <p:cNvPr id="7" name="Subtitle 6"/>
          <p:cNvSpPr>
            <a:spLocks noGrp="1"/>
          </p:cNvSpPr>
          <p:nvPr>
            <p:ph type="subTitle" idx="1"/>
          </p:nvPr>
        </p:nvSpPr>
        <p:spPr>
          <a:xfrm>
            <a:off x="469497" y="3809526"/>
            <a:ext cx="2368954" cy="902174"/>
          </a:xfrm>
        </p:spPr>
        <p:txBody>
          <a:bodyPr/>
          <a:lstStyle/>
          <a:p>
            <a:r>
              <a:rPr lang="en-US" dirty="0"/>
              <a:t>CCNA Routing and Switching</a:t>
            </a:r>
          </a:p>
          <a:p>
            <a:r>
              <a:rPr lang="en-US" dirty="0"/>
              <a:t>Introduction to Networks v6.0</a:t>
            </a:r>
          </a:p>
          <a:p>
            <a:endParaRPr lang="en-US" dirty="0"/>
          </a:p>
        </p:txBody>
      </p:sp>
    </p:spTree>
    <p:extLst>
      <p:ext uri="{BB962C8B-B14F-4D97-AF65-F5344CB8AC3E}">
        <p14:creationId xmlns:p14="http://schemas.microsoft.com/office/powerpoint/2010/main" val="343650477"/>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r>
              <a:rPr lang="en-US" dirty="0"/>
              <a:t>When a </a:t>
            </a:r>
            <a:r>
              <a:rPr lang="en-US" dirty="0" smtClean="0"/>
              <a:t>student </a:t>
            </a:r>
            <a:r>
              <a:rPr lang="en-US" dirty="0"/>
              <a:t>presses Enter to complete a command, check to make sure the command was accepted.</a:t>
            </a:r>
          </a:p>
          <a:p>
            <a:pPr lvl="0"/>
            <a:r>
              <a:rPr lang="en-US" dirty="0" smtClean="0"/>
              <a:t>Explain to the students that this chapter covers three basic concepts required for setting up and testing a network:</a:t>
            </a:r>
          </a:p>
          <a:p>
            <a:pPr lvl="1"/>
            <a:r>
              <a:rPr lang="en-US" dirty="0" smtClean="0"/>
              <a:t>Before configuring devices, you must know the functions of the Cisco IOS devices, know how to communicate with the IOS, and how to physically connect to the devices.</a:t>
            </a:r>
          </a:p>
          <a:p>
            <a:pPr lvl="1"/>
            <a:r>
              <a:rPr lang="en-US" dirty="0" smtClean="0"/>
              <a:t>Know the basics of device configurations, including securing the device, naming devices, and enabling interfaces.</a:t>
            </a:r>
          </a:p>
          <a:p>
            <a:pPr lvl="1"/>
            <a:r>
              <a:rPr lang="en-US" dirty="0" smtClean="0"/>
              <a:t>Know the basic tools for verifying network connectivity, such as ping and traceroute.</a:t>
            </a:r>
          </a:p>
          <a:p>
            <a:pPr lvl="0"/>
            <a:r>
              <a:rPr lang="en-US" dirty="0" smtClean="0"/>
              <a:t>Ensure the class knows that a router or a switch runs an IOS. Ask volunteers to explain how access is gained to the IOS.</a:t>
            </a:r>
          </a:p>
          <a:p>
            <a:pPr lvl="0"/>
            <a:r>
              <a:rPr lang="en-US" dirty="0" smtClean="0"/>
              <a:t>Devices can be accessed via the console port (a direct physical connection), via Telnet, SSH (a virtual connection), HTTP, or via AUX (telephone modem or ISDN)</a:t>
            </a:r>
          </a:p>
          <a:p>
            <a:pPr lvl="0"/>
            <a:endParaRPr lang="en-US" dirty="0"/>
          </a:p>
        </p:txBody>
      </p:sp>
      <p:sp>
        <p:nvSpPr>
          <p:cNvPr id="2" name="Title 1"/>
          <p:cNvSpPr>
            <a:spLocks noGrp="1"/>
          </p:cNvSpPr>
          <p:nvPr>
            <p:ph type="title"/>
          </p:nvPr>
        </p:nvSpPr>
        <p:spPr/>
        <p:txBody>
          <a:bodyPr/>
          <a:lstStyle/>
          <a:p>
            <a:r>
              <a:rPr lang="en-US" dirty="0" smtClean="0"/>
              <a:t>Chapter 2: Best Practices (Cont.)</a:t>
            </a:r>
            <a:endParaRPr lang="en-US" dirty="0"/>
          </a:p>
        </p:txBody>
      </p:sp>
    </p:spTree>
    <p:extLst>
      <p:ext uri="{BB962C8B-B14F-4D97-AF65-F5344CB8AC3E}">
        <p14:creationId xmlns:p14="http://schemas.microsoft.com/office/powerpoint/2010/main" val="3888998615"/>
      </p:ext>
    </p:extLst>
  </p:cSld>
  <p:clrMapOvr>
    <a:masterClrMapping/>
  </p:clrMapOvr>
  <p:transition spd="slow">
    <p:wip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pPr lvl="0"/>
            <a:r>
              <a:rPr lang="en-US" dirty="0" smtClean="0"/>
              <a:t>Write the following configuration modes on the board and ask the class to explain or define these modes:</a:t>
            </a:r>
          </a:p>
          <a:p>
            <a:pPr lvl="3"/>
            <a:r>
              <a:rPr lang="en-US" dirty="0" smtClean="0"/>
              <a:t>user EXEC mode</a:t>
            </a:r>
          </a:p>
          <a:p>
            <a:pPr lvl="3"/>
            <a:r>
              <a:rPr lang="en-US" dirty="0" smtClean="0"/>
              <a:t>privileged EXEC mode</a:t>
            </a:r>
          </a:p>
          <a:p>
            <a:pPr lvl="3"/>
            <a:r>
              <a:rPr lang="en-US" dirty="0" smtClean="0"/>
              <a:t>global configuration mode</a:t>
            </a:r>
          </a:p>
          <a:p>
            <a:pPr lvl="0"/>
            <a:r>
              <a:rPr lang="en-US" dirty="0" smtClean="0"/>
              <a:t>Explain to the class that devices come with default names.</a:t>
            </a:r>
          </a:p>
          <a:p>
            <a:pPr lvl="0"/>
            <a:r>
              <a:rPr lang="en-US" dirty="0" smtClean="0"/>
              <a:t>Explain that names are not assigned randomly. For example, a router is named “router” by default and a switch is “switch”. </a:t>
            </a:r>
          </a:p>
          <a:p>
            <a:pPr lvl="0"/>
            <a:r>
              <a:rPr lang="en-US" dirty="0" smtClean="0"/>
              <a:t>Use </a:t>
            </a:r>
            <a:r>
              <a:rPr lang="en-US" b="1" dirty="0" smtClean="0"/>
              <a:t>show running-configuration </a:t>
            </a:r>
            <a:r>
              <a:rPr lang="en-US" dirty="0" smtClean="0"/>
              <a:t>to see the configuration statement “hostname switch” or “hostname router”.</a:t>
            </a:r>
          </a:p>
          <a:p>
            <a:pPr lvl="0"/>
            <a:r>
              <a:rPr lang="en-US" dirty="0" smtClean="0"/>
              <a:t>A networking professional creates a naming convention that spans the company to maintain continuity and prepare for future growth.</a:t>
            </a:r>
            <a:endParaRPr lang="en-US" dirty="0"/>
          </a:p>
        </p:txBody>
      </p:sp>
      <p:sp>
        <p:nvSpPr>
          <p:cNvPr id="2" name="Title 1"/>
          <p:cNvSpPr>
            <a:spLocks noGrp="1"/>
          </p:cNvSpPr>
          <p:nvPr>
            <p:ph type="title"/>
          </p:nvPr>
        </p:nvSpPr>
        <p:spPr/>
        <p:txBody>
          <a:bodyPr/>
          <a:lstStyle/>
          <a:p>
            <a:r>
              <a:rPr lang="en-US" dirty="0" smtClean="0"/>
              <a:t>Chapter 2: Best Practices (Cont.)</a:t>
            </a:r>
            <a:endParaRPr lang="en-US" dirty="0"/>
          </a:p>
        </p:txBody>
      </p:sp>
    </p:spTree>
    <p:extLst>
      <p:ext uri="{BB962C8B-B14F-4D97-AF65-F5344CB8AC3E}">
        <p14:creationId xmlns:p14="http://schemas.microsoft.com/office/powerpoint/2010/main" val="1658458242"/>
      </p:ext>
    </p:extLst>
  </p:cSld>
  <p:clrMapOvr>
    <a:masterClrMapping/>
  </p:clrMapOvr>
  <p:transition spd="slow">
    <p:wip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r>
              <a:rPr lang="en-US" dirty="0"/>
              <a:t>Display a router interface and demonstrate the modes and their associated prompts. </a:t>
            </a:r>
          </a:p>
          <a:p>
            <a:r>
              <a:rPr lang="en-US" dirty="0"/>
              <a:t>Demonstrate how to back out from </a:t>
            </a:r>
            <a:r>
              <a:rPr lang="en-US" dirty="0" smtClean="0"/>
              <a:t>privileged </a:t>
            </a:r>
            <a:r>
              <a:rPr lang="en-US" dirty="0"/>
              <a:t>EXEC mode to user EXEC mode with the </a:t>
            </a:r>
            <a:r>
              <a:rPr lang="en-US" b="1" dirty="0">
                <a:cs typeface="Courier New" panose="02070309020205020404" pitchFamily="49" charset="0"/>
              </a:rPr>
              <a:t>disable</a:t>
            </a:r>
            <a:r>
              <a:rPr lang="en-US" dirty="0"/>
              <a:t> command. </a:t>
            </a:r>
          </a:p>
          <a:p>
            <a:r>
              <a:rPr lang="en-US" dirty="0"/>
              <a:t>Demonstrate the various forms of context-sensitive Help available.</a:t>
            </a:r>
          </a:p>
          <a:p>
            <a:r>
              <a:rPr lang="en-CA" dirty="0"/>
              <a:t>Demonstrate, with a preconfigured configuration, an end-to-end connection with </a:t>
            </a:r>
            <a:r>
              <a:rPr lang="en-CA" b="1" dirty="0">
                <a:cs typeface="Courier New" panose="02070309020205020404" pitchFamily="49" charset="0"/>
              </a:rPr>
              <a:t>ping</a:t>
            </a:r>
            <a:r>
              <a:rPr lang="en-CA" dirty="0"/>
              <a:t> and </a:t>
            </a:r>
            <a:r>
              <a:rPr lang="en-CA" b="1" dirty="0">
                <a:cs typeface="Courier New" panose="02070309020205020404" pitchFamily="49" charset="0"/>
              </a:rPr>
              <a:t>traceroute.</a:t>
            </a:r>
            <a:endParaRPr lang="en-US" dirty="0"/>
          </a:p>
          <a:p>
            <a:r>
              <a:rPr lang="en-US" dirty="0"/>
              <a:t>Reinforce that </a:t>
            </a:r>
            <a:r>
              <a:rPr lang="en-US" b="1" dirty="0"/>
              <a:t>show</a:t>
            </a:r>
            <a:r>
              <a:rPr lang="en-US" dirty="0"/>
              <a:t> commands serve as powerful troubleshooting tools.</a:t>
            </a:r>
          </a:p>
          <a:p>
            <a:pPr lvl="0"/>
            <a:endParaRPr lang="en-US" dirty="0"/>
          </a:p>
        </p:txBody>
      </p:sp>
      <p:sp>
        <p:nvSpPr>
          <p:cNvPr id="2" name="Title 1"/>
          <p:cNvSpPr>
            <a:spLocks noGrp="1"/>
          </p:cNvSpPr>
          <p:nvPr>
            <p:ph type="title"/>
          </p:nvPr>
        </p:nvSpPr>
        <p:spPr/>
        <p:txBody>
          <a:bodyPr/>
          <a:lstStyle/>
          <a:p>
            <a:r>
              <a:rPr lang="en-US" dirty="0"/>
              <a:t>Chapter 2: Best </a:t>
            </a:r>
            <a:r>
              <a:rPr lang="en-US" dirty="0" smtClean="0"/>
              <a:t>Practices (Cont.)</a:t>
            </a:r>
            <a:endParaRPr lang="en-US" dirty="0"/>
          </a:p>
        </p:txBody>
      </p:sp>
    </p:spTree>
    <p:extLst>
      <p:ext uri="{BB962C8B-B14F-4D97-AF65-F5344CB8AC3E}">
        <p14:creationId xmlns:p14="http://schemas.microsoft.com/office/powerpoint/2010/main" val="396238839"/>
      </p:ext>
    </p:extLst>
  </p:cSld>
  <p:clrMapOvr>
    <a:masterClrMapping/>
  </p:clrMapOvr>
  <p:transition spd="slow">
    <p:wip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pPr lvl="0"/>
            <a:r>
              <a:rPr lang="en-US" dirty="0"/>
              <a:t>Make sure students understand “delimiting character”.</a:t>
            </a:r>
          </a:p>
          <a:p>
            <a:r>
              <a:rPr lang="en-US" dirty="0"/>
              <a:t>Explain that other than physical security of equipment, which is always necessary, there are also ways to use passwords to add additional security.  On the board, write the four password types students will learn to configure in the PT </a:t>
            </a:r>
            <a:r>
              <a:rPr lang="en-US" dirty="0" smtClean="0"/>
              <a:t>Activity: </a:t>
            </a:r>
            <a:endParaRPr lang="en-US" dirty="0"/>
          </a:p>
          <a:p>
            <a:pPr marL="366713" lvl="3"/>
            <a:r>
              <a:rPr lang="en-US" sz="1400" b="1" dirty="0"/>
              <a:t>console password </a:t>
            </a:r>
            <a:r>
              <a:rPr lang="en-US" sz="1400" dirty="0"/>
              <a:t>– Password to limit device access using the console connection.</a:t>
            </a:r>
          </a:p>
          <a:p>
            <a:pPr marL="366713" lvl="3"/>
            <a:r>
              <a:rPr lang="en-US" sz="1400" b="1" dirty="0"/>
              <a:t>enable password </a:t>
            </a:r>
            <a:r>
              <a:rPr lang="en-US" sz="1400" dirty="0"/>
              <a:t>– Password to limit access to the privileged EXEC mode.</a:t>
            </a:r>
          </a:p>
          <a:p>
            <a:pPr marL="366713" lvl="3"/>
            <a:r>
              <a:rPr lang="en-US" sz="1400" b="1" dirty="0"/>
              <a:t>enable secret password </a:t>
            </a:r>
            <a:r>
              <a:rPr lang="en-US" sz="1400" dirty="0"/>
              <a:t>– Encrypted password to limit access to the privileged EXEC mode.</a:t>
            </a:r>
          </a:p>
          <a:p>
            <a:pPr marL="366713" lvl="3"/>
            <a:r>
              <a:rPr lang="en-US" sz="1400" b="1" dirty="0"/>
              <a:t>VTY password </a:t>
            </a:r>
            <a:r>
              <a:rPr lang="en-US" sz="1400" dirty="0"/>
              <a:t>– Password to limit device access using Telnet.</a:t>
            </a:r>
          </a:p>
          <a:p>
            <a:pPr marL="301229" indent="-211931"/>
            <a:r>
              <a:rPr lang="en-US" dirty="0"/>
              <a:t>Emphasize the use of the </a:t>
            </a:r>
            <a:r>
              <a:rPr lang="en-US" b="1" dirty="0"/>
              <a:t>copy running-config startup-config </a:t>
            </a:r>
            <a:r>
              <a:rPr lang="en-US" dirty="0"/>
              <a:t>or </a:t>
            </a:r>
            <a:r>
              <a:rPr lang="en-US" b="1" dirty="0"/>
              <a:t>copy run start </a:t>
            </a:r>
            <a:r>
              <a:rPr lang="en-US" dirty="0"/>
              <a:t>commands.</a:t>
            </a:r>
            <a:endParaRPr lang="en-CA" dirty="0"/>
          </a:p>
          <a:p>
            <a:pPr lvl="0"/>
            <a:endParaRPr lang="en-US" dirty="0"/>
          </a:p>
        </p:txBody>
      </p:sp>
      <p:sp>
        <p:nvSpPr>
          <p:cNvPr id="2" name="Title 1"/>
          <p:cNvSpPr>
            <a:spLocks noGrp="1"/>
          </p:cNvSpPr>
          <p:nvPr>
            <p:ph type="title"/>
          </p:nvPr>
        </p:nvSpPr>
        <p:spPr/>
        <p:txBody>
          <a:bodyPr/>
          <a:lstStyle/>
          <a:p>
            <a:r>
              <a:rPr lang="en-US" dirty="0"/>
              <a:t>Chapter 2: Best </a:t>
            </a:r>
            <a:r>
              <a:rPr lang="en-US" dirty="0" smtClean="0"/>
              <a:t>Practices (Cont.)</a:t>
            </a:r>
            <a:endParaRPr lang="en-US" dirty="0"/>
          </a:p>
        </p:txBody>
      </p:sp>
    </p:spTree>
    <p:extLst>
      <p:ext uri="{BB962C8B-B14F-4D97-AF65-F5344CB8AC3E}">
        <p14:creationId xmlns:p14="http://schemas.microsoft.com/office/powerpoint/2010/main" val="1051958696"/>
      </p:ext>
    </p:extLst>
  </p:cSld>
  <p:clrMapOvr>
    <a:masterClrMapping/>
  </p:clrMapOvr>
  <p:transition spd="slow">
    <p:wip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r>
              <a:rPr lang="en-US" dirty="0"/>
              <a:t>Emphasize to students that they can use the </a:t>
            </a:r>
            <a:r>
              <a:rPr lang="en-US" b="1" dirty="0"/>
              <a:t>show run </a:t>
            </a:r>
            <a:r>
              <a:rPr lang="en-US" dirty="0"/>
              <a:t>command to see commands, such as </a:t>
            </a:r>
            <a:r>
              <a:rPr lang="en-US" b="1" dirty="0"/>
              <a:t>hostname</a:t>
            </a:r>
            <a:r>
              <a:rPr lang="en-US" dirty="0"/>
              <a:t> and </a:t>
            </a:r>
            <a:r>
              <a:rPr lang="en-US" b="1" dirty="0"/>
              <a:t>line console 0</a:t>
            </a:r>
            <a:r>
              <a:rPr lang="en-US" dirty="0"/>
              <a:t>. </a:t>
            </a:r>
          </a:p>
          <a:p>
            <a:r>
              <a:rPr lang="en-US" dirty="0"/>
              <a:t>Explain that there are two types of configuration files: </a:t>
            </a:r>
          </a:p>
          <a:p>
            <a:pPr marL="295275" lvl="2"/>
            <a:r>
              <a:rPr lang="en-US" sz="1500" b="1" dirty="0"/>
              <a:t>Startup configuration files (startup-config) </a:t>
            </a:r>
            <a:r>
              <a:rPr lang="en-US" sz="1500" dirty="0"/>
              <a:t>- These are stored in NVRAM and remain intact if the router is powered off. </a:t>
            </a:r>
          </a:p>
          <a:p>
            <a:pPr marL="295275" lvl="2"/>
            <a:r>
              <a:rPr lang="en-US" sz="1500" b="1" dirty="0"/>
              <a:t>Running configuration file (running-config) </a:t>
            </a:r>
            <a:r>
              <a:rPr lang="en-US" sz="1500" dirty="0"/>
              <a:t>- Each time a router is booted up, the startup-config is loaded into RAM and becomes the second type of config file, which is the running configuration file. This file will change immediately if an administrator makes a change to a device. This change will cause the running-config to be different from the startup-config. Because the running-config is stored in RAM, if a power cycle takes place without saving the changes from running-config to the startup-config, any changes made will be lost.</a:t>
            </a:r>
          </a:p>
        </p:txBody>
      </p:sp>
      <p:sp>
        <p:nvSpPr>
          <p:cNvPr id="2" name="Title 1"/>
          <p:cNvSpPr>
            <a:spLocks noGrp="1"/>
          </p:cNvSpPr>
          <p:nvPr>
            <p:ph type="title"/>
          </p:nvPr>
        </p:nvSpPr>
        <p:spPr/>
        <p:txBody>
          <a:bodyPr/>
          <a:lstStyle/>
          <a:p>
            <a:r>
              <a:rPr lang="en-US" dirty="0"/>
              <a:t>Chapter 2: Best </a:t>
            </a:r>
            <a:r>
              <a:rPr lang="en-US" dirty="0" smtClean="0"/>
              <a:t>Practices (Cont.)</a:t>
            </a:r>
            <a:endParaRPr lang="en-US" dirty="0"/>
          </a:p>
        </p:txBody>
      </p:sp>
    </p:spTree>
    <p:extLst>
      <p:ext uri="{BB962C8B-B14F-4D97-AF65-F5344CB8AC3E}">
        <p14:creationId xmlns:p14="http://schemas.microsoft.com/office/powerpoint/2010/main" val="3862269323"/>
      </p:ext>
    </p:extLst>
  </p:cSld>
  <p:clrMapOvr>
    <a:masterClrMapping/>
  </p:clrMapOvr>
  <p:transition spd="slow">
    <p:wip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r>
              <a:rPr lang="en-US" dirty="0"/>
              <a:t>Write the following definitions on the board and then ask the students to name the </a:t>
            </a:r>
            <a:r>
              <a:rPr lang="en-US" dirty="0" smtClean="0"/>
              <a:t>command:</a:t>
            </a:r>
            <a:endParaRPr lang="en-US" dirty="0"/>
          </a:p>
          <a:p>
            <a:pPr marL="385763" lvl="1" indent="-214313">
              <a:buFont typeface="Arial" panose="020B0604020202020204" pitchFamily="34" charset="0"/>
              <a:buChar char="•"/>
            </a:pPr>
            <a:r>
              <a:rPr lang="en-US" sz="1500" dirty="0"/>
              <a:t>Shows the config file in RAM. (</a:t>
            </a:r>
            <a:r>
              <a:rPr lang="en-US" sz="1500" b="1" dirty="0">
                <a:cs typeface="Courier New" panose="02070309020205020404" pitchFamily="49" charset="0"/>
              </a:rPr>
              <a:t>show running-config</a:t>
            </a:r>
            <a:r>
              <a:rPr lang="en-US" sz="1500" dirty="0"/>
              <a:t>)</a:t>
            </a:r>
          </a:p>
          <a:p>
            <a:pPr marL="385763" lvl="1" indent="-214313">
              <a:buFont typeface="Arial" panose="020B0604020202020204" pitchFamily="34" charset="0"/>
              <a:buChar char="•"/>
            </a:pPr>
            <a:r>
              <a:rPr lang="en-US" sz="1500" dirty="0"/>
              <a:t>This file is immediately changed if you make any changes to the router. (</a:t>
            </a:r>
            <a:r>
              <a:rPr lang="en-US" sz="1500" b="1" dirty="0"/>
              <a:t>running-config</a:t>
            </a:r>
            <a:r>
              <a:rPr lang="en-US" sz="1500" dirty="0"/>
              <a:t>)</a:t>
            </a:r>
          </a:p>
          <a:p>
            <a:pPr marL="385763" lvl="1" indent="-214313">
              <a:buFont typeface="Arial" panose="020B0604020202020204" pitchFamily="34" charset="0"/>
              <a:buChar char="•"/>
            </a:pPr>
            <a:r>
              <a:rPr lang="en-US" sz="1500" dirty="0"/>
              <a:t>This file is in NVRAM and will become the running-config in the event of a power cycle. (</a:t>
            </a:r>
            <a:r>
              <a:rPr lang="en-US" sz="1500" b="1" dirty="0">
                <a:cs typeface="Courier New" panose="02070309020205020404" pitchFamily="49" charset="0"/>
              </a:rPr>
              <a:t>startup-config</a:t>
            </a:r>
            <a:r>
              <a:rPr lang="en-US" sz="1500" dirty="0"/>
              <a:t>)</a:t>
            </a:r>
          </a:p>
          <a:p>
            <a:pPr marL="385763" lvl="1" indent="-214313">
              <a:buFont typeface="Arial" panose="020B0604020202020204" pitchFamily="34" charset="0"/>
              <a:buChar char="•"/>
            </a:pPr>
            <a:r>
              <a:rPr lang="en-US" sz="1500" dirty="0"/>
              <a:t>Copies the current configuration in RAM to NVRAM. (</a:t>
            </a:r>
            <a:r>
              <a:rPr lang="en-US" sz="1500" b="1" dirty="0">
                <a:cs typeface="Courier New" panose="02070309020205020404" pitchFamily="49" charset="0"/>
              </a:rPr>
              <a:t>copy running-config startup-config</a:t>
            </a:r>
            <a:r>
              <a:rPr lang="en-US" sz="1500" dirty="0"/>
              <a:t>)</a:t>
            </a:r>
          </a:p>
          <a:p>
            <a:pPr marL="385763" lvl="1" indent="-214313">
              <a:buFont typeface="Arial" panose="020B0604020202020204" pitchFamily="34" charset="0"/>
              <a:buChar char="•"/>
            </a:pPr>
            <a:r>
              <a:rPr lang="en-US" sz="1500" dirty="0"/>
              <a:t>Causes the device to reload the startup-config into RAM. (</a:t>
            </a:r>
            <a:r>
              <a:rPr lang="en-US" sz="1500" b="1" dirty="0">
                <a:cs typeface="Courier New" panose="02070309020205020404" pitchFamily="49" charset="0"/>
              </a:rPr>
              <a:t>reload</a:t>
            </a:r>
            <a:r>
              <a:rPr lang="en-US" sz="1500" dirty="0" smtClean="0"/>
              <a:t>)</a:t>
            </a:r>
          </a:p>
          <a:p>
            <a:pPr lvl="0">
              <a:lnSpc>
                <a:spcPct val="85000"/>
              </a:lnSpc>
              <a:spcBef>
                <a:spcPct val="30000"/>
              </a:spcBef>
            </a:pPr>
            <a:r>
              <a:rPr lang="en-US" dirty="0" smtClean="0"/>
              <a:t>Mention to the students that a text </a:t>
            </a:r>
            <a:r>
              <a:rPr lang="en-US" dirty="0"/>
              <a:t>file created can be used as a record of how the device is currently implemented and be used to restore a configuration. </a:t>
            </a:r>
          </a:p>
          <a:p>
            <a:pPr lvl="1">
              <a:lnSpc>
                <a:spcPct val="85000"/>
              </a:lnSpc>
              <a:spcBef>
                <a:spcPct val="30000"/>
              </a:spcBef>
            </a:pPr>
            <a:r>
              <a:rPr lang="en-US" dirty="0"/>
              <a:t>The file would require editing before being used to restore a saved configuration to a device.</a:t>
            </a:r>
          </a:p>
          <a:p>
            <a:pPr lvl="1">
              <a:lnSpc>
                <a:spcPct val="85000"/>
              </a:lnSpc>
              <a:spcBef>
                <a:spcPct val="30000"/>
              </a:spcBef>
            </a:pPr>
            <a:r>
              <a:rPr lang="en-US" dirty="0"/>
              <a:t>For instance, interfaces have to be re-enabled using the </a:t>
            </a:r>
            <a:r>
              <a:rPr lang="en-US" b="1" dirty="0"/>
              <a:t>no shutdown </a:t>
            </a:r>
            <a:r>
              <a:rPr lang="en-US" dirty="0"/>
              <a:t>command. </a:t>
            </a:r>
          </a:p>
          <a:p>
            <a:pPr lvl="0">
              <a:lnSpc>
                <a:spcPct val="85000"/>
              </a:lnSpc>
              <a:spcBef>
                <a:spcPct val="30000"/>
              </a:spcBef>
            </a:pPr>
            <a:endParaRPr lang="en-US" dirty="0" smtClean="0"/>
          </a:p>
          <a:p>
            <a:pPr marL="385763" lvl="1" indent="-214313">
              <a:buFont typeface="Arial" panose="020B0604020202020204" pitchFamily="34" charset="0"/>
              <a:buChar char="•"/>
            </a:pPr>
            <a:endParaRPr lang="en-US" sz="1500" dirty="0"/>
          </a:p>
          <a:p>
            <a:endParaRPr lang="en-US" sz="1500" dirty="0"/>
          </a:p>
        </p:txBody>
      </p:sp>
      <p:sp>
        <p:nvSpPr>
          <p:cNvPr id="2" name="Title 1"/>
          <p:cNvSpPr>
            <a:spLocks noGrp="1"/>
          </p:cNvSpPr>
          <p:nvPr>
            <p:ph type="title"/>
          </p:nvPr>
        </p:nvSpPr>
        <p:spPr/>
        <p:txBody>
          <a:bodyPr/>
          <a:lstStyle/>
          <a:p>
            <a:r>
              <a:rPr lang="en-US" dirty="0"/>
              <a:t>Chapter 2: Best </a:t>
            </a:r>
            <a:r>
              <a:rPr lang="en-US" dirty="0" smtClean="0"/>
              <a:t>Practices (Cont.)</a:t>
            </a:r>
            <a:endParaRPr lang="en-US" dirty="0"/>
          </a:p>
        </p:txBody>
      </p:sp>
    </p:spTree>
    <p:extLst>
      <p:ext uri="{BB962C8B-B14F-4D97-AF65-F5344CB8AC3E}">
        <p14:creationId xmlns:p14="http://schemas.microsoft.com/office/powerpoint/2010/main" val="4092609221"/>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3" name="Rectangle 34"/>
          <p:cNvSpPr>
            <a:spLocks noGrp="1" noChangeArrowheads="1"/>
          </p:cNvSpPr>
          <p:nvPr>
            <p:ph idx="1"/>
          </p:nvPr>
        </p:nvSpPr>
        <p:spPr/>
        <p:txBody>
          <a:bodyPr/>
          <a:lstStyle/>
          <a:p>
            <a:pPr>
              <a:lnSpc>
                <a:spcPct val="85000"/>
              </a:lnSpc>
              <a:spcBef>
                <a:spcPct val="30000"/>
              </a:spcBef>
              <a:spcAft>
                <a:spcPts val="900"/>
              </a:spcAft>
              <a:defRPr/>
            </a:pPr>
            <a:r>
              <a:rPr lang="en-US" dirty="0"/>
              <a:t>For additional help with teaching strategies, including lesson plans, analogies for difficult concepts, and discussion topics, visit the CCNA Community at: </a:t>
            </a:r>
            <a:r>
              <a:rPr lang="en-US" dirty="0">
                <a:hlinkClick r:id="rId3"/>
              </a:rPr>
              <a:t>https://www.netacad.com/group/communities/community-home</a:t>
            </a:r>
            <a:endParaRPr lang="en-US" dirty="0"/>
          </a:p>
          <a:p>
            <a:pPr>
              <a:lnSpc>
                <a:spcPct val="85000"/>
              </a:lnSpc>
              <a:spcBef>
                <a:spcPct val="30000"/>
              </a:spcBef>
              <a:spcAft>
                <a:spcPts val="900"/>
              </a:spcAft>
              <a:defRPr/>
            </a:pPr>
            <a:r>
              <a:rPr lang="en-US" dirty="0"/>
              <a:t>Best practices from around the world for teaching CCNA Routing and Switching. </a:t>
            </a:r>
            <a:r>
              <a:rPr lang="en-US" dirty="0">
                <a:hlinkClick r:id="rId4"/>
              </a:rPr>
              <a:t>https://</a:t>
            </a:r>
            <a:r>
              <a:rPr lang="en-US" dirty="0" smtClean="0">
                <a:hlinkClick r:id="rId4"/>
              </a:rPr>
              <a:t>www.netacad.com/group/communities/ccna</a:t>
            </a:r>
            <a:endParaRPr lang="en-US" dirty="0"/>
          </a:p>
          <a:p>
            <a:pPr>
              <a:lnSpc>
                <a:spcPct val="85000"/>
              </a:lnSpc>
              <a:spcBef>
                <a:spcPct val="30000"/>
              </a:spcBef>
              <a:defRPr/>
            </a:pPr>
            <a:r>
              <a:rPr lang="en-US" dirty="0"/>
              <a:t>If you have lesson plans or resources that you would like to share, upload them to the CCNA Community in order to help other instructors.</a:t>
            </a:r>
          </a:p>
          <a:p>
            <a:r>
              <a:rPr lang="en-US" dirty="0"/>
              <a:t>Students can enroll in </a:t>
            </a:r>
            <a:r>
              <a:rPr lang="en-US" b="1" dirty="0" smtClean="0"/>
              <a:t>Introduction to Packet Tracer </a:t>
            </a:r>
            <a:r>
              <a:rPr lang="en-US" dirty="0" smtClean="0"/>
              <a:t>(self-paced)</a:t>
            </a:r>
            <a:endParaRPr lang="en-US" dirty="0"/>
          </a:p>
        </p:txBody>
      </p:sp>
      <p:sp>
        <p:nvSpPr>
          <p:cNvPr id="13314" name="Rectangle 33"/>
          <p:cNvSpPr>
            <a:spLocks noGrp="1" noChangeArrowheads="1"/>
          </p:cNvSpPr>
          <p:nvPr>
            <p:ph type="title"/>
          </p:nvPr>
        </p:nvSpPr>
        <p:spPr/>
        <p:txBody>
          <a:bodyPr/>
          <a:lstStyle/>
          <a:p>
            <a:pPr eaLnBrk="1" hangingPunct="1"/>
            <a:r>
              <a:rPr lang="en-US" dirty="0" smtClean="0"/>
              <a:t>Chapter 2: Additional Help</a:t>
            </a:r>
          </a:p>
        </p:txBody>
      </p:sp>
    </p:spTree>
    <p:extLst>
      <p:ext uri="{BB962C8B-B14F-4D97-AF65-F5344CB8AC3E}">
        <p14:creationId xmlns:p14="http://schemas.microsoft.com/office/powerpoint/2010/main" val="1849301981"/>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3168022"/>
      </p:ext>
    </p:extLst>
  </p:cSld>
  <p:clrMapOvr>
    <a:masterClrMapping/>
  </p:clrMapOvr>
  <p:transition spd="slow">
    <p:wip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Chapter </a:t>
            </a:r>
            <a:r>
              <a:rPr lang="en-US" dirty="0"/>
              <a:t>2: Configure a Network Operating System</a:t>
            </a:r>
          </a:p>
        </p:txBody>
      </p:sp>
      <p:sp>
        <p:nvSpPr>
          <p:cNvPr id="7" name="Subtitle 6"/>
          <p:cNvSpPr>
            <a:spLocks noGrp="1"/>
          </p:cNvSpPr>
          <p:nvPr>
            <p:ph type="subTitle" idx="1"/>
          </p:nvPr>
        </p:nvSpPr>
        <p:spPr>
          <a:xfrm>
            <a:off x="469497" y="3809526"/>
            <a:ext cx="2368954" cy="902174"/>
          </a:xfrm>
        </p:spPr>
        <p:txBody>
          <a:bodyPr/>
          <a:lstStyle/>
          <a:p>
            <a:r>
              <a:rPr lang="en-US" dirty="0"/>
              <a:t>CCNA Routing and Switching</a:t>
            </a:r>
          </a:p>
          <a:p>
            <a:r>
              <a:rPr lang="en-US" dirty="0"/>
              <a:t>Introduction to Networks v6.0</a:t>
            </a:r>
          </a:p>
          <a:p>
            <a:endParaRPr lang="en-US" dirty="0"/>
          </a:p>
        </p:txBody>
      </p:sp>
    </p:spTree>
    <p:extLst>
      <p:ext uri="{BB962C8B-B14F-4D97-AF65-F5344CB8AC3E}">
        <p14:creationId xmlns:p14="http://schemas.microsoft.com/office/powerpoint/2010/main" val="178293801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en-CA" sz="1600" dirty="0"/>
              <a:t>2.1 IOS Bootcamp</a:t>
            </a:r>
          </a:p>
          <a:p>
            <a:pPr marL="469106" lvl="1" indent="-214313">
              <a:buFont typeface="Arial" panose="020B0604020202020204" pitchFamily="34" charset="0"/>
              <a:buChar char="•"/>
            </a:pPr>
            <a:r>
              <a:rPr lang="en-US" sz="1600" dirty="0"/>
              <a:t>Explain the features and functions of the Cisco IOS Software.</a:t>
            </a:r>
            <a:endParaRPr lang="en-US" sz="1600" dirty="0" smtClean="0"/>
          </a:p>
          <a:p>
            <a:pPr marL="542131" lvl="2" indent="-214313">
              <a:buFont typeface="Arial" panose="020B0604020202020204" pitchFamily="34" charset="0"/>
              <a:buChar char="•"/>
            </a:pPr>
            <a:r>
              <a:rPr lang="en-US" sz="1400" dirty="0" smtClean="0"/>
              <a:t>Explain </a:t>
            </a:r>
            <a:r>
              <a:rPr lang="en-US" sz="1400" dirty="0"/>
              <a:t>the purpose of Cisco IOS.</a:t>
            </a:r>
          </a:p>
          <a:p>
            <a:pPr marL="542131" lvl="2" indent="-214313">
              <a:buFont typeface="Arial" panose="020B0604020202020204" pitchFamily="34" charset="0"/>
              <a:buChar char="•"/>
            </a:pPr>
            <a:r>
              <a:rPr lang="en-US" sz="1400" dirty="0"/>
              <a:t>Explain how to access a Cisco IOS device for configuration purposes.</a:t>
            </a:r>
          </a:p>
          <a:p>
            <a:pPr marL="542131" lvl="2" indent="-214313">
              <a:buFont typeface="Arial" panose="020B0604020202020204" pitchFamily="34" charset="0"/>
              <a:buChar char="•"/>
            </a:pPr>
            <a:r>
              <a:rPr lang="en-US" sz="1400" dirty="0"/>
              <a:t>Explain how to navigate Cisco IOS to configure network devices.</a:t>
            </a:r>
          </a:p>
          <a:p>
            <a:pPr marL="542131" lvl="2" indent="-214313">
              <a:buFont typeface="Arial" panose="020B0604020202020204" pitchFamily="34" charset="0"/>
              <a:buChar char="•"/>
            </a:pPr>
            <a:r>
              <a:rPr lang="en-US" sz="1400" dirty="0"/>
              <a:t>Describe the command structure of Cisco IOS software.</a:t>
            </a:r>
          </a:p>
          <a:p>
            <a:pPr marL="286941" indent="-285750"/>
            <a:r>
              <a:rPr lang="en-CA" sz="1600" dirty="0"/>
              <a:t>2.2 Basic Device Configuration</a:t>
            </a:r>
          </a:p>
          <a:p>
            <a:pPr marL="469106" lvl="1" indent="-214313">
              <a:buFont typeface="Arial" panose="020B0604020202020204" pitchFamily="34" charset="0"/>
              <a:buChar char="•"/>
            </a:pPr>
            <a:r>
              <a:rPr lang="en-US" sz="1600" dirty="0"/>
              <a:t>Configure initial settings on a network device using the Cisco IOS Software.</a:t>
            </a:r>
            <a:endParaRPr lang="en-US" sz="1600" dirty="0" smtClean="0"/>
          </a:p>
          <a:p>
            <a:pPr marL="542131" lvl="2" indent="-214313">
              <a:buFont typeface="Arial" panose="020B0604020202020204" pitchFamily="34" charset="0"/>
              <a:buChar char="•"/>
            </a:pPr>
            <a:r>
              <a:rPr lang="en-US" sz="1400" dirty="0" smtClean="0"/>
              <a:t>Configure </a:t>
            </a:r>
            <a:r>
              <a:rPr lang="en-US" sz="1400" dirty="0"/>
              <a:t>hostnames on a Cisco IOS device using the CLI.</a:t>
            </a:r>
          </a:p>
          <a:p>
            <a:pPr marL="542131" lvl="2" indent="-214313">
              <a:buFont typeface="Arial" panose="020B0604020202020204" pitchFamily="34" charset="0"/>
              <a:buChar char="•"/>
            </a:pPr>
            <a:r>
              <a:rPr lang="en-US" sz="1400" dirty="0"/>
              <a:t>Use Cisco IOS commands to limit access to device configurations.</a:t>
            </a:r>
          </a:p>
          <a:p>
            <a:pPr marL="542131" lvl="2" indent="-214313">
              <a:buFont typeface="Arial" panose="020B0604020202020204" pitchFamily="34" charset="0"/>
              <a:buChar char="•"/>
            </a:pPr>
            <a:r>
              <a:rPr lang="en-US" sz="1400" dirty="0"/>
              <a:t>Use IOS commands to save the running configuration</a:t>
            </a:r>
            <a:r>
              <a:rPr lang="en-US" sz="1400" dirty="0" smtClean="0"/>
              <a:t>.</a:t>
            </a:r>
            <a:endParaRPr lang="en-US" sz="1400" dirty="0"/>
          </a:p>
        </p:txBody>
      </p:sp>
      <p:sp>
        <p:nvSpPr>
          <p:cNvPr id="4098" name="Rectangle 33"/>
          <p:cNvSpPr>
            <a:spLocks noGrp="1" noChangeArrowheads="1"/>
          </p:cNvSpPr>
          <p:nvPr>
            <p:ph type="title"/>
          </p:nvPr>
        </p:nvSpPr>
        <p:spPr/>
        <p:txBody>
          <a:bodyPr/>
          <a:lstStyle/>
          <a:p>
            <a:pPr eaLnBrk="1" hangingPunct="1"/>
            <a:r>
              <a:rPr lang="en-US" dirty="0" smtClean="0"/>
              <a:t>Chapter 2 - Sections &amp; Objectives</a:t>
            </a:r>
          </a:p>
        </p:txBody>
      </p:sp>
    </p:spTree>
    <p:extLst>
      <p:ext uri="{BB962C8B-B14F-4D97-AF65-F5344CB8AC3E}">
        <p14:creationId xmlns:p14="http://schemas.microsoft.com/office/powerpoint/2010/main" val="1758868671"/>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en-CA" dirty="0" smtClean="0"/>
              <a:t>This PowerPoint deck is divided in two parts:</a:t>
            </a:r>
          </a:p>
          <a:p>
            <a:r>
              <a:rPr lang="en-US" dirty="0" smtClean="0"/>
              <a:t>Instructor Planning Guide</a:t>
            </a:r>
            <a:endParaRPr lang="en-CA" dirty="0" smtClean="0"/>
          </a:p>
          <a:p>
            <a:pPr lvl="1"/>
            <a:r>
              <a:rPr lang="en-CA" dirty="0" smtClean="0"/>
              <a:t>Information to help you become familiar with the chapter</a:t>
            </a:r>
          </a:p>
          <a:p>
            <a:pPr lvl="1"/>
            <a:r>
              <a:rPr lang="en-CA" dirty="0" smtClean="0"/>
              <a:t>Teaching aids</a:t>
            </a:r>
          </a:p>
          <a:p>
            <a:r>
              <a:rPr lang="en-CA" dirty="0" smtClean="0"/>
              <a:t>Instructor Class Presentation</a:t>
            </a:r>
          </a:p>
          <a:p>
            <a:pPr lvl="1"/>
            <a:r>
              <a:rPr lang="en-CA" dirty="0" smtClean="0"/>
              <a:t>Optional slides that you can use in the classroom</a:t>
            </a:r>
          </a:p>
          <a:p>
            <a:pPr lvl="1"/>
            <a:r>
              <a:rPr lang="en-CA" dirty="0" smtClean="0"/>
              <a:t>Begins on slide # 18</a:t>
            </a:r>
          </a:p>
          <a:p>
            <a:endParaRPr lang="en-CA" dirty="0" smtClean="0"/>
          </a:p>
          <a:p>
            <a:r>
              <a:rPr lang="en-CA" b="1" dirty="0" smtClean="0"/>
              <a:t>Note</a:t>
            </a:r>
            <a:r>
              <a:rPr lang="en-CA" dirty="0" smtClean="0"/>
              <a:t>: Remove the Planning Guide from this presentation before sharing with anyone.</a:t>
            </a:r>
          </a:p>
        </p:txBody>
      </p:sp>
      <p:sp>
        <p:nvSpPr>
          <p:cNvPr id="4098" name="Rectangle 33"/>
          <p:cNvSpPr>
            <a:spLocks noGrp="1" noChangeArrowheads="1"/>
          </p:cNvSpPr>
          <p:nvPr>
            <p:ph type="title"/>
          </p:nvPr>
        </p:nvSpPr>
        <p:spPr/>
        <p:txBody>
          <a:bodyPr/>
          <a:lstStyle/>
          <a:p>
            <a:r>
              <a:rPr lang="en-US" dirty="0" smtClean="0"/>
              <a:t>Instructor Materials – Chapter 2 Planning Guide</a:t>
            </a:r>
          </a:p>
        </p:txBody>
      </p:sp>
    </p:spTree>
    <p:extLst>
      <p:ext uri="{BB962C8B-B14F-4D97-AF65-F5344CB8AC3E}">
        <p14:creationId xmlns:p14="http://schemas.microsoft.com/office/powerpoint/2010/main" val="359958195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4"/>
          <p:cNvSpPr>
            <a:spLocks noGrp="1" noChangeArrowheads="1"/>
          </p:cNvSpPr>
          <p:nvPr>
            <p:ph idx="1"/>
          </p:nvPr>
        </p:nvSpPr>
        <p:spPr/>
        <p:txBody>
          <a:bodyPr/>
          <a:lstStyle/>
          <a:p>
            <a:r>
              <a:rPr lang="en-US" sz="1600" dirty="0" smtClean="0"/>
              <a:t>2.3 </a:t>
            </a:r>
            <a:r>
              <a:rPr lang="en-US" sz="1600" dirty="0"/>
              <a:t>Address Schemes</a:t>
            </a:r>
          </a:p>
          <a:p>
            <a:pPr marL="470297" lvl="1" indent="-214313">
              <a:buFont typeface="Arial" panose="020B0604020202020204" pitchFamily="34" charset="0"/>
              <a:buChar char="•"/>
            </a:pPr>
            <a:r>
              <a:rPr lang="en-US" sz="1600" dirty="0"/>
              <a:t>Given an IP addressing scheme, configure IP address parameters on devices to provide end-to-end connectivity in a small to medium-sized business network.</a:t>
            </a:r>
            <a:endParaRPr lang="en-US" sz="1600" dirty="0" smtClean="0"/>
          </a:p>
          <a:p>
            <a:pPr marL="543322" lvl="2" indent="-214313">
              <a:buFont typeface="Arial" panose="020B0604020202020204" pitchFamily="34" charset="0"/>
              <a:buChar char="•"/>
            </a:pPr>
            <a:r>
              <a:rPr lang="en-US" sz="1400" dirty="0" smtClean="0"/>
              <a:t>Explain </a:t>
            </a:r>
            <a:r>
              <a:rPr lang="en-US" sz="1400" dirty="0"/>
              <a:t>how devices communicate across network media.</a:t>
            </a:r>
          </a:p>
          <a:p>
            <a:pPr marL="543322" lvl="2" indent="-214313">
              <a:buFont typeface="Arial" panose="020B0604020202020204" pitchFamily="34" charset="0"/>
              <a:buChar char="•"/>
            </a:pPr>
            <a:r>
              <a:rPr lang="en-US" sz="1400" dirty="0"/>
              <a:t>Configure a host device with an IP address.</a:t>
            </a:r>
          </a:p>
          <a:p>
            <a:pPr marL="543322" lvl="2" indent="-214313">
              <a:buFont typeface="Arial" panose="020B0604020202020204" pitchFamily="34" charset="0"/>
              <a:buChar char="•"/>
            </a:pPr>
            <a:r>
              <a:rPr lang="en-US" sz="1400" dirty="0"/>
              <a:t>Verify connectivity between two end devices.</a:t>
            </a:r>
          </a:p>
        </p:txBody>
      </p:sp>
      <p:sp>
        <p:nvSpPr>
          <p:cNvPr id="4098" name="Rectangle 33"/>
          <p:cNvSpPr>
            <a:spLocks noGrp="1" noChangeArrowheads="1"/>
          </p:cNvSpPr>
          <p:nvPr>
            <p:ph type="title"/>
          </p:nvPr>
        </p:nvSpPr>
        <p:spPr/>
        <p:txBody>
          <a:bodyPr/>
          <a:lstStyle/>
          <a:p>
            <a:pPr eaLnBrk="1" hangingPunct="1"/>
            <a:r>
              <a:rPr lang="en-US" dirty="0" smtClean="0"/>
              <a:t>Chapter 2 - Sections &amp; Objectives (Cont.)</a:t>
            </a:r>
          </a:p>
        </p:txBody>
      </p:sp>
    </p:spTree>
    <p:extLst>
      <p:ext uri="{BB962C8B-B14F-4D97-AF65-F5344CB8AC3E}">
        <p14:creationId xmlns:p14="http://schemas.microsoft.com/office/powerpoint/2010/main" val="2607216131"/>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a:t>2.1 IOS Bootcamp</a:t>
            </a:r>
          </a:p>
        </p:txBody>
      </p:sp>
    </p:spTree>
    <p:extLst>
      <p:ext uri="{BB962C8B-B14F-4D97-AF65-F5344CB8AC3E}">
        <p14:creationId xmlns:p14="http://schemas.microsoft.com/office/powerpoint/2010/main" val="673099643"/>
      </p:ext>
    </p:extLst>
  </p:cSld>
  <p:clrMapOvr>
    <a:masterClrMapping/>
  </p:clrMapOvr>
  <p:transition spd="slow">
    <p:wip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6"/>
          <p:cNvSpPr>
            <a:spLocks noGrp="1" noChangeArrowheads="1"/>
          </p:cNvSpPr>
          <p:nvPr>
            <p:ph idx="1"/>
          </p:nvPr>
        </p:nvSpPr>
        <p:spPr/>
        <p:txBody>
          <a:bodyPr/>
          <a:lstStyle/>
          <a:p>
            <a:r>
              <a:rPr lang="en-US" altLang="ja-JP" dirty="0" smtClean="0"/>
              <a:t>All electronic devices require an operating system.</a:t>
            </a:r>
          </a:p>
          <a:p>
            <a:pPr lvl="1"/>
            <a:r>
              <a:rPr lang="en-US" altLang="ja-JP" dirty="0" smtClean="0"/>
              <a:t>Windows, Mac, and Linux for PCs and laptops</a:t>
            </a:r>
          </a:p>
          <a:p>
            <a:pPr lvl="1"/>
            <a:r>
              <a:rPr lang="en-US" altLang="ja-JP" dirty="0" smtClean="0"/>
              <a:t>Apple iOS and Android for smart phones and tablets</a:t>
            </a:r>
          </a:p>
          <a:p>
            <a:pPr lvl="1"/>
            <a:r>
              <a:rPr lang="en-US" altLang="ja-JP" dirty="0" smtClean="0"/>
              <a:t>Cisco IOS for network devices (e.g., switches, routers, wireless AP, firewall, …).</a:t>
            </a:r>
          </a:p>
        </p:txBody>
      </p:sp>
      <p:sp>
        <p:nvSpPr>
          <p:cNvPr id="8194" name="Rectangle 2"/>
          <p:cNvSpPr>
            <a:spLocks noGrp="1" noChangeArrowheads="1"/>
          </p:cNvSpPr>
          <p:nvPr>
            <p:ph type="title"/>
          </p:nvPr>
        </p:nvSpPr>
        <p:spPr/>
        <p:txBody>
          <a:bodyPr/>
          <a:lstStyle/>
          <a:p>
            <a:r>
              <a:rPr lang="en-US" altLang="en-US" sz="1600" dirty="0" smtClean="0"/>
              <a:t>Cisco IOS</a:t>
            </a:r>
            <a:r>
              <a:rPr lang="en-US" altLang="en-US" dirty="0" smtClean="0"/>
              <a:t/>
            </a:r>
            <a:br>
              <a:rPr lang="en-US" altLang="en-US" dirty="0" smtClean="0"/>
            </a:br>
            <a:r>
              <a:rPr lang="en-US" altLang="en-US" dirty="0" smtClean="0"/>
              <a:t>Operating System</a:t>
            </a:r>
          </a:p>
        </p:txBody>
      </p:sp>
      <p:pic>
        <p:nvPicPr>
          <p:cNvPr id="11" name="Picture 10"/>
          <p:cNvPicPr>
            <a:picLocks noChangeAspect="1"/>
          </p:cNvPicPr>
          <p:nvPr/>
        </p:nvPicPr>
        <p:blipFill>
          <a:blip r:embed="rId3"/>
          <a:stretch>
            <a:fillRect/>
          </a:stretch>
        </p:blipFill>
        <p:spPr>
          <a:xfrm>
            <a:off x="4768769" y="2381231"/>
            <a:ext cx="3891248" cy="2120663"/>
          </a:xfrm>
          <a:prstGeom prst="rect">
            <a:avLst/>
          </a:prstGeom>
        </p:spPr>
      </p:pic>
      <p:sp>
        <p:nvSpPr>
          <p:cNvPr id="12" name="Rectangular Callout 11"/>
          <p:cNvSpPr/>
          <p:nvPr/>
        </p:nvSpPr>
        <p:spPr>
          <a:xfrm>
            <a:off x="101400" y="2056091"/>
            <a:ext cx="4633815" cy="780904"/>
          </a:xfrm>
          <a:prstGeom prst="wedgeRectCallout">
            <a:avLst>
              <a:gd name="adj1" fmla="val 74497"/>
              <a:gd name="adj2" fmla="val 14090"/>
            </a:avLst>
          </a:prstGeom>
          <a:solidFill>
            <a:srgbClr val="7030A0"/>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smtClean="0"/>
              <a:t>OS Shell</a:t>
            </a:r>
            <a:endParaRPr lang="en-US" sz="1200" b="1" dirty="0"/>
          </a:p>
          <a:p>
            <a:pPr marL="84535" indent="-84535">
              <a:buFont typeface="Arial" panose="020B0604020202020204" pitchFamily="34" charset="0"/>
              <a:buChar char="•"/>
              <a:defRPr/>
            </a:pPr>
            <a:r>
              <a:rPr lang="en-US" sz="1100" dirty="0" smtClean="0"/>
              <a:t>The OS shell is either a </a:t>
            </a:r>
            <a:r>
              <a:rPr lang="en-US" sz="1100" dirty="0"/>
              <a:t>command-line interface (CLI) or a graphical user interface (GUI</a:t>
            </a:r>
            <a:r>
              <a:rPr lang="en-US" sz="1100" dirty="0" smtClean="0"/>
              <a:t>) and enables a user to interface </a:t>
            </a:r>
            <a:r>
              <a:rPr lang="en-US" sz="1100" dirty="0"/>
              <a:t>with </a:t>
            </a:r>
            <a:r>
              <a:rPr lang="en-US" sz="1100" dirty="0" smtClean="0"/>
              <a:t>applications.</a:t>
            </a:r>
          </a:p>
        </p:txBody>
      </p:sp>
      <p:sp>
        <p:nvSpPr>
          <p:cNvPr id="13" name="Rectangular Callout 12"/>
          <p:cNvSpPr/>
          <p:nvPr/>
        </p:nvSpPr>
        <p:spPr>
          <a:xfrm>
            <a:off x="101400" y="3049151"/>
            <a:ext cx="4633815" cy="780904"/>
          </a:xfrm>
          <a:prstGeom prst="wedgeRectCallout">
            <a:avLst>
              <a:gd name="adj1" fmla="val 70563"/>
              <a:gd name="adj2" fmla="val -74640"/>
            </a:avLst>
          </a:prstGeom>
          <a:solidFill>
            <a:srgbClr val="CC99FF"/>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smtClean="0">
                <a:solidFill>
                  <a:schemeClr val="tx1"/>
                </a:solidFill>
              </a:rPr>
              <a:t>OS Kernel</a:t>
            </a:r>
            <a:endParaRPr lang="en-US" sz="1200" b="1" dirty="0">
              <a:solidFill>
                <a:schemeClr val="tx1"/>
              </a:solidFill>
            </a:endParaRPr>
          </a:p>
          <a:p>
            <a:pPr marL="84535" indent="-84535">
              <a:buFont typeface="Arial" panose="020B0604020202020204" pitchFamily="34" charset="0"/>
              <a:buChar char="•"/>
              <a:defRPr/>
            </a:pPr>
            <a:r>
              <a:rPr lang="en-US" sz="1100" dirty="0" smtClean="0">
                <a:solidFill>
                  <a:schemeClr val="tx1"/>
                </a:solidFill>
              </a:rPr>
              <a:t>The OS kernel communicates directly with the hardware and </a:t>
            </a:r>
            <a:r>
              <a:rPr lang="en-US" sz="1100" dirty="0">
                <a:solidFill>
                  <a:schemeClr val="tx1"/>
                </a:solidFill>
              </a:rPr>
              <a:t>manages how hardware resources are used to meet software </a:t>
            </a:r>
            <a:r>
              <a:rPr lang="en-US" sz="1100" dirty="0" smtClean="0">
                <a:solidFill>
                  <a:schemeClr val="tx1"/>
                </a:solidFill>
              </a:rPr>
              <a:t>requirements.</a:t>
            </a:r>
          </a:p>
        </p:txBody>
      </p:sp>
      <p:sp>
        <p:nvSpPr>
          <p:cNvPr id="14" name="Rectangular Callout 13"/>
          <p:cNvSpPr/>
          <p:nvPr/>
        </p:nvSpPr>
        <p:spPr>
          <a:xfrm>
            <a:off x="476155" y="4100076"/>
            <a:ext cx="4254685" cy="589250"/>
          </a:xfrm>
          <a:prstGeom prst="wedgeRectCallout">
            <a:avLst>
              <a:gd name="adj1" fmla="val 69728"/>
              <a:gd name="adj2" fmla="val -177941"/>
            </a:avLst>
          </a:prstGeom>
          <a:solidFill>
            <a:srgbClr val="CCCCFF"/>
          </a:solidFill>
          <a:ln>
            <a:solidFill>
              <a:schemeClr val="tx1"/>
            </a:solidFill>
          </a:ln>
        </p:spPr>
        <p:style>
          <a:lnRef idx="0">
            <a:scrgbClr r="0" g="0" b="0"/>
          </a:lnRef>
          <a:fillRef idx="0">
            <a:scrgbClr r="0" g="0" b="0"/>
          </a:fillRef>
          <a:effectRef idx="0">
            <a:scrgbClr r="0" g="0" b="0"/>
          </a:effectRef>
          <a:fontRef idx="minor">
            <a:schemeClr val="lt1"/>
          </a:fontRef>
        </p:style>
        <p:txBody>
          <a:bodyPr rtlCol="0" anchor="ctr"/>
          <a:lstStyle/>
          <a:p>
            <a:pPr>
              <a:defRPr/>
            </a:pPr>
            <a:r>
              <a:rPr lang="en-US" sz="1200" b="1" dirty="0" smtClean="0">
                <a:solidFill>
                  <a:schemeClr val="tx1"/>
                </a:solidFill>
              </a:rPr>
              <a:t>Hardware</a:t>
            </a:r>
            <a:endParaRPr lang="en-US" sz="1200" b="1" dirty="0">
              <a:solidFill>
                <a:schemeClr val="tx1"/>
              </a:solidFill>
            </a:endParaRPr>
          </a:p>
          <a:p>
            <a:pPr marL="84535" indent="-84535">
              <a:buFont typeface="Arial" panose="020B0604020202020204" pitchFamily="34" charset="0"/>
              <a:buChar char="•"/>
              <a:defRPr/>
            </a:pPr>
            <a:r>
              <a:rPr lang="en-US" sz="1100" dirty="0">
                <a:solidFill>
                  <a:schemeClr val="tx1"/>
                </a:solidFill>
              </a:rPr>
              <a:t>The physical part of a computer including underlying electronics.</a:t>
            </a:r>
            <a:endParaRPr lang="en-CA" sz="1100" dirty="0">
              <a:solidFill>
                <a:schemeClr val="tx1"/>
              </a:solidFill>
            </a:endParaRPr>
          </a:p>
        </p:txBody>
      </p:sp>
      <p:sp>
        <p:nvSpPr>
          <p:cNvPr id="2" name="Rectangle 1"/>
          <p:cNvSpPr/>
          <p:nvPr/>
        </p:nvSpPr>
        <p:spPr>
          <a:xfrm>
            <a:off x="4428393" y="171048"/>
            <a:ext cx="4572000" cy="569387"/>
          </a:xfrm>
          <a:prstGeom prst="rect">
            <a:avLst/>
          </a:prstGeom>
          <a:solidFill>
            <a:schemeClr val="accent2"/>
          </a:solidFill>
        </p:spPr>
        <p:style>
          <a:lnRef idx="0">
            <a:schemeClr val="accent1"/>
          </a:lnRef>
          <a:fillRef idx="3">
            <a:schemeClr val="accent1"/>
          </a:fillRef>
          <a:effectRef idx="3">
            <a:schemeClr val="accent1"/>
          </a:effectRef>
          <a:fontRef idx="minor">
            <a:schemeClr val="lt1"/>
          </a:fontRef>
        </p:style>
        <p:txBody>
          <a:bodyPr>
            <a:spAutoFit/>
          </a:bodyPr>
          <a:lstStyle/>
          <a:p>
            <a:r>
              <a:rPr lang="en-CA" altLang="en-US" sz="1100" dirty="0"/>
              <a:t>Cisco devices use the Cisco </a:t>
            </a:r>
            <a:r>
              <a:rPr lang="en-CA" altLang="en-US" sz="1100" b="1" u="sng" dirty="0"/>
              <a:t>Internetwork Operating System (IOS</a:t>
            </a:r>
            <a:r>
              <a:rPr lang="en-CA" altLang="en-US" sz="1100" b="1" u="sng" dirty="0" smtClean="0"/>
              <a:t>)</a:t>
            </a:r>
            <a:r>
              <a:rPr lang="en-CA" altLang="en-US" sz="1100" dirty="0" smtClean="0"/>
              <a:t>.</a:t>
            </a:r>
          </a:p>
          <a:p>
            <a:pPr marL="115888" indent="-115888">
              <a:buFont typeface="Arial" panose="020B0604020202020204" pitchFamily="34" charset="0"/>
              <a:buChar char="•"/>
            </a:pPr>
            <a:r>
              <a:rPr lang="en-CA" altLang="en-US" sz="1000" dirty="0" smtClean="0"/>
              <a:t>Although </a:t>
            </a:r>
            <a:r>
              <a:rPr lang="en-CA" altLang="en-US" sz="1000" dirty="0"/>
              <a:t>used by Apple, iOS is </a:t>
            </a:r>
            <a:r>
              <a:rPr lang="en-US" altLang="en-US" sz="1000" dirty="0" smtClean="0"/>
              <a:t>a registered </a:t>
            </a:r>
            <a:r>
              <a:rPr lang="en-US" altLang="en-US" sz="1000" dirty="0"/>
              <a:t>trademark of Cisco in the U.S. and other countries and is used by Apple under license</a:t>
            </a:r>
            <a:r>
              <a:rPr lang="en-US" altLang="en-US" sz="1000" dirty="0" smtClean="0"/>
              <a:t>.</a:t>
            </a:r>
            <a:endParaRPr lang="en-CA" altLang="en-US" sz="1000" dirty="0"/>
          </a:p>
        </p:txBody>
      </p:sp>
    </p:spTree>
    <p:extLst>
      <p:ext uri="{BB962C8B-B14F-4D97-AF65-F5344CB8AC3E}">
        <p14:creationId xmlns:p14="http://schemas.microsoft.com/office/powerpoint/2010/main" val="2342478232"/>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sz="1600" dirty="0" smtClean="0"/>
              <a:t>Cisco IOS</a:t>
            </a:r>
            <a:r>
              <a:rPr lang="en-US" altLang="en-US" sz="1600" dirty="0"/>
              <a:t/>
            </a:r>
            <a:br>
              <a:rPr lang="en-US" altLang="en-US" sz="1600" dirty="0"/>
            </a:br>
            <a:r>
              <a:rPr lang="en-CA" altLang="en-US" dirty="0" smtClean="0"/>
              <a:t>Purpose of OS</a:t>
            </a:r>
          </a:p>
        </p:txBody>
      </p:sp>
      <p:sp>
        <p:nvSpPr>
          <p:cNvPr id="3" name="Content Placeholder 2"/>
          <p:cNvSpPr>
            <a:spLocks noGrp="1"/>
          </p:cNvSpPr>
          <p:nvPr>
            <p:ph idx="1"/>
          </p:nvPr>
        </p:nvSpPr>
        <p:spPr/>
        <p:txBody>
          <a:bodyPr/>
          <a:lstStyle/>
          <a:p>
            <a:r>
              <a:rPr lang="en-US" altLang="en-US" dirty="0" smtClean="0"/>
              <a:t>Using a GUI enables </a:t>
            </a:r>
            <a:r>
              <a:rPr lang="en-US" altLang="en-US" dirty="0"/>
              <a:t>a user to:</a:t>
            </a:r>
          </a:p>
          <a:p>
            <a:pPr lvl="1"/>
            <a:r>
              <a:rPr lang="en-US" altLang="en-US" dirty="0" smtClean="0"/>
              <a:t>Use </a:t>
            </a:r>
            <a:r>
              <a:rPr lang="en-US" altLang="en-US" dirty="0"/>
              <a:t>a mouse to make selections and run programs</a:t>
            </a:r>
          </a:p>
          <a:p>
            <a:pPr lvl="1"/>
            <a:r>
              <a:rPr lang="en-US" altLang="en-US" dirty="0"/>
              <a:t>Enter text and text-based commands</a:t>
            </a:r>
          </a:p>
          <a:p>
            <a:endParaRPr lang="en-US" altLang="en-US" dirty="0" smtClean="0"/>
          </a:p>
          <a:p>
            <a:r>
              <a:rPr lang="en-US" altLang="en-US" dirty="0" smtClean="0"/>
              <a:t>Using a CLI on a Cisco </a:t>
            </a:r>
            <a:r>
              <a:rPr lang="en-US" altLang="en-US" dirty="0"/>
              <a:t>IOS </a:t>
            </a:r>
            <a:r>
              <a:rPr lang="en-US" altLang="en-US" dirty="0" smtClean="0"/>
              <a:t>switch </a:t>
            </a:r>
            <a:r>
              <a:rPr lang="en-US" altLang="en-US" dirty="0"/>
              <a:t>or router enables a network technician to:</a:t>
            </a:r>
          </a:p>
          <a:p>
            <a:pPr lvl="1"/>
            <a:r>
              <a:rPr lang="en-US" altLang="en-US" dirty="0" smtClean="0"/>
              <a:t>Use </a:t>
            </a:r>
            <a:r>
              <a:rPr lang="en-US" altLang="en-US" dirty="0"/>
              <a:t>a keyboard to run CLI-based network programs</a:t>
            </a:r>
          </a:p>
          <a:p>
            <a:pPr lvl="1"/>
            <a:r>
              <a:rPr lang="en-US" altLang="en-US" dirty="0"/>
              <a:t>Use a keyboard to enter text and text-based commands</a:t>
            </a:r>
          </a:p>
          <a:p>
            <a:endParaRPr lang="en-CA" altLang="en-US" dirty="0" smtClean="0"/>
          </a:p>
          <a:p>
            <a:r>
              <a:rPr lang="en-CA" altLang="en-US" dirty="0" smtClean="0"/>
              <a:t>There are many distinct variations of Cisco IOS:</a:t>
            </a:r>
          </a:p>
          <a:p>
            <a:pPr lvl="1"/>
            <a:r>
              <a:rPr lang="en-CA" altLang="en-US" dirty="0" smtClean="0"/>
              <a:t>IOS for switches, routers, and other Cisco networking devices</a:t>
            </a:r>
          </a:p>
          <a:p>
            <a:pPr lvl="1"/>
            <a:r>
              <a:rPr lang="en-CA" altLang="en-US" dirty="0" smtClean="0"/>
              <a:t>IOS numbered versions for a given Cisco networking devices</a:t>
            </a:r>
          </a:p>
          <a:p>
            <a:pPr lvl="1"/>
            <a:endParaRPr lang="en-CA" altLang="en-US" dirty="0" smtClean="0"/>
          </a:p>
        </p:txBody>
      </p:sp>
    </p:spTree>
    <p:extLst>
      <p:ext uri="{BB962C8B-B14F-4D97-AF65-F5344CB8AC3E}">
        <p14:creationId xmlns:p14="http://schemas.microsoft.com/office/powerpoint/2010/main" val="1244122906"/>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r>
              <a:rPr lang="en-US" altLang="en-US" sz="1600" dirty="0" smtClean="0"/>
              <a:t>Cisco IOS</a:t>
            </a:r>
            <a:r>
              <a:rPr lang="en-US" altLang="en-US" dirty="0"/>
              <a:t/>
            </a:r>
            <a:br>
              <a:rPr lang="en-US" altLang="en-US" dirty="0"/>
            </a:br>
            <a:r>
              <a:rPr lang="en-US" altLang="en-US" dirty="0" smtClean="0"/>
              <a:t>Purpose of </a:t>
            </a:r>
            <a:r>
              <a:rPr lang="en-CA" altLang="en-US" dirty="0" smtClean="0"/>
              <a:t>OS (Cont.)</a:t>
            </a:r>
          </a:p>
        </p:txBody>
      </p:sp>
      <p:sp>
        <p:nvSpPr>
          <p:cNvPr id="13315" name="Content Placeholder 2"/>
          <p:cNvSpPr>
            <a:spLocks noGrp="1"/>
          </p:cNvSpPr>
          <p:nvPr>
            <p:ph idx="1"/>
          </p:nvPr>
        </p:nvSpPr>
        <p:spPr>
          <a:xfrm>
            <a:off x="144065" y="798944"/>
            <a:ext cx="3959160" cy="4155319"/>
          </a:xfrm>
        </p:spPr>
        <p:txBody>
          <a:bodyPr/>
          <a:lstStyle/>
          <a:p>
            <a:r>
              <a:rPr lang="en-US" altLang="en-US" dirty="0" smtClean="0"/>
              <a:t>All </a:t>
            </a:r>
            <a:r>
              <a:rPr lang="en-US" altLang="en-US" dirty="0"/>
              <a:t>devices come with a default IOS and feature </a:t>
            </a:r>
            <a:r>
              <a:rPr lang="en-US" altLang="en-US" dirty="0" smtClean="0"/>
              <a:t>set. It </a:t>
            </a:r>
            <a:r>
              <a:rPr lang="en-US" altLang="en-US" dirty="0"/>
              <a:t>is possible to upgrade the IOS version or feature set.</a:t>
            </a:r>
          </a:p>
          <a:p>
            <a:r>
              <a:rPr lang="en-CA" altLang="en-US" dirty="0" smtClean="0"/>
              <a:t>An IOS can be downloaded from cisco.com. However, a Cisco Connection Online (CCO) account is required.</a:t>
            </a:r>
          </a:p>
          <a:p>
            <a:pPr marL="0" indent="0">
              <a:buNone/>
            </a:pPr>
            <a:r>
              <a:rPr lang="en-CA" altLang="en-US" b="1" dirty="0" smtClean="0"/>
              <a:t>Note</a:t>
            </a:r>
            <a:r>
              <a:rPr lang="en-CA" altLang="en-US" dirty="0" smtClean="0"/>
              <a:t>: The </a:t>
            </a:r>
            <a:r>
              <a:rPr lang="en-CA" altLang="en-US" dirty="0"/>
              <a:t>focus of this course will be on Cisco IOS Release 15.x. </a:t>
            </a:r>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a:p>
            <a:pPr lvl="1"/>
            <a:endParaRPr lang="en-CA" altLang="en-US" dirty="0" smtClean="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4001222" y="688554"/>
            <a:ext cx="5069454" cy="415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837481"/>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smtClean="0"/>
              <a:t>Cisco IOS Access</a:t>
            </a:r>
            <a:br>
              <a:rPr lang="en-US" altLang="en-US" sz="1600" dirty="0" smtClean="0"/>
            </a:br>
            <a:r>
              <a:rPr lang="en-US" altLang="en-US" dirty="0" smtClean="0"/>
              <a:t>Access Methods</a:t>
            </a:r>
          </a:p>
        </p:txBody>
      </p:sp>
      <p:sp>
        <p:nvSpPr>
          <p:cNvPr id="55299" name="Rectangle 3"/>
          <p:cNvSpPr>
            <a:spLocks noGrp="1" noChangeArrowheads="1"/>
          </p:cNvSpPr>
          <p:nvPr>
            <p:ph type="body" idx="1"/>
          </p:nvPr>
        </p:nvSpPr>
        <p:spPr/>
        <p:txBody>
          <a:bodyPr/>
          <a:lstStyle/>
          <a:p>
            <a:pPr eaLnBrk="1" hangingPunct="1"/>
            <a:r>
              <a:rPr lang="en-US" altLang="en-US" sz="1800" dirty="0" smtClean="0"/>
              <a:t>The three most common ways to access the IOS are:</a:t>
            </a:r>
          </a:p>
          <a:p>
            <a:pPr lvl="1"/>
            <a:r>
              <a:rPr lang="en-US" altLang="en-US" sz="1800" b="1" dirty="0"/>
              <a:t>Console port – </a:t>
            </a:r>
            <a:r>
              <a:rPr lang="en-US" altLang="en-US" sz="1800" dirty="0"/>
              <a:t>Out-of-band serial port used primarily for management purposes such as the initial configuration of the router. </a:t>
            </a:r>
          </a:p>
          <a:p>
            <a:pPr lvl="1"/>
            <a:r>
              <a:rPr lang="en-US" altLang="en-US" sz="1800" b="1" dirty="0"/>
              <a:t>Secure Shell (SSH) - </a:t>
            </a:r>
            <a:r>
              <a:rPr lang="en-US" altLang="en-US" sz="1800" dirty="0"/>
              <a:t>Inband method for remotely and securely establishing a CLI session over a network. User authentication, passwords, and commands sent over the network are encrypted. As a best practice, use SSH instead of Telnet whenever possible.</a:t>
            </a:r>
          </a:p>
          <a:p>
            <a:pPr lvl="1"/>
            <a:r>
              <a:rPr lang="en-US" altLang="en-US" sz="1800" b="1" dirty="0"/>
              <a:t>Telnet</a:t>
            </a:r>
            <a:r>
              <a:rPr lang="en-US" altLang="en-US" sz="1800" dirty="0"/>
              <a:t> – </a:t>
            </a:r>
            <a:r>
              <a:rPr lang="en-US" altLang="en-US" sz="1800" dirty="0" err="1"/>
              <a:t>Inband</a:t>
            </a:r>
            <a:r>
              <a:rPr lang="en-US" altLang="en-US" sz="1800" dirty="0"/>
              <a:t>  interfaces remotely establishing a CLI session through a virtual interface, over a network. User authentication, passwords, and commands are sent over the network in plaintext.</a:t>
            </a:r>
          </a:p>
          <a:p>
            <a:pPr marL="0" indent="0" eaLnBrk="1" hangingPunct="1">
              <a:buNone/>
            </a:pPr>
            <a:r>
              <a:rPr lang="en-CA" altLang="en-US" sz="1650" b="1" smtClean="0"/>
              <a:t>Note</a:t>
            </a:r>
            <a:r>
              <a:rPr lang="en-CA" altLang="en-US" sz="1650" dirty="0" smtClean="0"/>
              <a:t>: </a:t>
            </a:r>
            <a:r>
              <a:rPr lang="en-CA" altLang="en-US" sz="1550" dirty="0" smtClean="0"/>
              <a:t>The </a:t>
            </a:r>
            <a:r>
              <a:rPr lang="en-CA" altLang="en-US" sz="1550" dirty="0"/>
              <a:t>AUX port is an on older </a:t>
            </a:r>
            <a:r>
              <a:rPr lang="en-CA" altLang="en-US" sz="1550" dirty="0" smtClean="0"/>
              <a:t>method of establishing </a:t>
            </a:r>
            <a:r>
              <a:rPr lang="en-CA" altLang="en-US" sz="1550" dirty="0"/>
              <a:t>a CLI session remotely via a telephone dialup connection using a modem</a:t>
            </a:r>
            <a:r>
              <a:rPr lang="en-CA" altLang="en-US" sz="1550" dirty="0" smtClean="0"/>
              <a:t>.</a:t>
            </a:r>
            <a:endParaRPr lang="en-CA" altLang="en-US" sz="1550" dirty="0"/>
          </a:p>
        </p:txBody>
      </p:sp>
    </p:spTree>
    <p:extLst>
      <p:ext uri="{BB962C8B-B14F-4D97-AF65-F5344CB8AC3E}">
        <p14:creationId xmlns:p14="http://schemas.microsoft.com/office/powerpoint/2010/main" val="2736946885"/>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r>
              <a:rPr lang="en-US" altLang="en-US" sz="1600" dirty="0"/>
              <a:t>Cisco IOS Access</a:t>
            </a:r>
            <a:br>
              <a:rPr lang="en-US" altLang="en-US" sz="1600" dirty="0"/>
            </a:br>
            <a:r>
              <a:rPr lang="en-CA" altLang="en-US" dirty="0" smtClean="0"/>
              <a:t>Terminal Emulation Program</a:t>
            </a:r>
          </a:p>
        </p:txBody>
      </p:sp>
      <p:sp>
        <p:nvSpPr>
          <p:cNvPr id="25603" name="Content Placeholder 2"/>
          <p:cNvSpPr>
            <a:spLocks noGrp="1"/>
          </p:cNvSpPr>
          <p:nvPr>
            <p:ph idx="1"/>
          </p:nvPr>
        </p:nvSpPr>
        <p:spPr/>
        <p:txBody>
          <a:bodyPr/>
          <a:lstStyle/>
          <a:p>
            <a:r>
              <a:rPr lang="en-CA" altLang="en-US" dirty="0" smtClean="0"/>
              <a:t>Regardless of access method, a terminal emulation program will be required. Popular terminal emulation programs include PuTTY, Tera Term, SecureCRT, and OS X Terminal.</a:t>
            </a:r>
          </a:p>
          <a:p>
            <a:endParaRPr lang="en-CA" altLang="en-US" dirty="0" smtClean="0"/>
          </a:p>
        </p:txBody>
      </p:sp>
      <p:pic>
        <p:nvPicPr>
          <p:cNvPr id="2560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70566" y="1717134"/>
            <a:ext cx="4454160" cy="282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Lst>
        </p:spPr>
      </p:pic>
      <p:pic>
        <p:nvPicPr>
          <p:cNvPr id="2560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286" y="1511362"/>
            <a:ext cx="2888216" cy="3085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pic>
      <p:sp>
        <p:nvSpPr>
          <p:cNvPr id="2" name="TextBox 1"/>
          <p:cNvSpPr txBox="1"/>
          <p:nvPr/>
        </p:nvSpPr>
        <p:spPr>
          <a:xfrm>
            <a:off x="5885361" y="1440135"/>
            <a:ext cx="904030" cy="276999"/>
          </a:xfrm>
          <a:prstGeom prst="rect">
            <a:avLst/>
          </a:prstGeom>
          <a:noFill/>
        </p:spPr>
        <p:txBody>
          <a:bodyPr wrap="none" rtlCol="0">
            <a:spAutoFit/>
          </a:bodyPr>
          <a:lstStyle/>
          <a:p>
            <a:r>
              <a:rPr lang="en-US" sz="1200" b="1" dirty="0" smtClean="0"/>
              <a:t>Tera Term</a:t>
            </a:r>
            <a:endParaRPr lang="en-US" sz="1200" b="1" dirty="0"/>
          </a:p>
        </p:txBody>
      </p:sp>
    </p:spTree>
    <p:extLst>
      <p:ext uri="{BB962C8B-B14F-4D97-AF65-F5344CB8AC3E}">
        <p14:creationId xmlns:p14="http://schemas.microsoft.com/office/powerpoint/2010/main" val="150518143"/>
      </p:ext>
    </p:extLst>
  </p:cSld>
  <p:clrMapOvr>
    <a:masterClrMapping/>
  </p:clrMapOvr>
  <p:transition spd="slow">
    <p:wip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065" y="798944"/>
            <a:ext cx="5342335" cy="4155319"/>
          </a:xfrm>
        </p:spPr>
        <p:txBody>
          <a:bodyPr/>
          <a:lstStyle/>
          <a:p>
            <a:r>
              <a:rPr lang="en-US" dirty="0"/>
              <a:t>The Cisco IOS modes use a hierarchical </a:t>
            </a:r>
            <a:r>
              <a:rPr lang="en-US" dirty="0" smtClean="0"/>
              <a:t>command structure. </a:t>
            </a:r>
          </a:p>
          <a:p>
            <a:r>
              <a:rPr lang="en-US" dirty="0" smtClean="0"/>
              <a:t>Each </a:t>
            </a:r>
            <a:r>
              <a:rPr lang="en-US" dirty="0"/>
              <a:t>mode has a distinctive prompt and is used to accomplish particular tasks with a specific set of commands that are available only to that mode. </a:t>
            </a:r>
          </a:p>
        </p:txBody>
      </p:sp>
      <p:sp>
        <p:nvSpPr>
          <p:cNvPr id="29698" name="Rectangle 2"/>
          <p:cNvSpPr>
            <a:spLocks noGrp="1" noChangeArrowheads="1"/>
          </p:cNvSpPr>
          <p:nvPr>
            <p:ph type="title"/>
          </p:nvPr>
        </p:nvSpPr>
        <p:spPr/>
        <p:txBody>
          <a:bodyPr/>
          <a:lstStyle/>
          <a:p>
            <a:r>
              <a:rPr lang="en-US" altLang="en-US" sz="1600" dirty="0" smtClean="0"/>
              <a:t>Navigate the IOS</a:t>
            </a:r>
            <a:r>
              <a:rPr lang="en-US" altLang="en-US" dirty="0" smtClean="0"/>
              <a:t/>
            </a:r>
            <a:br>
              <a:rPr lang="en-US" altLang="en-US" dirty="0" smtClean="0"/>
            </a:br>
            <a:r>
              <a:rPr lang="en-US" altLang="en-US" dirty="0" smtClean="0"/>
              <a:t>Cisco IOS Modes of Operation</a:t>
            </a:r>
          </a:p>
        </p:txBody>
      </p:sp>
      <p:pic>
        <p:nvPicPr>
          <p:cNvPr id="2" name="Picture 1"/>
          <p:cNvPicPr>
            <a:picLocks noChangeAspect="1"/>
          </p:cNvPicPr>
          <p:nvPr/>
        </p:nvPicPr>
        <p:blipFill>
          <a:blip r:embed="rId3"/>
          <a:stretch>
            <a:fillRect/>
          </a:stretch>
        </p:blipFill>
        <p:spPr>
          <a:xfrm>
            <a:off x="4514335" y="2147150"/>
            <a:ext cx="4222613" cy="2361329"/>
          </a:xfrm>
          <a:prstGeom prst="rect">
            <a:avLst/>
          </a:prstGeom>
        </p:spPr>
      </p:pic>
    </p:spTree>
    <p:extLst>
      <p:ext uri="{BB962C8B-B14F-4D97-AF65-F5344CB8AC3E}">
        <p14:creationId xmlns:p14="http://schemas.microsoft.com/office/powerpoint/2010/main" val="2026875563"/>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altLang="en-US" dirty="0" smtClean="0"/>
              <a:t>The </a:t>
            </a:r>
            <a:r>
              <a:rPr lang="en-CA" altLang="en-US" dirty="0"/>
              <a:t>user EXEC mode allows only a limited number of basic monitoring commands. </a:t>
            </a:r>
          </a:p>
          <a:p>
            <a:pPr lvl="1"/>
            <a:r>
              <a:rPr lang="en-CA" altLang="en-US" dirty="0" smtClean="0"/>
              <a:t>Often </a:t>
            </a:r>
            <a:r>
              <a:rPr lang="en-CA" altLang="en-US" dirty="0"/>
              <a:t>referred to as “view-only” </a:t>
            </a:r>
            <a:r>
              <a:rPr lang="en-CA" altLang="en-US" dirty="0" smtClean="0"/>
              <a:t>mode.</a:t>
            </a:r>
            <a:endParaRPr lang="en-CA" altLang="en-US" dirty="0"/>
          </a:p>
          <a:p>
            <a:pPr lvl="1"/>
            <a:r>
              <a:rPr lang="en-CA" altLang="en-US" dirty="0" smtClean="0"/>
              <a:t>By </a:t>
            </a:r>
            <a:r>
              <a:rPr lang="en-CA" altLang="en-US" dirty="0"/>
              <a:t>default, there is no authentication required to access the user EXEC </a:t>
            </a:r>
            <a:r>
              <a:rPr lang="en-CA" altLang="en-US" dirty="0" smtClean="0"/>
              <a:t>mode but it should be secured.</a:t>
            </a:r>
          </a:p>
          <a:p>
            <a:pPr lvl="1"/>
            <a:endParaRPr lang="en-CA" altLang="en-US" dirty="0"/>
          </a:p>
          <a:p>
            <a:r>
              <a:rPr lang="en-CA" altLang="en-US" dirty="0"/>
              <a:t>The privileged EXEC mode allows the execution of configuration and management commands. </a:t>
            </a:r>
          </a:p>
          <a:p>
            <a:pPr lvl="1"/>
            <a:r>
              <a:rPr lang="en-US" altLang="en-US" dirty="0" smtClean="0"/>
              <a:t>Often referred to as “enable mode” because it requires the </a:t>
            </a:r>
            <a:r>
              <a:rPr lang="en-US" altLang="en-US" b="1" dirty="0" smtClean="0"/>
              <a:t>enable </a:t>
            </a:r>
            <a:r>
              <a:rPr lang="en-US" altLang="en-US" dirty="0" smtClean="0"/>
              <a:t>user EXEC command.</a:t>
            </a:r>
            <a:endParaRPr lang="en-US" altLang="en-US" dirty="0"/>
          </a:p>
          <a:p>
            <a:pPr lvl="1"/>
            <a:r>
              <a:rPr lang="en-CA" altLang="en-US" dirty="0" smtClean="0"/>
              <a:t>By </a:t>
            </a:r>
            <a:r>
              <a:rPr lang="en-CA" altLang="en-US" dirty="0"/>
              <a:t>default, there is no authentication required to access the user EXEC </a:t>
            </a:r>
            <a:r>
              <a:rPr lang="en-CA" altLang="en-US" dirty="0" smtClean="0"/>
              <a:t>mode but it should be secured.</a:t>
            </a:r>
            <a:endParaRPr lang="en-CA" altLang="en-US" dirty="0"/>
          </a:p>
          <a:p>
            <a:pPr lvl="1"/>
            <a:endParaRPr lang="en-CA" altLang="en-US" dirty="0"/>
          </a:p>
          <a:p>
            <a:endParaRPr lang="en-US" dirty="0"/>
          </a:p>
        </p:txBody>
      </p:sp>
      <p:sp>
        <p:nvSpPr>
          <p:cNvPr id="29698" name="Rectangle 2"/>
          <p:cNvSpPr>
            <a:spLocks noGrp="1" noChangeArrowheads="1"/>
          </p:cNvSpPr>
          <p:nvPr>
            <p:ph type="title"/>
          </p:nvPr>
        </p:nvSpPr>
        <p:spPr/>
        <p:txBody>
          <a:bodyPr/>
          <a:lstStyle/>
          <a:p>
            <a:r>
              <a:rPr lang="en-US" altLang="en-US" sz="1600" dirty="0" smtClean="0"/>
              <a:t>Navigate the IOS</a:t>
            </a:r>
            <a:r>
              <a:rPr lang="en-US" altLang="en-US" dirty="0" smtClean="0"/>
              <a:t/>
            </a:r>
            <a:br>
              <a:rPr lang="en-US" altLang="en-US" dirty="0" smtClean="0"/>
            </a:br>
            <a:r>
              <a:rPr lang="en-US" altLang="en-US" dirty="0" smtClean="0"/>
              <a:t>Primary Command Modes</a:t>
            </a:r>
          </a:p>
        </p:txBody>
      </p:sp>
      <p:pic>
        <p:nvPicPr>
          <p:cNvPr id="2" name="Picture 1"/>
          <p:cNvPicPr>
            <a:picLocks noChangeAspect="1"/>
          </p:cNvPicPr>
          <p:nvPr/>
        </p:nvPicPr>
        <p:blipFill>
          <a:blip r:embed="rId3"/>
          <a:stretch>
            <a:fillRect/>
          </a:stretch>
        </p:blipFill>
        <p:spPr>
          <a:xfrm>
            <a:off x="1346201" y="3098933"/>
            <a:ext cx="6449014" cy="1569648"/>
          </a:xfrm>
          <a:prstGeom prst="rect">
            <a:avLst/>
          </a:prstGeom>
        </p:spPr>
      </p:pic>
    </p:spTree>
    <p:extLst>
      <p:ext uri="{BB962C8B-B14F-4D97-AF65-F5344CB8AC3E}">
        <p14:creationId xmlns:p14="http://schemas.microsoft.com/office/powerpoint/2010/main" val="446572214"/>
      </p:ext>
    </p:extLst>
  </p:cSld>
  <p:clrMapOvr>
    <a:masterClrMapping/>
  </p:clrMapOvr>
  <p:transition spd="slow">
    <p:wip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065" y="798944"/>
            <a:ext cx="5342335" cy="4155319"/>
          </a:xfrm>
        </p:spPr>
        <p:txBody>
          <a:bodyPr/>
          <a:lstStyle/>
          <a:p>
            <a:pPr>
              <a:defRPr/>
            </a:pPr>
            <a:r>
              <a:rPr lang="en-CA" dirty="0" smtClean="0"/>
              <a:t>The primary configuration mode is called </a:t>
            </a:r>
            <a:r>
              <a:rPr lang="en-CA" b="1" dirty="0" smtClean="0"/>
              <a:t>global configuration </a:t>
            </a:r>
            <a:r>
              <a:rPr lang="en-CA" dirty="0" smtClean="0"/>
              <a:t>or simply, </a:t>
            </a:r>
            <a:r>
              <a:rPr lang="en-CA" b="1" dirty="0" smtClean="0"/>
              <a:t>global config</a:t>
            </a:r>
            <a:r>
              <a:rPr lang="en-CA" dirty="0" smtClean="0"/>
              <a:t>. </a:t>
            </a:r>
          </a:p>
          <a:p>
            <a:pPr lvl="1">
              <a:defRPr/>
            </a:pPr>
            <a:r>
              <a:rPr lang="en-CA" dirty="0" smtClean="0"/>
              <a:t>Use </a:t>
            </a:r>
            <a:r>
              <a:rPr lang="en-CA" dirty="0" smtClean="0">
                <a:solidFill>
                  <a:srgbClr val="000000"/>
                </a:solidFill>
              </a:rPr>
              <a:t>the</a:t>
            </a:r>
            <a:r>
              <a:rPr lang="en-CA" b="1" dirty="0" smtClean="0">
                <a:solidFill>
                  <a:srgbClr val="000000"/>
                </a:solidFill>
              </a:rPr>
              <a:t> configure terminal </a:t>
            </a:r>
            <a:r>
              <a:rPr lang="en-CA" dirty="0" smtClean="0">
                <a:solidFill>
                  <a:srgbClr val="000000"/>
                </a:solidFill>
              </a:rPr>
              <a:t>command </a:t>
            </a:r>
            <a:r>
              <a:rPr lang="en-CA" dirty="0" smtClean="0"/>
              <a:t>to access.</a:t>
            </a:r>
          </a:p>
          <a:p>
            <a:pPr lvl="1">
              <a:defRPr/>
            </a:pPr>
            <a:r>
              <a:rPr lang="en-CA" dirty="0" smtClean="0"/>
              <a:t>Changes made affect the operation of the device. </a:t>
            </a:r>
          </a:p>
          <a:p>
            <a:pPr marL="0" indent="0">
              <a:buNone/>
              <a:defRPr/>
            </a:pPr>
            <a:endParaRPr lang="en-CA" dirty="0" smtClean="0"/>
          </a:p>
          <a:p>
            <a:pPr>
              <a:defRPr/>
            </a:pPr>
            <a:r>
              <a:rPr lang="en-US" dirty="0" smtClean="0"/>
              <a:t>Specific sub configuration modes can be accessed from global configuration mode. Each of these modes allows the configuration of a particular part or function of the IOS device. </a:t>
            </a:r>
          </a:p>
          <a:p>
            <a:pPr lvl="1">
              <a:defRPr/>
            </a:pPr>
            <a:r>
              <a:rPr lang="en-US" b="1" dirty="0" smtClean="0"/>
              <a:t>Interface mode </a:t>
            </a:r>
            <a:r>
              <a:rPr lang="en-US" dirty="0" smtClean="0"/>
              <a:t>- to configure one of the network interfaces.</a:t>
            </a:r>
          </a:p>
          <a:p>
            <a:pPr lvl="1">
              <a:defRPr/>
            </a:pPr>
            <a:r>
              <a:rPr lang="en-US" b="1" dirty="0" smtClean="0"/>
              <a:t>Line mode </a:t>
            </a:r>
            <a:r>
              <a:rPr lang="en-US" dirty="0" smtClean="0"/>
              <a:t>- to configure the console, AUX, Telnet, or SSH access.</a:t>
            </a:r>
          </a:p>
          <a:p>
            <a:pPr>
              <a:defRPr/>
            </a:pPr>
            <a:endParaRPr lang="en-US" dirty="0" smtClean="0"/>
          </a:p>
          <a:p>
            <a:pPr>
              <a:defRPr/>
            </a:pPr>
            <a:endParaRPr lang="en-CA" dirty="0" smtClean="0"/>
          </a:p>
          <a:p>
            <a:pPr>
              <a:defRPr/>
            </a:pPr>
            <a:endParaRPr lang="en-CA" dirty="0" smtClean="0"/>
          </a:p>
        </p:txBody>
      </p:sp>
      <p:sp>
        <p:nvSpPr>
          <p:cNvPr id="33794" name="Title 1"/>
          <p:cNvSpPr>
            <a:spLocks noGrp="1"/>
          </p:cNvSpPr>
          <p:nvPr>
            <p:ph type="title"/>
          </p:nvPr>
        </p:nvSpPr>
        <p:spPr/>
        <p:txBody>
          <a:bodyPr/>
          <a:lstStyle/>
          <a:p>
            <a:r>
              <a:rPr lang="en-CA" altLang="en-US" sz="1600" dirty="0" smtClean="0"/>
              <a:t>Navigate the IOS</a:t>
            </a:r>
            <a:br>
              <a:rPr lang="en-CA" altLang="en-US" sz="1600" dirty="0" smtClean="0"/>
            </a:br>
            <a:r>
              <a:rPr lang="en-CA" altLang="en-US" dirty="0"/>
              <a:t>Configuration </a:t>
            </a:r>
            <a:r>
              <a:rPr lang="en-CA" altLang="en-US" dirty="0" smtClean="0"/>
              <a:t>Command </a:t>
            </a:r>
            <a:r>
              <a:rPr lang="en-CA" altLang="en-US" dirty="0"/>
              <a:t>Modes</a:t>
            </a:r>
            <a:endParaRPr lang="en-CA" altLang="en-US" dirty="0">
              <a:solidFill>
                <a:srgbClr val="0070C0"/>
              </a:solidFill>
            </a:endParaRPr>
          </a:p>
        </p:txBody>
      </p:sp>
      <p:pic>
        <p:nvPicPr>
          <p:cNvPr id="2" name="Picture 1"/>
          <p:cNvPicPr>
            <a:picLocks noChangeAspect="1"/>
          </p:cNvPicPr>
          <p:nvPr/>
        </p:nvPicPr>
        <p:blipFill>
          <a:blip r:embed="rId3"/>
          <a:stretch>
            <a:fillRect/>
          </a:stretch>
        </p:blipFill>
        <p:spPr>
          <a:xfrm>
            <a:off x="5486400" y="1371600"/>
            <a:ext cx="3547110" cy="1986915"/>
          </a:xfrm>
          <a:prstGeom prst="rect">
            <a:avLst/>
          </a:prstGeom>
        </p:spPr>
      </p:pic>
    </p:spTree>
    <p:extLst>
      <p:ext uri="{BB962C8B-B14F-4D97-AF65-F5344CB8AC3E}">
        <p14:creationId xmlns:p14="http://schemas.microsoft.com/office/powerpoint/2010/main" val="1020952977"/>
      </p:ext>
    </p:extLst>
  </p:cSld>
  <p:clrMapOvr>
    <a:masterClrMapping/>
  </p:clrMapOvr>
  <p:transition spd="slow">
    <p:wip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a:t>Chapter 2: Configure a Network Operating System</a:t>
            </a:r>
          </a:p>
        </p:txBody>
      </p:sp>
      <p:sp>
        <p:nvSpPr>
          <p:cNvPr id="3" name="Rectangle 2"/>
          <p:cNvSpPr/>
          <p:nvPr/>
        </p:nvSpPr>
        <p:spPr>
          <a:xfrm>
            <a:off x="628650" y="3436035"/>
            <a:ext cx="4572000" cy="646331"/>
          </a:xfrm>
          <a:prstGeom prst="rect">
            <a:avLst/>
          </a:prstGeom>
        </p:spPr>
        <p:txBody>
          <a:bodyPr>
            <a:spAutoFit/>
          </a:bodyPr>
          <a:lstStyle/>
          <a:p>
            <a:r>
              <a:rPr lang="en-US" b="1" dirty="0"/>
              <a:t>Introduction to </a:t>
            </a:r>
            <a:r>
              <a:rPr lang="en-US" b="1" dirty="0" smtClean="0"/>
              <a:t>Networks </a:t>
            </a:r>
            <a:r>
              <a:rPr lang="en-US" b="1" dirty="0"/>
              <a:t>6.0 Planning Guide</a:t>
            </a:r>
          </a:p>
        </p:txBody>
      </p:sp>
    </p:spTree>
    <p:extLst>
      <p:ext uri="{BB962C8B-B14F-4D97-AF65-F5344CB8AC3E}">
        <p14:creationId xmlns:p14="http://schemas.microsoft.com/office/powerpoint/2010/main" val="91424956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CA" altLang="en-US" sz="1600" dirty="0" smtClean="0"/>
              <a:t>Navigate the IOS</a:t>
            </a:r>
            <a:br>
              <a:rPr lang="en-CA" altLang="en-US" sz="1600" dirty="0" smtClean="0"/>
            </a:br>
            <a:r>
              <a:rPr lang="en-CA" altLang="en-US" dirty="0" smtClean="0"/>
              <a:t>Navigate </a:t>
            </a:r>
            <a:r>
              <a:rPr lang="en-CA" altLang="en-US" dirty="0"/>
              <a:t>Between IOS </a:t>
            </a:r>
            <a:r>
              <a:rPr lang="en-CA" altLang="en-US" dirty="0" smtClean="0"/>
              <a:t>Modes</a:t>
            </a:r>
          </a:p>
        </p:txBody>
      </p:sp>
      <p:sp>
        <p:nvSpPr>
          <p:cNvPr id="3" name="Content Placeholder 2"/>
          <p:cNvSpPr>
            <a:spLocks noGrp="1"/>
          </p:cNvSpPr>
          <p:nvPr>
            <p:ph idx="1"/>
          </p:nvPr>
        </p:nvSpPr>
        <p:spPr>
          <a:xfrm>
            <a:off x="144064" y="798944"/>
            <a:ext cx="5342335" cy="4155319"/>
          </a:xfrm>
        </p:spPr>
        <p:txBody>
          <a:bodyPr/>
          <a:lstStyle/>
          <a:p>
            <a:r>
              <a:rPr lang="en-US" altLang="en-US" dirty="0">
                <a:solidFill>
                  <a:srgbClr val="000000"/>
                </a:solidFill>
              </a:rPr>
              <a:t>Various commands are used to move in and out of command </a:t>
            </a:r>
            <a:r>
              <a:rPr lang="en-US" altLang="en-US" dirty="0" smtClean="0">
                <a:solidFill>
                  <a:srgbClr val="000000"/>
                </a:solidFill>
              </a:rPr>
              <a:t>prompts: </a:t>
            </a:r>
            <a:endParaRPr lang="en-CA" altLang="en-US" dirty="0" smtClean="0">
              <a:solidFill>
                <a:srgbClr val="000000"/>
              </a:solidFill>
            </a:endParaRPr>
          </a:p>
          <a:p>
            <a:pPr lvl="1"/>
            <a:r>
              <a:rPr lang="en-US" altLang="en-US" dirty="0">
                <a:solidFill>
                  <a:srgbClr val="000000"/>
                </a:solidFill>
              </a:rPr>
              <a:t>To move from user EXEC mode to privileged EXEC mode, use the</a:t>
            </a:r>
            <a:r>
              <a:rPr lang="en-US" altLang="en-US" b="1" dirty="0">
                <a:solidFill>
                  <a:srgbClr val="000000"/>
                </a:solidFill>
              </a:rPr>
              <a:t> enable </a:t>
            </a:r>
            <a:r>
              <a:rPr lang="en-US" altLang="en-US" dirty="0">
                <a:solidFill>
                  <a:srgbClr val="000000"/>
                </a:solidFill>
              </a:rPr>
              <a:t>command. </a:t>
            </a:r>
            <a:endParaRPr lang="en-US" altLang="en-US" dirty="0" smtClean="0">
              <a:solidFill>
                <a:srgbClr val="000000"/>
              </a:solidFill>
            </a:endParaRPr>
          </a:p>
          <a:p>
            <a:pPr lvl="1"/>
            <a:r>
              <a:rPr lang="en-US" altLang="en-US" dirty="0" smtClean="0">
                <a:solidFill>
                  <a:srgbClr val="000000"/>
                </a:solidFill>
              </a:rPr>
              <a:t>Use return </a:t>
            </a:r>
            <a:r>
              <a:rPr lang="en-US" altLang="en-US" dirty="0">
                <a:solidFill>
                  <a:srgbClr val="000000"/>
                </a:solidFill>
              </a:rPr>
              <a:t>to user EXEC </a:t>
            </a:r>
            <a:r>
              <a:rPr lang="en-US" altLang="en-US" dirty="0" smtClean="0">
                <a:solidFill>
                  <a:srgbClr val="000000"/>
                </a:solidFill>
              </a:rPr>
              <a:t>mode, use the </a:t>
            </a:r>
            <a:r>
              <a:rPr lang="en-US" altLang="en-US" b="1" dirty="0" smtClean="0">
                <a:solidFill>
                  <a:srgbClr val="000000"/>
                </a:solidFill>
              </a:rPr>
              <a:t>disable </a:t>
            </a:r>
            <a:r>
              <a:rPr lang="en-US" altLang="en-US" dirty="0" smtClean="0">
                <a:solidFill>
                  <a:srgbClr val="000000"/>
                </a:solidFill>
              </a:rPr>
              <a:t>command.</a:t>
            </a:r>
            <a:endParaRPr lang="en-US" altLang="en-US" dirty="0">
              <a:solidFill>
                <a:srgbClr val="000000"/>
              </a:solidFill>
            </a:endParaRPr>
          </a:p>
          <a:p>
            <a:endParaRPr lang="en-US" altLang="en-US" dirty="0">
              <a:solidFill>
                <a:srgbClr val="000000"/>
              </a:solidFill>
            </a:endParaRPr>
          </a:p>
          <a:p>
            <a:r>
              <a:rPr lang="en-CA" altLang="en-US" dirty="0" smtClean="0">
                <a:solidFill>
                  <a:srgbClr val="000000"/>
                </a:solidFill>
              </a:rPr>
              <a:t>Various </a:t>
            </a:r>
            <a:r>
              <a:rPr lang="en-CA" altLang="en-US" dirty="0">
                <a:solidFill>
                  <a:srgbClr val="000000"/>
                </a:solidFill>
              </a:rPr>
              <a:t>methods can be used to exit / quit </a:t>
            </a:r>
            <a:r>
              <a:rPr lang="en-CA" altLang="en-US" dirty="0" smtClean="0">
                <a:solidFill>
                  <a:srgbClr val="000000"/>
                </a:solidFill>
              </a:rPr>
              <a:t>configuration modes: </a:t>
            </a:r>
          </a:p>
          <a:p>
            <a:pPr lvl="1"/>
            <a:r>
              <a:rPr lang="en-CA" altLang="en-US" b="1" dirty="0" smtClean="0">
                <a:solidFill>
                  <a:srgbClr val="000000"/>
                </a:solidFill>
              </a:rPr>
              <a:t>exit</a:t>
            </a:r>
            <a:r>
              <a:rPr lang="en-CA" altLang="en-US" dirty="0" smtClean="0">
                <a:solidFill>
                  <a:srgbClr val="000000"/>
                </a:solidFill>
              </a:rPr>
              <a:t> - Used to move from a specific mode to the previous more general mode, such as from interface mode to global config.</a:t>
            </a:r>
          </a:p>
          <a:p>
            <a:pPr lvl="1"/>
            <a:r>
              <a:rPr lang="en-CA" altLang="en-US" b="1" dirty="0" smtClean="0">
                <a:solidFill>
                  <a:srgbClr val="000000"/>
                </a:solidFill>
              </a:rPr>
              <a:t>end</a:t>
            </a:r>
            <a:r>
              <a:rPr lang="en-CA" altLang="en-US" dirty="0" smtClean="0">
                <a:solidFill>
                  <a:srgbClr val="000000"/>
                </a:solidFill>
              </a:rPr>
              <a:t> - Can be used to exit out of global configuration mode regardless of which configuration mode you are in.</a:t>
            </a:r>
          </a:p>
          <a:p>
            <a:pPr lvl="1"/>
            <a:r>
              <a:rPr lang="en-CA" altLang="en-US" b="1" dirty="0" smtClean="0">
                <a:solidFill>
                  <a:srgbClr val="000000"/>
                </a:solidFill>
              </a:rPr>
              <a:t>^z</a:t>
            </a:r>
            <a:r>
              <a:rPr lang="en-CA" altLang="en-US" dirty="0" smtClean="0">
                <a:solidFill>
                  <a:srgbClr val="000000"/>
                </a:solidFill>
              </a:rPr>
              <a:t> - Works the same as </a:t>
            </a:r>
            <a:r>
              <a:rPr lang="en-CA" altLang="en-US" b="1" dirty="0" smtClean="0">
                <a:solidFill>
                  <a:srgbClr val="000000"/>
                </a:solidFill>
              </a:rPr>
              <a:t>end</a:t>
            </a:r>
            <a:r>
              <a:rPr lang="en-CA" altLang="en-US" dirty="0" smtClean="0">
                <a:solidFill>
                  <a:srgbClr val="000000"/>
                </a:solidFill>
              </a:rPr>
              <a:t>.</a:t>
            </a:r>
          </a:p>
        </p:txBody>
      </p:sp>
      <p:pic>
        <p:nvPicPr>
          <p:cNvPr id="4" name="Picture 3"/>
          <p:cNvPicPr>
            <a:picLocks noChangeAspect="1"/>
          </p:cNvPicPr>
          <p:nvPr/>
        </p:nvPicPr>
        <p:blipFill>
          <a:blip r:embed="rId3"/>
          <a:stretch>
            <a:fillRect/>
          </a:stretch>
        </p:blipFill>
        <p:spPr>
          <a:xfrm>
            <a:off x="5486400" y="1371600"/>
            <a:ext cx="3553778" cy="1980247"/>
          </a:xfrm>
          <a:prstGeom prst="rect">
            <a:avLst/>
          </a:prstGeom>
        </p:spPr>
      </p:pic>
    </p:spTree>
    <p:extLst>
      <p:ext uri="{BB962C8B-B14F-4D97-AF65-F5344CB8AC3E}">
        <p14:creationId xmlns:p14="http://schemas.microsoft.com/office/powerpoint/2010/main" val="2376591089"/>
      </p:ext>
    </p:extLst>
  </p:cSld>
  <p:clrMapOvr>
    <a:masterClrMapping/>
  </p:clrMapOvr>
  <p:transition spd="slow">
    <p:wip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CA" altLang="en-US" sz="1600" dirty="0" smtClean="0"/>
              <a:t>Navigate the IOS</a:t>
            </a:r>
            <a:br>
              <a:rPr lang="en-CA" altLang="en-US" sz="1600" dirty="0" smtClean="0"/>
            </a:br>
            <a:r>
              <a:rPr lang="en-CA" altLang="en-US" dirty="0" smtClean="0"/>
              <a:t>Navigate </a:t>
            </a:r>
            <a:r>
              <a:rPr lang="en-CA" altLang="en-US" dirty="0"/>
              <a:t>Between IOS </a:t>
            </a:r>
            <a:r>
              <a:rPr lang="en-CA" altLang="en-US" dirty="0" smtClean="0"/>
              <a:t>Modes (Cont.)</a:t>
            </a:r>
          </a:p>
        </p:txBody>
      </p:sp>
      <p:sp>
        <p:nvSpPr>
          <p:cNvPr id="3" name="Content Placeholder 2"/>
          <p:cNvSpPr>
            <a:spLocks noGrp="1"/>
          </p:cNvSpPr>
          <p:nvPr>
            <p:ph idx="1"/>
          </p:nvPr>
        </p:nvSpPr>
        <p:spPr>
          <a:xfrm>
            <a:off x="144065" y="798945"/>
            <a:ext cx="4360202" cy="4137122"/>
          </a:xfrm>
        </p:spPr>
        <p:txBody>
          <a:bodyPr/>
          <a:lstStyle/>
          <a:p>
            <a:r>
              <a:rPr lang="en-CA" altLang="en-US" dirty="0"/>
              <a:t>T</a:t>
            </a:r>
            <a:r>
              <a:rPr lang="en-CA" altLang="en-US" dirty="0" smtClean="0"/>
              <a:t>he </a:t>
            </a:r>
            <a:r>
              <a:rPr lang="en-CA" altLang="en-US" dirty="0" smtClean="0">
                <a:solidFill>
                  <a:srgbClr val="000000"/>
                </a:solidFill>
              </a:rPr>
              <a:t>following provides an example of navigating between IOS modes:</a:t>
            </a:r>
            <a:endParaRPr lang="en-CA" altLang="en-US" dirty="0">
              <a:solidFill>
                <a:srgbClr val="000000"/>
              </a:solidFill>
            </a:endParaRPr>
          </a:p>
          <a:p>
            <a:pPr lvl="1"/>
            <a:r>
              <a:rPr lang="en-CA" altLang="en-US" dirty="0">
                <a:solidFill>
                  <a:srgbClr val="000000"/>
                </a:solidFill>
              </a:rPr>
              <a:t>Enter privileged EXEC mode using the</a:t>
            </a:r>
            <a:r>
              <a:rPr lang="en-CA" altLang="en-US" b="1" dirty="0">
                <a:solidFill>
                  <a:srgbClr val="000000"/>
                </a:solidFill>
              </a:rPr>
              <a:t> enable </a:t>
            </a:r>
            <a:r>
              <a:rPr lang="en-CA" altLang="en-US" dirty="0">
                <a:solidFill>
                  <a:srgbClr val="000000"/>
                </a:solidFill>
              </a:rPr>
              <a:t>command.</a:t>
            </a:r>
          </a:p>
          <a:p>
            <a:pPr lvl="1"/>
            <a:r>
              <a:rPr lang="en-CA" altLang="en-US" dirty="0">
                <a:solidFill>
                  <a:srgbClr val="000000"/>
                </a:solidFill>
              </a:rPr>
              <a:t>Enter global </a:t>
            </a:r>
            <a:r>
              <a:rPr lang="en-CA" altLang="en-US" dirty="0" smtClean="0">
                <a:solidFill>
                  <a:srgbClr val="000000"/>
                </a:solidFill>
              </a:rPr>
              <a:t>config mode </a:t>
            </a:r>
            <a:r>
              <a:rPr lang="en-CA" altLang="en-US" dirty="0">
                <a:solidFill>
                  <a:srgbClr val="000000"/>
                </a:solidFill>
              </a:rPr>
              <a:t>using the</a:t>
            </a:r>
            <a:r>
              <a:rPr lang="en-CA" altLang="en-US" b="1" dirty="0">
                <a:solidFill>
                  <a:srgbClr val="000000"/>
                </a:solidFill>
              </a:rPr>
              <a:t> configure terminal </a:t>
            </a:r>
            <a:r>
              <a:rPr lang="en-CA" altLang="en-US" dirty="0">
                <a:solidFill>
                  <a:srgbClr val="000000"/>
                </a:solidFill>
              </a:rPr>
              <a:t>command.</a:t>
            </a:r>
          </a:p>
          <a:p>
            <a:pPr lvl="1"/>
            <a:r>
              <a:rPr lang="en-CA" altLang="en-US" dirty="0">
                <a:solidFill>
                  <a:srgbClr val="000000"/>
                </a:solidFill>
              </a:rPr>
              <a:t>Enter interface </a:t>
            </a:r>
            <a:r>
              <a:rPr lang="en-CA" altLang="en-US" dirty="0" smtClean="0">
                <a:solidFill>
                  <a:srgbClr val="000000"/>
                </a:solidFill>
              </a:rPr>
              <a:t>sub-config mode </a:t>
            </a:r>
            <a:r>
              <a:rPr lang="en-CA" altLang="en-US" dirty="0">
                <a:solidFill>
                  <a:srgbClr val="000000"/>
                </a:solidFill>
              </a:rPr>
              <a:t>using the</a:t>
            </a:r>
            <a:r>
              <a:rPr lang="en-CA" altLang="en-US" b="1" dirty="0">
                <a:solidFill>
                  <a:srgbClr val="000000"/>
                </a:solidFill>
              </a:rPr>
              <a:t> interface fa0/1 </a:t>
            </a:r>
            <a:r>
              <a:rPr lang="en-CA" altLang="en-US" dirty="0">
                <a:solidFill>
                  <a:srgbClr val="000000"/>
                </a:solidFill>
              </a:rPr>
              <a:t>command.</a:t>
            </a:r>
          </a:p>
          <a:p>
            <a:pPr lvl="1"/>
            <a:r>
              <a:rPr lang="en-CA" altLang="en-US" dirty="0">
                <a:solidFill>
                  <a:srgbClr val="000000"/>
                </a:solidFill>
              </a:rPr>
              <a:t>Exit out of each mode using the</a:t>
            </a:r>
            <a:r>
              <a:rPr lang="en-CA" altLang="en-US" b="1" dirty="0">
                <a:solidFill>
                  <a:srgbClr val="000000"/>
                </a:solidFill>
              </a:rPr>
              <a:t> exit </a:t>
            </a:r>
            <a:r>
              <a:rPr lang="en-CA" altLang="en-US" dirty="0">
                <a:solidFill>
                  <a:srgbClr val="000000"/>
                </a:solidFill>
              </a:rPr>
              <a:t>command</a:t>
            </a:r>
            <a:r>
              <a:rPr lang="en-CA" altLang="en-US" dirty="0" smtClean="0">
                <a:solidFill>
                  <a:srgbClr val="000000"/>
                </a:solidFill>
              </a:rPr>
              <a:t>.</a:t>
            </a:r>
          </a:p>
          <a:p>
            <a:pPr lvl="1"/>
            <a:r>
              <a:rPr lang="en-CA" altLang="en-US" dirty="0" smtClean="0">
                <a:solidFill>
                  <a:srgbClr val="000000"/>
                </a:solidFill>
              </a:rPr>
              <a:t>The remainder of the configuration illustrates how you can exit a sub-config mode and return to privileged EXEC mode using either the </a:t>
            </a:r>
            <a:r>
              <a:rPr lang="en-CA" altLang="en-US" b="1" dirty="0" smtClean="0">
                <a:solidFill>
                  <a:srgbClr val="000000"/>
                </a:solidFill>
              </a:rPr>
              <a:t>end </a:t>
            </a:r>
            <a:r>
              <a:rPr lang="en-CA" altLang="en-US" dirty="0" smtClean="0">
                <a:solidFill>
                  <a:srgbClr val="000000"/>
                </a:solidFill>
              </a:rPr>
              <a:t>or </a:t>
            </a:r>
            <a:r>
              <a:rPr lang="en-CA" altLang="en-US" b="1" dirty="0" smtClean="0">
                <a:solidFill>
                  <a:srgbClr val="000000"/>
                </a:solidFill>
              </a:rPr>
              <a:t>^Z </a:t>
            </a:r>
            <a:r>
              <a:rPr lang="en-CA" altLang="en-US" dirty="0" smtClean="0">
                <a:solidFill>
                  <a:srgbClr val="000000"/>
                </a:solidFill>
              </a:rPr>
              <a:t>key combination.</a:t>
            </a:r>
            <a:endParaRPr lang="en-CA" altLang="en-US" dirty="0">
              <a:solidFill>
                <a:srgbClr val="000000"/>
              </a:solidFill>
            </a:endParaRPr>
          </a:p>
        </p:txBody>
      </p:sp>
      <p:pic>
        <p:nvPicPr>
          <p:cNvPr id="2" name="Picture 1"/>
          <p:cNvPicPr>
            <a:picLocks noChangeAspect="1"/>
          </p:cNvPicPr>
          <p:nvPr/>
        </p:nvPicPr>
        <p:blipFill>
          <a:blip r:embed="rId3"/>
          <a:stretch>
            <a:fillRect/>
          </a:stretch>
        </p:blipFill>
        <p:spPr>
          <a:xfrm>
            <a:off x="4754880" y="1371600"/>
            <a:ext cx="4277201" cy="2400300"/>
          </a:xfrm>
          <a:prstGeom prst="rect">
            <a:avLst/>
          </a:prstGeom>
        </p:spPr>
      </p:pic>
    </p:spTree>
    <p:extLst>
      <p:ext uri="{BB962C8B-B14F-4D97-AF65-F5344CB8AC3E}">
        <p14:creationId xmlns:p14="http://schemas.microsoft.com/office/powerpoint/2010/main" val="2069962522"/>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Content Placeholder 2"/>
          <p:cNvSpPr>
            <a:spLocks noGrp="1"/>
          </p:cNvSpPr>
          <p:nvPr>
            <p:ph idx="1"/>
          </p:nvPr>
        </p:nvSpPr>
        <p:spPr>
          <a:xfrm>
            <a:off x="144065" y="798945"/>
            <a:ext cx="3784468" cy="1774922"/>
          </a:xfrm>
        </p:spPr>
        <p:txBody>
          <a:bodyPr/>
          <a:lstStyle/>
          <a:p>
            <a:r>
              <a:rPr lang="en-CA" altLang="en-US" dirty="0" smtClean="0"/>
              <a:t>A Cisco IOS device supports many commands. Each IOS command has a specific format or syntax and can only be executed at the appropriate mode.</a:t>
            </a:r>
          </a:p>
        </p:txBody>
      </p:sp>
      <p:sp>
        <p:nvSpPr>
          <p:cNvPr id="38915" name="Title 1"/>
          <p:cNvSpPr>
            <a:spLocks noGrp="1"/>
          </p:cNvSpPr>
          <p:nvPr>
            <p:ph type="title"/>
          </p:nvPr>
        </p:nvSpPr>
        <p:spPr/>
        <p:txBody>
          <a:bodyPr/>
          <a:lstStyle/>
          <a:p>
            <a:r>
              <a:rPr lang="en-CA" altLang="en-US" sz="1600" dirty="0" smtClean="0"/>
              <a:t>The Command Structure</a:t>
            </a:r>
            <a:br>
              <a:rPr lang="en-CA" altLang="en-US" sz="1600" dirty="0" smtClean="0"/>
            </a:br>
            <a:r>
              <a:rPr lang="en-CA" altLang="en-US" dirty="0" smtClean="0"/>
              <a:t>Basic IOS Command Structure</a:t>
            </a:r>
          </a:p>
        </p:txBody>
      </p:sp>
      <p:pic>
        <p:nvPicPr>
          <p:cNvPr id="2" name="Picture 1"/>
          <p:cNvPicPr>
            <a:picLocks noChangeAspect="1"/>
          </p:cNvPicPr>
          <p:nvPr/>
        </p:nvPicPr>
        <p:blipFill>
          <a:blip r:embed="rId3"/>
          <a:stretch>
            <a:fillRect/>
          </a:stretch>
        </p:blipFill>
        <p:spPr>
          <a:xfrm>
            <a:off x="3928533" y="798945"/>
            <a:ext cx="4909176" cy="1774922"/>
          </a:xfrm>
          <a:prstGeom prst="rect">
            <a:avLst/>
          </a:prstGeom>
        </p:spPr>
      </p:pic>
      <p:sp>
        <p:nvSpPr>
          <p:cNvPr id="11" name="Content Placeholder 2"/>
          <p:cNvSpPr txBox="1">
            <a:spLocks/>
          </p:cNvSpPr>
          <p:nvPr/>
        </p:nvSpPr>
        <p:spPr bwMode="auto">
          <a:xfrm>
            <a:off x="144065" y="2751666"/>
            <a:ext cx="8627402" cy="1803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chemeClr val="tx1"/>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chemeClr val="tx1"/>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chemeClr val="tx1"/>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smtClean="0">
                <a:solidFill>
                  <a:srgbClr val="000000"/>
                </a:solidFill>
              </a:rPr>
              <a:t>The syntax for a command is the command followed by any appropriate keywords and arguments.</a:t>
            </a:r>
          </a:p>
          <a:p>
            <a:pPr lvl="1"/>
            <a:r>
              <a:rPr lang="en-US" b="1" dirty="0" smtClean="0">
                <a:solidFill>
                  <a:srgbClr val="000000"/>
                </a:solidFill>
              </a:rPr>
              <a:t>Keyword</a:t>
            </a:r>
            <a:r>
              <a:rPr lang="en-US" dirty="0" smtClean="0">
                <a:solidFill>
                  <a:srgbClr val="000000"/>
                </a:solidFill>
              </a:rPr>
              <a:t> - a specific parameter defined in the operating system (in the figure, </a:t>
            </a:r>
            <a:r>
              <a:rPr lang="en-US" b="1" dirty="0" smtClean="0">
                <a:solidFill>
                  <a:srgbClr val="000000"/>
                </a:solidFill>
              </a:rPr>
              <a:t>ip protocols</a:t>
            </a:r>
            <a:r>
              <a:rPr lang="en-US" dirty="0" smtClean="0">
                <a:solidFill>
                  <a:srgbClr val="000000"/>
                </a:solidFill>
              </a:rPr>
              <a:t>)</a:t>
            </a:r>
          </a:p>
          <a:p>
            <a:pPr lvl="1"/>
            <a:r>
              <a:rPr lang="en-US" b="1" dirty="0" smtClean="0">
                <a:solidFill>
                  <a:srgbClr val="000000"/>
                </a:solidFill>
              </a:rPr>
              <a:t>Argument </a:t>
            </a:r>
            <a:r>
              <a:rPr lang="en-US" dirty="0" smtClean="0">
                <a:solidFill>
                  <a:srgbClr val="000000"/>
                </a:solidFill>
              </a:rPr>
              <a:t>- not predefined; a value or variable defined by the user (in the figure, </a:t>
            </a:r>
            <a:r>
              <a:rPr lang="en-US" b="1" dirty="0" smtClean="0">
                <a:solidFill>
                  <a:srgbClr val="000000"/>
                </a:solidFill>
              </a:rPr>
              <a:t>192.168.10.5</a:t>
            </a:r>
            <a:r>
              <a:rPr lang="en-US" dirty="0" smtClean="0">
                <a:solidFill>
                  <a:srgbClr val="000000"/>
                </a:solidFill>
              </a:rPr>
              <a:t>)</a:t>
            </a:r>
          </a:p>
          <a:p>
            <a:r>
              <a:rPr lang="en-US" dirty="0" smtClean="0">
                <a:solidFill>
                  <a:srgbClr val="000000"/>
                </a:solidFill>
              </a:rPr>
              <a:t>After entering each complete command, including any keywords and arguments, press the </a:t>
            </a:r>
            <a:r>
              <a:rPr lang="en-US" b="1" dirty="0" smtClean="0">
                <a:solidFill>
                  <a:srgbClr val="000000"/>
                </a:solidFill>
              </a:rPr>
              <a:t>Enter</a:t>
            </a:r>
            <a:r>
              <a:rPr lang="en-US" dirty="0" smtClean="0">
                <a:solidFill>
                  <a:srgbClr val="000000"/>
                </a:solidFill>
              </a:rPr>
              <a:t> key to submit the command to the command interpreter.</a:t>
            </a:r>
            <a:r>
              <a:rPr lang="en-US" altLang="en-US" dirty="0" smtClean="0">
                <a:solidFill>
                  <a:srgbClr val="000000"/>
                </a:solidFill>
              </a:rPr>
              <a:t> </a:t>
            </a:r>
          </a:p>
          <a:p>
            <a:pPr lvl="1"/>
            <a:endParaRPr lang="en-US" altLang="en-US" dirty="0" smtClean="0"/>
          </a:p>
        </p:txBody>
      </p:sp>
    </p:spTree>
    <p:extLst>
      <p:ext uri="{BB962C8B-B14F-4D97-AF65-F5344CB8AC3E}">
        <p14:creationId xmlns:p14="http://schemas.microsoft.com/office/powerpoint/2010/main" val="4249539037"/>
      </p:ext>
    </p:extLst>
  </p:cSld>
  <p:clrMapOvr>
    <a:masterClrMapping/>
  </p:clrMapOvr>
  <p:transition spd="slow">
    <p:wip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Content Placeholder 2"/>
          <p:cNvSpPr>
            <a:spLocks noGrp="1"/>
          </p:cNvSpPr>
          <p:nvPr>
            <p:ph idx="1"/>
          </p:nvPr>
        </p:nvSpPr>
        <p:spPr/>
        <p:txBody>
          <a:bodyPr/>
          <a:lstStyle/>
          <a:p>
            <a:r>
              <a:rPr lang="en-US" altLang="en-US" dirty="0" smtClean="0"/>
              <a:t>To determine the keywords and arguments required for a command, refer to the command syntax</a:t>
            </a:r>
          </a:p>
          <a:p>
            <a:pPr lvl="1"/>
            <a:r>
              <a:rPr lang="en-US" altLang="en-US" dirty="0" smtClean="0"/>
              <a:t>Refer to the following table when looking at command syntax.</a:t>
            </a:r>
          </a:p>
          <a:p>
            <a:pPr lvl="1"/>
            <a:endParaRPr lang="en-US" altLang="en-US" dirty="0" smtClean="0"/>
          </a:p>
          <a:p>
            <a:endParaRPr lang="en-US" altLang="en-US" dirty="0"/>
          </a:p>
          <a:p>
            <a:endParaRPr lang="en-US" altLang="en-US" dirty="0" smtClean="0"/>
          </a:p>
          <a:p>
            <a:endParaRPr lang="en-US" altLang="en-US" dirty="0"/>
          </a:p>
          <a:p>
            <a:endParaRPr lang="en-US" altLang="en-US" dirty="0"/>
          </a:p>
          <a:p>
            <a:r>
              <a:rPr lang="en-US" altLang="en-US" dirty="0" smtClean="0"/>
              <a:t>Examples:</a:t>
            </a:r>
          </a:p>
          <a:p>
            <a:pPr lvl="1"/>
            <a:r>
              <a:rPr lang="en-US" altLang="en-US" b="1" dirty="0" smtClean="0"/>
              <a:t>description </a:t>
            </a:r>
            <a:r>
              <a:rPr lang="en-US" altLang="en-US" i="1" dirty="0" smtClean="0"/>
              <a:t>string - </a:t>
            </a:r>
            <a:r>
              <a:rPr lang="en-US" altLang="en-US" dirty="0" smtClean="0"/>
              <a:t>The command is used to add a description to an interface. The </a:t>
            </a:r>
            <a:r>
              <a:rPr lang="en-US" altLang="en-US" i="1" dirty="0" smtClean="0"/>
              <a:t>string </a:t>
            </a:r>
            <a:r>
              <a:rPr lang="en-US" altLang="en-US" dirty="0" smtClean="0"/>
              <a:t>argument </a:t>
            </a:r>
            <a:r>
              <a:rPr lang="en-US" altLang="en-US" dirty="0"/>
              <a:t>is </a:t>
            </a:r>
            <a:r>
              <a:rPr lang="en-US" altLang="en-US" dirty="0" smtClean="0"/>
              <a:t>text entered by the administrator such as </a:t>
            </a:r>
            <a:r>
              <a:rPr lang="en-US" altLang="en-US" b="1" dirty="0" smtClean="0"/>
              <a:t>description </a:t>
            </a:r>
            <a:r>
              <a:rPr lang="en-US" altLang="en-US" i="1" dirty="0"/>
              <a:t>Connects to the main headquarter office </a:t>
            </a:r>
            <a:r>
              <a:rPr lang="en-US" altLang="en-US" i="1" dirty="0" smtClean="0"/>
              <a:t>switch</a:t>
            </a:r>
            <a:r>
              <a:rPr lang="en-US" altLang="en-US" dirty="0" smtClean="0"/>
              <a:t>.</a:t>
            </a:r>
          </a:p>
          <a:p>
            <a:pPr lvl="1"/>
            <a:r>
              <a:rPr lang="en-US" altLang="en-US" b="1" dirty="0" smtClean="0"/>
              <a:t>ping </a:t>
            </a:r>
            <a:r>
              <a:rPr lang="en-US" altLang="en-US" i="1" dirty="0"/>
              <a:t>ip-address - </a:t>
            </a:r>
            <a:r>
              <a:rPr lang="en-US" altLang="en-US" dirty="0"/>
              <a:t>The command is </a:t>
            </a:r>
            <a:r>
              <a:rPr lang="en-US" altLang="en-US" b="1" dirty="0"/>
              <a:t>ping </a:t>
            </a:r>
            <a:r>
              <a:rPr lang="en-US" altLang="en-US" dirty="0"/>
              <a:t>and the user-defined argument is the </a:t>
            </a:r>
            <a:r>
              <a:rPr lang="en-US" altLang="en-US" i="1" dirty="0"/>
              <a:t>ip-address </a:t>
            </a:r>
            <a:r>
              <a:rPr lang="en-US" altLang="en-US" dirty="0"/>
              <a:t>of the destination </a:t>
            </a:r>
            <a:r>
              <a:rPr lang="en-US" altLang="en-US" dirty="0" smtClean="0"/>
              <a:t>device such as in </a:t>
            </a:r>
            <a:r>
              <a:rPr lang="en-US" altLang="en-US" b="1" dirty="0" smtClean="0"/>
              <a:t>ping </a:t>
            </a:r>
            <a:r>
              <a:rPr lang="en-US" altLang="en-US" i="1" dirty="0" smtClean="0"/>
              <a:t>10.10.10.5</a:t>
            </a:r>
            <a:endParaRPr lang="en-US" altLang="en-US" dirty="0"/>
          </a:p>
          <a:p>
            <a:endParaRPr lang="en-US" altLang="en-US" dirty="0"/>
          </a:p>
        </p:txBody>
      </p:sp>
      <p:sp>
        <p:nvSpPr>
          <p:cNvPr id="38915" name="Title 1"/>
          <p:cNvSpPr>
            <a:spLocks noGrp="1"/>
          </p:cNvSpPr>
          <p:nvPr>
            <p:ph type="title"/>
          </p:nvPr>
        </p:nvSpPr>
        <p:spPr/>
        <p:txBody>
          <a:bodyPr/>
          <a:lstStyle/>
          <a:p>
            <a:r>
              <a:rPr lang="en-CA" altLang="en-US" sz="1600" dirty="0" smtClean="0"/>
              <a:t>The Command Structure</a:t>
            </a:r>
            <a:br>
              <a:rPr lang="en-CA" altLang="en-US" sz="1600" dirty="0" smtClean="0"/>
            </a:br>
            <a:r>
              <a:rPr lang="en-CA" altLang="en-US" dirty="0" smtClean="0"/>
              <a:t>IOS Command Syntax</a:t>
            </a:r>
          </a:p>
        </p:txBody>
      </p:sp>
      <p:pic>
        <p:nvPicPr>
          <p:cNvPr id="6" name="Picture 5"/>
          <p:cNvPicPr>
            <a:picLocks noChangeAspect="1"/>
          </p:cNvPicPr>
          <p:nvPr/>
        </p:nvPicPr>
        <p:blipFill>
          <a:blip r:embed="rId3"/>
          <a:stretch>
            <a:fillRect/>
          </a:stretch>
        </p:blipFill>
        <p:spPr>
          <a:xfrm>
            <a:off x="1346495" y="1556495"/>
            <a:ext cx="6448425" cy="1457325"/>
          </a:xfrm>
          <a:prstGeom prst="rect">
            <a:avLst/>
          </a:prstGeom>
        </p:spPr>
      </p:pic>
    </p:spTree>
    <p:extLst>
      <p:ext uri="{BB962C8B-B14F-4D97-AF65-F5344CB8AC3E}">
        <p14:creationId xmlns:p14="http://schemas.microsoft.com/office/powerpoint/2010/main" val="1632245078"/>
      </p:ext>
    </p:extLst>
  </p:cSld>
  <p:clrMapOvr>
    <a:masterClrMapping/>
  </p:clrMapOvr>
  <p:transition spd="slow">
    <p:wip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Content Placeholder 2"/>
          <p:cNvSpPr>
            <a:spLocks noGrp="1"/>
          </p:cNvSpPr>
          <p:nvPr>
            <p:ph idx="1"/>
          </p:nvPr>
        </p:nvSpPr>
        <p:spPr/>
        <p:txBody>
          <a:bodyPr/>
          <a:lstStyle/>
          <a:p>
            <a:r>
              <a:rPr lang="en-US" altLang="en-US" dirty="0" smtClean="0"/>
              <a:t>IOS Context-Sensitive Help:</a:t>
            </a:r>
          </a:p>
          <a:p>
            <a:pPr lvl="1"/>
            <a:r>
              <a:rPr lang="en-US" altLang="en-US" dirty="0"/>
              <a:t>Context-sensitive help provides a list of commands </a:t>
            </a:r>
            <a:r>
              <a:rPr lang="en-US" altLang="en-US" dirty="0" smtClean="0"/>
              <a:t>and </a:t>
            </a:r>
            <a:r>
              <a:rPr lang="en-US" altLang="en-US" dirty="0"/>
              <a:t>the arguments associated with those </a:t>
            </a:r>
            <a:r>
              <a:rPr lang="en-US" altLang="en-US" dirty="0" smtClean="0"/>
              <a:t>commands</a:t>
            </a:r>
          </a:p>
          <a:p>
            <a:pPr marL="142875" lvl="1" indent="0">
              <a:buNone/>
            </a:pPr>
            <a:r>
              <a:rPr lang="en-US" altLang="en-US" dirty="0" smtClean="0"/>
              <a:t>within </a:t>
            </a:r>
            <a:r>
              <a:rPr lang="en-US" altLang="en-US" dirty="0"/>
              <a:t>the context of the current mode. </a:t>
            </a:r>
          </a:p>
          <a:p>
            <a:pPr lvl="1"/>
            <a:r>
              <a:rPr lang="en-US" altLang="en-US" dirty="0"/>
              <a:t>To access context-sensitive help, enter a </a:t>
            </a:r>
            <a:r>
              <a:rPr lang="en-US" altLang="en-US" dirty="0" smtClean="0"/>
              <a:t>question </a:t>
            </a:r>
            <a:r>
              <a:rPr lang="en-US" altLang="en-US" dirty="0"/>
              <a:t>mark ?, at any prompt</a:t>
            </a:r>
            <a:r>
              <a:rPr lang="en-US" altLang="en-US" dirty="0" smtClean="0"/>
              <a:t>.</a:t>
            </a:r>
          </a:p>
          <a:p>
            <a:pPr marL="239713" indent="-285750"/>
            <a:endParaRPr lang="en-US" altLang="en-US" dirty="0"/>
          </a:p>
          <a:p>
            <a:endParaRPr lang="en-US" altLang="en-US" dirty="0"/>
          </a:p>
        </p:txBody>
      </p:sp>
      <p:sp>
        <p:nvSpPr>
          <p:cNvPr id="38915" name="Title 1"/>
          <p:cNvSpPr>
            <a:spLocks noGrp="1"/>
          </p:cNvSpPr>
          <p:nvPr>
            <p:ph type="title"/>
          </p:nvPr>
        </p:nvSpPr>
        <p:spPr/>
        <p:txBody>
          <a:bodyPr/>
          <a:lstStyle/>
          <a:p>
            <a:r>
              <a:rPr lang="en-CA" altLang="en-US" sz="1600" dirty="0" smtClean="0"/>
              <a:t>The Command Structure</a:t>
            </a:r>
            <a:br>
              <a:rPr lang="en-CA" altLang="en-US" sz="1600" dirty="0" smtClean="0"/>
            </a:br>
            <a:r>
              <a:rPr lang="en-CA" altLang="en-US" dirty="0"/>
              <a:t>IOS Help Features</a:t>
            </a:r>
            <a:endParaRPr lang="en-CA" altLang="en-US" dirty="0" smtClean="0"/>
          </a:p>
        </p:txBody>
      </p:sp>
      <p:pic>
        <p:nvPicPr>
          <p:cNvPr id="3" name="Picture 2"/>
          <p:cNvPicPr>
            <a:picLocks noChangeAspect="1"/>
          </p:cNvPicPr>
          <p:nvPr/>
        </p:nvPicPr>
        <p:blipFill>
          <a:blip r:embed="rId3"/>
          <a:stretch>
            <a:fillRect/>
          </a:stretch>
        </p:blipFill>
        <p:spPr>
          <a:xfrm>
            <a:off x="4293562" y="2236572"/>
            <a:ext cx="4270534" cy="2386965"/>
          </a:xfrm>
          <a:prstGeom prst="rect">
            <a:avLst/>
          </a:prstGeom>
        </p:spPr>
      </p:pic>
    </p:spTree>
    <p:extLst>
      <p:ext uri="{BB962C8B-B14F-4D97-AF65-F5344CB8AC3E}">
        <p14:creationId xmlns:p14="http://schemas.microsoft.com/office/powerpoint/2010/main" val="174246418"/>
      </p:ext>
    </p:extLst>
  </p:cSld>
  <p:clrMapOvr>
    <a:masterClrMapping/>
  </p:clrMapOvr>
  <p:transition spd="slow">
    <p:wip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Content Placeholder 2"/>
          <p:cNvSpPr>
            <a:spLocks noGrp="1"/>
          </p:cNvSpPr>
          <p:nvPr>
            <p:ph idx="1"/>
          </p:nvPr>
        </p:nvSpPr>
        <p:spPr/>
        <p:txBody>
          <a:bodyPr/>
          <a:lstStyle/>
          <a:p>
            <a:r>
              <a:rPr lang="en-US" altLang="en-US" dirty="0" smtClean="0"/>
              <a:t>IOS Command Syntax Check:</a:t>
            </a:r>
          </a:p>
          <a:p>
            <a:pPr lvl="1" defTabSz="685777">
              <a:buFont typeface="Arial" panose="020B0604020202020204" pitchFamily="34" charset="0"/>
              <a:buChar char="•"/>
            </a:pPr>
            <a:r>
              <a:rPr lang="en-US" sz="1500" dirty="0"/>
              <a:t>The command line interpreter checks an entered command from left to right to determine what action is being requested. </a:t>
            </a:r>
          </a:p>
          <a:p>
            <a:pPr lvl="1" defTabSz="685777">
              <a:buFont typeface="Arial" panose="020B0604020202020204" pitchFamily="34" charset="0"/>
              <a:buChar char="•"/>
            </a:pPr>
            <a:r>
              <a:rPr lang="en-US" sz="1500" dirty="0"/>
              <a:t>If the interpreter understands the command, the requested action is executed and the CLI returns to the appropriate prompt. </a:t>
            </a:r>
          </a:p>
          <a:p>
            <a:pPr lvl="1" defTabSz="685777" fontAlgn="auto">
              <a:spcBef>
                <a:spcPts val="0"/>
              </a:spcBef>
              <a:spcAft>
                <a:spcPts val="0"/>
              </a:spcAft>
              <a:buClrTx/>
              <a:buFont typeface="Arial" panose="020B0604020202020204" pitchFamily="34" charset="0"/>
              <a:buChar char="•"/>
              <a:defRPr/>
            </a:pPr>
            <a:r>
              <a:rPr lang="en-US" sz="1500" dirty="0"/>
              <a:t>If the interpreter discovers an error, the IOS generally provides feedback such as “Ambiguous command”, “Incomplete command”, or “Incorrect command”.</a:t>
            </a:r>
          </a:p>
          <a:p>
            <a:endParaRPr lang="en-US" altLang="en-US" dirty="0"/>
          </a:p>
        </p:txBody>
      </p:sp>
      <p:sp>
        <p:nvSpPr>
          <p:cNvPr id="38915" name="Title 1"/>
          <p:cNvSpPr>
            <a:spLocks noGrp="1"/>
          </p:cNvSpPr>
          <p:nvPr>
            <p:ph type="title"/>
          </p:nvPr>
        </p:nvSpPr>
        <p:spPr/>
        <p:txBody>
          <a:bodyPr/>
          <a:lstStyle/>
          <a:p>
            <a:r>
              <a:rPr lang="en-CA" altLang="en-US" sz="1600" dirty="0" smtClean="0"/>
              <a:t>The Command Structure</a:t>
            </a:r>
            <a:br>
              <a:rPr lang="en-CA" altLang="en-US" sz="1600" dirty="0" smtClean="0"/>
            </a:br>
            <a:r>
              <a:rPr lang="en-CA" altLang="en-US" dirty="0"/>
              <a:t>IOS Help </a:t>
            </a:r>
            <a:r>
              <a:rPr lang="en-CA" altLang="en-US" dirty="0" smtClean="0"/>
              <a:t>Features (Cont.)</a:t>
            </a:r>
          </a:p>
        </p:txBody>
      </p:sp>
      <p:pic>
        <p:nvPicPr>
          <p:cNvPr id="3" name="Picture 2"/>
          <p:cNvPicPr>
            <a:picLocks noChangeAspect="1"/>
          </p:cNvPicPr>
          <p:nvPr/>
        </p:nvPicPr>
        <p:blipFill>
          <a:blip r:embed="rId3"/>
          <a:stretch>
            <a:fillRect/>
          </a:stretch>
        </p:blipFill>
        <p:spPr>
          <a:xfrm>
            <a:off x="4726817" y="2908939"/>
            <a:ext cx="3659302" cy="2045324"/>
          </a:xfrm>
          <a:prstGeom prst="rect">
            <a:avLst/>
          </a:prstGeom>
        </p:spPr>
      </p:pic>
    </p:spTree>
    <p:extLst>
      <p:ext uri="{BB962C8B-B14F-4D97-AF65-F5344CB8AC3E}">
        <p14:creationId xmlns:p14="http://schemas.microsoft.com/office/powerpoint/2010/main" val="3886614839"/>
      </p:ext>
    </p:extLst>
  </p:cSld>
  <p:clrMapOvr>
    <a:masterClrMapping/>
  </p:clrMapOvr>
  <p:transition spd="slow">
    <p:wip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CA" altLang="en-US" sz="1600" dirty="0"/>
              <a:t>The Command Structure</a:t>
            </a:r>
            <a:br>
              <a:rPr lang="en-CA" altLang="en-US" sz="1600" dirty="0"/>
            </a:br>
            <a:r>
              <a:rPr lang="en-CA" altLang="en-US" dirty="0"/>
              <a:t>Hot </a:t>
            </a:r>
            <a:r>
              <a:rPr lang="en-CA" altLang="en-US" dirty="0" smtClean="0"/>
              <a:t>Keys and Shortcuts </a:t>
            </a:r>
          </a:p>
        </p:txBody>
      </p:sp>
      <p:sp>
        <p:nvSpPr>
          <p:cNvPr id="3" name="Content Placeholder 2"/>
          <p:cNvSpPr>
            <a:spLocks noGrp="1"/>
          </p:cNvSpPr>
          <p:nvPr>
            <p:ph idx="1"/>
          </p:nvPr>
        </p:nvSpPr>
        <p:spPr>
          <a:xfrm>
            <a:off x="144065" y="798944"/>
            <a:ext cx="8853286" cy="4162523"/>
          </a:xfrm>
        </p:spPr>
        <p:txBody>
          <a:bodyPr/>
          <a:lstStyle/>
          <a:p>
            <a:r>
              <a:rPr lang="en-US" altLang="en-US" dirty="0" smtClean="0">
                <a:solidFill>
                  <a:srgbClr val="000000"/>
                </a:solidFill>
              </a:rPr>
              <a:t>Commands </a:t>
            </a:r>
            <a:r>
              <a:rPr lang="en-US" altLang="en-US" dirty="0">
                <a:solidFill>
                  <a:srgbClr val="000000"/>
                </a:solidFill>
              </a:rPr>
              <a:t>and keywords can be shortened to the minimum number of characters that identify a unique selection. </a:t>
            </a:r>
            <a:endParaRPr lang="en-US" altLang="en-US" dirty="0" smtClean="0">
              <a:solidFill>
                <a:srgbClr val="000000"/>
              </a:solidFill>
            </a:endParaRPr>
          </a:p>
          <a:p>
            <a:pPr lvl="1"/>
            <a:endParaRPr lang="en-US" altLang="en-US" dirty="0" smtClean="0">
              <a:solidFill>
                <a:srgbClr val="000000"/>
              </a:solidFill>
            </a:endParaRPr>
          </a:p>
          <a:p>
            <a:r>
              <a:rPr lang="en-US" altLang="en-US" dirty="0" smtClean="0">
                <a:solidFill>
                  <a:srgbClr val="000000"/>
                </a:solidFill>
              </a:rPr>
              <a:t>For </a:t>
            </a:r>
            <a:r>
              <a:rPr lang="en-US" altLang="en-US" dirty="0">
                <a:solidFill>
                  <a:srgbClr val="000000"/>
                </a:solidFill>
              </a:rPr>
              <a:t>example, the </a:t>
            </a:r>
            <a:r>
              <a:rPr lang="en-US" altLang="en-US" b="1" dirty="0">
                <a:solidFill>
                  <a:srgbClr val="000000"/>
                </a:solidFill>
              </a:rPr>
              <a:t>configure </a:t>
            </a:r>
            <a:r>
              <a:rPr lang="en-US" altLang="en-US" dirty="0">
                <a:solidFill>
                  <a:srgbClr val="000000"/>
                </a:solidFill>
              </a:rPr>
              <a:t>command can be shortened to </a:t>
            </a:r>
            <a:r>
              <a:rPr lang="en-US" altLang="en-US" b="1" dirty="0">
                <a:solidFill>
                  <a:srgbClr val="000000"/>
                </a:solidFill>
              </a:rPr>
              <a:t>conf </a:t>
            </a:r>
            <a:r>
              <a:rPr lang="en-US" altLang="en-US" dirty="0">
                <a:solidFill>
                  <a:srgbClr val="000000"/>
                </a:solidFill>
              </a:rPr>
              <a:t>because </a:t>
            </a:r>
            <a:r>
              <a:rPr lang="en-US" altLang="en-US" b="1" dirty="0">
                <a:solidFill>
                  <a:srgbClr val="000000"/>
                </a:solidFill>
              </a:rPr>
              <a:t>configure </a:t>
            </a:r>
            <a:r>
              <a:rPr lang="en-US" altLang="en-US" dirty="0">
                <a:solidFill>
                  <a:srgbClr val="000000"/>
                </a:solidFill>
              </a:rPr>
              <a:t>is the only command that begins with </a:t>
            </a:r>
            <a:r>
              <a:rPr lang="en-US" altLang="en-US" b="1" dirty="0">
                <a:solidFill>
                  <a:srgbClr val="000000"/>
                </a:solidFill>
              </a:rPr>
              <a:t>conf</a:t>
            </a:r>
            <a:r>
              <a:rPr lang="en-US" altLang="en-US" dirty="0">
                <a:solidFill>
                  <a:srgbClr val="000000"/>
                </a:solidFill>
              </a:rPr>
              <a:t>. </a:t>
            </a:r>
            <a:endParaRPr lang="en-US" altLang="en-US" dirty="0" smtClean="0">
              <a:solidFill>
                <a:srgbClr val="000000"/>
              </a:solidFill>
            </a:endParaRPr>
          </a:p>
          <a:p>
            <a:pPr lvl="1"/>
            <a:r>
              <a:rPr lang="en-US" altLang="en-US" dirty="0" smtClean="0">
                <a:solidFill>
                  <a:srgbClr val="000000"/>
                </a:solidFill>
              </a:rPr>
              <a:t>An </a:t>
            </a:r>
            <a:r>
              <a:rPr lang="en-US" altLang="en-US" dirty="0">
                <a:solidFill>
                  <a:srgbClr val="000000"/>
                </a:solidFill>
              </a:rPr>
              <a:t>even shorter version of </a:t>
            </a:r>
            <a:r>
              <a:rPr lang="en-US" altLang="en-US" b="1" dirty="0">
                <a:solidFill>
                  <a:srgbClr val="000000"/>
                </a:solidFill>
              </a:rPr>
              <a:t>con </a:t>
            </a:r>
            <a:r>
              <a:rPr lang="en-US" altLang="en-US" dirty="0">
                <a:solidFill>
                  <a:srgbClr val="000000"/>
                </a:solidFill>
              </a:rPr>
              <a:t>will not work because more than one command begins with </a:t>
            </a:r>
            <a:r>
              <a:rPr lang="en-US" altLang="en-US" b="1" dirty="0">
                <a:solidFill>
                  <a:srgbClr val="000000"/>
                </a:solidFill>
              </a:rPr>
              <a:t>con</a:t>
            </a:r>
            <a:r>
              <a:rPr lang="en-US" altLang="en-US" dirty="0">
                <a:solidFill>
                  <a:srgbClr val="000000"/>
                </a:solidFill>
              </a:rPr>
              <a:t>. </a:t>
            </a:r>
            <a:endParaRPr lang="en-US" altLang="en-US" dirty="0" smtClean="0">
              <a:solidFill>
                <a:srgbClr val="000000"/>
              </a:solidFill>
            </a:endParaRPr>
          </a:p>
          <a:p>
            <a:pPr lvl="1"/>
            <a:r>
              <a:rPr lang="en-US" altLang="en-US" dirty="0" smtClean="0">
                <a:solidFill>
                  <a:srgbClr val="000000"/>
                </a:solidFill>
              </a:rPr>
              <a:t>Keywords </a:t>
            </a:r>
            <a:r>
              <a:rPr lang="en-US" altLang="en-US" dirty="0">
                <a:solidFill>
                  <a:srgbClr val="000000"/>
                </a:solidFill>
              </a:rPr>
              <a:t>can also be shortened.</a:t>
            </a:r>
            <a:endParaRPr lang="en-CA" altLang="en-US" dirty="0" smtClean="0">
              <a:solidFill>
                <a:srgbClr val="000000"/>
              </a:solidFill>
            </a:endParaRPr>
          </a:p>
        </p:txBody>
      </p:sp>
    </p:spTree>
    <p:extLst>
      <p:ext uri="{BB962C8B-B14F-4D97-AF65-F5344CB8AC3E}">
        <p14:creationId xmlns:p14="http://schemas.microsoft.com/office/powerpoint/2010/main" val="1552100555"/>
      </p:ext>
    </p:extLst>
  </p:cSld>
  <p:clrMapOvr>
    <a:masterClrMapping/>
  </p:clrMapOvr>
  <p:transition spd="slow">
    <p:wip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r>
              <a:rPr lang="en-CA" altLang="en-US" sz="1600" dirty="0"/>
              <a:t>The Command Structure</a:t>
            </a:r>
            <a:br>
              <a:rPr lang="en-CA" altLang="en-US" sz="1600" dirty="0"/>
            </a:br>
            <a:r>
              <a:rPr lang="en-CA" altLang="en-US" dirty="0" smtClean="0"/>
              <a:t>Video Demonstration - Hotkeys and Shortcuts</a:t>
            </a:r>
          </a:p>
        </p:txBody>
      </p:sp>
      <p:sp>
        <p:nvSpPr>
          <p:cNvPr id="3" name="Content Placeholder 2"/>
          <p:cNvSpPr>
            <a:spLocks noGrp="1"/>
          </p:cNvSpPr>
          <p:nvPr>
            <p:ph idx="1"/>
          </p:nvPr>
        </p:nvSpPr>
        <p:spPr>
          <a:xfrm>
            <a:off x="144065" y="798944"/>
            <a:ext cx="8853286" cy="4162523"/>
          </a:xfrm>
        </p:spPr>
        <p:txBody>
          <a:bodyPr/>
          <a:lstStyle/>
          <a:p>
            <a:pPr marL="0" indent="0">
              <a:buNone/>
            </a:pPr>
            <a:r>
              <a:rPr lang="en-CA" altLang="en-US" dirty="0" smtClean="0"/>
              <a:t>The IOS CLI support the following hotkeys:</a:t>
            </a:r>
          </a:p>
          <a:p>
            <a:r>
              <a:rPr lang="en-CA" altLang="en-US" sz="1400" b="1" dirty="0" smtClean="0"/>
              <a:t>Down Arrow </a:t>
            </a:r>
            <a:r>
              <a:rPr lang="en-CA" altLang="en-US" sz="1400" dirty="0" smtClean="0"/>
              <a:t>– Allows the user to scroll through command history.</a:t>
            </a:r>
          </a:p>
          <a:p>
            <a:r>
              <a:rPr lang="en-CA" altLang="en-US" sz="1400" b="1" dirty="0" smtClean="0"/>
              <a:t>Up Arrow </a:t>
            </a:r>
            <a:r>
              <a:rPr lang="en-CA" altLang="en-US" sz="1400" dirty="0" smtClean="0"/>
              <a:t>- </a:t>
            </a:r>
            <a:r>
              <a:rPr lang="en-US" sz="1400" dirty="0"/>
              <a:t>Allows the user to scroll backward through </a:t>
            </a:r>
            <a:r>
              <a:rPr lang="en-US" sz="1400" dirty="0" smtClean="0"/>
              <a:t>commands.</a:t>
            </a:r>
          </a:p>
          <a:p>
            <a:r>
              <a:rPr lang="en-US" altLang="en-US" sz="1400" b="1" dirty="0" smtClean="0"/>
              <a:t>Tab</a:t>
            </a:r>
            <a:r>
              <a:rPr lang="en-US" altLang="en-US" sz="1400" dirty="0" smtClean="0"/>
              <a:t> - </a:t>
            </a:r>
            <a:r>
              <a:rPr lang="en-US" sz="1400" dirty="0"/>
              <a:t>Completes the remainder of a partially entered </a:t>
            </a:r>
            <a:r>
              <a:rPr lang="en-US" sz="1400" dirty="0" smtClean="0"/>
              <a:t>command.</a:t>
            </a:r>
          </a:p>
          <a:p>
            <a:r>
              <a:rPr lang="en-US" sz="1400" b="1" dirty="0" smtClean="0"/>
              <a:t>Ctrl-A</a:t>
            </a:r>
            <a:r>
              <a:rPr lang="en-US" sz="1400" dirty="0" smtClean="0"/>
              <a:t> - </a:t>
            </a:r>
            <a:r>
              <a:rPr lang="en-US" sz="1400" dirty="0"/>
              <a:t>Moves to the beginning of the </a:t>
            </a:r>
            <a:r>
              <a:rPr lang="en-US" sz="1400" dirty="0" smtClean="0"/>
              <a:t>line.</a:t>
            </a:r>
          </a:p>
          <a:p>
            <a:r>
              <a:rPr lang="en-US" sz="1400" b="1" dirty="0" smtClean="0"/>
              <a:t>Ctrl-E</a:t>
            </a:r>
            <a:r>
              <a:rPr lang="en-US" sz="1400" dirty="0" smtClean="0"/>
              <a:t> – Moves to the end of the line.</a:t>
            </a:r>
          </a:p>
          <a:p>
            <a:r>
              <a:rPr lang="en-US" sz="1400" b="1" dirty="0" smtClean="0"/>
              <a:t>Ctrl-R </a:t>
            </a:r>
            <a:r>
              <a:rPr lang="en-US" sz="1400" dirty="0" smtClean="0"/>
              <a:t>– Redisplays a line.</a:t>
            </a:r>
          </a:p>
          <a:p>
            <a:r>
              <a:rPr lang="en-US" sz="1400" b="1" dirty="0" smtClean="0"/>
              <a:t>Ctrl-Z </a:t>
            </a:r>
            <a:r>
              <a:rPr lang="en-US" sz="1400" dirty="0" smtClean="0"/>
              <a:t>– Exits the configuration mode and returns to user EXEC.</a:t>
            </a:r>
          </a:p>
          <a:p>
            <a:r>
              <a:rPr lang="en-US" sz="1400" b="1" dirty="0" smtClean="0"/>
              <a:t>Ctrl-C </a:t>
            </a:r>
            <a:r>
              <a:rPr lang="en-US" sz="1400" dirty="0" smtClean="0"/>
              <a:t>– Exits the configuration mode or aborts the current command.</a:t>
            </a:r>
          </a:p>
          <a:p>
            <a:r>
              <a:rPr lang="en-US" sz="1400" b="1" dirty="0" smtClean="0"/>
              <a:t>Ctrl-Shift-6</a:t>
            </a:r>
            <a:r>
              <a:rPr lang="en-US" sz="1400" dirty="0" smtClean="0"/>
              <a:t> – Allows the user to interrupt an IOS process (e.g., ping).</a:t>
            </a:r>
            <a:endParaRPr lang="en-US" sz="1400" dirty="0"/>
          </a:p>
          <a:p>
            <a:endParaRPr lang="en-CA" altLang="en-US" dirty="0" smtClean="0"/>
          </a:p>
          <a:p>
            <a:endParaRPr lang="en-CA" altLang="en-US" dirty="0"/>
          </a:p>
          <a:p>
            <a:endParaRPr lang="en-CA" altLang="en-US" dirty="0" smtClean="0"/>
          </a:p>
        </p:txBody>
      </p:sp>
      <p:pic>
        <p:nvPicPr>
          <p:cNvPr id="4" name="Picture 3"/>
          <p:cNvPicPr>
            <a:picLocks noChangeAspect="1"/>
          </p:cNvPicPr>
          <p:nvPr/>
        </p:nvPicPr>
        <p:blipFill>
          <a:blip r:embed="rId3"/>
          <a:stretch>
            <a:fillRect/>
          </a:stretch>
        </p:blipFill>
        <p:spPr>
          <a:xfrm>
            <a:off x="5785000" y="1371600"/>
            <a:ext cx="3245175" cy="1816443"/>
          </a:xfrm>
          <a:prstGeom prst="rect">
            <a:avLst/>
          </a:prstGeom>
        </p:spPr>
      </p:pic>
    </p:spTree>
    <p:extLst>
      <p:ext uri="{BB962C8B-B14F-4D97-AF65-F5344CB8AC3E}">
        <p14:creationId xmlns:p14="http://schemas.microsoft.com/office/powerpoint/2010/main" val="53595771"/>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492920" y="798513"/>
            <a:ext cx="6156573" cy="4156075"/>
          </a:xfrm>
          <a:prstGeom prst="rect">
            <a:avLst/>
          </a:prstGeom>
          <a:ln>
            <a:solidFill>
              <a:srgbClr val="000000"/>
            </a:solidFill>
          </a:ln>
        </p:spPr>
      </p:pic>
      <p:sp>
        <p:nvSpPr>
          <p:cNvPr id="3" name="Title 2"/>
          <p:cNvSpPr>
            <a:spLocks noGrp="1"/>
          </p:cNvSpPr>
          <p:nvPr>
            <p:ph type="title"/>
          </p:nvPr>
        </p:nvSpPr>
        <p:spPr/>
        <p:txBody>
          <a:bodyPr/>
          <a:lstStyle/>
          <a:p>
            <a:r>
              <a:rPr lang="en-US" sz="1600" dirty="0" smtClean="0"/>
              <a:t>The Command Structure</a:t>
            </a:r>
            <a:r>
              <a:rPr lang="en-US" dirty="0" smtClean="0"/>
              <a:t/>
            </a:r>
            <a:br>
              <a:rPr lang="en-US" dirty="0" smtClean="0"/>
            </a:br>
            <a:r>
              <a:rPr lang="en-US" dirty="0"/>
              <a:t>Packet Tracer - Navigating the </a:t>
            </a:r>
            <a:r>
              <a:rPr lang="en-US" dirty="0" smtClean="0"/>
              <a:t>IOS</a:t>
            </a:r>
            <a:endParaRPr lang="en-US" dirty="0"/>
          </a:p>
        </p:txBody>
      </p:sp>
    </p:spTree>
    <p:extLst>
      <p:ext uri="{BB962C8B-B14F-4D97-AF65-F5344CB8AC3E}">
        <p14:creationId xmlns:p14="http://schemas.microsoft.com/office/powerpoint/2010/main" val="3227253364"/>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smtClean="0"/>
              <a:t>The Command Structure</a:t>
            </a:r>
            <a:r>
              <a:rPr lang="en-US" dirty="0" smtClean="0"/>
              <a:t/>
            </a:r>
            <a:br>
              <a:rPr lang="en-US" dirty="0" smtClean="0"/>
            </a:br>
            <a:r>
              <a:rPr lang="en-US" dirty="0" smtClean="0"/>
              <a:t>Lab – Establishing a Console Session with Tera Term</a:t>
            </a:r>
            <a:endParaRPr lang="en-US" dirty="0"/>
          </a:p>
        </p:txBody>
      </p:sp>
      <p:pic>
        <p:nvPicPr>
          <p:cNvPr id="5" name="Content Placeholder 4"/>
          <p:cNvPicPr>
            <a:picLocks noGrp="1" noChangeAspect="1"/>
          </p:cNvPicPr>
          <p:nvPr>
            <p:ph idx="1"/>
          </p:nvPr>
        </p:nvPicPr>
        <p:blipFill>
          <a:blip r:embed="rId3"/>
          <a:stretch>
            <a:fillRect/>
          </a:stretch>
        </p:blipFill>
        <p:spPr>
          <a:xfrm>
            <a:off x="1838478" y="798513"/>
            <a:ext cx="5465456" cy="4156075"/>
          </a:xfrm>
          <a:prstGeom prst="rect">
            <a:avLst/>
          </a:prstGeom>
          <a:ln>
            <a:solidFill>
              <a:srgbClr val="000000"/>
            </a:solidFill>
          </a:ln>
        </p:spPr>
      </p:pic>
    </p:spTree>
    <p:extLst>
      <p:ext uri="{BB962C8B-B14F-4D97-AF65-F5344CB8AC3E}">
        <p14:creationId xmlns:p14="http://schemas.microsoft.com/office/powerpoint/2010/main" val="1209883171"/>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en-US" dirty="0"/>
              <a:t>What activities are associated with this chapter?</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sp>
        <p:nvSpPr>
          <p:cNvPr id="6146" name="Rectangle 33"/>
          <p:cNvSpPr>
            <a:spLocks noGrp="1" noChangeArrowheads="1"/>
          </p:cNvSpPr>
          <p:nvPr>
            <p:ph type="title"/>
          </p:nvPr>
        </p:nvSpPr>
        <p:spPr/>
        <p:txBody>
          <a:bodyPr/>
          <a:lstStyle/>
          <a:p>
            <a:pPr eaLnBrk="1" hangingPunct="1"/>
            <a:r>
              <a:rPr lang="en-US" dirty="0" smtClean="0"/>
              <a:t>Chapter 2: Activities</a:t>
            </a:r>
          </a:p>
        </p:txBody>
      </p:sp>
      <p:graphicFrame>
        <p:nvGraphicFramePr>
          <p:cNvPr id="7" name="Content Placeholder 3"/>
          <p:cNvGraphicFramePr>
            <a:graphicFrameLocks/>
          </p:cNvGraphicFramePr>
          <p:nvPr>
            <p:extLst>
              <p:ext uri="{D42A27DB-BD31-4B8C-83A1-F6EECF244321}">
                <p14:modId xmlns:p14="http://schemas.microsoft.com/office/powerpoint/2010/main" val="238410025"/>
              </p:ext>
            </p:extLst>
          </p:nvPr>
        </p:nvGraphicFramePr>
        <p:xfrm>
          <a:off x="457291" y="1122081"/>
          <a:ext cx="8229418" cy="3212637"/>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xmlns="" val="20001"/>
                    </a:ext>
                  </a:extLst>
                </a:gridCol>
                <a:gridCol w="1857736">
                  <a:extLst>
                    <a:ext uri="{9D8B030D-6E8A-4147-A177-3AD203B41FA5}">
                      <a16:colId xmlns:a16="http://schemas.microsoft.com/office/drawing/2014/main" xmlns="" val="3156509146"/>
                    </a:ext>
                  </a:extLst>
                </a:gridCol>
                <a:gridCol w="4080076">
                  <a:extLst>
                    <a:ext uri="{9D8B030D-6E8A-4147-A177-3AD203B41FA5}">
                      <a16:colId xmlns:a16="http://schemas.microsoft.com/office/drawing/2014/main" xmlns="" val="20002"/>
                    </a:ext>
                  </a:extLst>
                </a:gridCol>
                <a:gridCol w="1161873">
                  <a:extLst>
                    <a:ext uri="{9D8B030D-6E8A-4147-A177-3AD203B41FA5}">
                      <a16:colId xmlns:a16="http://schemas.microsoft.com/office/drawing/2014/main" xmlns=""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smtClean="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smtClean="0"/>
                        <a:t>Activity Type</a:t>
                      </a:r>
                    </a:p>
                  </a:txBody>
                  <a:tcPr marL="68580" marR="68580" marT="34290" marB="34290" anchor="ctr"/>
                </a:tc>
                <a:tc>
                  <a:txBody>
                    <a:bodyPr/>
                    <a:lstStyle/>
                    <a:p>
                      <a:r>
                        <a:rPr lang="en-US" sz="1200" dirty="0" smtClean="0"/>
                        <a:t>Activity Name</a:t>
                      </a:r>
                      <a:endParaRPr lang="en-US" sz="1200" dirty="0"/>
                    </a:p>
                  </a:txBody>
                  <a:tcPr marL="68580" marR="68580" marT="34290" marB="34290" anchor="ctr"/>
                </a:tc>
                <a:tc>
                  <a:txBody>
                    <a:bodyPr/>
                    <a:lstStyle/>
                    <a:p>
                      <a:r>
                        <a:rPr lang="en-US" sz="1200" dirty="0" smtClean="0"/>
                        <a:t>Optional?</a:t>
                      </a:r>
                      <a:endParaRPr lang="en-US" sz="1200" dirty="0"/>
                    </a:p>
                  </a:txBody>
                  <a:tcPr marL="68580" marR="68580" marT="34290" marB="34290" anchor="ctr"/>
                </a:tc>
                <a:extLst>
                  <a:ext uri="{0D108BD9-81ED-4DB2-BD59-A6C34878D82A}">
                    <a16:rowId xmlns:a16="http://schemas.microsoft.com/office/drawing/2014/main" xmlns="" val="10000"/>
                  </a:ext>
                </a:extLst>
              </a:tr>
              <a:tr h="292629">
                <a:tc>
                  <a:txBody>
                    <a:bodyPr/>
                    <a:lstStyle/>
                    <a:p>
                      <a:pPr algn="ctr"/>
                      <a:r>
                        <a:rPr lang="en-US" sz="1100" dirty="0" smtClean="0"/>
                        <a:t>2.0.1.2</a:t>
                      </a:r>
                      <a:endParaRPr lang="en-US" sz="1100" dirty="0"/>
                    </a:p>
                  </a:txBody>
                  <a:tcPr marL="68580" marR="68580" marT="34290" marB="34290" anchor="ctr"/>
                </a:tc>
                <a:tc>
                  <a:txBody>
                    <a:bodyPr/>
                    <a:lstStyle/>
                    <a:p>
                      <a:r>
                        <a:rPr lang="en-US" sz="1100" dirty="0" smtClean="0"/>
                        <a:t>Class Activity</a:t>
                      </a:r>
                      <a:endParaRPr lang="en-US" sz="1100" dirty="0"/>
                    </a:p>
                  </a:txBody>
                  <a:tcPr marL="68580" marR="68580" marT="34290" marB="34290" anchor="ctr"/>
                </a:tc>
                <a:tc>
                  <a:txBody>
                    <a:bodyPr/>
                    <a:lstStyle/>
                    <a:p>
                      <a:r>
                        <a:rPr lang="en-US" sz="1100" dirty="0" smtClean="0"/>
                        <a:t>It is Just an Operating System</a:t>
                      </a:r>
                      <a:endParaRPr lang="en-US" sz="1100" dirty="0"/>
                    </a:p>
                  </a:txBody>
                  <a:tcPr marL="68580" marR="68580" marT="34290" marB="34290" anchor="ctr"/>
                </a:tc>
                <a:tc>
                  <a:txBody>
                    <a:bodyPr/>
                    <a:lstStyle/>
                    <a:p>
                      <a:r>
                        <a:rPr lang="en-US" sz="1100" dirty="0" smtClean="0"/>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1"/>
                  </a:ext>
                </a:extLst>
              </a:tr>
              <a:tr h="292629">
                <a:tc>
                  <a:txBody>
                    <a:bodyPr/>
                    <a:lstStyle/>
                    <a:p>
                      <a:pPr algn="ctr"/>
                      <a:r>
                        <a:rPr lang="en-US" sz="1100" dirty="0" smtClean="0"/>
                        <a:t>2.1.2.3</a:t>
                      </a:r>
                      <a:endParaRPr lang="en-US" sz="1100" dirty="0"/>
                    </a:p>
                  </a:txBody>
                  <a:tcPr marL="68580" marR="68580" marT="34290" marB="34290" anchor="ctr"/>
                </a:tc>
                <a:tc>
                  <a:txBody>
                    <a:bodyPr/>
                    <a:lstStyle/>
                    <a:p>
                      <a:r>
                        <a:rPr lang="en-US" sz="1100" baseline="0" dirty="0" smtClean="0"/>
                        <a:t>Interactive Activity</a:t>
                      </a:r>
                      <a:endParaRPr lang="en-US" sz="1100" dirty="0"/>
                    </a:p>
                  </a:txBody>
                  <a:tcPr marL="68580" marR="68580" marT="34290" marB="34290" anchor="ctr"/>
                </a:tc>
                <a:tc>
                  <a:txBody>
                    <a:bodyPr/>
                    <a:lstStyle/>
                    <a:p>
                      <a:r>
                        <a:rPr lang="en-US" sz="1100" dirty="0" smtClean="0"/>
                        <a:t>Accessing Devices</a:t>
                      </a:r>
                      <a:endParaRPr lang="en-US" sz="1100" dirty="0"/>
                    </a:p>
                  </a:txBody>
                  <a:tcPr marL="68580" marR="68580" marT="34290" marB="34290" anchor="ctr"/>
                </a:tc>
                <a:tc>
                  <a:txBody>
                    <a:bodyPr/>
                    <a:lstStyle/>
                    <a:p>
                      <a:r>
                        <a:rPr lang="en-US" sz="1100" dirty="0" smtClean="0">
                          <a:solidFill>
                            <a:schemeClr val="dk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2"/>
                  </a:ext>
                </a:extLst>
              </a:tr>
              <a:tr h="292629">
                <a:tc>
                  <a:txBody>
                    <a:bodyPr/>
                    <a:lstStyle/>
                    <a:p>
                      <a:pPr algn="ctr"/>
                      <a:r>
                        <a:rPr lang="en-US" sz="1100" dirty="0" smtClean="0"/>
                        <a:t>2.1.3.1</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Video Demonstration</a:t>
                      </a:r>
                      <a:endParaRPr lang="en-US" sz="1100" dirty="0" smtClean="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Console Session PC to 2960</a:t>
                      </a:r>
                      <a:r>
                        <a:rPr lang="en-US" sz="1100" baseline="0" dirty="0" smtClean="0"/>
                        <a:t> Switch</a:t>
                      </a:r>
                      <a:endParaRPr lang="en-US" sz="1100" dirty="0" smtClean="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3"/>
                  </a:ext>
                </a:extLst>
              </a:tr>
              <a:tr h="292629">
                <a:tc>
                  <a:txBody>
                    <a:bodyPr/>
                    <a:lstStyle/>
                    <a:p>
                      <a:pPr algn="ctr"/>
                      <a:r>
                        <a:rPr lang="en-US" sz="1100" dirty="0" smtClean="0"/>
                        <a:t>2.1.3.3</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Video Demonstration</a:t>
                      </a:r>
                      <a:endParaRPr lang="en-US" sz="1100" dirty="0" smtClean="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IOS CLI Primary Command Modes</a:t>
                      </a:r>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4"/>
                  </a:ext>
                </a:extLst>
              </a:tr>
              <a:tr h="292629">
                <a:tc>
                  <a:txBody>
                    <a:bodyPr/>
                    <a:lstStyle/>
                    <a:p>
                      <a:pPr algn="ctr"/>
                      <a:r>
                        <a:rPr lang="en-US" sz="1100" dirty="0" smtClean="0"/>
                        <a:t>2.1.3.4</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Video Demonstration</a:t>
                      </a:r>
                      <a:endParaRPr lang="en-US" sz="1100" dirty="0" smtClean="0"/>
                    </a:p>
                  </a:txBody>
                  <a:tcPr marL="68580" marR="68580" marT="34290" marB="34290" anchor="ctr"/>
                </a:tc>
                <a:tc>
                  <a:txBody>
                    <a:bodyPr/>
                    <a:lstStyle/>
                    <a:p>
                      <a:r>
                        <a:rPr lang="en-US" sz="1100" dirty="0" smtClean="0"/>
                        <a:t>Navigating Between IOS CLI Modes</a:t>
                      </a:r>
                      <a:endParaRPr lang="en-US" sz="1100" dirty="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5"/>
                  </a:ext>
                </a:extLst>
              </a:tr>
              <a:tr h="292629">
                <a:tc>
                  <a:txBody>
                    <a:bodyPr/>
                    <a:lstStyle/>
                    <a:p>
                      <a:pPr algn="ctr"/>
                      <a:r>
                        <a:rPr lang="en-US" sz="1100" dirty="0" smtClean="0"/>
                        <a:t>2.1.4.3</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Video Demonstration</a:t>
                      </a:r>
                      <a:endParaRPr lang="en-US" sz="1100" dirty="0" smtClean="0"/>
                    </a:p>
                  </a:txBody>
                  <a:tcPr marL="68580" marR="68580" marT="34290" marB="34290" anchor="ctr"/>
                </a:tc>
                <a:tc>
                  <a:txBody>
                    <a:bodyPr/>
                    <a:lstStyle/>
                    <a:p>
                      <a:r>
                        <a:rPr lang="en-US" sz="1100" dirty="0" smtClean="0"/>
                        <a:t>Context-Sensitive Help &amp; Command Syntax Check</a:t>
                      </a:r>
                      <a:endParaRPr lang="en-US" sz="1100" dirty="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6"/>
                  </a:ext>
                </a:extLst>
              </a:tr>
              <a:tr h="292629">
                <a:tc>
                  <a:txBody>
                    <a:bodyPr/>
                    <a:lstStyle/>
                    <a:p>
                      <a:pPr algn="ctr"/>
                      <a:r>
                        <a:rPr lang="en-US" sz="1100" dirty="0" smtClean="0"/>
                        <a:t>2.1.4.5</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Video Demonstration</a:t>
                      </a:r>
                      <a:endParaRPr lang="en-US" sz="1100" dirty="0" smtClean="0"/>
                    </a:p>
                  </a:txBody>
                  <a:tcPr marL="68580" marR="68580" marT="34290" marB="34290" anchor="ctr"/>
                </a:tc>
                <a:tc>
                  <a:txBody>
                    <a:bodyPr/>
                    <a:lstStyle/>
                    <a:p>
                      <a:r>
                        <a:rPr lang="en-US" sz="1100" dirty="0" smtClean="0"/>
                        <a:t>Hot Keys</a:t>
                      </a:r>
                      <a:r>
                        <a:rPr lang="en-US" sz="1100" baseline="0" dirty="0" smtClean="0"/>
                        <a:t> and Shortcuts</a:t>
                      </a:r>
                      <a:endParaRPr lang="en-US" sz="1100" dirty="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7"/>
                  </a:ext>
                </a:extLst>
              </a:tr>
              <a:tr h="292629">
                <a:tc>
                  <a:txBody>
                    <a:bodyPr/>
                    <a:lstStyle/>
                    <a:p>
                      <a:pPr algn="ctr"/>
                      <a:r>
                        <a:rPr lang="en-US" sz="1100" dirty="0" smtClean="0"/>
                        <a:t>2.1.4.6</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Packet Tracer</a:t>
                      </a:r>
                    </a:p>
                  </a:txBody>
                  <a:tcPr marL="68580" marR="68580" marT="34290" marB="34290" anchor="ctr"/>
                </a:tc>
                <a:tc>
                  <a:txBody>
                    <a:bodyPr/>
                    <a:lstStyle/>
                    <a:p>
                      <a:r>
                        <a:rPr lang="en-US" sz="1100" dirty="0" smtClean="0"/>
                        <a:t>Navigating the IOS</a:t>
                      </a:r>
                      <a:endParaRPr lang="en-US" sz="1100" dirty="0"/>
                    </a:p>
                  </a:txBody>
                  <a:tcPr marL="68580" marR="68580" marT="34290" marB="34290" anchor="ctr"/>
                </a:tc>
                <a:tc>
                  <a:txBody>
                    <a:bodyPr/>
                    <a:lstStyle/>
                    <a:p>
                      <a:r>
                        <a:rPr lang="en-US" sz="1100" dirty="0" smtClean="0"/>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8"/>
                  </a:ext>
                </a:extLst>
              </a:tr>
              <a:tr h="292629">
                <a:tc>
                  <a:txBody>
                    <a:bodyPr/>
                    <a:lstStyle/>
                    <a:p>
                      <a:pPr algn="ctr"/>
                      <a:r>
                        <a:rPr lang="en-US" sz="1100" dirty="0" smtClean="0"/>
                        <a:t>2.1.4.7</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Lab</a:t>
                      </a:r>
                    </a:p>
                  </a:txBody>
                  <a:tcPr marL="68580" marR="68580" marT="34290" marB="34290" anchor="ctr"/>
                </a:tc>
                <a:tc>
                  <a:txBody>
                    <a:bodyPr/>
                    <a:lstStyle/>
                    <a:p>
                      <a:r>
                        <a:rPr lang="en-US" sz="1100" dirty="0" smtClean="0"/>
                        <a:t>Establishing a Console Session with Tera Term</a:t>
                      </a:r>
                      <a:endParaRPr lang="en-US" sz="1100" dirty="0"/>
                    </a:p>
                  </a:txBody>
                  <a:tcPr marL="68580" marR="68580" marT="34290" marB="34290" anchor="ctr"/>
                </a:tc>
                <a:tc>
                  <a:txBody>
                    <a:bodyPr/>
                    <a:lstStyle/>
                    <a:p>
                      <a:r>
                        <a:rPr lang="en-US" sz="1100" dirty="0" smtClean="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2582900979"/>
                  </a:ext>
                </a:extLst>
              </a:tr>
              <a:tr h="292629">
                <a:tc>
                  <a:txBody>
                    <a:bodyPr/>
                    <a:lstStyle/>
                    <a:p>
                      <a:pPr algn="ctr"/>
                      <a:r>
                        <a:rPr lang="en-US" sz="1100" dirty="0" smtClean="0"/>
                        <a:t>2.2.1.2</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Syntax Checker</a:t>
                      </a:r>
                    </a:p>
                  </a:txBody>
                  <a:tcPr marL="68580" marR="68580" marT="34290" marB="34290" anchor="ctr"/>
                </a:tc>
                <a:tc>
                  <a:txBody>
                    <a:bodyPr/>
                    <a:lstStyle/>
                    <a:p>
                      <a:r>
                        <a:rPr lang="en-US" sz="1100" dirty="0" smtClean="0"/>
                        <a:t>Configuring</a:t>
                      </a:r>
                      <a:r>
                        <a:rPr lang="en-US" sz="1100" baseline="0" dirty="0" smtClean="0"/>
                        <a:t> the Switch Hostname</a:t>
                      </a:r>
                      <a:endParaRPr lang="en-US" sz="1100" dirty="0"/>
                    </a:p>
                  </a:txBody>
                  <a:tcPr marL="68580" marR="68580" marT="34290" marB="34290" anchor="ctr"/>
                </a:tc>
                <a:tc>
                  <a:txBody>
                    <a:bodyPr/>
                    <a:lstStyle/>
                    <a:p>
                      <a:r>
                        <a:rPr lang="en-US" sz="1100" dirty="0" smtClean="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3406068602"/>
                  </a:ext>
                </a:extLst>
              </a:tr>
            </a:tbl>
          </a:graphicData>
        </a:graphic>
      </p:graphicFrame>
      <p:sp>
        <p:nvSpPr>
          <p:cNvPr id="8" name="Rectangle 34"/>
          <p:cNvSpPr txBox="1">
            <a:spLocks noChangeArrowheads="1"/>
          </p:cNvSpPr>
          <p:nvPr/>
        </p:nvSpPr>
        <p:spPr bwMode="auto">
          <a:xfrm>
            <a:off x="1136615" y="4438227"/>
            <a:ext cx="6121997" cy="269247"/>
          </a:xfrm>
          <a:prstGeom prst="rect">
            <a:avLst/>
          </a:prstGeom>
          <a:ln/>
          <a:extLst>
            <a:ext uri="{FAA26D3D-D897-4be2-8F04-BA451C77F1D7}">
              <ma14:placeholderFlag xmlns=""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en-US" sz="1200" kern="0" dirty="0">
                <a:solidFill>
                  <a:srgbClr val="000000"/>
                </a:solidFill>
              </a:rPr>
              <a:t>The password used in the Packet Tracer activities in this chapter is: </a:t>
            </a:r>
            <a:r>
              <a:rPr lang="en-US" sz="1200" b="1" kern="0" dirty="0">
                <a:solidFill>
                  <a:srgbClr val="000000"/>
                </a:solidFill>
              </a:rPr>
              <a:t>PT_ccna5</a:t>
            </a:r>
          </a:p>
          <a:p>
            <a:pPr marL="0" indent="0" algn="ctr" eaLnBrk="1" hangingPunct="1">
              <a:spcBef>
                <a:spcPct val="30000"/>
              </a:spcBef>
              <a:buNone/>
            </a:pPr>
            <a:endParaRPr lang="en-US" sz="1500" kern="0" dirty="0">
              <a:solidFill>
                <a:srgbClr val="000000"/>
              </a:solidFill>
            </a:endParaRPr>
          </a:p>
          <a:p>
            <a:pPr marL="89297"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p:txBody>
      </p:sp>
    </p:spTree>
    <p:extLst>
      <p:ext uri="{BB962C8B-B14F-4D97-AF65-F5344CB8AC3E}">
        <p14:creationId xmlns:p14="http://schemas.microsoft.com/office/powerpoint/2010/main" val="2145273728"/>
      </p:ext>
    </p:extLst>
  </p:cSld>
  <p:clrMapOvr>
    <a:masterClrMapping/>
  </p:clrMapOvr>
  <p:transition spd="slow">
    <p:wip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sz="4000" dirty="0" smtClean="0"/>
              <a:t>2.2 Basic Device Configuration</a:t>
            </a:r>
            <a:endParaRPr lang="en-US" sz="4000" dirty="0"/>
          </a:p>
        </p:txBody>
      </p:sp>
    </p:spTree>
    <p:extLst>
      <p:ext uri="{BB962C8B-B14F-4D97-AF65-F5344CB8AC3E}">
        <p14:creationId xmlns:p14="http://schemas.microsoft.com/office/powerpoint/2010/main" val="3551905410"/>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6"/>
          <p:cNvSpPr>
            <a:spLocks noGrp="1" noChangeArrowheads="1"/>
          </p:cNvSpPr>
          <p:nvPr>
            <p:ph idx="1"/>
          </p:nvPr>
        </p:nvSpPr>
        <p:spPr/>
        <p:txBody>
          <a:bodyPr/>
          <a:lstStyle/>
          <a:p>
            <a:r>
              <a:rPr lang="en-CA" altLang="en-US" dirty="0" smtClean="0">
                <a:solidFill>
                  <a:srgbClr val="000000"/>
                </a:solidFill>
              </a:rPr>
              <a:t>The first step when configuring a switch is to assign it a unique device name, or hostname. </a:t>
            </a:r>
          </a:p>
          <a:p>
            <a:pPr lvl="1"/>
            <a:r>
              <a:rPr lang="en-CA" altLang="en-US" dirty="0" smtClean="0">
                <a:solidFill>
                  <a:srgbClr val="000000"/>
                </a:solidFill>
              </a:rPr>
              <a:t>Hostnames appear in CLI prompts, can be used in various authentication processes between devices, and should be used on topology diagrams.</a:t>
            </a:r>
          </a:p>
          <a:p>
            <a:pPr lvl="1"/>
            <a:r>
              <a:rPr lang="en-US" altLang="en-US" dirty="0" smtClean="0">
                <a:solidFill>
                  <a:srgbClr val="000000"/>
                </a:solidFill>
              </a:rPr>
              <a:t>Without a hostname, network devices are difficult to identify for configuration purposes.</a:t>
            </a:r>
          </a:p>
          <a:p>
            <a:pPr lvl="1"/>
            <a:endParaRPr lang="en-CA" altLang="en-US" dirty="0" smtClean="0">
              <a:solidFill>
                <a:srgbClr val="000000"/>
              </a:solidFill>
            </a:endParaRPr>
          </a:p>
        </p:txBody>
      </p:sp>
      <p:sp>
        <p:nvSpPr>
          <p:cNvPr id="54275" name="Rectangle 2"/>
          <p:cNvSpPr>
            <a:spLocks noGrp="1" noChangeArrowheads="1"/>
          </p:cNvSpPr>
          <p:nvPr>
            <p:ph type="title"/>
          </p:nvPr>
        </p:nvSpPr>
        <p:spPr/>
        <p:txBody>
          <a:bodyPr/>
          <a:lstStyle/>
          <a:p>
            <a:r>
              <a:rPr lang="en-US" altLang="en-US" sz="1600" dirty="0" smtClean="0"/>
              <a:t>Hostnames</a:t>
            </a:r>
            <a:r>
              <a:rPr lang="en-US" altLang="en-US" dirty="0" smtClean="0"/>
              <a:t/>
            </a:r>
            <a:br>
              <a:rPr lang="en-US" altLang="en-US" dirty="0" smtClean="0"/>
            </a:br>
            <a:r>
              <a:rPr lang="en-US" altLang="en-US" dirty="0" smtClean="0"/>
              <a:t>Device Names</a:t>
            </a: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450" y="2526678"/>
            <a:ext cx="2757488" cy="195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Lst>
        </p:spPr>
      </p:pic>
      <p:sp>
        <p:nvSpPr>
          <p:cNvPr id="2" name="Right Arrow 1"/>
          <p:cNvSpPr/>
          <p:nvPr/>
        </p:nvSpPr>
        <p:spPr>
          <a:xfrm>
            <a:off x="1682325" y="2526678"/>
            <a:ext cx="2537567" cy="1806554"/>
          </a:xfrm>
          <a:prstGeom prst="rightArrow">
            <a:avLst>
              <a:gd name="adj1" fmla="val 50000"/>
              <a:gd name="adj2" fmla="val 49665"/>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1200" dirty="0">
                <a:solidFill>
                  <a:srgbClr val="000000"/>
                </a:solidFill>
              </a:rPr>
              <a:t>Hostnames </a:t>
            </a:r>
            <a:r>
              <a:rPr lang="en-US" sz="1200" dirty="0" smtClean="0">
                <a:solidFill>
                  <a:srgbClr val="000000"/>
                </a:solidFill>
              </a:rPr>
              <a:t>enables an administrator to name a  device making it easier to identify in a network.</a:t>
            </a:r>
          </a:p>
        </p:txBody>
      </p:sp>
    </p:spTree>
    <p:extLst>
      <p:ext uri="{BB962C8B-B14F-4D97-AF65-F5344CB8AC3E}">
        <p14:creationId xmlns:p14="http://schemas.microsoft.com/office/powerpoint/2010/main" val="130007713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6"/>
          <p:cNvSpPr>
            <a:spLocks noGrp="1" noChangeArrowheads="1"/>
          </p:cNvSpPr>
          <p:nvPr>
            <p:ph idx="1"/>
          </p:nvPr>
        </p:nvSpPr>
        <p:spPr>
          <a:xfrm>
            <a:off x="144065" y="798945"/>
            <a:ext cx="8853286" cy="781000"/>
          </a:xfrm>
        </p:spPr>
        <p:txBody>
          <a:bodyPr/>
          <a:lstStyle/>
          <a:p>
            <a:r>
              <a:rPr lang="en-US" altLang="en-US" dirty="0" smtClean="0">
                <a:solidFill>
                  <a:srgbClr val="000000"/>
                </a:solidFill>
              </a:rPr>
              <a:t>Once </a:t>
            </a:r>
            <a:r>
              <a:rPr lang="en-US" altLang="en-US" dirty="0">
                <a:solidFill>
                  <a:srgbClr val="000000"/>
                </a:solidFill>
              </a:rPr>
              <a:t>the naming convention has been identified, the next step is to apply the names to the devices using the CLI</a:t>
            </a:r>
            <a:r>
              <a:rPr lang="en-US" altLang="en-US" dirty="0" smtClean="0">
                <a:solidFill>
                  <a:srgbClr val="000000"/>
                </a:solidFill>
              </a:rPr>
              <a:t>.</a:t>
            </a:r>
            <a:r>
              <a:rPr lang="en-US" altLang="en-US" dirty="0"/>
              <a:t> </a:t>
            </a:r>
          </a:p>
          <a:p>
            <a:endParaRPr lang="en-US" altLang="en-US" dirty="0" smtClean="0"/>
          </a:p>
          <a:p>
            <a:r>
              <a:rPr lang="en-US" altLang="en-US" dirty="0" smtClean="0"/>
              <a:t>The</a:t>
            </a:r>
            <a:r>
              <a:rPr lang="en-US" altLang="en-US" dirty="0" smtClean="0">
                <a:cs typeface="Courier New" pitchFamily="49" charset="0"/>
              </a:rPr>
              <a:t> </a:t>
            </a:r>
            <a:r>
              <a:rPr lang="en-US" altLang="en-US" b="1" dirty="0">
                <a:cs typeface="Courier New" pitchFamily="49" charset="0"/>
              </a:rPr>
              <a:t>hostname </a:t>
            </a:r>
            <a:r>
              <a:rPr lang="en-US" altLang="en-US" i="1" dirty="0">
                <a:cs typeface="Courier New" pitchFamily="49" charset="0"/>
              </a:rPr>
              <a:t>name</a:t>
            </a:r>
            <a:r>
              <a:rPr lang="en-US" altLang="en-US" b="1" dirty="0">
                <a:cs typeface="Courier New" pitchFamily="49" charset="0"/>
              </a:rPr>
              <a:t> </a:t>
            </a:r>
            <a:r>
              <a:rPr lang="en-US" altLang="en-US" dirty="0"/>
              <a:t>global configuration command is used to assign a name.</a:t>
            </a:r>
          </a:p>
          <a:p>
            <a:endParaRPr lang="en-US" altLang="en-US" dirty="0">
              <a:solidFill>
                <a:srgbClr val="000000"/>
              </a:solidFill>
            </a:endParaRPr>
          </a:p>
        </p:txBody>
      </p:sp>
      <p:sp>
        <p:nvSpPr>
          <p:cNvPr id="54275" name="Rectangle 2"/>
          <p:cNvSpPr>
            <a:spLocks noGrp="1" noChangeArrowheads="1"/>
          </p:cNvSpPr>
          <p:nvPr>
            <p:ph type="title"/>
          </p:nvPr>
        </p:nvSpPr>
        <p:spPr/>
        <p:txBody>
          <a:bodyPr/>
          <a:lstStyle/>
          <a:p>
            <a:r>
              <a:rPr lang="en-US" altLang="en-US" sz="1600" dirty="0" smtClean="0"/>
              <a:t>Hostnames</a:t>
            </a:r>
            <a:r>
              <a:rPr lang="en-US" altLang="en-US" dirty="0" smtClean="0"/>
              <a:t/>
            </a:r>
            <a:br>
              <a:rPr lang="en-US" altLang="en-US" dirty="0" smtClean="0"/>
            </a:br>
            <a:r>
              <a:rPr lang="en-US" altLang="en-US" dirty="0" smtClean="0"/>
              <a:t>Configure Hostnames</a:t>
            </a:r>
          </a:p>
        </p:txBody>
      </p:sp>
      <p:sp>
        <p:nvSpPr>
          <p:cNvPr id="4" name="Rectangle 6"/>
          <p:cNvSpPr txBox="1">
            <a:spLocks noChangeArrowheads="1"/>
          </p:cNvSpPr>
          <p:nvPr/>
        </p:nvSpPr>
        <p:spPr bwMode="auto">
          <a:xfrm>
            <a:off x="4691426" y="3326896"/>
            <a:ext cx="3177258" cy="1114424"/>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182880" bIns="45720" numCol="1" anchor="ctr"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ct val="0"/>
              </a:spcBef>
              <a:spcAft>
                <a:spcPts val="0"/>
              </a:spcAft>
              <a:buFont typeface="Wingdings" panose="05000000000000000000" pitchFamily="2" charset="2"/>
              <a:buNone/>
            </a:pPr>
            <a:r>
              <a:rPr lang="en-CA" altLang="ja-JP" sz="1050" dirty="0" smtClean="0">
                <a:latin typeface="Courier New" pitchFamily="49" charset="0"/>
                <a:ea typeface="ＭＳ Ｐゴシック" pitchFamily="34" charset="-128"/>
                <a:cs typeface="Courier New" pitchFamily="49" charset="0"/>
              </a:rPr>
              <a:t>Switch&gt; </a:t>
            </a:r>
          </a:p>
          <a:p>
            <a:pPr marL="0" indent="0">
              <a:spcBef>
                <a:spcPct val="0"/>
              </a:spcBef>
              <a:spcAft>
                <a:spcPts val="0"/>
              </a:spcAft>
              <a:buFont typeface="Wingdings" panose="05000000000000000000" pitchFamily="2" charset="2"/>
              <a:buNone/>
            </a:pPr>
            <a:r>
              <a:rPr lang="en-CA" altLang="ja-JP" sz="1050" dirty="0" smtClean="0">
                <a:latin typeface="Courier New" pitchFamily="49" charset="0"/>
                <a:ea typeface="ＭＳ Ｐゴシック" pitchFamily="34" charset="-128"/>
                <a:cs typeface="Courier New" pitchFamily="49" charset="0"/>
              </a:rPr>
              <a:t>Switch&gt; </a:t>
            </a:r>
            <a:r>
              <a:rPr lang="en-CA" altLang="ja-JP" sz="1050" b="1" dirty="0" smtClean="0">
                <a:latin typeface="Courier New" pitchFamily="49" charset="0"/>
                <a:ea typeface="ＭＳ Ｐゴシック" pitchFamily="34" charset="-128"/>
                <a:cs typeface="Courier New" pitchFamily="49" charset="0"/>
              </a:rPr>
              <a:t>enable</a:t>
            </a:r>
          </a:p>
          <a:p>
            <a:pPr marL="0" indent="0">
              <a:spcBef>
                <a:spcPct val="0"/>
              </a:spcBef>
              <a:spcAft>
                <a:spcPts val="0"/>
              </a:spcAft>
              <a:buFont typeface="Wingdings" panose="05000000000000000000" pitchFamily="2" charset="2"/>
              <a:buNone/>
            </a:pPr>
            <a:r>
              <a:rPr lang="en-CA" altLang="ja-JP" sz="1050" dirty="0" smtClean="0">
                <a:latin typeface="Courier New" pitchFamily="49" charset="0"/>
                <a:ea typeface="ＭＳ Ｐゴシック" pitchFamily="34" charset="-128"/>
                <a:cs typeface="Courier New" pitchFamily="49" charset="0"/>
              </a:rPr>
              <a:t>Switch# </a:t>
            </a:r>
          </a:p>
          <a:p>
            <a:pPr marL="0" indent="0">
              <a:spcBef>
                <a:spcPct val="0"/>
              </a:spcBef>
              <a:spcAft>
                <a:spcPts val="0"/>
              </a:spcAft>
              <a:buFont typeface="Wingdings" panose="05000000000000000000" pitchFamily="2" charset="2"/>
              <a:buNone/>
            </a:pPr>
            <a:r>
              <a:rPr lang="en-CA" altLang="ja-JP" sz="1050" dirty="0" smtClean="0">
                <a:latin typeface="Courier New" pitchFamily="49" charset="0"/>
                <a:ea typeface="ＭＳ Ｐゴシック" pitchFamily="34" charset="-128"/>
                <a:cs typeface="Courier New" pitchFamily="49" charset="0"/>
              </a:rPr>
              <a:t>Switch# </a:t>
            </a:r>
            <a:r>
              <a:rPr lang="en-CA" altLang="ja-JP" sz="1050" b="1" dirty="0" smtClean="0">
                <a:latin typeface="Courier New" pitchFamily="49" charset="0"/>
                <a:ea typeface="ＭＳ Ｐゴシック" pitchFamily="34" charset="-128"/>
                <a:cs typeface="Courier New" pitchFamily="49" charset="0"/>
              </a:rPr>
              <a:t>configure terminal</a:t>
            </a:r>
          </a:p>
          <a:p>
            <a:pPr marL="0" indent="0">
              <a:spcBef>
                <a:spcPct val="0"/>
              </a:spcBef>
              <a:spcAft>
                <a:spcPts val="0"/>
              </a:spcAft>
              <a:buFont typeface="Wingdings" panose="05000000000000000000" pitchFamily="2" charset="2"/>
              <a:buNone/>
            </a:pPr>
            <a:r>
              <a:rPr lang="en-CA" altLang="ja-JP" sz="1050" dirty="0" smtClean="0">
                <a:latin typeface="Courier New" pitchFamily="49" charset="0"/>
                <a:ea typeface="ＭＳ Ｐゴシック" pitchFamily="34" charset="-128"/>
                <a:cs typeface="Courier New" pitchFamily="49" charset="0"/>
              </a:rPr>
              <a:t>Switch(config)# </a:t>
            </a:r>
            <a:r>
              <a:rPr lang="en-CA" altLang="ja-JP" sz="1050" b="1" dirty="0" smtClean="0">
                <a:latin typeface="Courier New" pitchFamily="49" charset="0"/>
                <a:ea typeface="ＭＳ Ｐゴシック" pitchFamily="34" charset="-128"/>
                <a:cs typeface="Courier New" pitchFamily="49" charset="0"/>
              </a:rPr>
              <a:t>hostname Sw-Floor-1</a:t>
            </a:r>
          </a:p>
          <a:p>
            <a:pPr marL="0" indent="0">
              <a:spcBef>
                <a:spcPct val="0"/>
              </a:spcBef>
              <a:spcAft>
                <a:spcPts val="0"/>
              </a:spcAft>
              <a:buFont typeface="Wingdings" panose="05000000000000000000" pitchFamily="2" charset="2"/>
              <a:buNone/>
            </a:pPr>
            <a:r>
              <a:rPr lang="en-CA" altLang="ja-JP" sz="1050" dirty="0" smtClean="0">
                <a:latin typeface="Courier New" pitchFamily="49" charset="0"/>
                <a:ea typeface="ＭＳ Ｐゴシック" pitchFamily="34" charset="-128"/>
                <a:cs typeface="Courier New" pitchFamily="49" charset="0"/>
              </a:rPr>
              <a:t>Sw-Floor-1(config)#</a:t>
            </a:r>
            <a:endParaRPr lang="en-CA" altLang="ja-JP" sz="1050" dirty="0">
              <a:latin typeface="Courier New" pitchFamily="49" charset="0"/>
              <a:ea typeface="ＭＳ Ｐゴシック" pitchFamily="34" charset="-128"/>
              <a:cs typeface="Courier New" pitchFamily="49" charset="0"/>
            </a:endParaRPr>
          </a:p>
        </p:txBody>
      </p:sp>
      <p:sp>
        <p:nvSpPr>
          <p:cNvPr id="6" name="Rectangle 6"/>
          <p:cNvSpPr txBox="1">
            <a:spLocks noChangeArrowheads="1"/>
          </p:cNvSpPr>
          <p:nvPr/>
        </p:nvSpPr>
        <p:spPr bwMode="auto">
          <a:xfrm>
            <a:off x="144065" y="1782793"/>
            <a:ext cx="5041393" cy="310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altLang="en-US" dirty="0" smtClean="0"/>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7379" y="2495054"/>
            <a:ext cx="2757488" cy="1956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2"/>
                </a:solidFill>
                <a:miter lim="800000"/>
                <a:headEnd/>
                <a:tailEnd/>
              </a14:hiddenLine>
            </a:ext>
          </a:extLst>
        </p:spPr>
      </p:pic>
      <p:sp>
        <p:nvSpPr>
          <p:cNvPr id="2" name="Oval 1"/>
          <p:cNvSpPr/>
          <p:nvPr/>
        </p:nvSpPr>
        <p:spPr>
          <a:xfrm>
            <a:off x="2667001" y="3691463"/>
            <a:ext cx="804333" cy="601133"/>
          </a:xfrm>
          <a:prstGeom prst="ellipse">
            <a:avLst/>
          </a:prstGeom>
          <a:solidFill>
            <a:srgbClr val="36A4D7">
              <a:alpha val="37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smtClean="0"/>
          </a:p>
        </p:txBody>
      </p:sp>
    </p:spTree>
    <p:extLst>
      <p:ext uri="{BB962C8B-B14F-4D97-AF65-F5344CB8AC3E}">
        <p14:creationId xmlns:p14="http://schemas.microsoft.com/office/powerpoint/2010/main" val="2493260050"/>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p:cNvSpPr>
            <a:spLocks noGrp="1"/>
          </p:cNvSpPr>
          <p:nvPr>
            <p:ph idx="1"/>
          </p:nvPr>
        </p:nvSpPr>
        <p:spPr/>
        <p:txBody>
          <a:bodyPr/>
          <a:lstStyle/>
          <a:p>
            <a:r>
              <a:rPr lang="en-CA" altLang="en-US" b="1" dirty="0" smtClean="0"/>
              <a:t>Step 1 </a:t>
            </a:r>
            <a:r>
              <a:rPr lang="en-CA" altLang="en-US" dirty="0" smtClean="0"/>
              <a:t>- Secure network devices to physically limit access by placing them in wiring closets and locked racks.</a:t>
            </a:r>
          </a:p>
          <a:p>
            <a:r>
              <a:rPr lang="en-CA" altLang="en-US" b="1" dirty="0" smtClean="0"/>
              <a:t>Step 2 </a:t>
            </a:r>
            <a:r>
              <a:rPr lang="en-CA" altLang="en-US" dirty="0" smtClean="0"/>
              <a:t>- Enforce secure passwords as passwords </a:t>
            </a:r>
            <a:r>
              <a:rPr lang="en-CA" altLang="en-US" dirty="0"/>
              <a:t>are the primary defense against unauthorized access to network devices. </a:t>
            </a:r>
          </a:p>
          <a:p>
            <a:pPr lvl="1"/>
            <a:endParaRPr lang="en-CA" altLang="en-US" dirty="0"/>
          </a:p>
          <a:p>
            <a:endParaRPr lang="en-CA" altLang="en-US" dirty="0" smtClean="0"/>
          </a:p>
        </p:txBody>
      </p:sp>
      <p:sp>
        <p:nvSpPr>
          <p:cNvPr id="58370" name="Rectangle 2"/>
          <p:cNvSpPr>
            <a:spLocks noGrp="1" noChangeArrowheads="1"/>
          </p:cNvSpPr>
          <p:nvPr>
            <p:ph type="title"/>
          </p:nvPr>
        </p:nvSpPr>
        <p:spPr/>
        <p:txBody>
          <a:bodyPr/>
          <a:lstStyle/>
          <a:p>
            <a:r>
              <a:rPr lang="en-US" sz="1600" dirty="0" smtClean="0"/>
              <a:t>Limit Access to Device Configurations</a:t>
            </a:r>
            <a:r>
              <a:rPr lang="en-US" dirty="0" smtClean="0"/>
              <a:t/>
            </a:r>
            <a:br>
              <a:rPr lang="en-US" dirty="0" smtClean="0"/>
            </a:br>
            <a:r>
              <a:rPr lang="en-US" altLang="en-US" dirty="0" smtClean="0"/>
              <a:t>Limiting Device Access</a:t>
            </a:r>
          </a:p>
        </p:txBody>
      </p:sp>
      <p:pic>
        <p:nvPicPr>
          <p:cNvPr id="2" name="Picture 1"/>
          <p:cNvPicPr>
            <a:picLocks noChangeAspect="1"/>
          </p:cNvPicPr>
          <p:nvPr/>
        </p:nvPicPr>
        <p:blipFill>
          <a:blip r:embed="rId3"/>
          <a:stretch>
            <a:fillRect/>
          </a:stretch>
        </p:blipFill>
        <p:spPr>
          <a:xfrm>
            <a:off x="354305" y="2431087"/>
            <a:ext cx="3461702" cy="2131147"/>
          </a:xfrm>
          <a:prstGeom prst="rect">
            <a:avLst/>
          </a:prstGeom>
        </p:spPr>
      </p:pic>
      <p:pic>
        <p:nvPicPr>
          <p:cNvPr id="3" name="Picture 2"/>
          <p:cNvPicPr>
            <a:picLocks noChangeAspect="1"/>
          </p:cNvPicPr>
          <p:nvPr/>
        </p:nvPicPr>
        <p:blipFill>
          <a:blip r:embed="rId4"/>
          <a:stretch>
            <a:fillRect/>
          </a:stretch>
        </p:blipFill>
        <p:spPr>
          <a:xfrm>
            <a:off x="4816174" y="2457744"/>
            <a:ext cx="4153095" cy="1821653"/>
          </a:xfrm>
          <a:prstGeom prst="rect">
            <a:avLst/>
          </a:prstGeom>
        </p:spPr>
      </p:pic>
      <p:sp>
        <p:nvSpPr>
          <p:cNvPr id="8" name="Content Placeholder 8"/>
          <p:cNvSpPr txBox="1">
            <a:spLocks/>
          </p:cNvSpPr>
          <p:nvPr/>
        </p:nvSpPr>
        <p:spPr bwMode="auto">
          <a:xfrm>
            <a:off x="144065" y="2135524"/>
            <a:ext cx="4752026" cy="44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smtClean="0"/>
              <a:t>Limit administrative access </a:t>
            </a:r>
            <a:r>
              <a:rPr lang="en-US" dirty="0"/>
              <a:t>as </a:t>
            </a:r>
            <a:r>
              <a:rPr lang="en-US" dirty="0" smtClean="0"/>
              <a:t>follows.</a:t>
            </a:r>
            <a:endParaRPr lang="en-US" dirty="0"/>
          </a:p>
          <a:p>
            <a:pPr lvl="1"/>
            <a:endParaRPr lang="en-CA" altLang="en-US" dirty="0" smtClean="0"/>
          </a:p>
        </p:txBody>
      </p:sp>
      <p:sp>
        <p:nvSpPr>
          <p:cNvPr id="10" name="Content Placeholder 8"/>
          <p:cNvSpPr txBox="1">
            <a:spLocks/>
          </p:cNvSpPr>
          <p:nvPr/>
        </p:nvSpPr>
        <p:spPr bwMode="auto">
          <a:xfrm>
            <a:off x="4602519" y="2135524"/>
            <a:ext cx="3586572" cy="447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dirty="0" smtClean="0"/>
              <a:t>Use strong password as suggested. </a:t>
            </a:r>
            <a:endParaRPr lang="en-US" dirty="0"/>
          </a:p>
          <a:p>
            <a:pPr lvl="1"/>
            <a:endParaRPr lang="en-CA" altLang="en-US" dirty="0" smtClean="0"/>
          </a:p>
        </p:txBody>
      </p:sp>
      <p:sp>
        <p:nvSpPr>
          <p:cNvPr id="6" name="TextBox 5"/>
          <p:cNvSpPr txBox="1"/>
          <p:nvPr/>
        </p:nvSpPr>
        <p:spPr>
          <a:xfrm>
            <a:off x="5061026" y="4346790"/>
            <a:ext cx="3663390" cy="430887"/>
          </a:xfrm>
          <a:prstGeom prst="rect">
            <a:avLst/>
          </a:prstGeom>
          <a:solidFill>
            <a:schemeClr val="accent2"/>
          </a:solidFill>
        </p:spPr>
        <p:style>
          <a:lnRef idx="0">
            <a:schemeClr val="accent4"/>
          </a:lnRef>
          <a:fillRef idx="3">
            <a:schemeClr val="accent4"/>
          </a:fillRef>
          <a:effectRef idx="3">
            <a:schemeClr val="accent4"/>
          </a:effectRef>
          <a:fontRef idx="minor">
            <a:schemeClr val="lt1"/>
          </a:fontRef>
        </p:style>
        <p:txBody>
          <a:bodyPr wrap="square" rtlCol="0">
            <a:spAutoFit/>
          </a:bodyPr>
          <a:lstStyle/>
          <a:p>
            <a:r>
              <a:rPr lang="en-US" sz="1100" dirty="0" smtClean="0"/>
              <a:t>For convenience, most labs and examples in </a:t>
            </a:r>
            <a:r>
              <a:rPr lang="en-US" sz="1100" dirty="0"/>
              <a:t>this course use </a:t>
            </a:r>
            <a:r>
              <a:rPr lang="en-US" sz="1100" dirty="0" smtClean="0"/>
              <a:t>the simple but weak passwords</a:t>
            </a:r>
            <a:r>
              <a:rPr lang="en-US" sz="1100" b="1" dirty="0"/>
              <a:t> </a:t>
            </a:r>
            <a:r>
              <a:rPr lang="en-US" sz="1100" b="1" dirty="0" smtClean="0">
                <a:solidFill>
                  <a:srgbClr val="FFFF00"/>
                </a:solidFill>
              </a:rPr>
              <a:t>cisco</a:t>
            </a:r>
            <a:r>
              <a:rPr lang="en-US" sz="1100" b="1" dirty="0" smtClean="0"/>
              <a:t> </a:t>
            </a:r>
            <a:r>
              <a:rPr lang="en-US" sz="1100" dirty="0" smtClean="0"/>
              <a:t>or</a:t>
            </a:r>
            <a:r>
              <a:rPr lang="en-US" sz="1100" dirty="0"/>
              <a:t> </a:t>
            </a:r>
            <a:r>
              <a:rPr lang="en-US" sz="1100" b="1" dirty="0" smtClean="0">
                <a:solidFill>
                  <a:srgbClr val="FFFF00"/>
                </a:solidFill>
              </a:rPr>
              <a:t>class</a:t>
            </a:r>
            <a:r>
              <a:rPr lang="en-US" sz="1100" dirty="0" smtClean="0"/>
              <a:t>. </a:t>
            </a:r>
            <a:endParaRPr lang="en-US" sz="1100" dirty="0"/>
          </a:p>
        </p:txBody>
      </p:sp>
    </p:spTree>
    <p:extLst>
      <p:ext uri="{BB962C8B-B14F-4D97-AF65-F5344CB8AC3E}">
        <p14:creationId xmlns:p14="http://schemas.microsoft.com/office/powerpoint/2010/main" val="2353456199"/>
      </p:ext>
    </p:extLst>
  </p:cSld>
  <p:clrMapOvr>
    <a:masterClrMapping/>
  </p:clrMapOvr>
  <p:transition spd="slow">
    <p:wip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1600" dirty="0"/>
              <a:t>Limit Access to Device Configurations</a:t>
            </a:r>
            <a:br>
              <a:rPr lang="en-US" sz="1600" dirty="0"/>
            </a:br>
            <a:r>
              <a:rPr lang="en-US" altLang="en-US" dirty="0" smtClean="0"/>
              <a:t>Configure Passwords</a:t>
            </a:r>
          </a:p>
        </p:txBody>
      </p:sp>
      <p:sp>
        <p:nvSpPr>
          <p:cNvPr id="9" name="Content Placeholder 8"/>
          <p:cNvSpPr>
            <a:spLocks noGrp="1"/>
          </p:cNvSpPr>
          <p:nvPr>
            <p:ph idx="1"/>
          </p:nvPr>
        </p:nvSpPr>
        <p:spPr/>
        <p:txBody>
          <a:bodyPr/>
          <a:lstStyle/>
          <a:p>
            <a:r>
              <a:rPr lang="en-CA" altLang="en-US" dirty="0" smtClean="0"/>
              <a:t>Secure privileged EXEC access using the </a:t>
            </a:r>
            <a:r>
              <a:rPr lang="en-CA" altLang="en-US" b="1" dirty="0" smtClean="0">
                <a:cs typeface="Courier New" pitchFamily="49" charset="0"/>
              </a:rPr>
              <a:t>enable secret </a:t>
            </a:r>
            <a:r>
              <a:rPr lang="en-CA" altLang="en-US" i="1" dirty="0" smtClean="0">
                <a:cs typeface="Courier New" pitchFamily="49" charset="0"/>
              </a:rPr>
              <a:t>password</a:t>
            </a:r>
            <a:r>
              <a:rPr lang="en-CA" altLang="en-US" dirty="0" smtClean="0">
                <a:cs typeface="Courier New" pitchFamily="49" charset="0"/>
              </a:rPr>
              <a:t> </a:t>
            </a:r>
            <a:r>
              <a:rPr lang="en-CA" altLang="en-US" dirty="0"/>
              <a:t>global config </a:t>
            </a:r>
            <a:r>
              <a:rPr lang="en-CA" altLang="en-US" dirty="0" smtClean="0"/>
              <a:t>command.</a:t>
            </a:r>
            <a:r>
              <a:rPr lang="en-CA" altLang="en-US" b="1" dirty="0" smtClean="0">
                <a:solidFill>
                  <a:srgbClr val="000099"/>
                </a:solidFill>
                <a:latin typeface="Courier New" pitchFamily="49" charset="0"/>
                <a:cs typeface="Courier New" pitchFamily="49" charset="0"/>
              </a:rPr>
              <a:t> </a:t>
            </a:r>
          </a:p>
          <a:p>
            <a:pPr>
              <a:defRPr/>
            </a:pPr>
            <a:r>
              <a:rPr lang="en-CA" dirty="0" smtClean="0"/>
              <a:t>Secure user </a:t>
            </a:r>
            <a:r>
              <a:rPr lang="en-CA" dirty="0"/>
              <a:t>EXEC </a:t>
            </a:r>
            <a:r>
              <a:rPr lang="en-CA" dirty="0" smtClean="0"/>
              <a:t>access by configuring the line console as follows:</a:t>
            </a:r>
          </a:p>
          <a:p>
            <a:pPr>
              <a:defRPr/>
            </a:pPr>
            <a:endParaRPr lang="en-CA" dirty="0"/>
          </a:p>
          <a:p>
            <a:pPr>
              <a:defRPr/>
            </a:pPr>
            <a:endParaRPr lang="en-CA" dirty="0" smtClean="0"/>
          </a:p>
          <a:p>
            <a:pPr>
              <a:defRPr/>
            </a:pPr>
            <a:endParaRPr lang="en-CA" dirty="0"/>
          </a:p>
          <a:p>
            <a:pPr>
              <a:defRPr/>
            </a:pPr>
            <a:endParaRPr lang="en-CA" dirty="0" smtClean="0"/>
          </a:p>
          <a:p>
            <a:pPr>
              <a:defRPr/>
            </a:pPr>
            <a:r>
              <a:rPr lang="en-CA" dirty="0" smtClean="0"/>
              <a:t>Secure remote Telnet or SSH access by configuring the </a:t>
            </a:r>
            <a:r>
              <a:rPr lang="en-US" dirty="0" smtClean="0"/>
              <a:t>Virtual </a:t>
            </a:r>
            <a:r>
              <a:rPr lang="en-US" dirty="0"/>
              <a:t>terminal (VTY) </a:t>
            </a:r>
            <a:r>
              <a:rPr lang="en-US" dirty="0" smtClean="0"/>
              <a:t>lines as follows:</a:t>
            </a:r>
            <a:endParaRPr lang="en-CA" sz="1800" dirty="0" smtClean="0"/>
          </a:p>
        </p:txBody>
      </p:sp>
      <p:graphicFrame>
        <p:nvGraphicFramePr>
          <p:cNvPr id="2" name="Table 1"/>
          <p:cNvGraphicFramePr>
            <a:graphicFrameLocks noGrp="1"/>
          </p:cNvGraphicFramePr>
          <p:nvPr>
            <p:extLst>
              <p:ext uri="{D42A27DB-BD31-4B8C-83A1-F6EECF244321}">
                <p14:modId xmlns:p14="http://schemas.microsoft.com/office/powerpoint/2010/main" val="2927747488"/>
              </p:ext>
            </p:extLst>
          </p:nvPr>
        </p:nvGraphicFramePr>
        <p:xfrm>
          <a:off x="399325" y="1547109"/>
          <a:ext cx="8598026" cy="1350932"/>
        </p:xfrm>
        <a:graphic>
          <a:graphicData uri="http://schemas.openxmlformats.org/drawingml/2006/table">
            <a:tbl>
              <a:tblPr firstRow="1" bandRow="1">
                <a:tableStyleId>{5C22544A-7EE6-4342-B048-85BDC9FD1C3A}</a:tableStyleId>
              </a:tblPr>
              <a:tblGrid>
                <a:gridCol w="3822271">
                  <a:extLst>
                    <a:ext uri="{9D8B030D-6E8A-4147-A177-3AD203B41FA5}">
                      <a16:colId xmlns:a16="http://schemas.microsoft.com/office/drawing/2014/main" xmlns="" val="1589452010"/>
                    </a:ext>
                  </a:extLst>
                </a:gridCol>
                <a:gridCol w="4775755">
                  <a:extLst>
                    <a:ext uri="{9D8B030D-6E8A-4147-A177-3AD203B41FA5}">
                      <a16:colId xmlns:a16="http://schemas.microsoft.com/office/drawing/2014/main" xmlns="" val="2965976290"/>
                    </a:ext>
                  </a:extLst>
                </a:gridCol>
              </a:tblGrid>
              <a:tr h="368969">
                <a:tc>
                  <a:txBody>
                    <a:bodyPr/>
                    <a:lstStyle/>
                    <a:p>
                      <a:r>
                        <a:rPr lang="en-US" dirty="0" smtClean="0"/>
                        <a:t>Securing User EXEC Mode</a:t>
                      </a:r>
                      <a:endParaRPr lang="en-US" dirty="0"/>
                    </a:p>
                  </a:txBody>
                  <a:tcPr/>
                </a:tc>
                <a:tc>
                  <a:txBody>
                    <a:bodyPr/>
                    <a:lstStyle/>
                    <a:p>
                      <a:r>
                        <a:rPr lang="en-US" dirty="0" smtClean="0"/>
                        <a:t>Description</a:t>
                      </a:r>
                      <a:endParaRPr lang="en-US" dirty="0"/>
                    </a:p>
                  </a:txBody>
                  <a:tcPr/>
                </a:tc>
                <a:extLst>
                  <a:ext uri="{0D108BD9-81ED-4DB2-BD59-A6C34878D82A}">
                    <a16:rowId xmlns:a16="http://schemas.microsoft.com/office/drawing/2014/main" xmlns="" val="3341662411"/>
                  </a:ext>
                </a:extLst>
              </a:tr>
              <a:tr h="327321">
                <a:tc>
                  <a:txBody>
                    <a:bodyPr/>
                    <a:lstStyle/>
                    <a:p>
                      <a:pPr lvl="0">
                        <a:defRPr/>
                      </a:pPr>
                      <a:r>
                        <a:rPr lang="en-CA" sz="1200" dirty="0" smtClean="0">
                          <a:latin typeface="Courier New" panose="02070309020205020404" pitchFamily="49" charset="0"/>
                          <a:cs typeface="Courier New" panose="02070309020205020404" pitchFamily="49" charset="0"/>
                        </a:rPr>
                        <a:t>Switch(config)# </a:t>
                      </a:r>
                      <a:r>
                        <a:rPr lang="en-CA" sz="1200" b="1" dirty="0" smtClean="0">
                          <a:solidFill>
                            <a:srgbClr val="000000"/>
                          </a:solidFill>
                          <a:latin typeface="+mn-lt"/>
                          <a:cs typeface="Courier New" panose="02070309020205020404" pitchFamily="49" charset="0"/>
                        </a:rPr>
                        <a:t>line console 0</a:t>
                      </a:r>
                      <a:r>
                        <a:rPr lang="en-CA" sz="1200" dirty="0" smtClean="0">
                          <a:solidFill>
                            <a:srgbClr val="000000"/>
                          </a:solidFill>
                          <a:latin typeface="+mn-lt"/>
                          <a:cs typeface="Courier New" panose="02070309020205020404" pitchFamily="49" charset="0"/>
                        </a:rPr>
                        <a:t> </a:t>
                      </a:r>
                    </a:p>
                  </a:txBody>
                  <a:tcPr anchor="ctr"/>
                </a:tc>
                <a:tc>
                  <a:txBody>
                    <a:bodyPr/>
                    <a:lstStyle/>
                    <a:p>
                      <a:r>
                        <a:rPr lang="en-US" sz="1200" dirty="0" smtClean="0"/>
                        <a:t>Command enters line console configuration mode. </a:t>
                      </a:r>
                    </a:p>
                  </a:txBody>
                  <a:tcPr anchor="ctr"/>
                </a:tc>
                <a:extLst>
                  <a:ext uri="{0D108BD9-81ED-4DB2-BD59-A6C34878D82A}">
                    <a16:rowId xmlns:a16="http://schemas.microsoft.com/office/drawing/2014/main" xmlns="" val="3256696564"/>
                  </a:ext>
                </a:extLst>
              </a:tr>
              <a:tr h="327321">
                <a:tc>
                  <a:txBody>
                    <a:bodyPr/>
                    <a:lstStyle/>
                    <a:p>
                      <a:pPr lvl="0">
                        <a:defRPr/>
                      </a:pPr>
                      <a:r>
                        <a:rPr lang="en-CA" sz="1200" dirty="0" smtClean="0">
                          <a:latin typeface="Courier New" panose="02070309020205020404" pitchFamily="49" charset="0"/>
                          <a:cs typeface="Courier New" panose="02070309020205020404" pitchFamily="49" charset="0"/>
                        </a:rPr>
                        <a:t>Switch(config-line)# </a:t>
                      </a:r>
                      <a:r>
                        <a:rPr lang="en-CA" sz="1200" b="1" dirty="0" smtClean="0">
                          <a:solidFill>
                            <a:srgbClr val="000000"/>
                          </a:solidFill>
                          <a:latin typeface="+mn-lt"/>
                          <a:cs typeface="Courier New" panose="02070309020205020404" pitchFamily="49" charset="0"/>
                        </a:rPr>
                        <a:t>password </a:t>
                      </a:r>
                      <a:r>
                        <a:rPr lang="en-CA" sz="1200" i="1" dirty="0" smtClean="0">
                          <a:solidFill>
                            <a:srgbClr val="000000"/>
                          </a:solidFill>
                          <a:latin typeface="+mn-lt"/>
                          <a:cs typeface="Courier New" panose="02070309020205020404" pitchFamily="49" charset="0"/>
                        </a:rPr>
                        <a:t>password</a:t>
                      </a:r>
                    </a:p>
                  </a:txBody>
                  <a:tcPr anchor="ctr"/>
                </a:tc>
                <a:tc>
                  <a:txBody>
                    <a:bodyPr/>
                    <a:lstStyle/>
                    <a:p>
                      <a:r>
                        <a:rPr lang="en-US" sz="1200" dirty="0" smtClean="0"/>
                        <a:t>Command specifies the line console password. </a:t>
                      </a:r>
                    </a:p>
                  </a:txBody>
                  <a:tcPr anchor="ctr"/>
                </a:tc>
                <a:extLst>
                  <a:ext uri="{0D108BD9-81ED-4DB2-BD59-A6C34878D82A}">
                    <a16:rowId xmlns:a16="http://schemas.microsoft.com/office/drawing/2014/main" xmlns="" val="1872804621"/>
                  </a:ext>
                </a:extLst>
              </a:tr>
              <a:tr h="327321">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CA" sz="1200" dirty="0" smtClean="0">
                          <a:latin typeface="Courier New" panose="02070309020205020404" pitchFamily="49" charset="0"/>
                          <a:cs typeface="Courier New" panose="02070309020205020404" pitchFamily="49" charset="0"/>
                        </a:rPr>
                        <a:t>Switch(config-line)# </a:t>
                      </a:r>
                      <a:r>
                        <a:rPr lang="en-CA" sz="1200" b="1" dirty="0" smtClean="0">
                          <a:solidFill>
                            <a:srgbClr val="000000"/>
                          </a:solidFill>
                          <a:latin typeface="+mn-lt"/>
                          <a:cs typeface="Courier New" panose="02070309020205020404" pitchFamily="49" charset="0"/>
                        </a:rPr>
                        <a:t>login</a:t>
                      </a:r>
                      <a:r>
                        <a:rPr lang="en-CA" sz="1200" dirty="0" smtClean="0">
                          <a:latin typeface="Courier New" panose="02070309020205020404" pitchFamily="49" charset="0"/>
                          <a:cs typeface="Courier New" panose="02070309020205020404" pitchFamily="49" charset="0"/>
                        </a:rPr>
                        <a:t> </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smtClean="0"/>
                        <a:t>Command makes the switch require the password.</a:t>
                      </a:r>
                    </a:p>
                  </a:txBody>
                  <a:tcPr anchor="ctr"/>
                </a:tc>
                <a:extLst>
                  <a:ext uri="{0D108BD9-81ED-4DB2-BD59-A6C34878D82A}">
                    <a16:rowId xmlns:a16="http://schemas.microsoft.com/office/drawing/2014/main" xmlns="" val="2650872177"/>
                  </a:ext>
                </a:extLst>
              </a:tr>
            </a:tbl>
          </a:graphicData>
        </a:graphic>
      </p:graphicFrame>
      <p:graphicFrame>
        <p:nvGraphicFramePr>
          <p:cNvPr id="5" name="Table 4"/>
          <p:cNvGraphicFramePr>
            <a:graphicFrameLocks noGrp="1"/>
          </p:cNvGraphicFramePr>
          <p:nvPr>
            <p:extLst>
              <p:ext uri="{D42A27DB-BD31-4B8C-83A1-F6EECF244321}">
                <p14:modId xmlns:p14="http://schemas.microsoft.com/office/powerpoint/2010/main" val="3389415313"/>
              </p:ext>
            </p:extLst>
          </p:nvPr>
        </p:nvGraphicFramePr>
        <p:xfrm>
          <a:off x="399325" y="3482010"/>
          <a:ext cx="8598026" cy="1480811"/>
        </p:xfrm>
        <a:graphic>
          <a:graphicData uri="http://schemas.openxmlformats.org/drawingml/2006/table">
            <a:tbl>
              <a:tblPr firstRow="1" bandRow="1">
                <a:tableStyleId>{5C22544A-7EE6-4342-B048-85BDC9FD1C3A}</a:tableStyleId>
              </a:tblPr>
              <a:tblGrid>
                <a:gridCol w="3822271">
                  <a:extLst>
                    <a:ext uri="{9D8B030D-6E8A-4147-A177-3AD203B41FA5}">
                      <a16:colId xmlns:a16="http://schemas.microsoft.com/office/drawing/2014/main" xmlns="" val="1589452010"/>
                    </a:ext>
                  </a:extLst>
                </a:gridCol>
                <a:gridCol w="4775755">
                  <a:extLst>
                    <a:ext uri="{9D8B030D-6E8A-4147-A177-3AD203B41FA5}">
                      <a16:colId xmlns:a16="http://schemas.microsoft.com/office/drawing/2014/main" xmlns="" val="2965976290"/>
                    </a:ext>
                  </a:extLst>
                </a:gridCol>
              </a:tblGrid>
              <a:tr h="368969">
                <a:tc>
                  <a:txBody>
                    <a:bodyPr/>
                    <a:lstStyle/>
                    <a:p>
                      <a:r>
                        <a:rPr lang="en-US" dirty="0" smtClean="0"/>
                        <a:t>Securing Remote Access</a:t>
                      </a:r>
                      <a:endParaRPr lang="en-US" dirty="0"/>
                    </a:p>
                  </a:txBody>
                  <a:tcPr/>
                </a:tc>
                <a:tc>
                  <a:txBody>
                    <a:bodyPr/>
                    <a:lstStyle/>
                    <a:p>
                      <a:r>
                        <a:rPr lang="en-US" dirty="0" smtClean="0"/>
                        <a:t>Description</a:t>
                      </a:r>
                      <a:endParaRPr lang="en-US" dirty="0"/>
                    </a:p>
                  </a:txBody>
                  <a:tcPr/>
                </a:tc>
                <a:extLst>
                  <a:ext uri="{0D108BD9-81ED-4DB2-BD59-A6C34878D82A}">
                    <a16:rowId xmlns:a16="http://schemas.microsoft.com/office/drawing/2014/main" xmlns="" val="3341662411"/>
                  </a:ext>
                </a:extLst>
              </a:tr>
              <a:tr h="327321">
                <a:tc>
                  <a:txBody>
                    <a:bodyPr/>
                    <a:lstStyle/>
                    <a:p>
                      <a:pPr lvl="0">
                        <a:defRPr/>
                      </a:pPr>
                      <a:r>
                        <a:rPr lang="en-CA" sz="1200" dirty="0" smtClean="0">
                          <a:latin typeface="Courier New" panose="02070309020205020404" pitchFamily="49" charset="0"/>
                          <a:cs typeface="Courier New" panose="02070309020205020404" pitchFamily="49" charset="0"/>
                        </a:rPr>
                        <a:t>Switch(config)# </a:t>
                      </a:r>
                      <a:r>
                        <a:rPr lang="en-CA" sz="1200" b="1" dirty="0" smtClean="0">
                          <a:solidFill>
                            <a:srgbClr val="000000"/>
                          </a:solidFill>
                          <a:latin typeface="+mn-lt"/>
                          <a:cs typeface="Courier New" panose="02070309020205020404" pitchFamily="49" charset="0"/>
                        </a:rPr>
                        <a:t>line vty 0 15</a:t>
                      </a:r>
                      <a:endParaRPr lang="en-CA" sz="1200" dirty="0" smtClean="0">
                        <a:solidFill>
                          <a:srgbClr val="000000"/>
                        </a:solidFill>
                        <a:latin typeface="+mn-lt"/>
                        <a:cs typeface="Courier New" panose="02070309020205020404" pitchFamily="49" charset="0"/>
                      </a:endParaRPr>
                    </a:p>
                  </a:txBody>
                  <a:tcPr anchor="ctr"/>
                </a:tc>
                <a:tc>
                  <a:txBody>
                    <a:bodyPr/>
                    <a:lstStyle/>
                    <a:p>
                      <a:r>
                        <a:rPr lang="en-US" sz="1200" dirty="0" smtClean="0"/>
                        <a:t>Cisco switches typically support up to 16 incoming VTY lines numbered 0 to 15. </a:t>
                      </a:r>
                    </a:p>
                  </a:txBody>
                  <a:tcPr anchor="ctr"/>
                </a:tc>
                <a:extLst>
                  <a:ext uri="{0D108BD9-81ED-4DB2-BD59-A6C34878D82A}">
                    <a16:rowId xmlns:a16="http://schemas.microsoft.com/office/drawing/2014/main" xmlns="" val="3256696564"/>
                  </a:ext>
                </a:extLst>
              </a:tr>
              <a:tr h="327321">
                <a:tc>
                  <a:txBody>
                    <a:bodyPr/>
                    <a:lstStyle/>
                    <a:p>
                      <a:pPr lvl="0">
                        <a:defRPr/>
                      </a:pPr>
                      <a:r>
                        <a:rPr lang="en-CA" sz="1200" dirty="0" smtClean="0">
                          <a:latin typeface="Courier New" panose="02070309020205020404" pitchFamily="49" charset="0"/>
                          <a:cs typeface="Courier New" panose="02070309020205020404" pitchFamily="49" charset="0"/>
                        </a:rPr>
                        <a:t>Switch(config-line)# </a:t>
                      </a:r>
                      <a:r>
                        <a:rPr lang="en-CA" sz="1200" b="1" dirty="0" smtClean="0">
                          <a:solidFill>
                            <a:srgbClr val="000000"/>
                          </a:solidFill>
                          <a:latin typeface="+mn-lt"/>
                          <a:cs typeface="Courier New" panose="02070309020205020404" pitchFamily="49" charset="0"/>
                        </a:rPr>
                        <a:t>password </a:t>
                      </a:r>
                      <a:r>
                        <a:rPr lang="en-CA" sz="1200" i="1" dirty="0" smtClean="0">
                          <a:solidFill>
                            <a:srgbClr val="000000"/>
                          </a:solidFill>
                          <a:latin typeface="+mn-lt"/>
                          <a:cs typeface="Courier New" panose="02070309020205020404" pitchFamily="49" charset="0"/>
                        </a:rPr>
                        <a:t>password</a:t>
                      </a:r>
                    </a:p>
                  </a:txBody>
                  <a:tcPr anchor="ctr"/>
                </a:tc>
                <a:tc>
                  <a:txBody>
                    <a:bodyPr/>
                    <a:lstStyle/>
                    <a:p>
                      <a:r>
                        <a:rPr lang="en-US" sz="1200" dirty="0" smtClean="0"/>
                        <a:t>Command specifies the VTY line password. </a:t>
                      </a:r>
                    </a:p>
                  </a:txBody>
                  <a:tcPr anchor="ctr"/>
                </a:tc>
                <a:extLst>
                  <a:ext uri="{0D108BD9-81ED-4DB2-BD59-A6C34878D82A}">
                    <a16:rowId xmlns:a16="http://schemas.microsoft.com/office/drawing/2014/main" xmlns="" val="1872804621"/>
                  </a:ext>
                </a:extLst>
              </a:tr>
              <a:tr h="327321">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CA" sz="1200" dirty="0" smtClean="0">
                          <a:latin typeface="Courier New" panose="02070309020205020404" pitchFamily="49" charset="0"/>
                          <a:cs typeface="Courier New" panose="02070309020205020404" pitchFamily="49" charset="0"/>
                        </a:rPr>
                        <a:t>Switch(config-line)# </a:t>
                      </a:r>
                      <a:r>
                        <a:rPr lang="en-CA" sz="1200" b="1" dirty="0" smtClean="0">
                          <a:solidFill>
                            <a:srgbClr val="000000"/>
                          </a:solidFill>
                          <a:latin typeface="+mn-lt"/>
                          <a:cs typeface="Courier New" panose="02070309020205020404" pitchFamily="49" charset="0"/>
                        </a:rPr>
                        <a:t>login</a:t>
                      </a:r>
                      <a:r>
                        <a:rPr lang="en-CA" sz="1200" dirty="0" smtClean="0">
                          <a:solidFill>
                            <a:srgbClr val="000000"/>
                          </a:solidFill>
                          <a:latin typeface="+mn-lt"/>
                          <a:cs typeface="Courier New" panose="02070309020205020404" pitchFamily="49" charset="0"/>
                        </a:rPr>
                        <a:t> </a:t>
                      </a:r>
                    </a:p>
                  </a:txBody>
                  <a:tcPr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smtClean="0"/>
                        <a:t>Command makes the switch require the password.</a:t>
                      </a:r>
                    </a:p>
                  </a:txBody>
                  <a:tcPr anchor="ctr"/>
                </a:tc>
                <a:extLst>
                  <a:ext uri="{0D108BD9-81ED-4DB2-BD59-A6C34878D82A}">
                    <a16:rowId xmlns:a16="http://schemas.microsoft.com/office/drawing/2014/main" xmlns="" val="2650872177"/>
                  </a:ext>
                </a:extLst>
              </a:tr>
            </a:tbl>
          </a:graphicData>
        </a:graphic>
      </p:graphicFrame>
    </p:spTree>
    <p:extLst>
      <p:ext uri="{BB962C8B-B14F-4D97-AF65-F5344CB8AC3E}">
        <p14:creationId xmlns:p14="http://schemas.microsoft.com/office/powerpoint/2010/main" val="628714965"/>
      </p:ext>
    </p:extLst>
  </p:cSld>
  <p:clrMapOvr>
    <a:masterClrMapping/>
  </p:clrMapOvr>
  <p:transition spd="slow">
    <p:wip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1600" dirty="0"/>
              <a:t>Limit Access to Device Configurations</a:t>
            </a:r>
            <a:br>
              <a:rPr lang="en-US" sz="1600" dirty="0"/>
            </a:br>
            <a:r>
              <a:rPr lang="en-US" altLang="en-US" dirty="0" smtClean="0"/>
              <a:t>Configure Passwords (Cont.)</a:t>
            </a:r>
          </a:p>
        </p:txBody>
      </p:sp>
      <p:sp>
        <p:nvSpPr>
          <p:cNvPr id="9" name="Content Placeholder 8"/>
          <p:cNvSpPr>
            <a:spLocks noGrp="1"/>
          </p:cNvSpPr>
          <p:nvPr>
            <p:ph idx="1"/>
          </p:nvPr>
        </p:nvSpPr>
        <p:spPr/>
        <p:txBody>
          <a:bodyPr/>
          <a:lstStyle/>
          <a:p>
            <a:pPr marL="0" indent="0">
              <a:buNone/>
            </a:pPr>
            <a:r>
              <a:rPr lang="en-CA" sz="1200" b="1" dirty="0" smtClean="0"/>
              <a:t>		           	</a:t>
            </a:r>
          </a:p>
        </p:txBody>
      </p:sp>
      <p:graphicFrame>
        <p:nvGraphicFramePr>
          <p:cNvPr id="3" name="Table 2"/>
          <p:cNvGraphicFramePr>
            <a:graphicFrameLocks noGrp="1"/>
          </p:cNvGraphicFramePr>
          <p:nvPr>
            <p:extLst>
              <p:ext uri="{D42A27DB-BD31-4B8C-83A1-F6EECF244321}">
                <p14:modId xmlns:p14="http://schemas.microsoft.com/office/powerpoint/2010/main" val="703656110"/>
              </p:ext>
            </p:extLst>
          </p:nvPr>
        </p:nvGraphicFramePr>
        <p:xfrm>
          <a:off x="317011" y="996949"/>
          <a:ext cx="8502898" cy="2712720"/>
        </p:xfrm>
        <a:graphic>
          <a:graphicData uri="http://schemas.openxmlformats.org/drawingml/2006/table">
            <a:tbl>
              <a:tblPr firstRow="1" bandRow="1">
                <a:tableStyleId>{F5AB1C69-6EDB-4FF4-983F-18BD219EF322}</a:tableStyleId>
              </a:tblPr>
              <a:tblGrid>
                <a:gridCol w="2975986">
                  <a:extLst>
                    <a:ext uri="{9D8B030D-6E8A-4147-A177-3AD203B41FA5}">
                      <a16:colId xmlns:a16="http://schemas.microsoft.com/office/drawing/2014/main" xmlns="" val="1925851319"/>
                    </a:ext>
                  </a:extLst>
                </a:gridCol>
                <a:gridCol w="5526912">
                  <a:extLst>
                    <a:ext uri="{9D8B030D-6E8A-4147-A177-3AD203B41FA5}">
                      <a16:colId xmlns:a16="http://schemas.microsoft.com/office/drawing/2014/main" xmlns="" val="264711143"/>
                    </a:ext>
                  </a:extLst>
                </a:gridCol>
              </a:tblGrid>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CA" sz="1400" b="1" dirty="0" smtClean="0">
                          <a:solidFill>
                            <a:srgbClr val="000000"/>
                          </a:solidFill>
                        </a:rPr>
                        <a:t>Secure Privileged EXEC</a:t>
                      </a:r>
                      <a:endParaRPr lang="en-US" sz="1400" dirty="0" smtClean="0">
                        <a:solidFill>
                          <a:srgbClr val="000000"/>
                        </a:solidFill>
                      </a:endParaRPr>
                    </a:p>
                    <a:p>
                      <a:endParaRPr lang="en-US" sz="1400" dirty="0" smtClean="0">
                        <a:solidFill>
                          <a:srgbClr val="000000"/>
                        </a:solidFill>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sz="1000" b="0" dirty="0" smtClean="0">
                          <a:solidFill>
                            <a:srgbClr val="000000"/>
                          </a:solidFill>
                          <a:latin typeface="Courier New" panose="02070309020205020404" pitchFamily="49" charset="0"/>
                          <a:cs typeface="Courier New" panose="02070309020205020404" pitchFamily="49" charset="0"/>
                        </a:rPr>
                        <a:t>Sw-Floor-1(config)# </a:t>
                      </a:r>
                      <a:r>
                        <a:rPr lang="en-US" sz="1000" b="1" dirty="0" smtClean="0">
                          <a:solidFill>
                            <a:srgbClr val="000000"/>
                          </a:solidFill>
                          <a:latin typeface="Courier New" panose="02070309020205020404" pitchFamily="49" charset="0"/>
                          <a:cs typeface="Courier New" panose="02070309020205020404" pitchFamily="49" charset="0"/>
                        </a:rPr>
                        <a:t>enable secret class</a:t>
                      </a:r>
                    </a:p>
                    <a:p>
                      <a:r>
                        <a:rPr lang="en-US" sz="1000" b="0" dirty="0" smtClean="0">
                          <a:solidFill>
                            <a:srgbClr val="000000"/>
                          </a:solidFill>
                          <a:latin typeface="Courier New" panose="02070309020205020404" pitchFamily="49" charset="0"/>
                          <a:cs typeface="Courier New" panose="02070309020205020404" pitchFamily="49" charset="0"/>
                        </a:rPr>
                        <a:t>Sw-Floor-1(config)# </a:t>
                      </a:r>
                      <a:r>
                        <a:rPr lang="en-US" sz="1000" b="1" dirty="0" smtClean="0">
                          <a:solidFill>
                            <a:srgbClr val="000000"/>
                          </a:solidFill>
                          <a:latin typeface="Courier New" panose="02070309020205020404" pitchFamily="49" charset="0"/>
                          <a:cs typeface="Courier New" panose="02070309020205020404" pitchFamily="49" charset="0"/>
                        </a:rPr>
                        <a:t>exit</a:t>
                      </a:r>
                    </a:p>
                    <a:p>
                      <a:r>
                        <a:rPr lang="en-US" sz="1000" b="0" dirty="0" smtClean="0">
                          <a:solidFill>
                            <a:srgbClr val="000000"/>
                          </a:solidFill>
                          <a:latin typeface="Courier New" panose="02070309020205020404" pitchFamily="49" charset="0"/>
                          <a:cs typeface="Courier New" panose="02070309020205020404" pitchFamily="49" charset="0"/>
                        </a:rPr>
                        <a:t>Sw-Floor-1#</a:t>
                      </a:r>
                    </a:p>
                    <a:p>
                      <a:r>
                        <a:rPr lang="en-US" sz="1000" b="0" dirty="0" smtClean="0">
                          <a:solidFill>
                            <a:srgbClr val="000000"/>
                          </a:solidFill>
                          <a:latin typeface="Courier New" panose="02070309020205020404" pitchFamily="49" charset="0"/>
                          <a:cs typeface="Courier New" panose="02070309020205020404" pitchFamily="49" charset="0"/>
                        </a:rPr>
                        <a:t>Sw-Floor-1# </a:t>
                      </a:r>
                      <a:r>
                        <a:rPr lang="en-US" sz="1000" b="1" dirty="0" smtClean="0">
                          <a:solidFill>
                            <a:srgbClr val="000000"/>
                          </a:solidFill>
                          <a:latin typeface="Courier New" panose="02070309020205020404" pitchFamily="49" charset="0"/>
                          <a:cs typeface="Courier New" panose="02070309020205020404" pitchFamily="49" charset="0"/>
                        </a:rPr>
                        <a:t>disable</a:t>
                      </a:r>
                    </a:p>
                    <a:p>
                      <a:r>
                        <a:rPr lang="en-US" sz="1000" b="0" dirty="0" smtClean="0">
                          <a:solidFill>
                            <a:srgbClr val="000000"/>
                          </a:solidFill>
                          <a:latin typeface="Courier New" panose="02070309020205020404" pitchFamily="49" charset="0"/>
                          <a:cs typeface="Courier New" panose="02070309020205020404" pitchFamily="49" charset="0"/>
                        </a:rPr>
                        <a:t>Sw-Floor-1&gt; </a:t>
                      </a:r>
                      <a:r>
                        <a:rPr lang="en-US" sz="1000" b="1" dirty="0" smtClean="0">
                          <a:solidFill>
                            <a:srgbClr val="000000"/>
                          </a:solidFill>
                          <a:latin typeface="Courier New" panose="02070309020205020404" pitchFamily="49" charset="0"/>
                          <a:cs typeface="Courier New" panose="02070309020205020404" pitchFamily="49" charset="0"/>
                        </a:rPr>
                        <a:t>enable</a:t>
                      </a:r>
                    </a:p>
                    <a:p>
                      <a:r>
                        <a:rPr lang="en-US" sz="1000" b="0" dirty="0" smtClean="0">
                          <a:solidFill>
                            <a:srgbClr val="000000"/>
                          </a:solidFill>
                          <a:latin typeface="Courier New" panose="02070309020205020404" pitchFamily="49" charset="0"/>
                          <a:cs typeface="Courier New" panose="02070309020205020404" pitchFamily="49" charset="0"/>
                        </a:rPr>
                        <a:t>Password: </a:t>
                      </a:r>
                    </a:p>
                    <a:p>
                      <a:r>
                        <a:rPr lang="en-US" sz="1000" b="0" dirty="0" smtClean="0">
                          <a:solidFill>
                            <a:srgbClr val="000000"/>
                          </a:solidFill>
                          <a:latin typeface="Courier New" panose="02070309020205020404" pitchFamily="49" charset="0"/>
                          <a:cs typeface="Courier New" panose="02070309020205020404" pitchFamily="49" charset="0"/>
                        </a:rPr>
                        <a:t>Sw-Floor-1#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475628747"/>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CA" sz="1400" b="1" dirty="0" smtClean="0">
                          <a:solidFill>
                            <a:schemeClr val="tx1"/>
                          </a:solidFill>
                        </a:rPr>
                        <a:t>Securing User EXEC	</a:t>
                      </a:r>
                      <a:endParaRPr lang="en-US" sz="1400" dirty="0" smtClean="0">
                        <a:solidFill>
                          <a:schemeClr val="tx1"/>
                        </a:solidFill>
                      </a:endParaRPr>
                    </a:p>
                    <a:p>
                      <a:endParaRPr lang="en-US" sz="1400" dirty="0" smtClean="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ct val="0"/>
                        </a:spcBef>
                        <a:spcAft>
                          <a:spcPts val="0"/>
                        </a:spcAft>
                        <a:buFont typeface="Wingdings" panose="05000000000000000000" pitchFamily="2" charset="2"/>
                        <a:buNone/>
                      </a:pPr>
                      <a:r>
                        <a:rPr lang="en-US" altLang="ja-JP" sz="1000" dirty="0" smtClean="0">
                          <a:latin typeface="Courier New" pitchFamily="49" charset="0"/>
                          <a:ea typeface="+mn-ea"/>
                          <a:cs typeface="Courier New" pitchFamily="49" charset="0"/>
                        </a:rPr>
                        <a:t>Sw-Floor-1(config)# </a:t>
                      </a:r>
                      <a:r>
                        <a:rPr lang="en-US" altLang="ja-JP" sz="1000" b="1" dirty="0" smtClean="0">
                          <a:latin typeface="Courier New" pitchFamily="49" charset="0"/>
                          <a:ea typeface="+mn-ea"/>
                          <a:cs typeface="Courier New" pitchFamily="49" charset="0"/>
                        </a:rPr>
                        <a:t>line console 0</a:t>
                      </a:r>
                    </a:p>
                    <a:p>
                      <a:pPr marL="0" indent="0">
                        <a:spcBef>
                          <a:spcPct val="0"/>
                        </a:spcBef>
                        <a:spcAft>
                          <a:spcPts val="0"/>
                        </a:spcAft>
                        <a:buFont typeface="Wingdings" panose="05000000000000000000" pitchFamily="2" charset="2"/>
                        <a:buNone/>
                      </a:pPr>
                      <a:r>
                        <a:rPr lang="en-US" altLang="ja-JP" sz="1000" dirty="0" smtClean="0">
                          <a:latin typeface="Courier New" pitchFamily="49" charset="0"/>
                          <a:ea typeface="+mn-ea"/>
                          <a:cs typeface="Courier New" pitchFamily="49" charset="0"/>
                        </a:rPr>
                        <a:t>Sw-Floor-1(config-line)# </a:t>
                      </a:r>
                      <a:r>
                        <a:rPr lang="en-US" altLang="ja-JP" sz="1000" b="1" dirty="0" smtClean="0">
                          <a:latin typeface="Courier New" pitchFamily="49" charset="0"/>
                          <a:ea typeface="+mn-ea"/>
                          <a:cs typeface="Courier New" pitchFamily="49" charset="0"/>
                        </a:rPr>
                        <a:t>password cisco</a:t>
                      </a:r>
                    </a:p>
                    <a:p>
                      <a:pPr marL="0" indent="0">
                        <a:spcBef>
                          <a:spcPct val="0"/>
                        </a:spcBef>
                        <a:spcAft>
                          <a:spcPts val="0"/>
                        </a:spcAft>
                        <a:buFont typeface="Wingdings" panose="05000000000000000000" pitchFamily="2" charset="2"/>
                        <a:buNone/>
                      </a:pPr>
                      <a:r>
                        <a:rPr lang="en-US" altLang="ja-JP" sz="1000" dirty="0" smtClean="0">
                          <a:latin typeface="Courier New" pitchFamily="49" charset="0"/>
                          <a:ea typeface="+mn-ea"/>
                          <a:cs typeface="Courier New" pitchFamily="49" charset="0"/>
                        </a:rPr>
                        <a:t>Sw-Floor-1(config-line)# </a:t>
                      </a:r>
                      <a:r>
                        <a:rPr lang="en-US" altLang="ja-JP" sz="1000" b="1" dirty="0" smtClean="0">
                          <a:latin typeface="Courier New" pitchFamily="49" charset="0"/>
                          <a:ea typeface="+mn-ea"/>
                          <a:cs typeface="Courier New" pitchFamily="49" charset="0"/>
                        </a:rPr>
                        <a:t>login</a:t>
                      </a:r>
                    </a:p>
                    <a:p>
                      <a:pPr marL="0" indent="0">
                        <a:spcBef>
                          <a:spcPct val="0"/>
                        </a:spcBef>
                        <a:spcAft>
                          <a:spcPts val="0"/>
                        </a:spcAft>
                        <a:buFont typeface="Wingdings" panose="05000000000000000000" pitchFamily="2" charset="2"/>
                        <a:buNone/>
                      </a:pPr>
                      <a:r>
                        <a:rPr lang="en-US" altLang="ja-JP" sz="1000" dirty="0" smtClean="0">
                          <a:latin typeface="Courier New" pitchFamily="49" charset="0"/>
                          <a:ea typeface="+mn-ea"/>
                          <a:cs typeface="Courier New" pitchFamily="49" charset="0"/>
                        </a:rPr>
                        <a:t>Sw-Floor-1(config-line)# </a:t>
                      </a:r>
                      <a:r>
                        <a:rPr lang="en-US" altLang="ja-JP" sz="1000" b="1" dirty="0" smtClean="0">
                          <a:latin typeface="Courier New" pitchFamily="49" charset="0"/>
                          <a:ea typeface="+mn-ea"/>
                          <a:cs typeface="Courier New" pitchFamily="49" charset="0"/>
                        </a:rPr>
                        <a:t>exit</a:t>
                      </a:r>
                    </a:p>
                    <a:p>
                      <a:pPr marL="0" indent="0">
                        <a:spcBef>
                          <a:spcPct val="0"/>
                        </a:spcBef>
                        <a:spcAft>
                          <a:spcPts val="0"/>
                        </a:spcAft>
                        <a:buFont typeface="Wingdings" panose="05000000000000000000" pitchFamily="2" charset="2"/>
                        <a:buNone/>
                      </a:pPr>
                      <a:r>
                        <a:rPr lang="en-US" altLang="ja-JP" sz="1000" dirty="0" smtClean="0">
                          <a:latin typeface="Courier New" pitchFamily="49" charset="0"/>
                          <a:ea typeface="+mn-ea"/>
                          <a:cs typeface="Courier New" pitchFamily="49" charset="0"/>
                        </a:rPr>
                        <a:t>Sw-Floor-1(config)#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00379069"/>
                  </a:ext>
                </a:extLst>
              </a:tr>
              <a:tr h="37084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CA" sz="1400" b="1" dirty="0" smtClean="0">
                          <a:solidFill>
                            <a:schemeClr val="tx1"/>
                          </a:solidFill>
                        </a:rPr>
                        <a:t>Securing Remote Access </a:t>
                      </a:r>
                      <a:endParaRPr lang="en-US" sz="1400" dirty="0" smtClean="0">
                        <a:solidFill>
                          <a:schemeClr val="tx1"/>
                        </a:solidFill>
                      </a:endParaRPr>
                    </a:p>
                    <a:p>
                      <a:endParaRPr lang="en-US" sz="1400" dirty="0" smtClean="0">
                        <a:latin typeface="Courier New" panose="02070309020205020404" pitchFamily="49" charset="0"/>
                        <a:cs typeface="Courier New" panose="02070309020205020404" pitchFamily="49"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spcBef>
                          <a:spcPct val="0"/>
                        </a:spcBef>
                        <a:spcAft>
                          <a:spcPts val="0"/>
                        </a:spcAft>
                        <a:buFont typeface="Wingdings" panose="05000000000000000000" pitchFamily="2" charset="2"/>
                        <a:buNone/>
                      </a:pPr>
                      <a:r>
                        <a:rPr lang="en-US" altLang="ja-JP" sz="1000" dirty="0" smtClean="0">
                          <a:latin typeface="Courier New" pitchFamily="49" charset="0"/>
                          <a:ea typeface="+mn-ea"/>
                          <a:cs typeface="Courier New" pitchFamily="49" charset="0"/>
                        </a:rPr>
                        <a:t>Sw-Floor-1(config)# </a:t>
                      </a:r>
                      <a:r>
                        <a:rPr lang="en-US" altLang="ja-JP" sz="1000" b="1" dirty="0" smtClean="0">
                          <a:latin typeface="Courier New" pitchFamily="49" charset="0"/>
                          <a:ea typeface="+mn-ea"/>
                          <a:cs typeface="Courier New" pitchFamily="49" charset="0"/>
                        </a:rPr>
                        <a:t>line vty 0 15</a:t>
                      </a:r>
                    </a:p>
                    <a:p>
                      <a:pPr marL="0" indent="0">
                        <a:spcBef>
                          <a:spcPct val="0"/>
                        </a:spcBef>
                        <a:spcAft>
                          <a:spcPts val="0"/>
                        </a:spcAft>
                        <a:buFont typeface="Wingdings" panose="05000000000000000000" pitchFamily="2" charset="2"/>
                        <a:buNone/>
                      </a:pPr>
                      <a:r>
                        <a:rPr lang="en-US" altLang="ja-JP" sz="1000" dirty="0" smtClean="0">
                          <a:latin typeface="Courier New" pitchFamily="49" charset="0"/>
                          <a:ea typeface="+mn-ea"/>
                          <a:cs typeface="Courier New" pitchFamily="49" charset="0"/>
                        </a:rPr>
                        <a:t>Sw-Floor-1(config-line)# </a:t>
                      </a:r>
                      <a:r>
                        <a:rPr lang="en-US" altLang="ja-JP" sz="1000" b="1" dirty="0" smtClean="0">
                          <a:latin typeface="Courier New" pitchFamily="49" charset="0"/>
                          <a:ea typeface="+mn-ea"/>
                          <a:cs typeface="Courier New" pitchFamily="49" charset="0"/>
                        </a:rPr>
                        <a:t>password cisco</a:t>
                      </a:r>
                    </a:p>
                    <a:p>
                      <a:pPr marL="0" indent="0">
                        <a:spcBef>
                          <a:spcPct val="0"/>
                        </a:spcBef>
                        <a:spcAft>
                          <a:spcPts val="0"/>
                        </a:spcAft>
                        <a:buFont typeface="Wingdings" panose="05000000000000000000" pitchFamily="2" charset="2"/>
                        <a:buNone/>
                      </a:pPr>
                      <a:r>
                        <a:rPr lang="en-US" altLang="ja-JP" sz="1000" dirty="0" smtClean="0">
                          <a:latin typeface="Courier New" pitchFamily="49" charset="0"/>
                          <a:ea typeface="+mn-ea"/>
                          <a:cs typeface="Courier New" pitchFamily="49" charset="0"/>
                        </a:rPr>
                        <a:t>Sw-Floor-1(config-line)# </a:t>
                      </a:r>
                      <a:r>
                        <a:rPr lang="en-US" altLang="ja-JP" sz="1000" b="1" dirty="0" smtClean="0">
                          <a:latin typeface="Courier New" pitchFamily="49" charset="0"/>
                          <a:ea typeface="+mn-ea"/>
                          <a:cs typeface="Courier New" pitchFamily="49" charset="0"/>
                        </a:rPr>
                        <a:t>login</a:t>
                      </a:r>
                    </a:p>
                    <a:p>
                      <a:pPr marL="0" indent="0">
                        <a:spcBef>
                          <a:spcPct val="0"/>
                        </a:spcBef>
                        <a:spcAft>
                          <a:spcPts val="0"/>
                        </a:spcAft>
                        <a:buFont typeface="Wingdings" panose="05000000000000000000" pitchFamily="2" charset="2"/>
                        <a:buNone/>
                      </a:pPr>
                      <a:r>
                        <a:rPr lang="en-US" altLang="ja-JP" sz="1000" dirty="0" smtClean="0">
                          <a:latin typeface="Courier New" pitchFamily="49" charset="0"/>
                          <a:ea typeface="+mn-ea"/>
                          <a:cs typeface="Courier New" pitchFamily="49" charset="0"/>
                        </a:rPr>
                        <a:t>Sw-Floor-1(config-line)#</a:t>
                      </a:r>
                      <a:endParaRPr lang="en-US" sz="100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539137326"/>
                  </a:ext>
                </a:extLst>
              </a:tr>
            </a:tbl>
          </a:graphicData>
        </a:graphic>
      </p:graphicFrame>
    </p:spTree>
    <p:extLst>
      <p:ext uri="{BB962C8B-B14F-4D97-AF65-F5344CB8AC3E}">
        <p14:creationId xmlns:p14="http://schemas.microsoft.com/office/powerpoint/2010/main" val="3915217100"/>
      </p:ext>
    </p:extLst>
  </p:cSld>
  <p:clrMapOvr>
    <a:masterClrMapping/>
  </p:clrMapOvr>
  <p:transition spd="slow">
    <p:wip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CA" altLang="en-US" sz="1600" dirty="0"/>
              <a:t>Limit Access to Device </a:t>
            </a:r>
            <a:r>
              <a:rPr lang="en-CA" altLang="en-US" sz="1600" dirty="0" smtClean="0"/>
              <a:t>Configurations</a:t>
            </a:r>
            <a:br>
              <a:rPr lang="en-CA" altLang="en-US" sz="1600" dirty="0" smtClean="0"/>
            </a:br>
            <a:r>
              <a:rPr lang="en-CA" altLang="en-US" dirty="0" smtClean="0"/>
              <a:t>Encrypt Passwords</a:t>
            </a:r>
          </a:p>
        </p:txBody>
      </p:sp>
      <p:sp>
        <p:nvSpPr>
          <p:cNvPr id="70659" name="Content Placeholder 2"/>
          <p:cNvSpPr>
            <a:spLocks noGrp="1"/>
          </p:cNvSpPr>
          <p:nvPr>
            <p:ph idx="1"/>
          </p:nvPr>
        </p:nvSpPr>
        <p:spPr>
          <a:xfrm>
            <a:off x="144065" y="798945"/>
            <a:ext cx="8853286" cy="861242"/>
          </a:xfrm>
        </p:spPr>
        <p:txBody>
          <a:bodyPr/>
          <a:lstStyle/>
          <a:p>
            <a:r>
              <a:rPr lang="en-US" altLang="en-US" dirty="0"/>
              <a:t>The </a:t>
            </a:r>
            <a:r>
              <a:rPr lang="en-US" altLang="en-US" b="1" dirty="0"/>
              <a:t>startup-config </a:t>
            </a:r>
            <a:r>
              <a:rPr lang="en-US" altLang="en-US" dirty="0"/>
              <a:t>and </a:t>
            </a:r>
            <a:r>
              <a:rPr lang="en-US" altLang="en-US" b="1" dirty="0"/>
              <a:t>running-config</a:t>
            </a:r>
            <a:r>
              <a:rPr lang="en-US" altLang="en-US" dirty="0"/>
              <a:t> files display most passwords in plaintext. </a:t>
            </a:r>
            <a:r>
              <a:rPr lang="en-US" altLang="en-US" dirty="0" smtClean="0"/>
              <a:t>This </a:t>
            </a:r>
            <a:r>
              <a:rPr lang="en-US" altLang="en-US" dirty="0"/>
              <a:t>is a security threat </a:t>
            </a:r>
            <a:r>
              <a:rPr lang="en-US" altLang="en-US" dirty="0" smtClean="0"/>
              <a:t>because </a:t>
            </a:r>
            <a:r>
              <a:rPr lang="en-US" altLang="en-US" dirty="0"/>
              <a:t>anyone can see the passwords </a:t>
            </a:r>
            <a:r>
              <a:rPr lang="en-US" altLang="en-US" dirty="0" smtClean="0"/>
              <a:t>if </a:t>
            </a:r>
            <a:r>
              <a:rPr lang="en-US" altLang="en-US" dirty="0"/>
              <a:t>they have access to these files</a:t>
            </a:r>
            <a:r>
              <a:rPr lang="en-US" altLang="en-US" dirty="0" smtClean="0"/>
              <a:t>.</a:t>
            </a:r>
            <a:endParaRPr lang="en-US" altLang="en-US" dirty="0"/>
          </a:p>
        </p:txBody>
      </p:sp>
      <p:sp>
        <p:nvSpPr>
          <p:cNvPr id="8" name="Rectangle 6"/>
          <p:cNvSpPr txBox="1">
            <a:spLocks noChangeArrowheads="1"/>
          </p:cNvSpPr>
          <p:nvPr/>
        </p:nvSpPr>
        <p:spPr bwMode="auto">
          <a:xfrm>
            <a:off x="4703735" y="1603736"/>
            <a:ext cx="3867317" cy="3379166"/>
          </a:xfrm>
          <a:prstGeom prst="rect">
            <a:avLst/>
          </a:prstGeom>
          <a:solidFill>
            <a:schemeClr val="bg1"/>
          </a:solidFill>
          <a:ln>
            <a:solidFill>
              <a:srgbClr val="000000"/>
            </a:solidFill>
            <a:miter lim="800000"/>
            <a:headEnd/>
            <a:tailEnd/>
          </a:ln>
          <a:extLst/>
        </p:spPr>
        <p:txBody>
          <a:bodyPr vert="horz" wrap="square" lIns="91440" tIns="45720" rIns="182880" bIns="45720" numCol="1" anchor="ctr"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Sw-Floor-1(config)# </a:t>
            </a:r>
            <a:r>
              <a:rPr lang="en-CA" altLang="ja-JP" sz="1000" b="1" dirty="0" smtClean="0">
                <a:latin typeface="Courier New" pitchFamily="49" charset="0"/>
                <a:ea typeface="ＭＳ Ｐゴシック" pitchFamily="34" charset="-128"/>
                <a:cs typeface="Courier New" pitchFamily="49" charset="0"/>
              </a:rPr>
              <a:t>service password-encryption </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S1(config)# </a:t>
            </a:r>
            <a:r>
              <a:rPr lang="en-CA" altLang="ja-JP" sz="1000" b="1" dirty="0" smtClean="0">
                <a:latin typeface="Courier New" pitchFamily="49" charset="0"/>
                <a:ea typeface="ＭＳ Ｐゴシック" pitchFamily="34" charset="-128"/>
                <a:cs typeface="Courier New" pitchFamily="49" charset="0"/>
              </a:rPr>
              <a:t>exit</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S1# </a:t>
            </a:r>
            <a:r>
              <a:rPr lang="en-CA" altLang="ja-JP" sz="1000" b="1" dirty="0" smtClean="0">
                <a:latin typeface="Courier New" pitchFamily="49" charset="0"/>
                <a:ea typeface="ＭＳ Ｐゴシック" pitchFamily="34" charset="-128"/>
                <a:cs typeface="Courier New" pitchFamily="49" charset="0"/>
              </a:rPr>
              <a:t>show running-config </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&lt;output omitted&gt;</a:t>
            </a:r>
          </a:p>
          <a:p>
            <a:pPr marL="0" indent="0">
              <a:spcBef>
                <a:spcPct val="0"/>
              </a:spcBef>
              <a:spcAft>
                <a:spcPts val="0"/>
              </a:spcAft>
              <a:buNone/>
            </a:pPr>
            <a:r>
              <a:rPr lang="en-CA" altLang="ja-JP" sz="1000" dirty="0">
                <a:solidFill>
                  <a:srgbClr val="0000CC"/>
                </a:solidFill>
                <a:latin typeface="Courier New" pitchFamily="49" charset="0"/>
                <a:ea typeface="ＭＳ Ｐゴシック" pitchFamily="34" charset="-128"/>
                <a:cs typeface="Courier New" pitchFamily="49" charset="0"/>
              </a:rPr>
              <a:t>service password-encryption</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hostname S1</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enable secret 5 $1$mERr$9cTjUIEqNGurQiFU.ZeCi1</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&lt;Output omitted&gt;</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line con 0</a:t>
            </a:r>
          </a:p>
          <a:p>
            <a:pPr marL="0" indent="0">
              <a:spcBef>
                <a:spcPct val="0"/>
              </a:spcBef>
              <a:spcAft>
                <a:spcPts val="0"/>
              </a:spcAft>
              <a:buNone/>
            </a:pPr>
            <a:r>
              <a:rPr lang="en-CA" altLang="ja-JP" sz="1000" dirty="0" smtClean="0">
                <a:latin typeface="Courier New" pitchFamily="49" charset="0"/>
                <a:ea typeface="ＭＳ Ｐゴシック" pitchFamily="34" charset="-128"/>
                <a:cs typeface="Courier New" pitchFamily="49" charset="0"/>
              </a:rPr>
              <a:t> </a:t>
            </a:r>
            <a:r>
              <a:rPr lang="en-CA" altLang="ja-JP" sz="1000" dirty="0">
                <a:solidFill>
                  <a:srgbClr val="0000CC"/>
                </a:solidFill>
                <a:latin typeface="Courier New" pitchFamily="49" charset="0"/>
                <a:ea typeface="ＭＳ Ｐゴシック" pitchFamily="34" charset="-128"/>
                <a:cs typeface="Courier New" pitchFamily="49" charset="0"/>
              </a:rPr>
              <a:t>password 7 0822455D0A16</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 login</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line vty 0 4</a:t>
            </a:r>
          </a:p>
          <a:p>
            <a:pPr marL="0" indent="0">
              <a:spcBef>
                <a:spcPct val="0"/>
              </a:spcBef>
              <a:spcAft>
                <a:spcPts val="0"/>
              </a:spcAft>
              <a:buNone/>
            </a:pPr>
            <a:r>
              <a:rPr lang="en-CA" altLang="ja-JP" sz="1000" dirty="0" smtClean="0">
                <a:latin typeface="Courier New" pitchFamily="49" charset="0"/>
                <a:ea typeface="ＭＳ Ｐゴシック" pitchFamily="34" charset="-128"/>
                <a:cs typeface="Courier New" pitchFamily="49" charset="0"/>
              </a:rPr>
              <a:t> </a:t>
            </a:r>
            <a:r>
              <a:rPr lang="en-CA" altLang="ja-JP" sz="1000" dirty="0">
                <a:solidFill>
                  <a:srgbClr val="0000CC"/>
                </a:solidFill>
                <a:latin typeface="Courier New" pitchFamily="49" charset="0"/>
                <a:ea typeface="ＭＳ Ｐゴシック" pitchFamily="34" charset="-128"/>
                <a:cs typeface="Courier New" pitchFamily="49" charset="0"/>
              </a:rPr>
              <a:t>password 7 0822455D0A16</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 login</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line vty 5 15</a:t>
            </a:r>
          </a:p>
          <a:p>
            <a:pPr marL="0" indent="0">
              <a:spcBef>
                <a:spcPct val="0"/>
              </a:spcBef>
              <a:spcAft>
                <a:spcPts val="0"/>
              </a:spcAft>
              <a:buNone/>
            </a:pPr>
            <a:r>
              <a:rPr lang="en-CA" altLang="ja-JP" sz="1000" dirty="0" smtClean="0">
                <a:latin typeface="Courier New" pitchFamily="49" charset="0"/>
                <a:ea typeface="ＭＳ Ｐゴシック" pitchFamily="34" charset="-128"/>
                <a:cs typeface="Courier New" pitchFamily="49" charset="0"/>
              </a:rPr>
              <a:t> </a:t>
            </a:r>
            <a:r>
              <a:rPr lang="en-CA" altLang="ja-JP" sz="1000" dirty="0">
                <a:solidFill>
                  <a:srgbClr val="0000CC"/>
                </a:solidFill>
                <a:latin typeface="Courier New" pitchFamily="49" charset="0"/>
                <a:ea typeface="ＭＳ Ｐゴシック" pitchFamily="34" charset="-128"/>
                <a:cs typeface="Courier New" pitchFamily="49" charset="0"/>
              </a:rPr>
              <a:t>password 7 0822455D0A16</a:t>
            </a:r>
          </a:p>
          <a:p>
            <a:pPr marL="0" indent="0">
              <a:spcBef>
                <a:spcPct val="0"/>
              </a:spcBef>
              <a:spcAft>
                <a:spcPts val="0"/>
              </a:spcAft>
              <a:buFont typeface="Wingdings" panose="05000000000000000000" pitchFamily="2" charset="2"/>
              <a:buNone/>
            </a:pPr>
            <a:r>
              <a:rPr lang="en-CA" altLang="ja-JP" sz="1000" dirty="0" smtClean="0">
                <a:latin typeface="Courier New" pitchFamily="49" charset="0"/>
                <a:ea typeface="ＭＳ Ｐゴシック" pitchFamily="34" charset="-128"/>
                <a:cs typeface="Courier New" pitchFamily="49" charset="0"/>
              </a:rPr>
              <a:t> login!</a:t>
            </a:r>
            <a:endParaRPr lang="en-CA" altLang="ja-JP" sz="1000" dirty="0">
              <a:latin typeface="Courier New" pitchFamily="49" charset="0"/>
              <a:ea typeface="ＭＳ Ｐゴシック" pitchFamily="34" charset="-128"/>
              <a:cs typeface="Courier New" pitchFamily="49" charset="0"/>
            </a:endParaRPr>
          </a:p>
        </p:txBody>
      </p:sp>
      <p:sp>
        <p:nvSpPr>
          <p:cNvPr id="10" name="Content Placeholder 2"/>
          <p:cNvSpPr txBox="1">
            <a:spLocks/>
          </p:cNvSpPr>
          <p:nvPr/>
        </p:nvSpPr>
        <p:spPr bwMode="auto">
          <a:xfrm>
            <a:off x="144065" y="1863816"/>
            <a:ext cx="4155930" cy="2748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en-US" dirty="0" smtClean="0"/>
              <a:t>Use the </a:t>
            </a:r>
            <a:r>
              <a:rPr lang="en-US" altLang="en-US" b="1" dirty="0" smtClean="0"/>
              <a:t>service password-encryption </a:t>
            </a:r>
            <a:r>
              <a:rPr lang="en-US" altLang="en-US" dirty="0" smtClean="0"/>
              <a:t>global config command to encrypt all passwords. </a:t>
            </a:r>
          </a:p>
          <a:p>
            <a:pPr lvl="1"/>
            <a:r>
              <a:rPr lang="en-US" altLang="en-US" dirty="0" smtClean="0"/>
              <a:t>The command applies weak encryption to all unencrypted passwords. </a:t>
            </a:r>
          </a:p>
          <a:p>
            <a:pPr lvl="1"/>
            <a:r>
              <a:rPr lang="en-US" altLang="en-US" dirty="0" smtClean="0"/>
              <a:t>However, it does stop “shoulder surfing”.</a:t>
            </a:r>
          </a:p>
          <a:p>
            <a:pPr lvl="1"/>
            <a:endParaRPr lang="en-US" altLang="en-US" dirty="0" smtClean="0"/>
          </a:p>
          <a:p>
            <a:endParaRPr lang="en-US" altLang="en-US" dirty="0" smtClean="0"/>
          </a:p>
        </p:txBody>
      </p:sp>
    </p:spTree>
    <p:extLst>
      <p:ext uri="{BB962C8B-B14F-4D97-AF65-F5344CB8AC3E}">
        <p14:creationId xmlns:p14="http://schemas.microsoft.com/office/powerpoint/2010/main" val="2396202893"/>
      </p:ext>
    </p:extLst>
  </p:cSld>
  <p:clrMapOvr>
    <a:masterClrMapping/>
  </p:clrMapOvr>
  <p:transition spd="slow">
    <p:wip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065" y="660400"/>
            <a:ext cx="8623758" cy="984733"/>
          </a:xfrm>
        </p:spPr>
        <p:txBody>
          <a:bodyPr/>
          <a:lstStyle/>
          <a:p>
            <a:r>
              <a:rPr lang="en-CA" altLang="en-US" dirty="0" smtClean="0"/>
              <a:t>Banners are messages that are displayed when someone attempts to gain access to a device. Banners are an important part of the legal process in the event that someone is prosecuted for breaking into a device. </a:t>
            </a:r>
          </a:p>
        </p:txBody>
      </p:sp>
      <p:sp>
        <p:nvSpPr>
          <p:cNvPr id="72706" name="Title 1"/>
          <p:cNvSpPr>
            <a:spLocks noGrp="1"/>
          </p:cNvSpPr>
          <p:nvPr>
            <p:ph type="title"/>
          </p:nvPr>
        </p:nvSpPr>
        <p:spPr/>
        <p:txBody>
          <a:bodyPr/>
          <a:lstStyle/>
          <a:p>
            <a:r>
              <a:rPr lang="en-US" sz="1600" dirty="0"/>
              <a:t>Limit Access to Device </a:t>
            </a:r>
            <a:r>
              <a:rPr lang="en-US" sz="1600" dirty="0" smtClean="0"/>
              <a:t>Configurations</a:t>
            </a:r>
            <a:br>
              <a:rPr lang="en-US" sz="1600" dirty="0" smtClean="0"/>
            </a:br>
            <a:r>
              <a:rPr lang="en-CA" altLang="en-US" dirty="0" smtClean="0"/>
              <a:t>Banner Messages</a:t>
            </a:r>
          </a:p>
        </p:txBody>
      </p:sp>
      <p:sp>
        <p:nvSpPr>
          <p:cNvPr id="12" name="Content Placeholder 2"/>
          <p:cNvSpPr txBox="1">
            <a:spLocks/>
          </p:cNvSpPr>
          <p:nvPr/>
        </p:nvSpPr>
        <p:spPr bwMode="auto">
          <a:xfrm>
            <a:off x="144064" y="1748069"/>
            <a:ext cx="5210767" cy="2928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en-US" dirty="0" smtClean="0"/>
              <a:t>Configured using the</a:t>
            </a:r>
            <a:r>
              <a:rPr lang="en-US" altLang="en-US" b="1" dirty="0" smtClean="0">
                <a:cs typeface="Courier New" pitchFamily="49" charset="0"/>
              </a:rPr>
              <a:t> banner motd </a:t>
            </a:r>
            <a:r>
              <a:rPr lang="en-US" altLang="en-US" i="1" dirty="0" smtClean="0">
                <a:cs typeface="Courier New" pitchFamily="49" charset="0"/>
              </a:rPr>
              <a:t>delimiter message delimiter</a:t>
            </a:r>
            <a:r>
              <a:rPr lang="en-US" altLang="en-US" b="1" dirty="0" smtClean="0">
                <a:cs typeface="Courier New" pitchFamily="49" charset="0"/>
              </a:rPr>
              <a:t> </a:t>
            </a:r>
            <a:r>
              <a:rPr lang="en-US" altLang="en-US" dirty="0" smtClean="0"/>
              <a:t>command from global configuration mode. The delimiting character can be any character as long as it </a:t>
            </a:r>
            <a:r>
              <a:rPr lang="en-US" altLang="en-US" dirty="0" err="1" smtClean="0"/>
              <a:t>isunique</a:t>
            </a:r>
            <a:r>
              <a:rPr lang="en-US" altLang="en-US" dirty="0" smtClean="0"/>
              <a:t> and does not occur in the message (e.g., #$%^&amp;*)</a:t>
            </a:r>
          </a:p>
        </p:txBody>
      </p:sp>
      <p:pic>
        <p:nvPicPr>
          <p:cNvPr id="2" name="Picture 1"/>
          <p:cNvPicPr>
            <a:picLocks noChangeAspect="1"/>
          </p:cNvPicPr>
          <p:nvPr/>
        </p:nvPicPr>
        <p:blipFill>
          <a:blip r:embed="rId3"/>
          <a:stretch>
            <a:fillRect/>
          </a:stretch>
        </p:blipFill>
        <p:spPr>
          <a:xfrm>
            <a:off x="5486400" y="1371600"/>
            <a:ext cx="3553778" cy="1986915"/>
          </a:xfrm>
          <a:prstGeom prst="rect">
            <a:avLst/>
          </a:prstGeom>
        </p:spPr>
      </p:pic>
    </p:spTree>
    <p:extLst>
      <p:ext uri="{BB962C8B-B14F-4D97-AF65-F5344CB8AC3E}">
        <p14:creationId xmlns:p14="http://schemas.microsoft.com/office/powerpoint/2010/main" val="372046885"/>
      </p:ext>
    </p:extLst>
  </p:cSld>
  <p:clrMapOvr>
    <a:masterClrMapping/>
  </p:clrMapOvr>
  <p:transition spd="slow">
    <p:wip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r>
              <a:rPr lang="en-US" sz="1600" dirty="0" smtClean="0"/>
              <a:t>Limit Access to Device Configurations</a:t>
            </a:r>
            <a:br>
              <a:rPr lang="en-US" sz="1600" dirty="0" smtClean="0"/>
            </a:br>
            <a:r>
              <a:rPr lang="en-CA" altLang="en-US" dirty="0" smtClean="0"/>
              <a:t>Syntax Checker – Limiting Access to a Switch</a:t>
            </a:r>
          </a:p>
        </p:txBody>
      </p:sp>
      <p:sp>
        <p:nvSpPr>
          <p:cNvPr id="10" name="Rectangle 6"/>
          <p:cNvSpPr txBox="1">
            <a:spLocks noChangeArrowheads="1"/>
          </p:cNvSpPr>
          <p:nvPr/>
        </p:nvSpPr>
        <p:spPr bwMode="auto">
          <a:xfrm>
            <a:off x="1672610" y="792864"/>
            <a:ext cx="5244704" cy="4095991"/>
          </a:xfrm>
          <a:prstGeom prst="rect">
            <a:avLst/>
          </a:prstGeom>
          <a:solidFill>
            <a:schemeClr val="bg1"/>
          </a:solidFill>
          <a:ln>
            <a:solidFill>
              <a:srgbClr val="000000"/>
            </a:solidFill>
            <a:miter lim="800000"/>
            <a:headEnd/>
            <a:tailEnd/>
          </a:ln>
          <a:extLst/>
        </p:spPr>
        <p:txBody>
          <a:bodyPr vert="horz" wrap="square" lIns="91440" tIns="45720" rIns="182880" bIns="45720" numCol="1" anchor="ctr"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indent="0">
              <a:buNone/>
            </a:pPr>
            <a:r>
              <a:rPr lang="en-US" altLang="ja-JP" sz="1200" dirty="0" smtClean="0">
                <a:ea typeface="ＭＳ Ｐゴシック" pitchFamily="34" charset="-128"/>
                <a:cs typeface="Courier New" pitchFamily="49" charset="0"/>
              </a:rPr>
              <a:t>Encrypt </a:t>
            </a:r>
            <a:r>
              <a:rPr lang="en-US" altLang="ja-JP" sz="1200" dirty="0">
                <a:ea typeface="ＭＳ Ｐゴシック" pitchFamily="34" charset="-128"/>
                <a:cs typeface="Courier New" pitchFamily="49" charset="0"/>
              </a:rPr>
              <a:t>all passwords.</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 </a:t>
            </a:r>
            <a:r>
              <a:rPr lang="en-US" altLang="ja-JP" sz="1050" b="1" dirty="0">
                <a:latin typeface="Courier New" pitchFamily="49" charset="0"/>
                <a:ea typeface="ＭＳ Ｐゴシック" pitchFamily="34" charset="-128"/>
                <a:cs typeface="Courier New" pitchFamily="49" charset="0"/>
              </a:rPr>
              <a:t>service password-encryption</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a:t>
            </a:r>
          </a:p>
          <a:p>
            <a:pPr marL="0" indent="0">
              <a:spcBef>
                <a:spcPct val="0"/>
              </a:spcBef>
              <a:spcAft>
                <a:spcPts val="0"/>
              </a:spcAft>
              <a:buNone/>
            </a:pPr>
            <a:endParaRPr lang="en-US" altLang="ja-JP" sz="1050" dirty="0" smtClean="0">
              <a:latin typeface="Courier New" pitchFamily="49" charset="0"/>
              <a:ea typeface="ＭＳ Ｐゴシック" pitchFamily="34" charset="-128"/>
              <a:cs typeface="Courier New" pitchFamily="49" charset="0"/>
            </a:endParaRPr>
          </a:p>
          <a:p>
            <a:pPr marL="0" indent="0">
              <a:buNone/>
            </a:pPr>
            <a:r>
              <a:rPr lang="en-US" altLang="ja-JP" sz="1200" dirty="0">
                <a:ea typeface="ＭＳ Ｐゴシック" pitchFamily="34" charset="-128"/>
                <a:cs typeface="Courier New" pitchFamily="49" charset="0"/>
              </a:rPr>
              <a:t>Secure the privileged EXEC access with the password Cla55.</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 </a:t>
            </a:r>
            <a:r>
              <a:rPr lang="en-US" altLang="ja-JP" sz="1050" b="1" dirty="0">
                <a:latin typeface="Courier New" pitchFamily="49" charset="0"/>
                <a:ea typeface="ＭＳ Ｐゴシック" pitchFamily="34" charset="-128"/>
                <a:cs typeface="Courier New" pitchFamily="49" charset="0"/>
              </a:rPr>
              <a:t>enable secret Cla55</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a:t>
            </a:r>
          </a:p>
          <a:p>
            <a:pPr marL="0" indent="0">
              <a:spcBef>
                <a:spcPct val="0"/>
              </a:spcBef>
              <a:spcAft>
                <a:spcPts val="0"/>
              </a:spcAft>
              <a:buNone/>
            </a:pPr>
            <a:endParaRPr lang="en-US" altLang="ja-JP" sz="1050" dirty="0" smtClean="0">
              <a:latin typeface="Courier New" pitchFamily="49" charset="0"/>
              <a:ea typeface="ＭＳ Ｐゴシック" pitchFamily="34" charset="-128"/>
              <a:cs typeface="Courier New" pitchFamily="49" charset="0"/>
            </a:endParaRPr>
          </a:p>
          <a:p>
            <a:pPr marL="0" indent="0">
              <a:buNone/>
            </a:pPr>
            <a:r>
              <a:rPr lang="en-US" altLang="ja-JP" sz="1200" dirty="0">
                <a:ea typeface="ＭＳ Ｐゴシック" pitchFamily="34" charset="-128"/>
                <a:cs typeface="Courier New" pitchFamily="49" charset="0"/>
              </a:rPr>
              <a:t>Secure the console line. Use the password Cisc0 and allow login.</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 </a:t>
            </a:r>
            <a:r>
              <a:rPr lang="en-US" altLang="ja-JP" sz="1050" b="1" dirty="0">
                <a:latin typeface="Courier New" pitchFamily="49" charset="0"/>
                <a:ea typeface="ＭＳ Ｐゴシック" pitchFamily="34" charset="-128"/>
                <a:cs typeface="Courier New" pitchFamily="49" charset="0"/>
              </a:rPr>
              <a:t>line console 0</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Sw-Floor-1(config-line)# </a:t>
            </a:r>
            <a:r>
              <a:rPr lang="en-US" altLang="ja-JP" sz="1050" b="1" dirty="0">
                <a:latin typeface="Courier New" pitchFamily="49" charset="0"/>
                <a:ea typeface="ＭＳ Ｐゴシック" pitchFamily="34" charset="-128"/>
                <a:cs typeface="Courier New" pitchFamily="49" charset="0"/>
              </a:rPr>
              <a:t>password Cisc0</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Sw-Floor-1(config-line)# </a:t>
            </a:r>
            <a:r>
              <a:rPr lang="en-US" altLang="ja-JP" sz="1050" b="1" dirty="0">
                <a:latin typeface="Courier New" pitchFamily="49" charset="0"/>
                <a:ea typeface="ＭＳ Ｐゴシック" pitchFamily="34" charset="-128"/>
                <a:cs typeface="Courier New" pitchFamily="49" charset="0"/>
              </a:rPr>
              <a:t>login</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SW-Floor-1(config-line</a:t>
            </a:r>
            <a:r>
              <a:rPr lang="en-US" altLang="ja-JP" sz="1050" dirty="0" smtClean="0">
                <a:latin typeface="Courier New" pitchFamily="49" charset="0"/>
                <a:ea typeface="ＭＳ Ｐゴシック" pitchFamily="34" charset="-128"/>
                <a:cs typeface="Courier New" pitchFamily="49" charset="0"/>
              </a:rPr>
              <a:t>)# </a:t>
            </a:r>
            <a:r>
              <a:rPr lang="en-US" altLang="ja-JP" sz="1050" b="1" dirty="0" smtClean="0">
                <a:latin typeface="Courier New" pitchFamily="49" charset="0"/>
                <a:ea typeface="ＭＳ Ｐゴシック" pitchFamily="34" charset="-128"/>
                <a:cs typeface="Courier New" pitchFamily="49" charset="0"/>
              </a:rPr>
              <a:t>exit</a:t>
            </a:r>
            <a:endParaRPr lang="en-US" altLang="ja-JP" sz="1050" b="1" dirty="0">
              <a:latin typeface="Courier New" pitchFamily="49" charset="0"/>
              <a:ea typeface="ＭＳ Ｐゴシック" pitchFamily="34" charset="-128"/>
              <a:cs typeface="Courier New" pitchFamily="49" charset="0"/>
            </a:endParaRP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a:t>
            </a:r>
          </a:p>
          <a:p>
            <a:pPr marL="0" indent="0">
              <a:spcBef>
                <a:spcPct val="0"/>
              </a:spcBef>
              <a:spcAft>
                <a:spcPts val="0"/>
              </a:spcAft>
              <a:buNone/>
            </a:pPr>
            <a:endParaRPr lang="en-US" altLang="ja-JP" sz="1200" dirty="0" smtClean="0">
              <a:ea typeface="ＭＳ Ｐゴシック" pitchFamily="34" charset="-128"/>
              <a:cs typeface="Courier New" pitchFamily="49" charset="0"/>
            </a:endParaRPr>
          </a:p>
          <a:p>
            <a:pPr marL="0" indent="0">
              <a:buNone/>
            </a:pPr>
            <a:r>
              <a:rPr lang="en-US" altLang="ja-JP" sz="1200" dirty="0">
                <a:ea typeface="ＭＳ Ｐゴシック" pitchFamily="34" charset="-128"/>
                <a:cs typeface="Courier New" pitchFamily="49" charset="0"/>
              </a:rPr>
              <a:t>Secure the first 16 VTY lines. Use the password Cisc0 and allow login.</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 </a:t>
            </a:r>
            <a:r>
              <a:rPr lang="en-US" altLang="ja-JP" sz="1050" b="1" dirty="0">
                <a:latin typeface="Courier New" pitchFamily="49" charset="0"/>
                <a:ea typeface="ＭＳ Ｐゴシック" pitchFamily="34" charset="-128"/>
                <a:cs typeface="Courier New" pitchFamily="49" charset="0"/>
              </a:rPr>
              <a:t>line vty 0 15</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Sw-Floor-1(config-line)# </a:t>
            </a:r>
            <a:r>
              <a:rPr lang="en-US" altLang="ja-JP" sz="1050" b="1" dirty="0">
                <a:latin typeface="Courier New" pitchFamily="49" charset="0"/>
                <a:ea typeface="ＭＳ Ｐゴシック" pitchFamily="34" charset="-128"/>
                <a:cs typeface="Courier New" pitchFamily="49" charset="0"/>
              </a:rPr>
              <a:t>password Cisc0</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Sw-Floor-1(config-line)# </a:t>
            </a:r>
            <a:r>
              <a:rPr lang="en-US" altLang="ja-JP" sz="1050" b="1" dirty="0">
                <a:latin typeface="Courier New" pitchFamily="49" charset="0"/>
                <a:ea typeface="ＭＳ Ｐゴシック" pitchFamily="34" charset="-128"/>
                <a:cs typeface="Courier New" pitchFamily="49" charset="0"/>
              </a:rPr>
              <a:t>login</a:t>
            </a:r>
          </a:p>
          <a:p>
            <a:pPr marL="0" indent="0">
              <a:spcBef>
                <a:spcPct val="0"/>
              </a:spcBef>
              <a:spcAft>
                <a:spcPts val="0"/>
              </a:spcAft>
              <a:buNone/>
            </a:pPr>
            <a:r>
              <a:rPr lang="en-US" altLang="ja-JP" sz="1050" dirty="0">
                <a:latin typeface="Courier New" pitchFamily="49" charset="0"/>
                <a:ea typeface="ＭＳ Ｐゴシック" pitchFamily="34" charset="-128"/>
                <a:cs typeface="Courier New" pitchFamily="49" charset="0"/>
              </a:rPr>
              <a:t>Sw-Floor-1(config-line</a:t>
            </a:r>
            <a:r>
              <a:rPr lang="en-US" altLang="ja-JP" sz="1050" dirty="0" smtClean="0">
                <a:latin typeface="Courier New" pitchFamily="49" charset="0"/>
                <a:ea typeface="ＭＳ Ｐゴシック" pitchFamily="34" charset="-128"/>
                <a:cs typeface="Courier New" pitchFamily="49" charset="0"/>
              </a:rPr>
              <a:t>)# </a:t>
            </a:r>
            <a:r>
              <a:rPr lang="en-US" altLang="ja-JP" sz="1050" b="1" dirty="0" smtClean="0">
                <a:latin typeface="Courier New" pitchFamily="49" charset="0"/>
                <a:ea typeface="ＭＳ Ｐゴシック" pitchFamily="34" charset="-128"/>
                <a:cs typeface="Courier New" pitchFamily="49" charset="0"/>
              </a:rPr>
              <a:t>end</a:t>
            </a:r>
          </a:p>
          <a:p>
            <a:pPr marL="0" indent="0">
              <a:spcBef>
                <a:spcPct val="0"/>
              </a:spcBef>
              <a:buNone/>
            </a:pPr>
            <a:r>
              <a:rPr lang="en-US" altLang="ja-JP" sz="1050" dirty="0">
                <a:latin typeface="Courier New" pitchFamily="49" charset="0"/>
                <a:ea typeface="ＭＳ Ｐゴシック" pitchFamily="34" charset="-128"/>
                <a:cs typeface="Courier New" pitchFamily="49" charset="0"/>
              </a:rPr>
              <a:t>Sw-Floor-1#</a:t>
            </a:r>
          </a:p>
        </p:txBody>
      </p:sp>
    </p:spTree>
    <p:extLst>
      <p:ext uri="{BB962C8B-B14F-4D97-AF65-F5344CB8AC3E}">
        <p14:creationId xmlns:p14="http://schemas.microsoft.com/office/powerpoint/2010/main" val="2137747302"/>
      </p:ext>
    </p:extLst>
  </p:cSld>
  <p:clrMapOvr>
    <a:masterClrMapping/>
  </p:clrMapOvr>
  <p:transition spd="slow">
    <p:wip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altLang="en-US" dirty="0" smtClean="0"/>
              <a:t>Cisco devices use a </a:t>
            </a:r>
            <a:r>
              <a:rPr lang="en-CA" altLang="en-US" b="1" dirty="0" smtClean="0"/>
              <a:t>running configuration</a:t>
            </a:r>
            <a:r>
              <a:rPr lang="en-CA" altLang="en-US" dirty="0"/>
              <a:t> file and </a:t>
            </a:r>
            <a:r>
              <a:rPr lang="en-CA" altLang="en-US" dirty="0" smtClean="0"/>
              <a:t>a </a:t>
            </a:r>
            <a:r>
              <a:rPr lang="en-CA" altLang="en-US" b="1" dirty="0" smtClean="0"/>
              <a:t>startup </a:t>
            </a:r>
            <a:r>
              <a:rPr lang="en-CA" altLang="en-US" b="1" dirty="0"/>
              <a:t>configuration</a:t>
            </a:r>
            <a:r>
              <a:rPr lang="en-CA" altLang="en-US" dirty="0"/>
              <a:t> </a:t>
            </a:r>
            <a:r>
              <a:rPr lang="en-CA" altLang="en-US" dirty="0" smtClean="0"/>
              <a:t>file.</a:t>
            </a:r>
          </a:p>
        </p:txBody>
      </p:sp>
      <p:sp>
        <p:nvSpPr>
          <p:cNvPr id="75778" name="Title 1"/>
          <p:cNvSpPr>
            <a:spLocks noGrp="1"/>
          </p:cNvSpPr>
          <p:nvPr>
            <p:ph type="title"/>
          </p:nvPr>
        </p:nvSpPr>
        <p:spPr/>
        <p:txBody>
          <a:bodyPr/>
          <a:lstStyle/>
          <a:p>
            <a:r>
              <a:rPr lang="en-US" sz="1600" dirty="0" smtClean="0"/>
              <a:t>Save Configurations</a:t>
            </a:r>
            <a:br>
              <a:rPr lang="en-US" sz="1600" dirty="0" smtClean="0"/>
            </a:br>
            <a:r>
              <a:rPr lang="en-CA" altLang="en-US" dirty="0" smtClean="0"/>
              <a:t>Save the Running Configuration File</a:t>
            </a:r>
          </a:p>
        </p:txBody>
      </p:sp>
      <p:pic>
        <p:nvPicPr>
          <p:cNvPr id="7" name="Picture 6"/>
          <p:cNvPicPr>
            <a:picLocks noChangeAspect="1"/>
          </p:cNvPicPr>
          <p:nvPr/>
        </p:nvPicPr>
        <p:blipFill>
          <a:blip r:embed="rId3"/>
          <a:stretch>
            <a:fillRect/>
          </a:stretch>
        </p:blipFill>
        <p:spPr>
          <a:xfrm>
            <a:off x="5321775" y="1174829"/>
            <a:ext cx="3697800" cy="2734179"/>
          </a:xfrm>
          <a:prstGeom prst="rect">
            <a:avLst/>
          </a:prstGeom>
        </p:spPr>
      </p:pic>
      <p:sp>
        <p:nvSpPr>
          <p:cNvPr id="9" name="Content Placeholder 2"/>
          <p:cNvSpPr txBox="1">
            <a:spLocks/>
          </p:cNvSpPr>
          <p:nvPr/>
        </p:nvSpPr>
        <p:spPr bwMode="auto">
          <a:xfrm>
            <a:off x="148928" y="1145593"/>
            <a:ext cx="5133262" cy="329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CA" altLang="en-US" sz="1400" dirty="0"/>
              <a:t>The running configuration file is stored in RAM and contains the current configuration on a Cisco IOS device. </a:t>
            </a:r>
          </a:p>
          <a:p>
            <a:pPr lvl="1"/>
            <a:r>
              <a:rPr lang="en-CA" altLang="en-US" sz="1200" dirty="0"/>
              <a:t>Configuration changes </a:t>
            </a:r>
            <a:r>
              <a:rPr lang="en-CA" altLang="en-US" sz="1200" dirty="0" smtClean="0"/>
              <a:t>are </a:t>
            </a:r>
            <a:r>
              <a:rPr lang="en-CA" altLang="en-US" sz="1200" dirty="0"/>
              <a:t>stored in this file. </a:t>
            </a:r>
          </a:p>
          <a:p>
            <a:pPr lvl="1"/>
            <a:r>
              <a:rPr lang="en-CA" altLang="en-US" sz="1200" dirty="0"/>
              <a:t>If power is interrupted, the running config is lost. </a:t>
            </a:r>
          </a:p>
          <a:p>
            <a:pPr lvl="1"/>
            <a:r>
              <a:rPr lang="en-CA" altLang="en-US" sz="1200" dirty="0"/>
              <a:t>Use the </a:t>
            </a:r>
            <a:r>
              <a:rPr lang="en-CA" altLang="en-US" sz="1200" b="1" dirty="0"/>
              <a:t>show startup-config </a:t>
            </a:r>
            <a:r>
              <a:rPr lang="en-CA" altLang="en-US" sz="1200" dirty="0"/>
              <a:t>command to display contents.</a:t>
            </a:r>
          </a:p>
          <a:p>
            <a:endParaRPr lang="en-CA" altLang="en-US" sz="1000" dirty="0" smtClean="0"/>
          </a:p>
          <a:p>
            <a:r>
              <a:rPr lang="en-CA" altLang="en-US" sz="1400" dirty="0" smtClean="0"/>
              <a:t>The startup config file is stored in NVRAM and contains the configuration that will be used by the device upon reboot. </a:t>
            </a:r>
          </a:p>
          <a:p>
            <a:pPr lvl="1"/>
            <a:r>
              <a:rPr lang="en-CA" altLang="en-US" sz="1200" dirty="0" smtClean="0"/>
              <a:t>Typically the running config is saved as the startup config. </a:t>
            </a:r>
          </a:p>
          <a:p>
            <a:pPr lvl="1"/>
            <a:r>
              <a:rPr lang="en-CA" altLang="en-US" sz="1200" dirty="0" smtClean="0"/>
              <a:t>If power is interrupted, it is not lost or erased.</a:t>
            </a:r>
          </a:p>
          <a:p>
            <a:pPr lvl="1"/>
            <a:r>
              <a:rPr lang="en-CA" altLang="en-US" sz="1200" dirty="0" smtClean="0"/>
              <a:t>Use the </a:t>
            </a:r>
            <a:r>
              <a:rPr lang="en-CA" altLang="en-US" sz="1200" b="1" dirty="0" smtClean="0"/>
              <a:t>show running-config </a:t>
            </a:r>
            <a:r>
              <a:rPr lang="en-CA" altLang="en-US" sz="1200" dirty="0" smtClean="0"/>
              <a:t>command to display contents.</a:t>
            </a:r>
          </a:p>
          <a:p>
            <a:pPr lvl="1"/>
            <a:endParaRPr lang="en-CA" altLang="en-US" sz="1200" dirty="0" smtClean="0"/>
          </a:p>
        </p:txBody>
      </p:sp>
      <p:sp>
        <p:nvSpPr>
          <p:cNvPr id="10" name="Content Placeholder 2"/>
          <p:cNvSpPr txBox="1">
            <a:spLocks/>
          </p:cNvSpPr>
          <p:nvPr/>
        </p:nvSpPr>
        <p:spPr bwMode="auto">
          <a:xfrm>
            <a:off x="151359" y="4247756"/>
            <a:ext cx="8668549" cy="41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CA" altLang="en-US" sz="1300" dirty="0" smtClean="0"/>
              <a:t>Use the </a:t>
            </a:r>
            <a:r>
              <a:rPr lang="en-CA" altLang="en-US" sz="1300" b="1" dirty="0" smtClean="0"/>
              <a:t>copy running-config startup-config command </a:t>
            </a:r>
            <a:r>
              <a:rPr lang="en-CA" altLang="en-US" sz="1300" dirty="0" smtClean="0"/>
              <a:t>to save the running configuration.</a:t>
            </a:r>
          </a:p>
          <a:p>
            <a:pPr lvl="1"/>
            <a:endParaRPr lang="en-CA" altLang="en-US" sz="1200" dirty="0" smtClean="0"/>
          </a:p>
        </p:txBody>
      </p:sp>
    </p:spTree>
    <p:extLst>
      <p:ext uri="{BB962C8B-B14F-4D97-AF65-F5344CB8AC3E}">
        <p14:creationId xmlns:p14="http://schemas.microsoft.com/office/powerpoint/2010/main" val="3578512630"/>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en-US" dirty="0"/>
              <a:t>What activities are associated with this chapter?</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sp>
        <p:nvSpPr>
          <p:cNvPr id="6146" name="Rectangle 33"/>
          <p:cNvSpPr>
            <a:spLocks noGrp="1" noChangeArrowheads="1"/>
          </p:cNvSpPr>
          <p:nvPr>
            <p:ph type="title"/>
          </p:nvPr>
        </p:nvSpPr>
        <p:spPr/>
        <p:txBody>
          <a:bodyPr/>
          <a:lstStyle/>
          <a:p>
            <a:pPr eaLnBrk="1" hangingPunct="1"/>
            <a:r>
              <a:rPr lang="en-US" dirty="0" smtClean="0"/>
              <a:t>Chapter 2: Activities (Cont.)</a:t>
            </a:r>
          </a:p>
        </p:txBody>
      </p:sp>
      <p:graphicFrame>
        <p:nvGraphicFramePr>
          <p:cNvPr id="7" name="Content Placeholder 3"/>
          <p:cNvGraphicFramePr>
            <a:graphicFrameLocks/>
          </p:cNvGraphicFramePr>
          <p:nvPr>
            <p:extLst>
              <p:ext uri="{D42A27DB-BD31-4B8C-83A1-F6EECF244321}">
                <p14:modId xmlns:p14="http://schemas.microsoft.com/office/powerpoint/2010/main" val="852381943"/>
              </p:ext>
            </p:extLst>
          </p:nvPr>
        </p:nvGraphicFramePr>
        <p:xfrm>
          <a:off x="457291" y="1122081"/>
          <a:ext cx="8229418" cy="2920008"/>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xmlns="" val="20001"/>
                    </a:ext>
                  </a:extLst>
                </a:gridCol>
                <a:gridCol w="1857736">
                  <a:extLst>
                    <a:ext uri="{9D8B030D-6E8A-4147-A177-3AD203B41FA5}">
                      <a16:colId xmlns:a16="http://schemas.microsoft.com/office/drawing/2014/main" xmlns="" val="3156509146"/>
                    </a:ext>
                  </a:extLst>
                </a:gridCol>
                <a:gridCol w="4080076">
                  <a:extLst>
                    <a:ext uri="{9D8B030D-6E8A-4147-A177-3AD203B41FA5}">
                      <a16:colId xmlns:a16="http://schemas.microsoft.com/office/drawing/2014/main" xmlns="" val="20002"/>
                    </a:ext>
                  </a:extLst>
                </a:gridCol>
                <a:gridCol w="1161873">
                  <a:extLst>
                    <a:ext uri="{9D8B030D-6E8A-4147-A177-3AD203B41FA5}">
                      <a16:colId xmlns:a16="http://schemas.microsoft.com/office/drawing/2014/main" xmlns=""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smtClean="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smtClean="0"/>
                        <a:t>Activity Type</a:t>
                      </a:r>
                    </a:p>
                  </a:txBody>
                  <a:tcPr marL="68580" marR="68580" marT="34290" marB="34290" anchor="ctr"/>
                </a:tc>
                <a:tc>
                  <a:txBody>
                    <a:bodyPr/>
                    <a:lstStyle/>
                    <a:p>
                      <a:r>
                        <a:rPr lang="en-US" sz="1200" dirty="0" smtClean="0"/>
                        <a:t>Activity Name</a:t>
                      </a:r>
                      <a:endParaRPr lang="en-US" sz="1200" dirty="0"/>
                    </a:p>
                  </a:txBody>
                  <a:tcPr marL="68580" marR="68580" marT="34290" marB="34290" anchor="ctr"/>
                </a:tc>
                <a:tc>
                  <a:txBody>
                    <a:bodyPr/>
                    <a:lstStyle/>
                    <a:p>
                      <a:r>
                        <a:rPr lang="en-US" sz="1200" dirty="0" smtClean="0"/>
                        <a:t>Optional?</a:t>
                      </a:r>
                      <a:endParaRPr lang="en-US" sz="1200" dirty="0"/>
                    </a:p>
                  </a:txBody>
                  <a:tcPr marL="68580" marR="68580" marT="34290" marB="34290" anchor="ctr"/>
                </a:tc>
                <a:extLst>
                  <a:ext uri="{0D108BD9-81ED-4DB2-BD59-A6C34878D82A}">
                    <a16:rowId xmlns:a16="http://schemas.microsoft.com/office/drawing/2014/main" xmlns="" val="10000"/>
                  </a:ext>
                </a:extLst>
              </a:tr>
              <a:tr h="292629">
                <a:tc>
                  <a:txBody>
                    <a:bodyPr/>
                    <a:lstStyle/>
                    <a:p>
                      <a:pPr algn="ctr"/>
                      <a:r>
                        <a:rPr lang="en-US" sz="1100" dirty="0" smtClean="0"/>
                        <a:t>2.2.2.3</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Syntax Checker</a:t>
                      </a:r>
                    </a:p>
                  </a:txBody>
                  <a:tcPr marL="68580" marR="68580" marT="34290" marB="34290" anchor="ctr"/>
                </a:tc>
                <a:tc>
                  <a:txBody>
                    <a:bodyPr/>
                    <a:lstStyle/>
                    <a:p>
                      <a:r>
                        <a:rPr lang="en-US" sz="1100" dirty="0" smtClean="0"/>
                        <a:t>Configuring</a:t>
                      </a:r>
                      <a:r>
                        <a:rPr lang="en-US" sz="1100" baseline="0" dirty="0" smtClean="0"/>
                        <a:t> Password Encryption</a:t>
                      </a:r>
                      <a:endParaRPr lang="en-US" sz="1100" dirty="0"/>
                    </a:p>
                  </a:txBody>
                  <a:tcPr marL="68580" marR="68580" marT="34290" marB="34290" anchor="ctr"/>
                </a:tc>
                <a:tc>
                  <a:txBody>
                    <a:bodyPr/>
                    <a:lstStyle/>
                    <a:p>
                      <a:r>
                        <a:rPr lang="en-US" sz="1100" dirty="0" smtClean="0">
                          <a:solidFill>
                            <a:schemeClr val="dk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1"/>
                  </a:ext>
                </a:extLst>
              </a:tr>
              <a:tr h="292629">
                <a:tc>
                  <a:txBody>
                    <a:bodyPr/>
                    <a:lstStyle/>
                    <a:p>
                      <a:pPr algn="ctr"/>
                      <a:r>
                        <a:rPr lang="en-US" sz="1100" dirty="0" smtClean="0"/>
                        <a:t>2.2.2.4</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Video Demonstration</a:t>
                      </a:r>
                      <a:endParaRPr lang="en-US" sz="1100" dirty="0" smtClean="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Securing Administrative</a:t>
                      </a:r>
                      <a:r>
                        <a:rPr lang="en-US" sz="1100" baseline="0" dirty="0" smtClean="0"/>
                        <a:t> </a:t>
                      </a:r>
                      <a:r>
                        <a:rPr lang="en-US" sz="1100" dirty="0" smtClean="0"/>
                        <a:t>Access to a Switch</a:t>
                      </a:r>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2"/>
                  </a:ext>
                </a:extLst>
              </a:tr>
              <a:tr h="292629">
                <a:tc>
                  <a:txBody>
                    <a:bodyPr/>
                    <a:lstStyle/>
                    <a:p>
                      <a:pPr algn="ctr"/>
                      <a:r>
                        <a:rPr lang="en-US" sz="1100" dirty="0" smtClean="0"/>
                        <a:t>2.2.2.5</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Syntax Checker</a:t>
                      </a:r>
                    </a:p>
                  </a:txBody>
                  <a:tcPr marL="68580" marR="68580" marT="34290" marB="34290" anchor="ctr"/>
                </a:tc>
                <a:tc>
                  <a:txBody>
                    <a:bodyPr/>
                    <a:lstStyle/>
                    <a:p>
                      <a:r>
                        <a:rPr lang="en-US" sz="1100" dirty="0" smtClean="0"/>
                        <a:t>Limit Access to a Switch</a:t>
                      </a:r>
                      <a:endParaRPr lang="en-US" sz="1100" dirty="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3"/>
                  </a:ext>
                </a:extLst>
              </a:tr>
              <a:tr h="292629">
                <a:tc>
                  <a:txBody>
                    <a:bodyPr/>
                    <a:lstStyle/>
                    <a:p>
                      <a:pPr algn="ctr"/>
                      <a:r>
                        <a:rPr lang="en-US" sz="1100" dirty="0" smtClean="0"/>
                        <a:t>2.2.3.2</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Video Demonstration</a:t>
                      </a:r>
                      <a:endParaRPr lang="en-US" sz="1100" dirty="0" smtClean="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Saving Configurations</a:t>
                      </a:r>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4"/>
                  </a:ext>
                </a:extLst>
              </a:tr>
              <a:tr h="292629">
                <a:tc>
                  <a:txBody>
                    <a:bodyPr/>
                    <a:lstStyle/>
                    <a:p>
                      <a:pPr algn="ctr"/>
                      <a:r>
                        <a:rPr lang="en-US" sz="1100" dirty="0" smtClean="0"/>
                        <a:t>2.2.3.4</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Packet Tracer</a:t>
                      </a:r>
                    </a:p>
                  </a:txBody>
                  <a:tcPr marL="68580" marR="68580" marT="34290" marB="34290" anchor="ctr"/>
                </a:tc>
                <a:tc>
                  <a:txBody>
                    <a:bodyPr/>
                    <a:lstStyle/>
                    <a:p>
                      <a:r>
                        <a:rPr lang="en-US" sz="1100" dirty="0" smtClean="0"/>
                        <a:t>Configuring</a:t>
                      </a:r>
                      <a:r>
                        <a:rPr lang="en-US" sz="1100" baseline="0" dirty="0" smtClean="0"/>
                        <a:t> Initial Switch Settings</a:t>
                      </a:r>
                      <a:endParaRPr lang="en-US" sz="1100" dirty="0"/>
                    </a:p>
                  </a:txBody>
                  <a:tcPr marL="68580" marR="68580" marT="34290" marB="34290" anchor="ctr"/>
                </a:tc>
                <a:tc>
                  <a:txBody>
                    <a:bodyPr/>
                    <a:lstStyle/>
                    <a:p>
                      <a:r>
                        <a:rPr lang="en-US" sz="1100" dirty="0" smtClean="0"/>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5"/>
                  </a:ext>
                </a:extLst>
              </a:tr>
              <a:tr h="292629">
                <a:tc>
                  <a:txBody>
                    <a:bodyPr/>
                    <a:lstStyle/>
                    <a:p>
                      <a:pPr algn="ctr"/>
                      <a:r>
                        <a:rPr lang="en-US" sz="1100" dirty="0" smtClean="0"/>
                        <a:t>2.3.2.2</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Syntax Checker</a:t>
                      </a:r>
                    </a:p>
                  </a:txBody>
                  <a:tcPr marL="68580" marR="68580" marT="34290" marB="34290" anchor="ctr"/>
                </a:tc>
                <a:tc>
                  <a:txBody>
                    <a:bodyPr/>
                    <a:lstStyle/>
                    <a:p>
                      <a:r>
                        <a:rPr lang="en-US" sz="1100" dirty="0" smtClean="0"/>
                        <a:t>Verifying Windows PC IP Configuration</a:t>
                      </a:r>
                      <a:endParaRPr lang="en-US" sz="1100" dirty="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6"/>
                  </a:ext>
                </a:extLst>
              </a:tr>
              <a:tr h="292629">
                <a:tc>
                  <a:txBody>
                    <a:bodyPr/>
                    <a:lstStyle/>
                    <a:p>
                      <a:pPr algn="ctr"/>
                      <a:r>
                        <a:rPr lang="en-US" sz="1100" dirty="0" smtClean="0"/>
                        <a:t>2.3.2.3</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Video Demonstration</a:t>
                      </a:r>
                      <a:endParaRPr lang="en-US" sz="1100" dirty="0" smtClean="0"/>
                    </a:p>
                  </a:txBody>
                  <a:tcPr marL="68580" marR="68580" marT="34290" marB="34290" anchor="ctr"/>
                </a:tc>
                <a:tc>
                  <a:txBody>
                    <a:bodyPr/>
                    <a:lstStyle/>
                    <a:p>
                      <a:r>
                        <a:rPr lang="en-US" sz="1100" dirty="0" smtClean="0"/>
                        <a:t>Configuring</a:t>
                      </a:r>
                      <a:r>
                        <a:rPr lang="en-US" sz="1100" baseline="0" dirty="0" smtClean="0"/>
                        <a:t> a Switch Virtual Interface</a:t>
                      </a:r>
                      <a:endParaRPr lang="en-US" sz="1100" dirty="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7"/>
                  </a:ext>
                </a:extLst>
              </a:tr>
              <a:tr h="292629">
                <a:tc>
                  <a:txBody>
                    <a:bodyPr/>
                    <a:lstStyle/>
                    <a:p>
                      <a:pPr algn="ctr"/>
                      <a:r>
                        <a:rPr lang="en-US" sz="1100" dirty="0" smtClean="0"/>
                        <a:t>2.3.2.4</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Syntax Checker</a:t>
                      </a:r>
                      <a:endParaRPr lang="en-US" sz="1100" dirty="0" smtClean="0"/>
                    </a:p>
                  </a:txBody>
                  <a:tcPr marL="68580" marR="68580" marT="34290" marB="34290" anchor="ctr"/>
                </a:tc>
                <a:tc>
                  <a:txBody>
                    <a:bodyPr/>
                    <a:lstStyle/>
                    <a:p>
                      <a:r>
                        <a:rPr lang="en-US" sz="1100" dirty="0" smtClean="0"/>
                        <a:t>Configure</a:t>
                      </a:r>
                      <a:r>
                        <a:rPr lang="en-US" sz="1100" baseline="0" dirty="0" smtClean="0"/>
                        <a:t> a Switch Virtual Interface</a:t>
                      </a:r>
                      <a:endParaRPr lang="en-US" sz="1100" dirty="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8"/>
                  </a:ext>
                </a:extLst>
              </a:tr>
              <a:tr h="292629">
                <a:tc>
                  <a:txBody>
                    <a:bodyPr/>
                    <a:lstStyle/>
                    <a:p>
                      <a:pPr algn="ctr"/>
                      <a:r>
                        <a:rPr lang="en-US" sz="1100" dirty="0" smtClean="0"/>
                        <a:t>2.3.2.5</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Packet Tracer</a:t>
                      </a:r>
                    </a:p>
                  </a:txBody>
                  <a:tcPr marL="68580" marR="68580" marT="34290" marB="34290" anchor="ctr"/>
                </a:tc>
                <a:tc>
                  <a:txBody>
                    <a:bodyPr/>
                    <a:lstStyle/>
                    <a:p>
                      <a:r>
                        <a:rPr lang="en-US" sz="1100" dirty="0" smtClean="0"/>
                        <a:t>Implementing</a:t>
                      </a:r>
                      <a:r>
                        <a:rPr lang="en-US" sz="1100" baseline="0" dirty="0" smtClean="0"/>
                        <a:t> Basic Connectivity</a:t>
                      </a:r>
                      <a:endParaRPr lang="en-US" sz="1100" dirty="0"/>
                    </a:p>
                  </a:txBody>
                  <a:tcPr marL="68580" marR="68580" marT="34290" marB="34290" anchor="ctr"/>
                </a:tc>
                <a:tc>
                  <a:txBody>
                    <a:bodyPr/>
                    <a:lstStyle/>
                    <a:p>
                      <a:r>
                        <a:rPr lang="en-US" sz="1100" dirty="0" smtClean="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2582900979"/>
                  </a:ext>
                </a:extLst>
              </a:tr>
            </a:tbl>
          </a:graphicData>
        </a:graphic>
      </p:graphicFrame>
      <p:sp>
        <p:nvSpPr>
          <p:cNvPr id="8" name="Rectangle 34"/>
          <p:cNvSpPr txBox="1">
            <a:spLocks noChangeArrowheads="1"/>
          </p:cNvSpPr>
          <p:nvPr/>
        </p:nvSpPr>
        <p:spPr bwMode="auto">
          <a:xfrm>
            <a:off x="1136615" y="4438227"/>
            <a:ext cx="6121997" cy="269247"/>
          </a:xfrm>
          <a:prstGeom prst="rect">
            <a:avLst/>
          </a:prstGeom>
          <a:ln/>
          <a:extLst>
            <a:ext uri="{FAA26D3D-D897-4be2-8F04-BA451C77F1D7}">
              <ma14:placeholderFlag xmlns=""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en-US" sz="1200" kern="0" dirty="0">
                <a:solidFill>
                  <a:srgbClr val="000000"/>
                </a:solidFill>
              </a:rPr>
              <a:t>The password used in the Packet Tracer activities in this chapter is: </a:t>
            </a:r>
            <a:r>
              <a:rPr lang="en-US" sz="1200" b="1" kern="0" dirty="0">
                <a:solidFill>
                  <a:srgbClr val="000000"/>
                </a:solidFill>
              </a:rPr>
              <a:t>PT_ccna5</a:t>
            </a:r>
          </a:p>
          <a:p>
            <a:pPr marL="0" indent="0" algn="ctr" eaLnBrk="1" hangingPunct="1">
              <a:spcBef>
                <a:spcPct val="30000"/>
              </a:spcBef>
              <a:buNone/>
            </a:pPr>
            <a:endParaRPr lang="en-US" sz="1500" kern="0" dirty="0">
              <a:solidFill>
                <a:srgbClr val="000000"/>
              </a:solidFill>
            </a:endParaRPr>
          </a:p>
          <a:p>
            <a:pPr marL="89297"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p:txBody>
      </p:sp>
    </p:spTree>
    <p:extLst>
      <p:ext uri="{BB962C8B-B14F-4D97-AF65-F5344CB8AC3E}">
        <p14:creationId xmlns:p14="http://schemas.microsoft.com/office/powerpoint/2010/main" val="814401986"/>
      </p:ext>
    </p:extLst>
  </p:cSld>
  <p:clrMapOvr>
    <a:masterClrMapping/>
  </p:clrMapOvr>
  <p:transition spd="slow">
    <p:wip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144065" y="798945"/>
            <a:ext cx="4526611" cy="3648066"/>
          </a:xfrm>
        </p:spPr>
        <p:txBody>
          <a:bodyPr/>
          <a:lstStyle/>
          <a:p>
            <a:r>
              <a:rPr lang="en-US" dirty="0" smtClean="0"/>
              <a:t>If configuration changes do not have the desired effect, they can be removed individually or the device can be rebooted to the last saved configuration using the </a:t>
            </a:r>
            <a:r>
              <a:rPr lang="en-US" b="1" dirty="0" smtClean="0"/>
              <a:t>reload </a:t>
            </a:r>
            <a:r>
              <a:rPr lang="en-US" dirty="0"/>
              <a:t>privileged EXEC mode </a:t>
            </a:r>
            <a:r>
              <a:rPr lang="en-US" dirty="0" smtClean="0"/>
              <a:t>command.</a:t>
            </a:r>
          </a:p>
          <a:p>
            <a:pPr lvl="1"/>
            <a:r>
              <a:rPr lang="en-US" dirty="0" smtClean="0"/>
              <a:t>The command restores </a:t>
            </a:r>
            <a:r>
              <a:rPr lang="en-US" dirty="0"/>
              <a:t>the startup-config.</a:t>
            </a:r>
          </a:p>
          <a:p>
            <a:pPr lvl="1"/>
            <a:r>
              <a:rPr lang="en-US" dirty="0" smtClean="0"/>
              <a:t>A </a:t>
            </a:r>
            <a:r>
              <a:rPr lang="en-US" dirty="0"/>
              <a:t>prompt will appear to ask whether to save the changes. To discard the changes, enter </a:t>
            </a:r>
            <a:r>
              <a:rPr lang="en-US" b="1" dirty="0"/>
              <a:t>n</a:t>
            </a:r>
            <a:r>
              <a:rPr lang="en-US" dirty="0"/>
              <a:t> or </a:t>
            </a:r>
            <a:r>
              <a:rPr lang="en-US" b="1" dirty="0"/>
              <a:t>no</a:t>
            </a:r>
            <a:r>
              <a:rPr lang="en-US" dirty="0"/>
              <a:t>.</a:t>
            </a:r>
          </a:p>
          <a:p>
            <a:endParaRPr lang="en-US" dirty="0"/>
          </a:p>
          <a:p>
            <a:r>
              <a:rPr lang="en-US" dirty="0"/>
              <a:t>Alternatively, if undesired changes were saved to the startup configuration, it may be necessary to clear all the </a:t>
            </a:r>
            <a:r>
              <a:rPr lang="en-US" dirty="0" smtClean="0"/>
              <a:t>configurations using the </a:t>
            </a:r>
            <a:r>
              <a:rPr lang="en-US" b="1" dirty="0" smtClean="0"/>
              <a:t>erase </a:t>
            </a:r>
            <a:r>
              <a:rPr lang="en-US" b="1" dirty="0"/>
              <a:t>startup-config </a:t>
            </a:r>
            <a:r>
              <a:rPr lang="en-US" dirty="0"/>
              <a:t>privileged EXEC mode command. </a:t>
            </a:r>
          </a:p>
        </p:txBody>
      </p:sp>
      <p:sp>
        <p:nvSpPr>
          <p:cNvPr id="75778" name="Title 1"/>
          <p:cNvSpPr>
            <a:spLocks noGrp="1"/>
          </p:cNvSpPr>
          <p:nvPr>
            <p:ph type="title"/>
          </p:nvPr>
        </p:nvSpPr>
        <p:spPr/>
        <p:txBody>
          <a:bodyPr/>
          <a:lstStyle/>
          <a:p>
            <a:r>
              <a:rPr lang="en-US" sz="1600" dirty="0" smtClean="0"/>
              <a:t>Save Configurations</a:t>
            </a:r>
            <a:r>
              <a:rPr lang="en-US" dirty="0" smtClean="0"/>
              <a:t/>
            </a:r>
            <a:br>
              <a:rPr lang="en-US" dirty="0" smtClean="0"/>
            </a:br>
            <a:r>
              <a:rPr lang="en-CA" altLang="en-US" dirty="0" smtClean="0"/>
              <a:t> Alter the Running Configuration</a:t>
            </a:r>
          </a:p>
        </p:txBody>
      </p:sp>
      <p:pic>
        <p:nvPicPr>
          <p:cNvPr id="2" name="Picture 1"/>
          <p:cNvPicPr>
            <a:picLocks noChangeAspect="1"/>
          </p:cNvPicPr>
          <p:nvPr/>
        </p:nvPicPr>
        <p:blipFill>
          <a:blip r:embed="rId3"/>
          <a:stretch>
            <a:fillRect/>
          </a:stretch>
        </p:blipFill>
        <p:spPr>
          <a:xfrm>
            <a:off x="4754880" y="1371600"/>
            <a:ext cx="4273868" cy="2400300"/>
          </a:xfrm>
          <a:prstGeom prst="rect">
            <a:avLst/>
          </a:prstGeom>
        </p:spPr>
      </p:pic>
    </p:spTree>
    <p:extLst>
      <p:ext uri="{BB962C8B-B14F-4D97-AF65-F5344CB8AC3E}">
        <p14:creationId xmlns:p14="http://schemas.microsoft.com/office/powerpoint/2010/main" val="2610416724"/>
      </p:ext>
    </p:extLst>
  </p:cSld>
  <p:clrMapOvr>
    <a:masterClrMapping/>
  </p:clrMapOvr>
  <p:transition spd="slow">
    <p:wip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p:cNvGraphicFramePr>
            <a:graphicFrameLocks noGrp="1"/>
          </p:cNvGraphicFramePr>
          <p:nvPr>
            <p:extLst>
              <p:ext uri="{D42A27DB-BD31-4B8C-83A1-F6EECF244321}">
                <p14:modId xmlns:p14="http://schemas.microsoft.com/office/powerpoint/2010/main" val="3933991789"/>
              </p:ext>
            </p:extLst>
          </p:nvPr>
        </p:nvGraphicFramePr>
        <p:xfrm>
          <a:off x="145990" y="1549306"/>
          <a:ext cx="8891128" cy="2851244"/>
        </p:xfrm>
        <a:graphic>
          <a:graphicData uri="http://schemas.openxmlformats.org/drawingml/2006/table">
            <a:tbl>
              <a:tblPr firstRow="1" bandRow="1">
                <a:tableStyleId>{5C22544A-7EE6-4342-B048-85BDC9FD1C3A}</a:tableStyleId>
              </a:tblPr>
              <a:tblGrid>
                <a:gridCol w="2222782">
                  <a:extLst>
                    <a:ext uri="{9D8B030D-6E8A-4147-A177-3AD203B41FA5}">
                      <a16:colId xmlns:a16="http://schemas.microsoft.com/office/drawing/2014/main" xmlns="" val="2457217024"/>
                    </a:ext>
                  </a:extLst>
                </a:gridCol>
                <a:gridCol w="2222782">
                  <a:extLst>
                    <a:ext uri="{9D8B030D-6E8A-4147-A177-3AD203B41FA5}">
                      <a16:colId xmlns:a16="http://schemas.microsoft.com/office/drawing/2014/main" xmlns="" val="2729935676"/>
                    </a:ext>
                  </a:extLst>
                </a:gridCol>
                <a:gridCol w="2222782">
                  <a:extLst>
                    <a:ext uri="{9D8B030D-6E8A-4147-A177-3AD203B41FA5}">
                      <a16:colId xmlns:a16="http://schemas.microsoft.com/office/drawing/2014/main" xmlns="" val="3421524168"/>
                    </a:ext>
                  </a:extLst>
                </a:gridCol>
                <a:gridCol w="2222782">
                  <a:extLst>
                    <a:ext uri="{9D8B030D-6E8A-4147-A177-3AD203B41FA5}">
                      <a16:colId xmlns:a16="http://schemas.microsoft.com/office/drawing/2014/main" xmlns="" val="3228415968"/>
                    </a:ext>
                  </a:extLst>
                </a:gridCol>
              </a:tblGrid>
              <a:tr h="635094">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b="0" kern="1200" dirty="0" smtClean="0">
                          <a:solidFill>
                            <a:schemeClr val="lt1"/>
                          </a:solidFill>
                          <a:latin typeface="+mn-lt"/>
                          <a:ea typeface="+mn-ea"/>
                          <a:cs typeface="+mn-cs"/>
                        </a:rPr>
                        <a:t>Connect to the switch using PuTTY or Tera Term.</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b="0" kern="1200" dirty="0" smtClean="0">
                          <a:solidFill>
                            <a:schemeClr val="lt1"/>
                          </a:solidFill>
                          <a:latin typeface="+mn-lt"/>
                          <a:ea typeface="+mn-ea"/>
                          <a:cs typeface="+mn-cs"/>
                        </a:rPr>
                        <a:t>Enable logging and assign a name and file location to save the log file. </a:t>
                      </a:r>
                    </a:p>
                    <a:p>
                      <a:endParaRPr lang="en-US" sz="1100" b="0" kern="1200" dirty="0">
                        <a:solidFill>
                          <a:schemeClr val="lt1"/>
                        </a:solidFill>
                        <a:latin typeface="+mn-lt"/>
                        <a:ea typeface="+mn-ea"/>
                        <a:cs typeface="+mn-cs"/>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b="0" kern="1200" dirty="0" smtClean="0">
                          <a:solidFill>
                            <a:schemeClr val="lt1"/>
                          </a:solidFill>
                          <a:latin typeface="+mn-lt"/>
                          <a:ea typeface="+mn-ea"/>
                          <a:cs typeface="+mn-cs"/>
                        </a:rPr>
                        <a:t>Generate text to be captured as text displayed in the terminal window will also be placed into the chosen file.</a:t>
                      </a:r>
                      <a:endParaRPr lang="en-US" sz="1100" b="0" kern="1200" dirty="0">
                        <a:solidFill>
                          <a:schemeClr val="lt1"/>
                        </a:solidFill>
                        <a:latin typeface="+mn-lt"/>
                        <a:ea typeface="+mn-ea"/>
                        <a:cs typeface="+mn-cs"/>
                      </a:endParaRP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b="0" kern="1200" dirty="0" smtClean="0">
                          <a:solidFill>
                            <a:schemeClr val="lt1"/>
                          </a:solidFill>
                          <a:latin typeface="+mn-lt"/>
                          <a:ea typeface="+mn-ea"/>
                          <a:cs typeface="+mn-cs"/>
                        </a:rPr>
                        <a:t>Disable logging in the terminal software</a:t>
                      </a:r>
                      <a:r>
                        <a:rPr lang="en-US" sz="1100" b="0" kern="1200" baseline="0" dirty="0" smtClean="0">
                          <a:solidFill>
                            <a:schemeClr val="lt1"/>
                          </a:solidFill>
                          <a:latin typeface="+mn-lt"/>
                          <a:ea typeface="+mn-ea"/>
                          <a:cs typeface="+mn-cs"/>
                        </a:rPr>
                        <a:t> by choosing </a:t>
                      </a:r>
                      <a:r>
                        <a:rPr lang="en-US" sz="1100" b="1" kern="1200" baseline="0" dirty="0" smtClean="0">
                          <a:solidFill>
                            <a:schemeClr val="lt1"/>
                          </a:solidFill>
                          <a:latin typeface="+mn-lt"/>
                          <a:ea typeface="+mn-ea"/>
                          <a:cs typeface="+mn-cs"/>
                        </a:rPr>
                        <a:t>None </a:t>
                      </a:r>
                      <a:r>
                        <a:rPr lang="en-US" sz="1100" b="0" kern="1200" baseline="0" dirty="0" smtClean="0">
                          <a:solidFill>
                            <a:schemeClr val="lt1"/>
                          </a:solidFill>
                          <a:latin typeface="+mn-lt"/>
                          <a:ea typeface="+mn-ea"/>
                          <a:cs typeface="+mn-cs"/>
                        </a:rPr>
                        <a:t>in the Session logging option.</a:t>
                      </a:r>
                    </a:p>
                    <a:p>
                      <a:pPr marL="0" marR="0" lvl="0" indent="0" algn="l" defTabSz="685777" rtl="0" eaLnBrk="1" fontAlgn="auto" latinLnBrk="0" hangingPunct="1">
                        <a:lnSpc>
                          <a:spcPct val="100000"/>
                        </a:lnSpc>
                        <a:spcBef>
                          <a:spcPts val="0"/>
                        </a:spcBef>
                        <a:spcAft>
                          <a:spcPts val="0"/>
                        </a:spcAft>
                        <a:buClrTx/>
                        <a:buSzTx/>
                        <a:buFontTx/>
                        <a:buNone/>
                        <a:tabLst/>
                        <a:defRPr/>
                      </a:pPr>
                      <a:endParaRPr lang="en-US" sz="1100" b="0" kern="1200" dirty="0">
                        <a:solidFill>
                          <a:schemeClr val="lt1"/>
                        </a:solidFill>
                        <a:latin typeface="+mn-lt"/>
                        <a:ea typeface="+mn-ea"/>
                        <a:cs typeface="+mn-cs"/>
                      </a:endParaRPr>
                    </a:p>
                  </a:txBody>
                  <a:tcPr/>
                </a:tc>
                <a:extLst>
                  <a:ext uri="{0D108BD9-81ED-4DB2-BD59-A6C34878D82A}">
                    <a16:rowId xmlns:a16="http://schemas.microsoft.com/office/drawing/2014/main" xmlns="" val="2863270661"/>
                  </a:ext>
                </a:extLst>
              </a:tr>
              <a:tr h="2089244">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613398987"/>
                  </a:ext>
                </a:extLst>
              </a:tr>
            </a:tbl>
          </a:graphicData>
        </a:graphic>
      </p:graphicFrame>
      <p:sp>
        <p:nvSpPr>
          <p:cNvPr id="3" name="Content Placeholder 2"/>
          <p:cNvSpPr>
            <a:spLocks noGrp="1"/>
          </p:cNvSpPr>
          <p:nvPr>
            <p:ph idx="1"/>
          </p:nvPr>
        </p:nvSpPr>
        <p:spPr>
          <a:xfrm>
            <a:off x="144065" y="798945"/>
            <a:ext cx="8853286" cy="552474"/>
          </a:xfrm>
        </p:spPr>
        <p:txBody>
          <a:bodyPr/>
          <a:lstStyle/>
          <a:p>
            <a:r>
              <a:rPr lang="en-US" altLang="en-US" dirty="0" smtClean="0"/>
              <a:t>Configuration files can also be saved and archived to a text document for editing or reuse later. For example, assume a switch has been configured and the running config has been saved.</a:t>
            </a:r>
            <a:endParaRPr lang="en-CA" altLang="en-US" dirty="0" smtClean="0"/>
          </a:p>
        </p:txBody>
      </p:sp>
      <p:sp>
        <p:nvSpPr>
          <p:cNvPr id="75778" name="Title 1"/>
          <p:cNvSpPr>
            <a:spLocks noGrp="1"/>
          </p:cNvSpPr>
          <p:nvPr>
            <p:ph type="title"/>
          </p:nvPr>
        </p:nvSpPr>
        <p:spPr/>
        <p:txBody>
          <a:bodyPr/>
          <a:lstStyle/>
          <a:p>
            <a:r>
              <a:rPr lang="en-US" sz="1600" dirty="0" smtClean="0"/>
              <a:t>Save Configurations</a:t>
            </a:r>
            <a:r>
              <a:rPr lang="en-US" dirty="0" smtClean="0"/>
              <a:t/>
            </a:r>
            <a:br>
              <a:rPr lang="en-US" dirty="0" smtClean="0"/>
            </a:br>
            <a:r>
              <a:rPr lang="en-US" altLang="en-US" dirty="0" smtClean="0"/>
              <a:t>Capture Configuration to a Text File</a:t>
            </a:r>
            <a:endParaRPr lang="en-CA" altLang="en-US" dirty="0" smtClean="0"/>
          </a:p>
        </p:txBody>
      </p:sp>
      <p:sp>
        <p:nvSpPr>
          <p:cNvPr id="10" name="Content Placeholder 2"/>
          <p:cNvSpPr txBox="1">
            <a:spLocks/>
          </p:cNvSpPr>
          <p:nvPr/>
        </p:nvSpPr>
        <p:spPr bwMode="auto">
          <a:xfrm>
            <a:off x="2870198" y="4934098"/>
            <a:ext cx="4515891" cy="41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0" indent="0" defTabSz="685777" fontAlgn="auto">
              <a:spcBef>
                <a:spcPts val="0"/>
              </a:spcBef>
              <a:spcAft>
                <a:spcPts val="0"/>
              </a:spcAft>
              <a:buClrTx/>
              <a:buSzTx/>
              <a:buNone/>
              <a:defRPr/>
            </a:pPr>
            <a:endParaRPr lang="en-US" sz="1050" dirty="0">
              <a:solidFill>
                <a:schemeClr val="tx1"/>
              </a:solidFill>
            </a:endParaRPr>
          </a:p>
        </p:txBody>
      </p:sp>
      <p:pic>
        <p:nvPicPr>
          <p:cNvPr id="2" name="Picture 1"/>
          <p:cNvPicPr>
            <a:picLocks noChangeAspect="1"/>
          </p:cNvPicPr>
          <p:nvPr/>
        </p:nvPicPr>
        <p:blipFill>
          <a:blip r:embed="rId3"/>
          <a:stretch>
            <a:fillRect/>
          </a:stretch>
        </p:blipFill>
        <p:spPr>
          <a:xfrm>
            <a:off x="2473706" y="2380686"/>
            <a:ext cx="2028902" cy="1807979"/>
          </a:xfrm>
          <a:prstGeom prst="rect">
            <a:avLst/>
          </a:prstGeom>
        </p:spPr>
      </p:pic>
      <p:pic>
        <p:nvPicPr>
          <p:cNvPr id="4" name="Picture 3"/>
          <p:cNvPicPr>
            <a:picLocks noChangeAspect="1"/>
          </p:cNvPicPr>
          <p:nvPr/>
        </p:nvPicPr>
        <p:blipFill>
          <a:blip r:embed="rId4"/>
          <a:stretch>
            <a:fillRect/>
          </a:stretch>
        </p:blipFill>
        <p:spPr>
          <a:xfrm>
            <a:off x="6914987" y="2380686"/>
            <a:ext cx="2006164" cy="1789317"/>
          </a:xfrm>
          <a:prstGeom prst="rect">
            <a:avLst/>
          </a:prstGeom>
        </p:spPr>
      </p:pic>
      <p:sp>
        <p:nvSpPr>
          <p:cNvPr id="21" name="Rectangle 20"/>
          <p:cNvSpPr/>
          <p:nvPr/>
        </p:nvSpPr>
        <p:spPr>
          <a:xfrm>
            <a:off x="4804327" y="2413606"/>
            <a:ext cx="1808940" cy="900246"/>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050" dirty="0">
                <a:solidFill>
                  <a:schemeClr val="tx1"/>
                </a:solidFill>
                <a:latin typeface="+mn-lt"/>
              </a:rPr>
              <a:t>Execute the </a:t>
            </a:r>
            <a:r>
              <a:rPr lang="en-US" sz="1050" b="1" dirty="0">
                <a:solidFill>
                  <a:schemeClr val="tx1"/>
                </a:solidFill>
                <a:latin typeface="+mn-lt"/>
              </a:rPr>
              <a:t>show running-config </a:t>
            </a:r>
            <a:r>
              <a:rPr lang="en-US" sz="1050" dirty="0">
                <a:solidFill>
                  <a:schemeClr val="tx1"/>
                </a:solidFill>
                <a:latin typeface="+mn-lt"/>
              </a:rPr>
              <a:t>or </a:t>
            </a:r>
            <a:r>
              <a:rPr lang="en-US" sz="1050" b="1" dirty="0">
                <a:solidFill>
                  <a:schemeClr val="tx1"/>
                </a:solidFill>
                <a:latin typeface="+mn-lt"/>
              </a:rPr>
              <a:t>show startup-config </a:t>
            </a:r>
            <a:r>
              <a:rPr lang="en-US" sz="1050" dirty="0">
                <a:solidFill>
                  <a:schemeClr val="tx1"/>
                </a:solidFill>
                <a:latin typeface="+mn-lt"/>
              </a:rPr>
              <a:t>command at the privileged EXEC prompt. </a:t>
            </a:r>
            <a:endParaRPr lang="en-US" sz="1050" dirty="0" smtClean="0">
              <a:solidFill>
                <a:schemeClr val="tx1"/>
              </a:solidFill>
              <a:latin typeface="+mn-lt"/>
            </a:endParaRPr>
          </a:p>
        </p:txBody>
      </p:sp>
      <p:pic>
        <p:nvPicPr>
          <p:cNvPr id="24" name="Picture 23"/>
          <p:cNvPicPr>
            <a:picLocks noChangeAspect="1"/>
          </p:cNvPicPr>
          <p:nvPr/>
        </p:nvPicPr>
        <p:blipFill>
          <a:blip r:embed="rId5"/>
          <a:stretch>
            <a:fillRect/>
          </a:stretch>
        </p:blipFill>
        <p:spPr>
          <a:xfrm>
            <a:off x="221228" y="2380686"/>
            <a:ext cx="2036483" cy="1821977"/>
          </a:xfrm>
          <a:prstGeom prst="rect">
            <a:avLst/>
          </a:prstGeom>
        </p:spPr>
      </p:pic>
    </p:spTree>
    <p:extLst>
      <p:ext uri="{BB962C8B-B14F-4D97-AF65-F5344CB8AC3E}">
        <p14:creationId xmlns:p14="http://schemas.microsoft.com/office/powerpoint/2010/main" val="3034875127"/>
      </p:ext>
    </p:extLst>
  </p:cSld>
  <p:clrMapOvr>
    <a:masterClrMapping/>
  </p:clrMapOvr>
  <p:transition spd="slow">
    <p:wip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altLang="en-US" dirty="0" smtClean="0"/>
              <a:t>The text file created can be used as a record of how the device is currently implemented and be used to restore a configuration. The file would require editing before being used to restore a saved configuration to a device.</a:t>
            </a:r>
          </a:p>
          <a:p>
            <a:pPr marL="0" indent="0">
              <a:buNone/>
            </a:pPr>
            <a:endParaRPr lang="en-US" altLang="en-US" dirty="0" smtClean="0"/>
          </a:p>
          <a:p>
            <a:r>
              <a:rPr lang="en-US" altLang="en-US" dirty="0" smtClean="0"/>
              <a:t>To restore a configuration file to a device:</a:t>
            </a:r>
          </a:p>
          <a:p>
            <a:pPr lvl="1"/>
            <a:r>
              <a:rPr lang="en-US" altLang="en-US" dirty="0" smtClean="0"/>
              <a:t>Enter global configuration mode on the device.</a:t>
            </a:r>
          </a:p>
          <a:p>
            <a:pPr lvl="1"/>
            <a:r>
              <a:rPr lang="en-US" altLang="en-US" dirty="0" smtClean="0"/>
              <a:t>Copy and paste the text file into the terminal window connected to the switch.</a:t>
            </a:r>
          </a:p>
          <a:p>
            <a:endParaRPr lang="en-US" altLang="en-US" dirty="0" smtClean="0"/>
          </a:p>
          <a:p>
            <a:r>
              <a:rPr lang="en-US" altLang="en-US" dirty="0" smtClean="0"/>
              <a:t>The text in the file will be applied as commands in the CLI and become the running configuration on the device. </a:t>
            </a:r>
            <a:endParaRPr lang="en-CA" altLang="en-US" dirty="0" smtClean="0"/>
          </a:p>
        </p:txBody>
      </p:sp>
      <p:sp>
        <p:nvSpPr>
          <p:cNvPr id="75778" name="Title 1"/>
          <p:cNvSpPr>
            <a:spLocks noGrp="1"/>
          </p:cNvSpPr>
          <p:nvPr>
            <p:ph type="title"/>
          </p:nvPr>
        </p:nvSpPr>
        <p:spPr/>
        <p:txBody>
          <a:bodyPr/>
          <a:lstStyle/>
          <a:p>
            <a:r>
              <a:rPr lang="en-US" sz="1600" dirty="0" smtClean="0"/>
              <a:t>Save Configurations</a:t>
            </a:r>
            <a:r>
              <a:rPr lang="en-US" dirty="0" smtClean="0"/>
              <a:t/>
            </a:r>
            <a:br>
              <a:rPr lang="en-US" dirty="0" smtClean="0"/>
            </a:br>
            <a:r>
              <a:rPr lang="en-US" altLang="en-US" dirty="0" smtClean="0"/>
              <a:t>Capture Configuration to a Text File (Cont.)</a:t>
            </a:r>
            <a:endParaRPr lang="en-CA" altLang="en-US" dirty="0" smtClean="0"/>
          </a:p>
        </p:txBody>
      </p:sp>
      <p:sp>
        <p:nvSpPr>
          <p:cNvPr id="10" name="Content Placeholder 2"/>
          <p:cNvSpPr txBox="1">
            <a:spLocks/>
          </p:cNvSpPr>
          <p:nvPr/>
        </p:nvSpPr>
        <p:spPr bwMode="auto">
          <a:xfrm>
            <a:off x="2870198" y="4934098"/>
            <a:ext cx="4515891" cy="418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pPr marL="0" lvl="0" indent="0" defTabSz="685777" fontAlgn="auto">
              <a:spcBef>
                <a:spcPts val="0"/>
              </a:spcBef>
              <a:spcAft>
                <a:spcPts val="0"/>
              </a:spcAft>
              <a:buClrTx/>
              <a:buSzTx/>
              <a:buNone/>
              <a:defRPr/>
            </a:pPr>
            <a:endParaRPr lang="en-US" sz="1050" dirty="0">
              <a:solidFill>
                <a:schemeClr val="tx1"/>
              </a:solidFill>
            </a:endParaRPr>
          </a:p>
        </p:txBody>
      </p:sp>
    </p:spTree>
    <p:extLst>
      <p:ext uri="{BB962C8B-B14F-4D97-AF65-F5344CB8AC3E}">
        <p14:creationId xmlns:p14="http://schemas.microsoft.com/office/powerpoint/2010/main" val="1144093269"/>
      </p:ext>
    </p:extLst>
  </p:cSld>
  <p:clrMapOvr>
    <a:masterClrMapping/>
  </p:clrMapOvr>
  <p:transition spd="slow">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1973866" y="798944"/>
            <a:ext cx="5196270" cy="4156075"/>
          </a:xfrm>
          <a:prstGeom prst="rect">
            <a:avLst/>
          </a:prstGeom>
          <a:ln>
            <a:solidFill>
              <a:schemeClr val="accent1"/>
            </a:solidFill>
          </a:ln>
        </p:spPr>
      </p:pic>
      <p:sp>
        <p:nvSpPr>
          <p:cNvPr id="3" name="Title 2"/>
          <p:cNvSpPr>
            <a:spLocks noGrp="1"/>
          </p:cNvSpPr>
          <p:nvPr>
            <p:ph type="title"/>
          </p:nvPr>
        </p:nvSpPr>
        <p:spPr/>
        <p:txBody>
          <a:bodyPr/>
          <a:lstStyle/>
          <a:p>
            <a:r>
              <a:rPr lang="en-US" sz="1600" dirty="0" smtClean="0"/>
              <a:t>Save Configuration</a:t>
            </a:r>
            <a:br>
              <a:rPr lang="en-US" sz="1600" dirty="0" smtClean="0"/>
            </a:br>
            <a:r>
              <a:rPr lang="en-US" dirty="0" smtClean="0"/>
              <a:t>Packet </a:t>
            </a:r>
            <a:r>
              <a:rPr lang="en-US" dirty="0"/>
              <a:t>Tracer - Configuring Initial Switch Settings</a:t>
            </a:r>
          </a:p>
        </p:txBody>
      </p:sp>
    </p:spTree>
    <p:extLst>
      <p:ext uri="{BB962C8B-B14F-4D97-AF65-F5344CB8AC3E}">
        <p14:creationId xmlns:p14="http://schemas.microsoft.com/office/powerpoint/2010/main" val="1183385854"/>
      </p:ext>
    </p:extLst>
  </p:cSld>
  <p:clrMapOvr>
    <a:masterClrMapping/>
  </p:clrMapOvr>
  <p:transition spd="slow">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smtClean="0"/>
              <a:t>2.3 </a:t>
            </a:r>
            <a:r>
              <a:rPr lang="en-US" dirty="0"/>
              <a:t>Address </a:t>
            </a:r>
            <a:r>
              <a:rPr lang="en-US" dirty="0" smtClean="0"/>
              <a:t>Schemes</a:t>
            </a:r>
            <a:endParaRPr lang="en-US" dirty="0"/>
          </a:p>
        </p:txBody>
      </p:sp>
    </p:spTree>
    <p:extLst>
      <p:ext uri="{BB962C8B-B14F-4D97-AF65-F5344CB8AC3E}">
        <p14:creationId xmlns:p14="http://schemas.microsoft.com/office/powerpoint/2010/main" val="2007576579"/>
      </p:ext>
    </p:extLst>
  </p:cSld>
  <p:clrMapOvr>
    <a:masterClrMapping/>
  </p:clrMapOvr>
  <p:transition spd="slow">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1600" dirty="0"/>
              <a:t>Ports and Addresses</a:t>
            </a:r>
            <a:r>
              <a:rPr lang="en-US" dirty="0"/>
              <a:t/>
            </a:r>
            <a:br>
              <a:rPr lang="en-US" dirty="0"/>
            </a:br>
            <a:r>
              <a:rPr lang="en-US" altLang="en-US" dirty="0" smtClean="0"/>
              <a:t>IP Addressing Overview</a:t>
            </a:r>
          </a:p>
        </p:txBody>
      </p:sp>
      <p:sp>
        <p:nvSpPr>
          <p:cNvPr id="44035" name="Rectangle 6"/>
          <p:cNvSpPr>
            <a:spLocks noGrp="1" noChangeArrowheads="1"/>
          </p:cNvSpPr>
          <p:nvPr>
            <p:ph idx="1"/>
          </p:nvPr>
        </p:nvSpPr>
        <p:spPr/>
        <p:txBody>
          <a:bodyPr/>
          <a:lstStyle/>
          <a:p>
            <a:r>
              <a:rPr lang="en-US" altLang="en-US" dirty="0" smtClean="0"/>
              <a:t>Each end device on a network (e.g., PCs, laptops, servers, printers, VoIP phones, security cameras, …) require an IP configuration consisting of:</a:t>
            </a:r>
          </a:p>
          <a:p>
            <a:pPr lvl="1"/>
            <a:r>
              <a:rPr lang="en-US" altLang="en-US" b="1" dirty="0" smtClean="0"/>
              <a:t>IP address</a:t>
            </a:r>
          </a:p>
          <a:p>
            <a:pPr lvl="1"/>
            <a:r>
              <a:rPr lang="en-US" altLang="en-US" b="1" dirty="0" smtClean="0"/>
              <a:t>Subnet mask</a:t>
            </a:r>
          </a:p>
          <a:p>
            <a:pPr lvl="1"/>
            <a:r>
              <a:rPr lang="en-US" altLang="en-US" b="1" dirty="0" smtClean="0"/>
              <a:t>Default gateway </a:t>
            </a:r>
            <a:r>
              <a:rPr lang="en-US" altLang="en-US" dirty="0" smtClean="0"/>
              <a:t>(optional for some devices)</a:t>
            </a:r>
          </a:p>
        </p:txBody>
      </p:sp>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1150" y="1231900"/>
            <a:ext cx="3276600" cy="383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6"/>
          <p:cNvSpPr txBox="1">
            <a:spLocks noChangeArrowheads="1"/>
          </p:cNvSpPr>
          <p:nvPr/>
        </p:nvSpPr>
        <p:spPr bwMode="auto">
          <a:xfrm>
            <a:off x="144065" y="2659495"/>
            <a:ext cx="4637485" cy="1753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en-US" dirty="0" smtClean="0"/>
              <a:t>IPv4 addresses are displayed in dotted decimal format consisting of:</a:t>
            </a:r>
          </a:p>
          <a:p>
            <a:pPr lvl="1"/>
            <a:r>
              <a:rPr lang="en-US" altLang="en-US" dirty="0" smtClean="0"/>
              <a:t>4 decimal numbers 0 and 255</a:t>
            </a:r>
          </a:p>
          <a:p>
            <a:pPr lvl="1"/>
            <a:r>
              <a:rPr lang="en-US" altLang="en-US" dirty="0" smtClean="0"/>
              <a:t>Separated by decimal points (dots)</a:t>
            </a:r>
          </a:p>
          <a:p>
            <a:pPr lvl="1"/>
            <a:r>
              <a:rPr lang="en-US" altLang="en-US" dirty="0" smtClean="0"/>
              <a:t>E.g., 192.168.1.10, 255.255.255.0, 192.168.1.1</a:t>
            </a:r>
          </a:p>
        </p:txBody>
      </p:sp>
    </p:spTree>
    <p:extLst>
      <p:ext uri="{BB962C8B-B14F-4D97-AF65-F5344CB8AC3E}">
        <p14:creationId xmlns:p14="http://schemas.microsoft.com/office/powerpoint/2010/main" val="407435819"/>
      </p:ext>
    </p:extLst>
  </p:cSld>
  <p:clrMapOvr>
    <a:masterClrMapping/>
  </p:clrMapOvr>
  <p:transition spd="slow">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r>
              <a:rPr lang="en-US" sz="1600" dirty="0"/>
              <a:t>Ports and Addresses</a:t>
            </a:r>
            <a:r>
              <a:rPr lang="en-US" dirty="0"/>
              <a:t/>
            </a:r>
            <a:br>
              <a:rPr lang="en-US" dirty="0"/>
            </a:br>
            <a:r>
              <a:rPr lang="en-US" altLang="en-US" dirty="0" smtClean="0"/>
              <a:t>Interfaces and Ports</a:t>
            </a:r>
          </a:p>
        </p:txBody>
      </p:sp>
      <p:sp>
        <p:nvSpPr>
          <p:cNvPr id="44035" name="Rectangle 6"/>
          <p:cNvSpPr>
            <a:spLocks noGrp="1" noChangeArrowheads="1"/>
          </p:cNvSpPr>
          <p:nvPr>
            <p:ph idx="1"/>
          </p:nvPr>
        </p:nvSpPr>
        <p:spPr/>
        <p:txBody>
          <a:bodyPr/>
          <a:lstStyle/>
          <a:p>
            <a:r>
              <a:rPr lang="en-US" altLang="en-US" dirty="0" smtClean="0"/>
              <a:t>Cisco </a:t>
            </a:r>
            <a:r>
              <a:rPr lang="en-US" altLang="en-US" dirty="0"/>
              <a:t>IOS Layer 2 switches have physical ports for devices to connect. </a:t>
            </a:r>
            <a:r>
              <a:rPr lang="en-US" altLang="en-US" dirty="0" smtClean="0"/>
              <a:t>However, these </a:t>
            </a:r>
            <a:r>
              <a:rPr lang="en-US" altLang="en-US" dirty="0"/>
              <a:t>ports do not support Layer 3 IP addresses. </a:t>
            </a:r>
            <a:endParaRPr lang="en-US" altLang="en-US" dirty="0" smtClean="0"/>
          </a:p>
          <a:p>
            <a:pPr lvl="1"/>
            <a:endParaRPr lang="en-US" altLang="en-US" dirty="0"/>
          </a:p>
          <a:p>
            <a:r>
              <a:rPr lang="en-US" altLang="en-US" dirty="0" smtClean="0"/>
              <a:t>To remotely connect to and manage a Layer 2 switch, it must be configured with one </a:t>
            </a:r>
            <a:r>
              <a:rPr lang="en-US" altLang="en-US" dirty="0"/>
              <a:t>or more switch virtual interfaces (SVIs). </a:t>
            </a:r>
            <a:endParaRPr lang="en-US" altLang="en-US" dirty="0" smtClean="0"/>
          </a:p>
          <a:p>
            <a:endParaRPr lang="en-US" altLang="en-US" dirty="0" smtClean="0"/>
          </a:p>
          <a:p>
            <a:r>
              <a:rPr lang="en-US" altLang="en-US" dirty="0" smtClean="0"/>
              <a:t>Each </a:t>
            </a:r>
            <a:r>
              <a:rPr lang="en-US" altLang="en-US" dirty="0"/>
              <a:t>switch </a:t>
            </a:r>
            <a:r>
              <a:rPr lang="en-US" altLang="en-US" dirty="0" smtClean="0"/>
              <a:t>has a default VLAN 1 SVI.</a:t>
            </a:r>
            <a:endParaRPr lang="en-US" altLang="en-US" dirty="0"/>
          </a:p>
          <a:p>
            <a:endParaRPr lang="en-US" altLang="en-US" dirty="0"/>
          </a:p>
          <a:p>
            <a:pPr marL="0" indent="0">
              <a:buNone/>
            </a:pPr>
            <a:r>
              <a:rPr lang="en-US" altLang="en-US" b="1" dirty="0"/>
              <a:t>Note</a:t>
            </a:r>
            <a:r>
              <a:rPr lang="en-US" altLang="en-US" dirty="0"/>
              <a:t>: </a:t>
            </a:r>
            <a:r>
              <a:rPr lang="en-US" altLang="en-US" dirty="0" smtClean="0"/>
              <a:t>A </a:t>
            </a:r>
            <a:r>
              <a:rPr lang="en-US" altLang="en-US" dirty="0"/>
              <a:t>Layer 2 switch does not need an IP address to </a:t>
            </a:r>
            <a:r>
              <a:rPr lang="en-US" altLang="en-US" dirty="0" smtClean="0"/>
              <a:t>operate. The SVI IP address is only used to remotely manage a switch.</a:t>
            </a:r>
          </a:p>
        </p:txBody>
      </p:sp>
    </p:spTree>
    <p:extLst>
      <p:ext uri="{BB962C8B-B14F-4D97-AF65-F5344CB8AC3E}">
        <p14:creationId xmlns:p14="http://schemas.microsoft.com/office/powerpoint/2010/main" val="1963447356"/>
      </p:ext>
    </p:extLst>
  </p:cSld>
  <p:clrMapOvr>
    <a:masterClrMapping/>
  </p:clrMapOvr>
  <p:transition spd="slow">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extLst>
              <p:ext uri="{D42A27DB-BD31-4B8C-83A1-F6EECF244321}">
                <p14:modId xmlns:p14="http://schemas.microsoft.com/office/powerpoint/2010/main" val="4209778535"/>
              </p:ext>
            </p:extLst>
          </p:nvPr>
        </p:nvGraphicFramePr>
        <p:xfrm>
          <a:off x="272990" y="1117506"/>
          <a:ext cx="8591610" cy="3473544"/>
        </p:xfrm>
        <a:graphic>
          <a:graphicData uri="http://schemas.openxmlformats.org/drawingml/2006/table">
            <a:tbl>
              <a:tblPr firstRow="1" bandRow="1">
                <a:tableStyleId>{5C22544A-7EE6-4342-B048-85BDC9FD1C3A}</a:tableStyleId>
              </a:tblPr>
              <a:tblGrid>
                <a:gridCol w="5727740">
                  <a:extLst>
                    <a:ext uri="{9D8B030D-6E8A-4147-A177-3AD203B41FA5}">
                      <a16:colId xmlns:a16="http://schemas.microsoft.com/office/drawing/2014/main" xmlns="" val="2457217024"/>
                    </a:ext>
                  </a:extLst>
                </a:gridCol>
                <a:gridCol w="2863870">
                  <a:extLst>
                    <a:ext uri="{9D8B030D-6E8A-4147-A177-3AD203B41FA5}">
                      <a16:colId xmlns:a16="http://schemas.microsoft.com/office/drawing/2014/main" xmlns="" val="3421524168"/>
                    </a:ext>
                  </a:extLst>
                </a:gridCol>
              </a:tblGrid>
              <a:tr h="637979">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b="0" kern="1200" dirty="0" smtClean="0">
                          <a:solidFill>
                            <a:schemeClr val="lt1"/>
                          </a:solidFill>
                          <a:latin typeface="+mn-lt"/>
                          <a:ea typeface="+mn-ea"/>
                          <a:cs typeface="+mn-cs"/>
                        </a:rPr>
                        <a:t>Open the </a:t>
                      </a:r>
                      <a:r>
                        <a:rPr lang="en-US" sz="1100" b="1" kern="1200" dirty="0" smtClean="0">
                          <a:solidFill>
                            <a:schemeClr val="lt1"/>
                          </a:solidFill>
                          <a:latin typeface="+mn-lt"/>
                          <a:ea typeface="+mn-ea"/>
                          <a:cs typeface="+mn-cs"/>
                        </a:rPr>
                        <a:t>Control Panel </a:t>
                      </a:r>
                      <a:r>
                        <a:rPr lang="en-US" sz="1100" b="0" kern="1200" dirty="0" smtClean="0">
                          <a:solidFill>
                            <a:schemeClr val="lt1"/>
                          </a:solidFill>
                          <a:latin typeface="+mn-lt"/>
                          <a:ea typeface="+mn-ea"/>
                          <a:cs typeface="+mn-cs"/>
                        </a:rPr>
                        <a:t>&gt; </a:t>
                      </a:r>
                      <a:r>
                        <a:rPr lang="en-US" sz="1100" b="1" kern="1200" dirty="0" smtClean="0">
                          <a:solidFill>
                            <a:schemeClr val="lt1"/>
                          </a:solidFill>
                          <a:latin typeface="+mn-lt"/>
                          <a:ea typeface="+mn-ea"/>
                          <a:cs typeface="+mn-cs"/>
                        </a:rPr>
                        <a:t>Network Sharing Center </a:t>
                      </a:r>
                      <a:r>
                        <a:rPr lang="en-US" sz="1100" b="0" kern="1200" dirty="0" smtClean="0">
                          <a:solidFill>
                            <a:schemeClr val="lt1"/>
                          </a:solidFill>
                          <a:latin typeface="+mn-lt"/>
                          <a:ea typeface="+mn-ea"/>
                          <a:cs typeface="+mn-cs"/>
                        </a:rPr>
                        <a:t>&gt; </a:t>
                      </a:r>
                      <a:r>
                        <a:rPr lang="en-US" sz="1100" b="1" kern="1200" dirty="0" smtClean="0">
                          <a:solidFill>
                            <a:schemeClr val="lt1"/>
                          </a:solidFill>
                          <a:latin typeface="+mn-lt"/>
                          <a:ea typeface="+mn-ea"/>
                          <a:cs typeface="+mn-cs"/>
                        </a:rPr>
                        <a:t>Change adapter settings </a:t>
                      </a:r>
                      <a:r>
                        <a:rPr lang="en-US" sz="1100" b="0" kern="1200" dirty="0" smtClean="0">
                          <a:solidFill>
                            <a:schemeClr val="lt1"/>
                          </a:solidFill>
                          <a:latin typeface="+mn-lt"/>
                          <a:ea typeface="+mn-ea"/>
                          <a:cs typeface="+mn-cs"/>
                        </a:rPr>
                        <a:t>and click on the adapter.</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b="0" kern="1200" dirty="0" smtClean="0">
                          <a:solidFill>
                            <a:schemeClr val="lt1"/>
                          </a:solidFill>
                          <a:latin typeface="+mn-lt"/>
                          <a:ea typeface="+mn-ea"/>
                          <a:cs typeface="+mn-cs"/>
                        </a:rPr>
                        <a:t>Configure the IPv4 address and subnet mask information, and default gateway and then click </a:t>
                      </a:r>
                      <a:r>
                        <a:rPr lang="en-US" sz="1100" b="1" kern="1200" dirty="0" smtClean="0">
                          <a:solidFill>
                            <a:schemeClr val="lt1"/>
                          </a:solidFill>
                          <a:latin typeface="+mn-lt"/>
                          <a:ea typeface="+mn-ea"/>
                          <a:cs typeface="+mn-cs"/>
                        </a:rPr>
                        <a:t>OK</a:t>
                      </a:r>
                      <a:r>
                        <a:rPr lang="en-US" sz="1100" b="0" kern="1200" dirty="0" smtClean="0">
                          <a:solidFill>
                            <a:schemeClr val="lt1"/>
                          </a:solidFill>
                          <a:latin typeface="+mn-lt"/>
                          <a:ea typeface="+mn-ea"/>
                          <a:cs typeface="+mn-cs"/>
                        </a:rPr>
                        <a:t>.</a:t>
                      </a:r>
                    </a:p>
                  </a:txBody>
                  <a:tcPr/>
                </a:tc>
                <a:extLst>
                  <a:ext uri="{0D108BD9-81ED-4DB2-BD59-A6C34878D82A}">
                    <a16:rowId xmlns:a16="http://schemas.microsoft.com/office/drawing/2014/main" xmlns="" val="2863270661"/>
                  </a:ext>
                </a:extLst>
              </a:tr>
              <a:tr h="2835565">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613398987"/>
                  </a:ext>
                </a:extLst>
              </a:tr>
            </a:tbl>
          </a:graphicData>
        </a:graphic>
      </p:graphicFrame>
      <p:sp>
        <p:nvSpPr>
          <p:cNvPr id="3" name="Content Placeholder 2"/>
          <p:cNvSpPr>
            <a:spLocks noGrp="1"/>
          </p:cNvSpPr>
          <p:nvPr>
            <p:ph idx="1"/>
          </p:nvPr>
        </p:nvSpPr>
        <p:spPr>
          <a:xfrm>
            <a:off x="144065" y="798945"/>
            <a:ext cx="8853286" cy="318562"/>
          </a:xfrm>
        </p:spPr>
        <p:txBody>
          <a:bodyPr/>
          <a:lstStyle/>
          <a:p>
            <a:r>
              <a:rPr lang="en-US" altLang="en-US" dirty="0" smtClean="0"/>
              <a:t>To manually configure an IP address on a Windows host:</a:t>
            </a:r>
            <a:endParaRPr lang="en-CA" altLang="en-US" dirty="0" smtClean="0"/>
          </a:p>
        </p:txBody>
      </p:sp>
      <p:sp>
        <p:nvSpPr>
          <p:cNvPr id="93186" name="Rectangle 2"/>
          <p:cNvSpPr>
            <a:spLocks noGrp="1" noChangeArrowheads="1"/>
          </p:cNvSpPr>
          <p:nvPr>
            <p:ph type="title"/>
          </p:nvPr>
        </p:nvSpPr>
        <p:spPr/>
        <p:txBody>
          <a:bodyPr/>
          <a:lstStyle/>
          <a:p>
            <a:r>
              <a:rPr lang="en-US" sz="1600" dirty="0" smtClean="0"/>
              <a:t>Configure IP Addressing 	</a:t>
            </a:r>
            <a:br>
              <a:rPr lang="en-US" sz="1600" dirty="0" smtClean="0"/>
            </a:br>
            <a:r>
              <a:rPr lang="en-US" altLang="en-US" dirty="0" smtClean="0"/>
              <a:t>Manual IP Address Configuration for End Devices</a:t>
            </a:r>
          </a:p>
        </p:txBody>
      </p:sp>
      <p:pic>
        <p:nvPicPr>
          <p:cNvPr id="1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8548" y="1796007"/>
            <a:ext cx="2600939" cy="27649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2"/>
                </a:solidFill>
                <a:prstDash val="solid"/>
                <a:miter lim="800000"/>
                <a:headEnd type="none" w="med" len="med"/>
                <a:tailEnd type="none" w="med" len="med"/>
              </a14:hiddenLine>
            </a:ext>
          </a:extLst>
        </p:spPr>
      </p:pic>
      <p:sp>
        <p:nvSpPr>
          <p:cNvPr id="12" name="Rectangle 11"/>
          <p:cNvSpPr/>
          <p:nvPr/>
        </p:nvSpPr>
        <p:spPr>
          <a:xfrm>
            <a:off x="751200" y="2096481"/>
            <a:ext cx="4475952" cy="45720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050" dirty="0">
                <a:solidFill>
                  <a:schemeClr val="tx1"/>
                </a:solidFill>
              </a:rPr>
              <a:t>Right-click on the adapter and select </a:t>
            </a:r>
            <a:r>
              <a:rPr lang="en-US" sz="1050" b="1" dirty="0">
                <a:solidFill>
                  <a:schemeClr val="tx1"/>
                </a:solidFill>
              </a:rPr>
              <a:t>Properties</a:t>
            </a:r>
            <a:r>
              <a:rPr lang="en-US" sz="1050" dirty="0">
                <a:solidFill>
                  <a:schemeClr val="tx1"/>
                </a:solidFill>
              </a:rPr>
              <a:t> to display the Local Area Connection Properties window.</a:t>
            </a:r>
          </a:p>
        </p:txBody>
      </p:sp>
      <p:sp>
        <p:nvSpPr>
          <p:cNvPr id="13" name="Rectangle 12"/>
          <p:cNvSpPr/>
          <p:nvPr/>
        </p:nvSpPr>
        <p:spPr>
          <a:xfrm>
            <a:off x="751200" y="2827005"/>
            <a:ext cx="4475952" cy="45720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050" dirty="0">
                <a:solidFill>
                  <a:schemeClr val="tx1"/>
                </a:solidFill>
              </a:rPr>
              <a:t>Highlight Internet Protocol Version 4 (TCP/IPv4) and click </a:t>
            </a:r>
            <a:r>
              <a:rPr lang="en-US" sz="1050" b="1" dirty="0">
                <a:solidFill>
                  <a:schemeClr val="tx1"/>
                </a:solidFill>
              </a:rPr>
              <a:t>Properties</a:t>
            </a:r>
            <a:r>
              <a:rPr lang="en-US" sz="1050" dirty="0">
                <a:solidFill>
                  <a:schemeClr val="tx1"/>
                </a:solidFill>
              </a:rPr>
              <a:t> to open the Internet Protocol Version 4 (TCP/IPv4) Properties window</a:t>
            </a:r>
          </a:p>
        </p:txBody>
      </p:sp>
      <p:sp>
        <p:nvSpPr>
          <p:cNvPr id="2" name="TextBox 1"/>
          <p:cNvSpPr txBox="1"/>
          <p:nvPr/>
        </p:nvSpPr>
        <p:spPr>
          <a:xfrm>
            <a:off x="863600" y="4680324"/>
            <a:ext cx="7869462" cy="276999"/>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1200" dirty="0" smtClean="0"/>
              <a:t>Note: Windows 10 manual IPv4 configuration is provided as Supplemental material at the end of this presentation</a:t>
            </a:r>
            <a:endParaRPr lang="en-US" sz="1200" dirty="0"/>
          </a:p>
        </p:txBody>
      </p:sp>
      <p:sp>
        <p:nvSpPr>
          <p:cNvPr id="10" name="Rectangle 9"/>
          <p:cNvSpPr/>
          <p:nvPr/>
        </p:nvSpPr>
        <p:spPr>
          <a:xfrm>
            <a:off x="751200" y="3559743"/>
            <a:ext cx="4475952" cy="45720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050" dirty="0">
                <a:solidFill>
                  <a:schemeClr val="tx1"/>
                </a:solidFill>
              </a:rPr>
              <a:t>Click </a:t>
            </a:r>
            <a:r>
              <a:rPr lang="en-US" sz="1050" b="1" dirty="0">
                <a:solidFill>
                  <a:schemeClr val="tx1"/>
                </a:solidFill>
              </a:rPr>
              <a:t>Use the following IP address </a:t>
            </a:r>
            <a:r>
              <a:rPr lang="en-US" sz="1050" dirty="0">
                <a:solidFill>
                  <a:schemeClr val="tx1"/>
                </a:solidFill>
              </a:rPr>
              <a:t>to manually configure the IPv4 address configuration.</a:t>
            </a:r>
          </a:p>
        </p:txBody>
      </p:sp>
    </p:spTree>
    <p:extLst>
      <p:ext uri="{BB962C8B-B14F-4D97-AF65-F5344CB8AC3E}">
        <p14:creationId xmlns:p14="http://schemas.microsoft.com/office/powerpoint/2010/main" val="1856709644"/>
      </p:ext>
    </p:extLst>
  </p:cSld>
  <p:clrMapOvr>
    <a:masterClrMapping/>
  </p:clrMapOvr>
  <p:transition spd="slow">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CA" altLang="en-US" dirty="0" smtClean="0"/>
              <a:t>To assign the IP configuration using a Dynamic </a:t>
            </a:r>
            <a:r>
              <a:rPr lang="en-CA" altLang="en-US" dirty="0"/>
              <a:t>Host Configuration Protocol (DHCP) </a:t>
            </a:r>
            <a:r>
              <a:rPr lang="en-CA" altLang="en-US" dirty="0" smtClean="0"/>
              <a:t>server:</a:t>
            </a:r>
            <a:endParaRPr lang="en-CA" altLang="en-US" dirty="0"/>
          </a:p>
          <a:p>
            <a:pPr lvl="1"/>
            <a:endParaRPr lang="en-CA" altLang="en-US" dirty="0" smtClean="0"/>
          </a:p>
          <a:p>
            <a:pPr lvl="1"/>
            <a:endParaRPr lang="en-CA" altLang="en-US" dirty="0" smtClean="0"/>
          </a:p>
          <a:p>
            <a:pPr lvl="1"/>
            <a:endParaRPr lang="en-CA" altLang="en-US" dirty="0" smtClean="0"/>
          </a:p>
          <a:p>
            <a:pPr lvl="1"/>
            <a:endParaRPr lang="en-CA" altLang="en-US" dirty="0" smtClean="0"/>
          </a:p>
        </p:txBody>
      </p:sp>
      <p:sp>
        <p:nvSpPr>
          <p:cNvPr id="93186" name="Rectangle 2"/>
          <p:cNvSpPr>
            <a:spLocks noGrp="1" noChangeArrowheads="1"/>
          </p:cNvSpPr>
          <p:nvPr>
            <p:ph type="title"/>
          </p:nvPr>
        </p:nvSpPr>
        <p:spPr/>
        <p:txBody>
          <a:bodyPr/>
          <a:lstStyle/>
          <a:p>
            <a:r>
              <a:rPr lang="en-US" sz="1600" dirty="0" smtClean="0"/>
              <a:t>Configure IP Addressing</a:t>
            </a:r>
            <a:br>
              <a:rPr lang="en-US" sz="1600" dirty="0" smtClean="0"/>
            </a:br>
            <a:r>
              <a:rPr lang="en-US" altLang="en-US" dirty="0" smtClean="0"/>
              <a:t>Automatic </a:t>
            </a:r>
            <a:r>
              <a:rPr lang="en-US" altLang="en-US" dirty="0"/>
              <a:t>IP Address Configuration for End Devices</a:t>
            </a:r>
            <a:endParaRPr lang="en-US" altLang="en-US" dirty="0" smtClean="0"/>
          </a:p>
        </p:txBody>
      </p:sp>
      <p:graphicFrame>
        <p:nvGraphicFramePr>
          <p:cNvPr id="11" name="Table 10"/>
          <p:cNvGraphicFramePr>
            <a:graphicFrameLocks noGrp="1"/>
          </p:cNvGraphicFramePr>
          <p:nvPr>
            <p:extLst>
              <p:ext uri="{D42A27DB-BD31-4B8C-83A1-F6EECF244321}">
                <p14:modId xmlns:p14="http://schemas.microsoft.com/office/powerpoint/2010/main" val="1318336111"/>
              </p:ext>
            </p:extLst>
          </p:nvPr>
        </p:nvGraphicFramePr>
        <p:xfrm>
          <a:off x="272990" y="1117506"/>
          <a:ext cx="8464610" cy="3537044"/>
        </p:xfrm>
        <a:graphic>
          <a:graphicData uri="http://schemas.openxmlformats.org/drawingml/2006/table">
            <a:tbl>
              <a:tblPr firstRow="1" bandRow="1">
                <a:tableStyleId>{5C22544A-7EE6-4342-B048-85BDC9FD1C3A}</a:tableStyleId>
              </a:tblPr>
              <a:tblGrid>
                <a:gridCol w="4232305">
                  <a:extLst>
                    <a:ext uri="{9D8B030D-6E8A-4147-A177-3AD203B41FA5}">
                      <a16:colId xmlns:a16="http://schemas.microsoft.com/office/drawing/2014/main" xmlns="" val="2457217024"/>
                    </a:ext>
                  </a:extLst>
                </a:gridCol>
                <a:gridCol w="4232305">
                  <a:extLst>
                    <a:ext uri="{9D8B030D-6E8A-4147-A177-3AD203B41FA5}">
                      <a16:colId xmlns:a16="http://schemas.microsoft.com/office/drawing/2014/main" xmlns="" val="2729935676"/>
                    </a:ext>
                  </a:extLst>
                </a:gridCol>
              </a:tblGrid>
              <a:tr h="514520">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b="0" kern="1200" dirty="0" smtClean="0">
                          <a:solidFill>
                            <a:schemeClr val="lt1"/>
                          </a:solidFill>
                          <a:latin typeface="+mn-lt"/>
                          <a:ea typeface="+mn-ea"/>
                          <a:cs typeface="+mn-cs"/>
                        </a:rPr>
                        <a:t>Open the </a:t>
                      </a:r>
                      <a:r>
                        <a:rPr lang="en-US" sz="1100" b="1" kern="1200" dirty="0" smtClean="0">
                          <a:solidFill>
                            <a:schemeClr val="lt1"/>
                          </a:solidFill>
                          <a:latin typeface="+mn-lt"/>
                          <a:ea typeface="+mn-ea"/>
                          <a:cs typeface="+mn-cs"/>
                        </a:rPr>
                        <a:t>Control Panel </a:t>
                      </a:r>
                      <a:r>
                        <a:rPr lang="en-US" sz="1100" b="0" kern="1200" dirty="0" smtClean="0">
                          <a:solidFill>
                            <a:schemeClr val="lt1"/>
                          </a:solidFill>
                          <a:latin typeface="+mn-lt"/>
                          <a:ea typeface="+mn-ea"/>
                          <a:cs typeface="+mn-cs"/>
                        </a:rPr>
                        <a:t>&gt; </a:t>
                      </a:r>
                      <a:r>
                        <a:rPr lang="en-US" sz="1100" b="1" kern="1200" dirty="0" smtClean="0">
                          <a:solidFill>
                            <a:schemeClr val="lt1"/>
                          </a:solidFill>
                          <a:latin typeface="+mn-lt"/>
                          <a:ea typeface="+mn-ea"/>
                          <a:cs typeface="+mn-cs"/>
                        </a:rPr>
                        <a:t>Network Sharing Center </a:t>
                      </a:r>
                      <a:r>
                        <a:rPr lang="en-US" sz="1100" b="0" kern="1200" dirty="0" smtClean="0">
                          <a:solidFill>
                            <a:schemeClr val="lt1"/>
                          </a:solidFill>
                          <a:latin typeface="+mn-lt"/>
                          <a:ea typeface="+mn-ea"/>
                          <a:cs typeface="+mn-cs"/>
                        </a:rPr>
                        <a:t>&gt; </a:t>
                      </a:r>
                      <a:r>
                        <a:rPr lang="en-US" sz="1100" b="1" kern="1200" dirty="0" smtClean="0">
                          <a:solidFill>
                            <a:schemeClr val="lt1"/>
                          </a:solidFill>
                          <a:latin typeface="+mn-lt"/>
                          <a:ea typeface="+mn-ea"/>
                          <a:cs typeface="+mn-cs"/>
                        </a:rPr>
                        <a:t>Change adapter settings </a:t>
                      </a:r>
                      <a:r>
                        <a:rPr lang="en-US" sz="1100" b="0" kern="1200" dirty="0" smtClean="0">
                          <a:solidFill>
                            <a:schemeClr val="lt1"/>
                          </a:solidFill>
                          <a:latin typeface="+mn-lt"/>
                          <a:ea typeface="+mn-ea"/>
                          <a:cs typeface="+mn-cs"/>
                        </a:rPr>
                        <a:t>and click on the adapter.</a:t>
                      </a:r>
                    </a:p>
                  </a:txBody>
                  <a:tcP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100" b="0" kern="1200" dirty="0" smtClean="0">
                          <a:solidFill>
                            <a:schemeClr val="lt1"/>
                          </a:solidFill>
                          <a:latin typeface="+mn-lt"/>
                          <a:ea typeface="+mn-ea"/>
                          <a:cs typeface="+mn-cs"/>
                        </a:rPr>
                        <a:t>Click </a:t>
                      </a:r>
                      <a:r>
                        <a:rPr lang="en-US" sz="1100" b="1" kern="1200" dirty="0" smtClean="0">
                          <a:solidFill>
                            <a:schemeClr val="lt1"/>
                          </a:solidFill>
                          <a:latin typeface="+mn-lt"/>
                          <a:ea typeface="+mn-ea"/>
                          <a:cs typeface="+mn-cs"/>
                        </a:rPr>
                        <a:t>Obtain an IP address automatically </a:t>
                      </a:r>
                      <a:r>
                        <a:rPr lang="en-US" sz="1100" b="0" kern="1200" dirty="0" smtClean="0">
                          <a:solidFill>
                            <a:schemeClr val="lt1"/>
                          </a:solidFill>
                          <a:latin typeface="+mn-lt"/>
                          <a:ea typeface="+mn-ea"/>
                          <a:cs typeface="+mn-cs"/>
                        </a:rPr>
                        <a:t>and click on </a:t>
                      </a:r>
                      <a:r>
                        <a:rPr lang="en-US" sz="1100" b="1" kern="1200" dirty="0" smtClean="0">
                          <a:solidFill>
                            <a:schemeClr val="lt1"/>
                          </a:solidFill>
                          <a:latin typeface="+mn-lt"/>
                          <a:ea typeface="+mn-ea"/>
                          <a:cs typeface="+mn-cs"/>
                        </a:rPr>
                        <a:t>OK</a:t>
                      </a:r>
                      <a:r>
                        <a:rPr lang="en-US" sz="1100" b="0" kern="1200" baseline="0" dirty="0" smtClean="0">
                          <a:solidFill>
                            <a:schemeClr val="lt1"/>
                          </a:solidFill>
                          <a:latin typeface="+mn-lt"/>
                          <a:ea typeface="+mn-ea"/>
                          <a:cs typeface="+mn-cs"/>
                        </a:rPr>
                        <a:t>.</a:t>
                      </a:r>
                      <a:endParaRPr lang="en-US" sz="1100" b="0" kern="1200" dirty="0" smtClean="0">
                        <a:solidFill>
                          <a:schemeClr val="lt1"/>
                        </a:solidFill>
                        <a:latin typeface="+mn-lt"/>
                        <a:ea typeface="+mn-ea"/>
                        <a:cs typeface="+mn-cs"/>
                      </a:endParaRPr>
                    </a:p>
                  </a:txBody>
                  <a:tcPr/>
                </a:tc>
                <a:extLst>
                  <a:ext uri="{0D108BD9-81ED-4DB2-BD59-A6C34878D82A}">
                    <a16:rowId xmlns:a16="http://schemas.microsoft.com/office/drawing/2014/main" xmlns="" val="2863270661"/>
                  </a:ext>
                </a:extLst>
              </a:tr>
              <a:tr h="3022524">
                <a:tc>
                  <a:txBody>
                    <a:bodyPr/>
                    <a:lstStyle/>
                    <a:p>
                      <a:endParaRPr lang="en-US" dirty="0"/>
                    </a:p>
                  </a:txBody>
                  <a:tcPr/>
                </a:tc>
                <a:tc>
                  <a:txBody>
                    <a:bodyPr/>
                    <a:lstStyle/>
                    <a:p>
                      <a:endParaRPr lang="en-US" dirty="0"/>
                    </a:p>
                  </a:txBody>
                  <a:tcPr/>
                </a:tc>
                <a:extLst>
                  <a:ext uri="{0D108BD9-81ED-4DB2-BD59-A6C34878D82A}">
                    <a16:rowId xmlns:a16="http://schemas.microsoft.com/office/drawing/2014/main" xmlns="" val="613398987"/>
                  </a:ext>
                </a:extLst>
              </a:tr>
            </a:tbl>
          </a:graphicData>
        </a:graphic>
      </p:graphicFrame>
      <p:sp>
        <p:nvSpPr>
          <p:cNvPr id="14" name="Rectangle 13"/>
          <p:cNvSpPr/>
          <p:nvPr/>
        </p:nvSpPr>
        <p:spPr>
          <a:xfrm>
            <a:off x="970499" y="2123231"/>
            <a:ext cx="2720196" cy="703831"/>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050" dirty="0">
                <a:solidFill>
                  <a:schemeClr val="tx1"/>
                </a:solidFill>
              </a:rPr>
              <a:t>Right-click on the adapter and select </a:t>
            </a:r>
            <a:r>
              <a:rPr lang="en-US" sz="1050" b="1" dirty="0">
                <a:solidFill>
                  <a:schemeClr val="tx1"/>
                </a:solidFill>
              </a:rPr>
              <a:t>Properties</a:t>
            </a:r>
            <a:r>
              <a:rPr lang="en-US" sz="1050" dirty="0">
                <a:solidFill>
                  <a:schemeClr val="tx1"/>
                </a:solidFill>
              </a:rPr>
              <a:t> to display the Local Area Connection Properties window.</a:t>
            </a:r>
          </a:p>
        </p:txBody>
      </p:sp>
      <p:sp>
        <p:nvSpPr>
          <p:cNvPr id="15" name="Rectangle 14"/>
          <p:cNvSpPr/>
          <p:nvPr/>
        </p:nvSpPr>
        <p:spPr>
          <a:xfrm>
            <a:off x="970499" y="3256177"/>
            <a:ext cx="2720196" cy="830160"/>
          </a:xfrm>
          <a:prstGeom prst="rect">
            <a:avLst/>
          </a:prstGeom>
        </p:spPr>
        <p:style>
          <a:lnRef idx="0">
            <a:schemeClr val="accent6"/>
          </a:lnRef>
          <a:fillRef idx="3">
            <a:schemeClr val="accent6"/>
          </a:fillRef>
          <a:effectRef idx="3">
            <a:schemeClr val="accent6"/>
          </a:effectRef>
          <a:fontRef idx="minor">
            <a:schemeClr val="lt1"/>
          </a:fontRef>
        </p:style>
        <p:txBody>
          <a:bodyPr wrap="square">
            <a:spAutoFit/>
          </a:bodyPr>
          <a:lstStyle/>
          <a:p>
            <a:r>
              <a:rPr lang="en-US" sz="1050" dirty="0">
                <a:solidFill>
                  <a:schemeClr val="tx1"/>
                </a:solidFill>
              </a:rPr>
              <a:t>Highlight Internet Protocol Version 4 (TCP/IPv4) and click </a:t>
            </a:r>
            <a:r>
              <a:rPr lang="en-US" sz="1050" b="1" dirty="0">
                <a:solidFill>
                  <a:schemeClr val="tx1"/>
                </a:solidFill>
              </a:rPr>
              <a:t>Properties</a:t>
            </a:r>
            <a:r>
              <a:rPr lang="en-US" sz="1050" dirty="0">
                <a:solidFill>
                  <a:schemeClr val="tx1"/>
                </a:solidFill>
              </a:rPr>
              <a:t> to open the Internet Protocol Version 4 (TCP/IPv4) Properties window</a:t>
            </a:r>
          </a:p>
        </p:txBody>
      </p:sp>
      <p:pic>
        <p:nvPicPr>
          <p:cNvPr id="1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1665" y="1678702"/>
            <a:ext cx="2760328" cy="2935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2"/>
                </a:solidFill>
                <a:prstDash val="solid"/>
                <a:miter lim="800000"/>
                <a:headEnd type="none" w="med" len="med"/>
                <a:tailEnd type="none" w="med" len="med"/>
              </a14:hiddenLine>
            </a:ext>
          </a:extLst>
        </p:spPr>
      </p:pic>
      <p:sp>
        <p:nvSpPr>
          <p:cNvPr id="2" name="Rectangle 1"/>
          <p:cNvSpPr/>
          <p:nvPr/>
        </p:nvSpPr>
        <p:spPr>
          <a:xfrm>
            <a:off x="1536700" y="4716129"/>
            <a:ext cx="5872570" cy="276999"/>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sz="1200" dirty="0">
                <a:solidFill>
                  <a:schemeClr val="lt1"/>
                </a:solidFill>
                <a:latin typeface="+mn-lt"/>
                <a:ea typeface="+mn-ea"/>
              </a:rPr>
              <a:t>Use the </a:t>
            </a:r>
            <a:r>
              <a:rPr lang="en-US" sz="1200" b="1" dirty="0">
                <a:solidFill>
                  <a:schemeClr val="lt1"/>
                </a:solidFill>
                <a:latin typeface="+mn-lt"/>
                <a:ea typeface="+mn-ea"/>
              </a:rPr>
              <a:t>ipconfig</a:t>
            </a:r>
            <a:r>
              <a:rPr lang="en-US" sz="1200" dirty="0">
                <a:solidFill>
                  <a:schemeClr val="lt1"/>
                </a:solidFill>
                <a:latin typeface="+mn-lt"/>
                <a:ea typeface="+mn-ea"/>
              </a:rPr>
              <a:t> Windows Command prompt command to verify a host IP address.</a:t>
            </a:r>
          </a:p>
        </p:txBody>
      </p:sp>
    </p:spTree>
    <p:extLst>
      <p:ext uri="{BB962C8B-B14F-4D97-AF65-F5344CB8AC3E}">
        <p14:creationId xmlns:p14="http://schemas.microsoft.com/office/powerpoint/2010/main" val="2097195687"/>
      </p:ext>
    </p:extLst>
  </p:cSld>
  <p:clrMapOvr>
    <a:masterClrMapping/>
  </p:clrMapOvr>
  <p:transition spd="slow">
    <p:wip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r>
              <a:rPr lang="en-US" altLang="en-US" sz="1600" dirty="0"/>
              <a:t>Configure IP Addressing </a:t>
            </a:r>
            <a:r>
              <a:rPr lang="en-US" altLang="en-US" sz="1600" dirty="0" smtClean="0"/>
              <a:t/>
            </a:r>
            <a:br>
              <a:rPr lang="en-US" altLang="en-US" sz="1600" dirty="0" smtClean="0"/>
            </a:br>
            <a:r>
              <a:rPr lang="en-US" altLang="en-US" dirty="0" smtClean="0"/>
              <a:t>Switch Virtual Interface</a:t>
            </a:r>
          </a:p>
        </p:txBody>
      </p:sp>
      <p:sp>
        <p:nvSpPr>
          <p:cNvPr id="45059" name="Rectangle 6"/>
          <p:cNvSpPr>
            <a:spLocks noGrp="1" noChangeArrowheads="1"/>
          </p:cNvSpPr>
          <p:nvPr>
            <p:ph idx="1"/>
          </p:nvPr>
        </p:nvSpPr>
        <p:spPr/>
        <p:txBody>
          <a:bodyPr/>
          <a:lstStyle/>
          <a:p>
            <a:r>
              <a:rPr lang="en-US" altLang="en-US" dirty="0" smtClean="0"/>
              <a:t>To remotely manage a switch, it must also be configured with an IP configuration: </a:t>
            </a:r>
          </a:p>
          <a:p>
            <a:pPr lvl="1"/>
            <a:r>
              <a:rPr lang="en-US" altLang="en-US" dirty="0" smtClean="0"/>
              <a:t>However, a switch does not have a physical Ethernet interface that can be configured.</a:t>
            </a:r>
          </a:p>
          <a:p>
            <a:pPr lvl="1"/>
            <a:r>
              <a:rPr lang="en-US" altLang="en-US" dirty="0" smtClean="0"/>
              <a:t>Instead, you must configure the VLAN 1 </a:t>
            </a:r>
            <a:r>
              <a:rPr lang="en-US" altLang="en-US" b="1" dirty="0" smtClean="0"/>
              <a:t>switch virtual interface (SVI).</a:t>
            </a:r>
          </a:p>
        </p:txBody>
      </p:sp>
      <p:sp>
        <p:nvSpPr>
          <p:cNvPr id="5" name="Rectangle 6"/>
          <p:cNvSpPr txBox="1">
            <a:spLocks noChangeArrowheads="1"/>
          </p:cNvSpPr>
          <p:nvPr/>
        </p:nvSpPr>
        <p:spPr bwMode="auto">
          <a:xfrm>
            <a:off x="144065" y="1933470"/>
            <a:ext cx="4576085" cy="224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gn="l" defTabSz="684213" rtl="0" eaLnBrk="1" fontAlgn="base" hangingPunct="1">
              <a:lnSpc>
                <a:spcPct val="100000"/>
              </a:lnSpc>
              <a:spcBef>
                <a:spcPts val="600"/>
              </a:spcBef>
              <a:spcAft>
                <a:spcPts val="600"/>
              </a:spcAft>
              <a:buClr>
                <a:schemeClr val="tx2"/>
              </a:buClr>
              <a:buSzPct val="90000"/>
              <a:buFont typeface="Wingdings" panose="05000000000000000000" pitchFamily="2" charset="2"/>
              <a:buChar char="§"/>
              <a:defRPr lang="en-US" sz="1500" kern="1200">
                <a:solidFill>
                  <a:srgbClr val="000000"/>
                </a:solidFill>
                <a:latin typeface="+mn-lt"/>
                <a:ea typeface="ＭＳ Ｐゴシック" charset="0"/>
                <a:cs typeface="CiscoSans"/>
              </a:defRPr>
            </a:lvl1pPr>
            <a:lvl2pPr marL="358775" indent="-215900" algn="l" defTabSz="684213" rtl="0" eaLnBrk="1" fontAlgn="base" hangingPunct="1">
              <a:lnSpc>
                <a:spcPct val="100000"/>
              </a:lnSpc>
              <a:spcBef>
                <a:spcPts val="300"/>
              </a:spcBef>
              <a:spcAft>
                <a:spcPts val="300"/>
              </a:spcAft>
              <a:buClr>
                <a:schemeClr val="tx2"/>
              </a:buClr>
              <a:buFont typeface="Arial" charset="0"/>
              <a:buChar char="•"/>
              <a:defRPr lang="en-US" sz="1400" kern="1200">
                <a:solidFill>
                  <a:srgbClr val="000000"/>
                </a:solidFill>
                <a:latin typeface="+mn-lt"/>
                <a:ea typeface="ＭＳ Ｐゴシック" charset="0"/>
                <a:cs typeface="CiscoSans"/>
              </a:defRPr>
            </a:lvl2pPr>
            <a:lvl3pPr marL="431800" indent="-169863" algn="l" defTabSz="684213" rtl="0" eaLnBrk="1" fontAlgn="base" hangingPunct="1">
              <a:lnSpc>
                <a:spcPct val="100000"/>
              </a:lnSpc>
              <a:spcBef>
                <a:spcPts val="300"/>
              </a:spcBef>
              <a:spcAft>
                <a:spcPts val="300"/>
              </a:spcAft>
              <a:buFont typeface="Arial" charset="0"/>
              <a:buChar char="•"/>
              <a:defRPr lang="en-US" sz="1200" kern="1200">
                <a:solidFill>
                  <a:srgbClr val="000000"/>
                </a:solidFill>
                <a:latin typeface="+mn-lt"/>
                <a:ea typeface="ＭＳ Ｐゴシック" charset="0"/>
                <a:cs typeface="CiscoSans"/>
              </a:defRPr>
            </a:lvl3pPr>
            <a:lvl4pPr marL="503238" indent="-169863" algn="l" defTabSz="684213" rtl="0" eaLnBrk="1" fontAlgn="base" hangingPunct="1">
              <a:lnSpc>
                <a:spcPct val="100000"/>
              </a:lnSpc>
              <a:spcBef>
                <a:spcPts val="300"/>
              </a:spcBef>
              <a:spcAft>
                <a:spcPts val="300"/>
              </a:spcAft>
              <a:buFont typeface="Arial" charset="0"/>
              <a:buChar char="•"/>
              <a:defRPr lang="en-US" sz="1100" kern="1200">
                <a:solidFill>
                  <a:srgbClr val="000000"/>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r>
              <a:rPr lang="en-US" altLang="en-US" dirty="0" smtClean="0"/>
              <a:t>The VLAN 1 SVI </a:t>
            </a:r>
            <a:r>
              <a:rPr lang="en-US" altLang="en-US" u="sng" dirty="0" smtClean="0"/>
              <a:t>must</a:t>
            </a:r>
            <a:r>
              <a:rPr lang="en-US" altLang="en-US" dirty="0" smtClean="0"/>
              <a:t> be configured with:</a:t>
            </a:r>
          </a:p>
          <a:p>
            <a:pPr lvl="1"/>
            <a:r>
              <a:rPr lang="en-US" altLang="en-US" b="1" dirty="0" smtClean="0"/>
              <a:t>IP address - </a:t>
            </a:r>
            <a:r>
              <a:rPr lang="en-US" altLang="en-US" dirty="0" smtClean="0"/>
              <a:t>Uniquely identifies the switch on the network</a:t>
            </a:r>
          </a:p>
          <a:p>
            <a:pPr lvl="1"/>
            <a:r>
              <a:rPr lang="en-US" altLang="en-US" b="1" dirty="0" smtClean="0"/>
              <a:t>Subnet mask - </a:t>
            </a:r>
            <a:r>
              <a:rPr lang="en-US" altLang="en-US" dirty="0" smtClean="0"/>
              <a:t>Identifies the network and host portion in the IP address</a:t>
            </a:r>
          </a:p>
          <a:p>
            <a:pPr lvl="1"/>
            <a:r>
              <a:rPr lang="en-US" altLang="en-US" b="1" dirty="0" smtClean="0"/>
              <a:t>Enabled -</a:t>
            </a:r>
            <a:r>
              <a:rPr lang="en-US" altLang="en-US" dirty="0" smtClean="0"/>
              <a:t> Using the</a:t>
            </a:r>
            <a:r>
              <a:rPr lang="en-US" altLang="en-US" b="1" dirty="0" smtClean="0">
                <a:cs typeface="Courier New" pitchFamily="49" charset="0"/>
              </a:rPr>
              <a:t> no shutdown </a:t>
            </a:r>
            <a:r>
              <a:rPr lang="en-US" altLang="en-US" dirty="0" smtClean="0"/>
              <a:t>command.</a:t>
            </a:r>
          </a:p>
          <a:p>
            <a:endParaRPr lang="en-US" altLang="en-US" b="1" dirty="0" smtClean="0"/>
          </a:p>
          <a:p>
            <a:pPr lvl="1"/>
            <a:endParaRPr lang="en-US" altLang="en-US" dirty="0" smtClean="0"/>
          </a:p>
          <a:p>
            <a:endParaRPr lang="en-US" altLang="ja-JP" dirty="0" smtClean="0">
              <a:ea typeface="ＭＳ Ｐゴシック" pitchFamily="34" charset="-128"/>
            </a:endParaRPr>
          </a:p>
          <a:p>
            <a:pPr lvl="1"/>
            <a:endParaRPr lang="en-US" altLang="ja-JP" dirty="0" smtClean="0">
              <a:ea typeface="ＭＳ Ｐゴシック" pitchFamily="34" charset="-128"/>
            </a:endParaRPr>
          </a:p>
        </p:txBody>
      </p:sp>
      <p:sp>
        <p:nvSpPr>
          <p:cNvPr id="2" name="Rectangle 1"/>
          <p:cNvSpPr/>
          <p:nvPr/>
        </p:nvSpPr>
        <p:spPr>
          <a:xfrm>
            <a:off x="2048933" y="4429895"/>
            <a:ext cx="4881273" cy="276999"/>
          </a:xfrm>
          <a:prstGeom prst="rect">
            <a:avLst/>
          </a:prstGeom>
        </p:spPr>
        <p:style>
          <a:lnRef idx="0">
            <a:schemeClr val="accent5"/>
          </a:lnRef>
          <a:fillRef idx="3">
            <a:schemeClr val="accent5"/>
          </a:fillRef>
          <a:effectRef idx="3">
            <a:schemeClr val="accent5"/>
          </a:effectRef>
          <a:fontRef idx="minor">
            <a:schemeClr val="lt1"/>
          </a:fontRef>
        </p:style>
        <p:txBody>
          <a:bodyPr wrap="none" rtlCol="0">
            <a:spAutoFit/>
          </a:bodyPr>
          <a:lstStyle/>
          <a:p>
            <a:r>
              <a:rPr lang="en-US" altLang="en-US" sz="1200" dirty="0">
                <a:solidFill>
                  <a:schemeClr val="lt1"/>
                </a:solidFill>
                <a:latin typeface="+mn-lt"/>
                <a:ea typeface="+mn-ea"/>
              </a:rPr>
              <a:t>Use the </a:t>
            </a:r>
            <a:r>
              <a:rPr lang="en-US" altLang="en-US" sz="1200" b="1" dirty="0">
                <a:solidFill>
                  <a:schemeClr val="lt1"/>
                </a:solidFill>
                <a:latin typeface="+mn-lt"/>
                <a:ea typeface="+mn-ea"/>
              </a:rPr>
              <a:t>show ip interface brief </a:t>
            </a:r>
            <a:r>
              <a:rPr lang="en-US" altLang="en-US" sz="1200" dirty="0">
                <a:solidFill>
                  <a:schemeClr val="lt1"/>
                </a:solidFill>
                <a:latin typeface="+mn-lt"/>
                <a:ea typeface="+mn-ea"/>
              </a:rPr>
              <a:t>privileged EXEC command to verify.</a:t>
            </a:r>
          </a:p>
        </p:txBody>
      </p:sp>
      <p:pic>
        <p:nvPicPr>
          <p:cNvPr id="3" name="Picture 2"/>
          <p:cNvPicPr>
            <a:picLocks noChangeAspect="1"/>
          </p:cNvPicPr>
          <p:nvPr/>
        </p:nvPicPr>
        <p:blipFill>
          <a:blip r:embed="rId3"/>
          <a:stretch>
            <a:fillRect/>
          </a:stretch>
        </p:blipFill>
        <p:spPr>
          <a:xfrm>
            <a:off x="4754880" y="1828800"/>
            <a:ext cx="4277201" cy="2393633"/>
          </a:xfrm>
          <a:prstGeom prst="rect">
            <a:avLst/>
          </a:prstGeom>
        </p:spPr>
      </p:pic>
    </p:spTree>
    <p:extLst>
      <p:ext uri="{BB962C8B-B14F-4D97-AF65-F5344CB8AC3E}">
        <p14:creationId xmlns:p14="http://schemas.microsoft.com/office/powerpoint/2010/main" val="211610645"/>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7" name="Rectangle 34"/>
          <p:cNvSpPr>
            <a:spLocks noGrp="1" noChangeArrowheads="1"/>
          </p:cNvSpPr>
          <p:nvPr>
            <p:ph idx="1"/>
          </p:nvPr>
        </p:nvSpPr>
        <p:spPr/>
        <p:txBody>
          <a:bodyPr/>
          <a:lstStyle/>
          <a:p>
            <a:pPr marL="0" indent="0">
              <a:spcBef>
                <a:spcPct val="30000"/>
              </a:spcBef>
              <a:buNone/>
            </a:pPr>
            <a:r>
              <a:rPr lang="en-US" dirty="0"/>
              <a:t>What activities are associated with this chapter?</a:t>
            </a:r>
            <a:endParaRPr lang="en-US" dirty="0">
              <a:solidFill>
                <a:srgbClr val="00B0F0"/>
              </a:solidFill>
            </a:endParaRPr>
          </a:p>
          <a:p>
            <a:pPr marL="0" indent="0">
              <a:spcBef>
                <a:spcPct val="30000"/>
              </a:spcBef>
              <a:buNone/>
            </a:pPr>
            <a:endParaRPr lang="en-US" dirty="0"/>
          </a:p>
          <a:p>
            <a:pPr marL="89297" indent="0">
              <a:spcBef>
                <a:spcPct val="30000"/>
              </a:spcBef>
              <a:buNone/>
            </a:pPr>
            <a:endParaRPr lang="en-US" dirty="0"/>
          </a:p>
          <a:p>
            <a:pPr marL="89297" indent="0">
              <a:spcBef>
                <a:spcPct val="30000"/>
              </a:spcBef>
              <a:buNone/>
            </a:pPr>
            <a:endParaRPr lang="en-US" dirty="0"/>
          </a:p>
        </p:txBody>
      </p:sp>
      <p:sp>
        <p:nvSpPr>
          <p:cNvPr id="6146" name="Rectangle 33"/>
          <p:cNvSpPr>
            <a:spLocks noGrp="1" noChangeArrowheads="1"/>
          </p:cNvSpPr>
          <p:nvPr>
            <p:ph type="title"/>
          </p:nvPr>
        </p:nvSpPr>
        <p:spPr/>
        <p:txBody>
          <a:bodyPr/>
          <a:lstStyle/>
          <a:p>
            <a:r>
              <a:rPr lang="en-US" dirty="0" smtClean="0"/>
              <a:t>Chapter 2: </a:t>
            </a:r>
            <a:r>
              <a:rPr lang="en-US" dirty="0"/>
              <a:t>Activities (Cont.)</a:t>
            </a:r>
            <a:endParaRPr lang="en-US" dirty="0" smtClean="0"/>
          </a:p>
        </p:txBody>
      </p:sp>
      <p:graphicFrame>
        <p:nvGraphicFramePr>
          <p:cNvPr id="7" name="Content Placeholder 3"/>
          <p:cNvGraphicFramePr>
            <a:graphicFrameLocks/>
          </p:cNvGraphicFramePr>
          <p:nvPr>
            <p:extLst>
              <p:ext uri="{D42A27DB-BD31-4B8C-83A1-F6EECF244321}">
                <p14:modId xmlns:p14="http://schemas.microsoft.com/office/powerpoint/2010/main" val="518501797"/>
              </p:ext>
            </p:extLst>
          </p:nvPr>
        </p:nvGraphicFramePr>
        <p:xfrm>
          <a:off x="457291" y="1122081"/>
          <a:ext cx="8229418" cy="2042121"/>
        </p:xfrm>
        <a:graphic>
          <a:graphicData uri="http://schemas.openxmlformats.org/drawingml/2006/table">
            <a:tbl>
              <a:tblPr firstRow="1" bandRow="1">
                <a:tableStyleId>{5C22544A-7EE6-4342-B048-85BDC9FD1C3A}</a:tableStyleId>
              </a:tblPr>
              <a:tblGrid>
                <a:gridCol w="1129733">
                  <a:extLst>
                    <a:ext uri="{9D8B030D-6E8A-4147-A177-3AD203B41FA5}">
                      <a16:colId xmlns:a16="http://schemas.microsoft.com/office/drawing/2014/main" xmlns="" val="20001"/>
                    </a:ext>
                  </a:extLst>
                </a:gridCol>
                <a:gridCol w="1857736">
                  <a:extLst>
                    <a:ext uri="{9D8B030D-6E8A-4147-A177-3AD203B41FA5}">
                      <a16:colId xmlns:a16="http://schemas.microsoft.com/office/drawing/2014/main" xmlns="" val="3156509146"/>
                    </a:ext>
                  </a:extLst>
                </a:gridCol>
                <a:gridCol w="4080076">
                  <a:extLst>
                    <a:ext uri="{9D8B030D-6E8A-4147-A177-3AD203B41FA5}">
                      <a16:colId xmlns:a16="http://schemas.microsoft.com/office/drawing/2014/main" xmlns="" val="20002"/>
                    </a:ext>
                  </a:extLst>
                </a:gridCol>
                <a:gridCol w="1161873">
                  <a:extLst>
                    <a:ext uri="{9D8B030D-6E8A-4147-A177-3AD203B41FA5}">
                      <a16:colId xmlns:a16="http://schemas.microsoft.com/office/drawing/2014/main" xmlns="" val="20003"/>
                    </a:ext>
                  </a:extLst>
                </a:gridCol>
              </a:tblGrid>
              <a:tr h="286347">
                <a:tc>
                  <a:txBody>
                    <a:bodyPr/>
                    <a:lstStyle/>
                    <a:p>
                      <a:pPr marL="0" marR="0" lvl="0" indent="0" algn="ctr" defTabSz="685777" rtl="0" eaLnBrk="1" fontAlgn="auto" latinLnBrk="0" hangingPunct="1">
                        <a:lnSpc>
                          <a:spcPct val="100000"/>
                        </a:lnSpc>
                        <a:spcBef>
                          <a:spcPts val="0"/>
                        </a:spcBef>
                        <a:spcAft>
                          <a:spcPts val="0"/>
                        </a:spcAft>
                        <a:buClrTx/>
                        <a:buSzTx/>
                        <a:buFontTx/>
                        <a:buNone/>
                        <a:tabLst/>
                        <a:defRPr/>
                      </a:pPr>
                      <a:r>
                        <a:rPr lang="en-US" sz="1200" dirty="0" smtClean="0"/>
                        <a:t>Page #</a:t>
                      </a:r>
                    </a:p>
                  </a:txBody>
                  <a:tcPr marL="68580" marR="68580" marT="34290" marB="34290" anchor="ctr"/>
                </a:tc>
                <a:tc>
                  <a:txBody>
                    <a:bodyPr/>
                    <a:lstStyle/>
                    <a:p>
                      <a:pPr marL="0" marR="0" lvl="0" indent="0" algn="l" defTabSz="685777" rtl="0" eaLnBrk="1" fontAlgn="auto" latinLnBrk="0" hangingPunct="1">
                        <a:lnSpc>
                          <a:spcPct val="100000"/>
                        </a:lnSpc>
                        <a:spcBef>
                          <a:spcPts val="0"/>
                        </a:spcBef>
                        <a:spcAft>
                          <a:spcPts val="0"/>
                        </a:spcAft>
                        <a:buClrTx/>
                        <a:buSzTx/>
                        <a:buFontTx/>
                        <a:buNone/>
                        <a:tabLst/>
                        <a:defRPr/>
                      </a:pPr>
                      <a:r>
                        <a:rPr lang="en-US" sz="1200" dirty="0" smtClean="0"/>
                        <a:t>Activity Type</a:t>
                      </a:r>
                    </a:p>
                  </a:txBody>
                  <a:tcPr marL="68580" marR="68580" marT="34290" marB="34290" anchor="ctr"/>
                </a:tc>
                <a:tc>
                  <a:txBody>
                    <a:bodyPr/>
                    <a:lstStyle/>
                    <a:p>
                      <a:r>
                        <a:rPr lang="en-US" sz="1200" dirty="0" smtClean="0"/>
                        <a:t>Activity Name</a:t>
                      </a:r>
                      <a:endParaRPr lang="en-US" sz="1200" dirty="0"/>
                    </a:p>
                  </a:txBody>
                  <a:tcPr marL="68580" marR="68580" marT="34290" marB="34290" anchor="ctr"/>
                </a:tc>
                <a:tc>
                  <a:txBody>
                    <a:bodyPr/>
                    <a:lstStyle/>
                    <a:p>
                      <a:r>
                        <a:rPr lang="en-US" sz="1200" dirty="0" smtClean="0"/>
                        <a:t>Optional?</a:t>
                      </a:r>
                      <a:endParaRPr lang="en-US" sz="1200" dirty="0"/>
                    </a:p>
                  </a:txBody>
                  <a:tcPr marL="68580" marR="68580" marT="34290" marB="34290" anchor="ctr"/>
                </a:tc>
                <a:extLst>
                  <a:ext uri="{0D108BD9-81ED-4DB2-BD59-A6C34878D82A}">
                    <a16:rowId xmlns:a16="http://schemas.microsoft.com/office/drawing/2014/main" xmlns="" val="10000"/>
                  </a:ext>
                </a:extLst>
              </a:tr>
              <a:tr h="292629">
                <a:tc>
                  <a:txBody>
                    <a:bodyPr/>
                    <a:lstStyle/>
                    <a:p>
                      <a:pPr algn="ctr"/>
                      <a:r>
                        <a:rPr lang="en-US" sz="1100" dirty="0" smtClean="0"/>
                        <a:t>2.3.3.1</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Video Demonstration</a:t>
                      </a:r>
                    </a:p>
                  </a:txBody>
                  <a:tcPr marL="68580" marR="68580" marT="34290" marB="34290" anchor="ctr"/>
                </a:tc>
                <a:tc>
                  <a:txBody>
                    <a:bodyPr/>
                    <a:lstStyle/>
                    <a:p>
                      <a:r>
                        <a:rPr lang="en-US" sz="1100" dirty="0" smtClean="0"/>
                        <a:t>Testing the Interface</a:t>
                      </a:r>
                      <a:r>
                        <a:rPr lang="en-US" sz="1100" baseline="0" dirty="0" smtClean="0"/>
                        <a:t> Assignment</a:t>
                      </a:r>
                      <a:endParaRPr lang="en-US" sz="1100" dirty="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1"/>
                  </a:ext>
                </a:extLst>
              </a:tr>
              <a:tr h="292629">
                <a:tc>
                  <a:txBody>
                    <a:bodyPr/>
                    <a:lstStyle/>
                    <a:p>
                      <a:pPr algn="ctr"/>
                      <a:r>
                        <a:rPr lang="en-US" sz="1100" dirty="0" smtClean="0"/>
                        <a:t>2.3.3.2</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Video Demonstration</a:t>
                      </a:r>
                    </a:p>
                  </a:txBody>
                  <a:tcPr marL="68580" marR="68580" marT="34290" marB="34290" anchor="ctr"/>
                </a:tc>
                <a:tc>
                  <a:txBody>
                    <a:bodyPr/>
                    <a:lstStyle/>
                    <a:p>
                      <a:r>
                        <a:rPr lang="en-US" sz="1100" dirty="0" smtClean="0"/>
                        <a:t>Testing the End-to-End Connectivity</a:t>
                      </a:r>
                      <a:endParaRPr lang="en-US" sz="1100" dirty="0"/>
                    </a:p>
                  </a:txBody>
                  <a:tcPr marL="68580" marR="68580" marT="34290" marB="34290" anchor="ctr"/>
                </a:tc>
                <a:tc>
                  <a:txBody>
                    <a:bodyPr/>
                    <a:lstStyle/>
                    <a:p>
                      <a:r>
                        <a:rPr lang="en-US" sz="1100" dirty="0" smtClean="0">
                          <a:solidFill>
                            <a:schemeClr val="tx1"/>
                          </a:solidFill>
                        </a:rPr>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2"/>
                  </a:ext>
                </a:extLst>
              </a:tr>
              <a:tr h="292629">
                <a:tc>
                  <a:txBody>
                    <a:bodyPr/>
                    <a:lstStyle/>
                    <a:p>
                      <a:pPr algn="ctr"/>
                      <a:r>
                        <a:rPr lang="en-US" sz="1100" dirty="0" smtClean="0"/>
                        <a:t>2.3.3.3</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Lab</a:t>
                      </a:r>
                    </a:p>
                  </a:txBody>
                  <a:tcPr marL="68580" marR="68580" marT="34290" marB="34290" anchor="ctr"/>
                </a:tc>
                <a:tc>
                  <a:txBody>
                    <a:bodyPr/>
                    <a:lstStyle/>
                    <a:p>
                      <a:r>
                        <a:rPr lang="en-US" sz="1100" dirty="0" smtClean="0"/>
                        <a:t>Building a Simple Network</a:t>
                      </a:r>
                      <a:endParaRPr lang="en-US" sz="1100" dirty="0"/>
                    </a:p>
                  </a:txBody>
                  <a:tcPr marL="68580" marR="68580" marT="34290" marB="34290" anchor="ctr"/>
                </a:tc>
                <a:tc>
                  <a:txBody>
                    <a:bodyPr/>
                    <a:lstStyle/>
                    <a:p>
                      <a:r>
                        <a:rPr lang="en-US" sz="1100" dirty="0" smtClean="0"/>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3"/>
                  </a:ext>
                </a:extLst>
              </a:tr>
              <a:tr h="292629">
                <a:tc>
                  <a:txBody>
                    <a:bodyPr/>
                    <a:lstStyle/>
                    <a:p>
                      <a:pPr algn="ctr"/>
                      <a:r>
                        <a:rPr lang="en-US" sz="1100" dirty="0" smtClean="0"/>
                        <a:t>2.3.3.4</a:t>
                      </a:r>
                      <a:endParaRPr lang="en-US" sz="1100" dirty="0"/>
                    </a:p>
                  </a:txBody>
                  <a:tcPr marL="68580" marR="68580" marT="34290" marB="34290" anchor="ctr"/>
                </a:tc>
                <a:tc>
                  <a:txBody>
                    <a:bodyPr/>
                    <a:lstStyle/>
                    <a:p>
                      <a:r>
                        <a:rPr lang="en-US" sz="1100" dirty="0" smtClean="0"/>
                        <a:t>Lab</a:t>
                      </a:r>
                      <a:endParaRPr lang="en-US" sz="1100" dirty="0"/>
                    </a:p>
                  </a:txBody>
                  <a:tcPr marL="68580" marR="68580" marT="34290" marB="34290" anchor="ctr"/>
                </a:tc>
                <a:tc>
                  <a:txBody>
                    <a:bodyPr/>
                    <a:lstStyle/>
                    <a:p>
                      <a:r>
                        <a:rPr lang="en-US" sz="1100" dirty="0" smtClean="0"/>
                        <a:t>Configuring a Switch Management Address</a:t>
                      </a:r>
                      <a:endParaRPr lang="en-US" sz="1100" dirty="0"/>
                    </a:p>
                  </a:txBody>
                  <a:tcPr marL="68580" marR="68580" marT="34290" marB="34290" anchor="ctr"/>
                </a:tc>
                <a:tc>
                  <a:txBody>
                    <a:bodyPr/>
                    <a:lstStyle/>
                    <a:p>
                      <a:r>
                        <a:rPr lang="en-US" sz="1100" dirty="0" smtClean="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4"/>
                  </a:ext>
                </a:extLst>
              </a:tr>
              <a:tr h="292629">
                <a:tc>
                  <a:txBody>
                    <a:bodyPr/>
                    <a:lstStyle/>
                    <a:p>
                      <a:pPr algn="ctr"/>
                      <a:r>
                        <a:rPr lang="en-US" sz="1100" dirty="0" smtClean="0"/>
                        <a:t>2.4.1.1</a:t>
                      </a:r>
                      <a:endParaRPr lang="en-US" sz="1100" dirty="0"/>
                    </a:p>
                  </a:txBody>
                  <a:tcPr marL="68580" marR="68580" marT="34290" marB="34290" anchor="ctr"/>
                </a:tc>
                <a:tc>
                  <a:txBody>
                    <a:bodyPr/>
                    <a:lstStyle/>
                    <a:p>
                      <a:r>
                        <a:rPr lang="en-US" sz="1100" baseline="0" dirty="0" smtClean="0"/>
                        <a:t>Class Activity</a:t>
                      </a:r>
                      <a:endParaRPr lang="en-US" sz="1100" dirty="0"/>
                    </a:p>
                  </a:txBody>
                  <a:tcPr marL="68580" marR="68580" marT="34290" marB="34290" anchor="ctr"/>
                </a:tc>
                <a:tc>
                  <a:txBody>
                    <a:bodyPr/>
                    <a:lstStyle/>
                    <a:p>
                      <a:r>
                        <a:rPr lang="en-US" sz="1100" dirty="0" smtClean="0"/>
                        <a:t>Tutor</a:t>
                      </a:r>
                      <a:r>
                        <a:rPr lang="en-US" sz="1100" baseline="0" dirty="0" smtClean="0"/>
                        <a:t> Me</a:t>
                      </a:r>
                      <a:endParaRPr lang="en-US" sz="1100" dirty="0"/>
                    </a:p>
                  </a:txBody>
                  <a:tcPr marL="68580" marR="68580" marT="34290" marB="34290" anchor="ctr"/>
                </a:tc>
                <a:tc>
                  <a:txBody>
                    <a:bodyPr/>
                    <a:lstStyle/>
                    <a:p>
                      <a:r>
                        <a:rPr lang="en-US" sz="1100" dirty="0" smtClean="0"/>
                        <a:t>Optional</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5"/>
                  </a:ext>
                </a:extLst>
              </a:tr>
              <a:tr h="292629">
                <a:tc>
                  <a:txBody>
                    <a:bodyPr/>
                    <a:lstStyle/>
                    <a:p>
                      <a:pPr algn="ctr"/>
                      <a:r>
                        <a:rPr lang="en-US" sz="1100" dirty="0" smtClean="0"/>
                        <a:t>2.4.1.2</a:t>
                      </a:r>
                      <a:endParaRPr lang="en-US" sz="1100" dirty="0"/>
                    </a:p>
                  </a:txBody>
                  <a:tcPr marL="68580" marR="68580" marT="34290" marB="3429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Packet Tracer</a:t>
                      </a:r>
                      <a:endParaRPr lang="en-US" sz="1100" dirty="0" smtClean="0"/>
                    </a:p>
                  </a:txBody>
                  <a:tcPr marL="68580" marR="68580" marT="34290" marB="34290" anchor="ctr"/>
                </a:tc>
                <a:tc>
                  <a:txBody>
                    <a:bodyPr/>
                    <a:lstStyle/>
                    <a:p>
                      <a:r>
                        <a:rPr lang="en-US" sz="1100" dirty="0" smtClean="0"/>
                        <a:t>Skills integration Challenge</a:t>
                      </a:r>
                      <a:endParaRPr lang="en-US" sz="1100" dirty="0"/>
                    </a:p>
                  </a:txBody>
                  <a:tcPr marL="68580" marR="68580" marT="34290" marB="34290" anchor="ctr"/>
                </a:tc>
                <a:tc>
                  <a:txBody>
                    <a:bodyPr/>
                    <a:lstStyle/>
                    <a:p>
                      <a:r>
                        <a:rPr lang="en-US" sz="1100" dirty="0" smtClean="0"/>
                        <a:t>Recommended</a:t>
                      </a:r>
                      <a:endParaRPr lang="en-US" sz="1100" dirty="0">
                        <a:solidFill>
                          <a:schemeClr val="tx1"/>
                        </a:solidFill>
                      </a:endParaRPr>
                    </a:p>
                  </a:txBody>
                  <a:tcPr marL="68580" marR="68580" marT="34290" marB="34290" anchor="ctr"/>
                </a:tc>
                <a:extLst>
                  <a:ext uri="{0D108BD9-81ED-4DB2-BD59-A6C34878D82A}">
                    <a16:rowId xmlns:a16="http://schemas.microsoft.com/office/drawing/2014/main" xmlns="" val="10006"/>
                  </a:ext>
                </a:extLst>
              </a:tr>
            </a:tbl>
          </a:graphicData>
        </a:graphic>
      </p:graphicFrame>
      <p:sp>
        <p:nvSpPr>
          <p:cNvPr id="8" name="Rectangle 34"/>
          <p:cNvSpPr txBox="1">
            <a:spLocks noChangeArrowheads="1"/>
          </p:cNvSpPr>
          <p:nvPr/>
        </p:nvSpPr>
        <p:spPr bwMode="auto">
          <a:xfrm>
            <a:off x="1136615" y="4438227"/>
            <a:ext cx="6121997" cy="269247"/>
          </a:xfrm>
          <a:prstGeom prst="rect">
            <a:avLst/>
          </a:prstGeom>
          <a:ln/>
          <a:extLst>
            <a:ext uri="{FAA26D3D-D897-4be2-8F04-BA451C77F1D7}">
              <ma14:placeholderFlag xmlns="" xmlns:ma14="http://schemas.microsoft.com/office/mac/drawingml/2011/main" val="1"/>
            </a:ext>
          </a:extLst>
        </p:spPr>
        <p:style>
          <a:lnRef idx="0">
            <a:schemeClr val="accent5"/>
          </a:lnRef>
          <a:fillRef idx="3">
            <a:schemeClr val="accent5"/>
          </a:fillRef>
          <a:effectRef idx="3">
            <a:schemeClr val="accent5"/>
          </a:effectRef>
          <a:fontRef idx="minor">
            <a:schemeClr val="lt1"/>
          </a:fontRef>
        </p:style>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pPr marL="0" indent="0" algn="ctr" eaLnBrk="1" hangingPunct="1">
              <a:spcBef>
                <a:spcPct val="30000"/>
              </a:spcBef>
              <a:buNone/>
            </a:pPr>
            <a:r>
              <a:rPr lang="en-US" sz="1200" kern="0" dirty="0">
                <a:solidFill>
                  <a:srgbClr val="000000"/>
                </a:solidFill>
              </a:rPr>
              <a:t>The password used in the Packet Tracer activities in this chapter is: </a:t>
            </a:r>
            <a:r>
              <a:rPr lang="en-US" sz="1200" b="1" kern="0" dirty="0">
                <a:solidFill>
                  <a:srgbClr val="000000"/>
                </a:solidFill>
              </a:rPr>
              <a:t>PT_ccna5</a:t>
            </a:r>
          </a:p>
          <a:p>
            <a:pPr marL="0" indent="0" algn="ctr" eaLnBrk="1" hangingPunct="1">
              <a:spcBef>
                <a:spcPct val="30000"/>
              </a:spcBef>
              <a:buNone/>
            </a:pPr>
            <a:endParaRPr lang="en-US" sz="1500" kern="0" dirty="0">
              <a:solidFill>
                <a:srgbClr val="000000"/>
              </a:solidFill>
            </a:endParaRPr>
          </a:p>
          <a:p>
            <a:pPr marL="89297"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a:p>
            <a:pPr marL="0" indent="0" algn="ctr" eaLnBrk="1" hangingPunct="1">
              <a:spcBef>
                <a:spcPct val="30000"/>
              </a:spcBef>
              <a:buNone/>
            </a:pPr>
            <a:endParaRPr lang="en-US" sz="1500" kern="0" dirty="0">
              <a:solidFill>
                <a:srgbClr val="000000"/>
              </a:solidFill>
            </a:endParaRPr>
          </a:p>
        </p:txBody>
      </p:sp>
    </p:spTree>
    <p:extLst>
      <p:ext uri="{BB962C8B-B14F-4D97-AF65-F5344CB8AC3E}">
        <p14:creationId xmlns:p14="http://schemas.microsoft.com/office/powerpoint/2010/main" val="265778372"/>
      </p:ext>
    </p:extLst>
  </p:cSld>
  <p:clrMapOvr>
    <a:masterClrMapping/>
  </p:clrMapOvr>
  <p:transition spd="slow">
    <p:wip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2429966" y="798513"/>
            <a:ext cx="4282480" cy="4156075"/>
          </a:xfrm>
          <a:prstGeom prst="rect">
            <a:avLst/>
          </a:prstGeom>
          <a:ln>
            <a:solidFill>
              <a:schemeClr val="accent1"/>
            </a:solidFill>
          </a:ln>
        </p:spPr>
      </p:pic>
      <p:sp>
        <p:nvSpPr>
          <p:cNvPr id="3" name="Title 2"/>
          <p:cNvSpPr>
            <a:spLocks noGrp="1"/>
          </p:cNvSpPr>
          <p:nvPr>
            <p:ph type="title"/>
          </p:nvPr>
        </p:nvSpPr>
        <p:spPr/>
        <p:txBody>
          <a:bodyPr/>
          <a:lstStyle/>
          <a:p>
            <a:r>
              <a:rPr lang="en-US" altLang="en-US" sz="1600" dirty="0"/>
              <a:t>Configure IP Addressing </a:t>
            </a:r>
            <a:r>
              <a:rPr lang="en-US" altLang="en-US" dirty="0" smtClean="0"/>
              <a:t/>
            </a:r>
            <a:br>
              <a:rPr lang="en-US" altLang="en-US" dirty="0" smtClean="0"/>
            </a:br>
            <a:r>
              <a:rPr lang="en-US" dirty="0" smtClean="0"/>
              <a:t>Packet </a:t>
            </a:r>
            <a:r>
              <a:rPr lang="en-US" dirty="0"/>
              <a:t>Tracer - Implementing Basic Connectivity</a:t>
            </a:r>
          </a:p>
        </p:txBody>
      </p:sp>
    </p:spTree>
    <p:extLst>
      <p:ext uri="{BB962C8B-B14F-4D97-AF65-F5344CB8AC3E}">
        <p14:creationId xmlns:p14="http://schemas.microsoft.com/office/powerpoint/2010/main" val="3044899378"/>
      </p:ext>
    </p:extLst>
  </p:cSld>
  <p:clrMapOvr>
    <a:masterClrMapping/>
  </p:clrMapOvr>
  <p:transition spd="slow">
    <p:wip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sz="1600" dirty="0" smtClean="0"/>
              <a:t>Verifying Connectivity</a:t>
            </a:r>
            <a:r>
              <a:rPr lang="en-US" altLang="en-US" dirty="0" smtClean="0"/>
              <a:t/>
            </a:r>
            <a:br>
              <a:rPr lang="en-US" altLang="en-US" dirty="0" smtClean="0"/>
            </a:br>
            <a:r>
              <a:rPr lang="en-US" altLang="en-US" dirty="0" smtClean="0"/>
              <a:t>Interface Addressing Verification</a:t>
            </a:r>
          </a:p>
        </p:txBody>
      </p:sp>
      <p:sp>
        <p:nvSpPr>
          <p:cNvPr id="47107" name="Rectangle 6"/>
          <p:cNvSpPr>
            <a:spLocks noGrp="1" noChangeArrowheads="1"/>
          </p:cNvSpPr>
          <p:nvPr>
            <p:ph idx="1"/>
          </p:nvPr>
        </p:nvSpPr>
        <p:spPr>
          <a:xfrm>
            <a:off x="144065" y="798944"/>
            <a:ext cx="4546347" cy="4155319"/>
          </a:xfrm>
        </p:spPr>
        <p:txBody>
          <a:bodyPr/>
          <a:lstStyle/>
          <a:p>
            <a:r>
              <a:rPr lang="en-US" altLang="en-US" dirty="0" smtClean="0"/>
              <a:t>The IP configuration on a Windows host is verified using the </a:t>
            </a:r>
            <a:r>
              <a:rPr lang="en-US" altLang="en-US" b="1" dirty="0" smtClean="0"/>
              <a:t>ipconfig </a:t>
            </a:r>
            <a:r>
              <a:rPr lang="en-US" altLang="en-US" dirty="0" smtClean="0"/>
              <a:t>command.</a:t>
            </a:r>
          </a:p>
          <a:p>
            <a:r>
              <a:rPr lang="en-US" altLang="en-US" dirty="0" smtClean="0"/>
              <a:t>To </a:t>
            </a:r>
            <a:r>
              <a:rPr lang="en-US" altLang="en-US" dirty="0"/>
              <a:t>verify the interfaces and address settings of intermediary devices like switches and </a:t>
            </a:r>
            <a:r>
              <a:rPr lang="en-US" altLang="en-US" dirty="0" smtClean="0"/>
              <a:t>routers, use the</a:t>
            </a:r>
            <a:r>
              <a:rPr lang="en-US" altLang="en-US" b="1" dirty="0" smtClean="0">
                <a:cs typeface="Courier New" panose="02070309020205020404" pitchFamily="49" charset="0"/>
              </a:rPr>
              <a:t> show ip interface brief </a:t>
            </a:r>
            <a:r>
              <a:rPr lang="en-US" altLang="en-US" dirty="0" smtClean="0"/>
              <a:t>privileged EXEC command.</a:t>
            </a:r>
          </a:p>
          <a:p>
            <a:endParaRPr lang="en-US" altLang="en-US" dirty="0"/>
          </a:p>
          <a:p>
            <a:endParaRPr lang="en-US" altLang="en-US" dirty="0" smtClean="0"/>
          </a:p>
          <a:p>
            <a:endParaRPr lang="en-US" altLang="en-US" dirty="0" smtClean="0"/>
          </a:p>
        </p:txBody>
      </p:sp>
      <p:pic>
        <p:nvPicPr>
          <p:cNvPr id="3" name="Picture 2"/>
          <p:cNvPicPr>
            <a:picLocks noChangeAspect="1"/>
          </p:cNvPicPr>
          <p:nvPr/>
        </p:nvPicPr>
        <p:blipFill>
          <a:blip r:embed="rId3"/>
          <a:stretch>
            <a:fillRect/>
          </a:stretch>
        </p:blipFill>
        <p:spPr>
          <a:xfrm>
            <a:off x="4754880" y="1371600"/>
            <a:ext cx="4273868" cy="2400300"/>
          </a:xfrm>
          <a:prstGeom prst="rect">
            <a:avLst/>
          </a:prstGeom>
        </p:spPr>
      </p:pic>
    </p:spTree>
    <p:extLst>
      <p:ext uri="{BB962C8B-B14F-4D97-AF65-F5344CB8AC3E}">
        <p14:creationId xmlns:p14="http://schemas.microsoft.com/office/powerpoint/2010/main" val="1649391137"/>
      </p:ext>
    </p:extLst>
  </p:cSld>
  <p:clrMapOvr>
    <a:masterClrMapping/>
  </p:clrMapOvr>
  <p:transition spd="slow">
    <p:wip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p:txBody>
          <a:bodyPr/>
          <a:lstStyle/>
          <a:p>
            <a:r>
              <a:rPr lang="en-US" altLang="en-US" sz="1600" dirty="0" smtClean="0"/>
              <a:t>Verifying Connectivity</a:t>
            </a:r>
            <a:r>
              <a:rPr lang="en-US" altLang="en-US" dirty="0" smtClean="0"/>
              <a:t/>
            </a:r>
            <a:br>
              <a:rPr lang="en-US" altLang="en-US" dirty="0" smtClean="0"/>
            </a:br>
            <a:r>
              <a:rPr lang="en-US" altLang="en-US" dirty="0"/>
              <a:t>End-to-End Connectivity Test</a:t>
            </a:r>
            <a:endParaRPr lang="en-US" altLang="en-US" dirty="0" smtClean="0"/>
          </a:p>
        </p:txBody>
      </p:sp>
      <p:sp>
        <p:nvSpPr>
          <p:cNvPr id="47107" name="Rectangle 6"/>
          <p:cNvSpPr>
            <a:spLocks noGrp="1" noChangeArrowheads="1"/>
          </p:cNvSpPr>
          <p:nvPr>
            <p:ph idx="1"/>
          </p:nvPr>
        </p:nvSpPr>
        <p:spPr>
          <a:xfrm>
            <a:off x="144065" y="798944"/>
            <a:ext cx="3993975" cy="1223203"/>
          </a:xfrm>
        </p:spPr>
        <p:txBody>
          <a:bodyPr/>
          <a:lstStyle/>
          <a:p>
            <a:r>
              <a:rPr lang="en-US" altLang="en-US" dirty="0"/>
              <a:t>The </a:t>
            </a:r>
            <a:r>
              <a:rPr lang="en-US" altLang="en-US" b="1" dirty="0"/>
              <a:t>ping</a:t>
            </a:r>
            <a:r>
              <a:rPr lang="en-US" altLang="en-US" dirty="0"/>
              <a:t> command can be used to test connectivity to another device on the network or a website on the Internet.</a:t>
            </a:r>
          </a:p>
        </p:txBody>
      </p:sp>
      <p:pic>
        <p:nvPicPr>
          <p:cNvPr id="2" name="Picture 1"/>
          <p:cNvPicPr>
            <a:picLocks noChangeAspect="1"/>
          </p:cNvPicPr>
          <p:nvPr/>
        </p:nvPicPr>
        <p:blipFill>
          <a:blip r:embed="rId3"/>
          <a:stretch>
            <a:fillRect/>
          </a:stretch>
        </p:blipFill>
        <p:spPr>
          <a:xfrm>
            <a:off x="4754880" y="1371600"/>
            <a:ext cx="4237196" cy="2396966"/>
          </a:xfrm>
          <a:prstGeom prst="rect">
            <a:avLst/>
          </a:prstGeom>
        </p:spPr>
      </p:pic>
    </p:spTree>
    <p:extLst>
      <p:ext uri="{BB962C8B-B14F-4D97-AF65-F5344CB8AC3E}">
        <p14:creationId xmlns:p14="http://schemas.microsoft.com/office/powerpoint/2010/main" val="1489754367"/>
      </p:ext>
    </p:extLst>
  </p:cSld>
  <p:clrMapOvr>
    <a:masterClrMapping/>
  </p:clrMapOvr>
  <p:transition spd="slow">
    <p:wip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2482076" y="798513"/>
            <a:ext cx="4178260" cy="4156075"/>
          </a:xfrm>
          <a:ln>
            <a:solidFill>
              <a:schemeClr val="accent1"/>
            </a:solidFill>
          </a:ln>
        </p:spPr>
      </p:pic>
      <p:sp>
        <p:nvSpPr>
          <p:cNvPr id="3" name="Title 2"/>
          <p:cNvSpPr>
            <a:spLocks noGrp="1"/>
          </p:cNvSpPr>
          <p:nvPr>
            <p:ph type="title"/>
          </p:nvPr>
        </p:nvSpPr>
        <p:spPr/>
        <p:txBody>
          <a:bodyPr/>
          <a:lstStyle/>
          <a:p>
            <a:r>
              <a:rPr lang="en-US" sz="1600" dirty="0" smtClean="0"/>
              <a:t>Verifying Connectivity </a:t>
            </a:r>
            <a:r>
              <a:rPr lang="en-US" dirty="0" smtClean="0"/>
              <a:t/>
            </a:r>
            <a:br>
              <a:rPr lang="en-US" dirty="0" smtClean="0"/>
            </a:br>
            <a:r>
              <a:rPr lang="en-US" dirty="0" smtClean="0"/>
              <a:t>Lab – Building a Simple Network</a:t>
            </a:r>
            <a:endParaRPr lang="en-US" dirty="0"/>
          </a:p>
        </p:txBody>
      </p:sp>
    </p:spTree>
    <p:extLst>
      <p:ext uri="{BB962C8B-B14F-4D97-AF65-F5344CB8AC3E}">
        <p14:creationId xmlns:p14="http://schemas.microsoft.com/office/powerpoint/2010/main" val="3392535482"/>
      </p:ext>
    </p:extLst>
  </p:cSld>
  <p:clrMapOvr>
    <a:masterClrMapping/>
  </p:clrMapOvr>
  <p:transition spd="slow">
    <p:wip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smtClean="0"/>
              <a:t>Verifying Connectivity </a:t>
            </a:r>
            <a:r>
              <a:rPr lang="en-US" dirty="0" smtClean="0"/>
              <a:t/>
            </a:r>
            <a:br>
              <a:rPr lang="en-US" dirty="0" smtClean="0"/>
            </a:br>
            <a:r>
              <a:rPr lang="en-US" dirty="0" smtClean="0"/>
              <a:t>Lab – Configuring a Switch Management Address</a:t>
            </a:r>
            <a:endParaRPr lang="en-US" dirty="0"/>
          </a:p>
        </p:txBody>
      </p:sp>
      <p:pic>
        <p:nvPicPr>
          <p:cNvPr id="7" name="Content Placeholder 6"/>
          <p:cNvPicPr>
            <a:picLocks noGrp="1" noChangeAspect="1"/>
          </p:cNvPicPr>
          <p:nvPr>
            <p:ph idx="1"/>
          </p:nvPr>
        </p:nvPicPr>
        <p:blipFill>
          <a:blip r:embed="rId3"/>
          <a:stretch>
            <a:fillRect/>
          </a:stretch>
        </p:blipFill>
        <p:spPr>
          <a:xfrm>
            <a:off x="2072187" y="798513"/>
            <a:ext cx="4998038" cy="4156075"/>
          </a:xfrm>
          <a:prstGeom prst="rect">
            <a:avLst/>
          </a:prstGeom>
          <a:ln>
            <a:solidFill>
              <a:schemeClr val="accent1"/>
            </a:solidFill>
          </a:ln>
        </p:spPr>
      </p:pic>
    </p:spTree>
    <p:extLst>
      <p:ext uri="{BB962C8B-B14F-4D97-AF65-F5344CB8AC3E}">
        <p14:creationId xmlns:p14="http://schemas.microsoft.com/office/powerpoint/2010/main" val="1437863293"/>
      </p:ext>
    </p:extLst>
  </p:cSld>
  <p:clrMapOvr>
    <a:masterClrMapping/>
  </p:clrMapOvr>
  <p:transition spd="slow">
    <p:wip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915409"/>
            <a:ext cx="7598042" cy="1802391"/>
          </a:xfrm>
        </p:spPr>
        <p:txBody>
          <a:bodyPr/>
          <a:lstStyle/>
          <a:p>
            <a:r>
              <a:rPr lang="en-US" dirty="0" smtClean="0"/>
              <a:t>2.4 Chapter Summary</a:t>
            </a:r>
            <a:endParaRPr lang="en-US" dirty="0"/>
          </a:p>
        </p:txBody>
      </p:sp>
    </p:spTree>
    <p:extLst>
      <p:ext uri="{BB962C8B-B14F-4D97-AF65-F5344CB8AC3E}">
        <p14:creationId xmlns:p14="http://schemas.microsoft.com/office/powerpoint/2010/main" val="3886944279"/>
      </p:ext>
    </p:extLst>
  </p:cSld>
  <p:clrMapOvr>
    <a:masterClrMapping/>
  </p:clrMapOvr>
  <p:transition spd="slow">
    <p:wip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3"/>
          <a:stretch>
            <a:fillRect/>
          </a:stretch>
        </p:blipFill>
        <p:spPr>
          <a:xfrm>
            <a:off x="1788506" y="798513"/>
            <a:ext cx="5565401" cy="4156075"/>
          </a:xfrm>
          <a:prstGeom prst="rect">
            <a:avLst/>
          </a:prstGeom>
        </p:spPr>
      </p:pic>
      <p:sp>
        <p:nvSpPr>
          <p:cNvPr id="3" name="Title 2"/>
          <p:cNvSpPr>
            <a:spLocks noGrp="1"/>
          </p:cNvSpPr>
          <p:nvPr>
            <p:ph type="title"/>
          </p:nvPr>
        </p:nvSpPr>
        <p:spPr/>
        <p:txBody>
          <a:bodyPr/>
          <a:lstStyle/>
          <a:p>
            <a:r>
              <a:rPr lang="sv-SE" sz="1600" dirty="0" smtClean="0"/>
              <a:t>Conclusion</a:t>
            </a:r>
            <a:r>
              <a:rPr lang="sv-SE" dirty="0" smtClean="0"/>
              <a:t/>
            </a:r>
            <a:br>
              <a:rPr lang="sv-SE" dirty="0" smtClean="0"/>
            </a:br>
            <a:r>
              <a:rPr lang="sv-SE" dirty="0" smtClean="0"/>
              <a:t>Class Activity – Tutor Me </a:t>
            </a:r>
            <a:endParaRPr lang="en-US" dirty="0"/>
          </a:p>
        </p:txBody>
      </p:sp>
    </p:spTree>
    <p:extLst>
      <p:ext uri="{BB962C8B-B14F-4D97-AF65-F5344CB8AC3E}">
        <p14:creationId xmlns:p14="http://schemas.microsoft.com/office/powerpoint/2010/main" val="1416637102"/>
      </p:ext>
    </p:extLst>
  </p:cSld>
  <p:clrMapOvr>
    <a:masterClrMapping/>
  </p:clrMapOvr>
  <p:transition spd="slow">
    <p:wip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866613" y="874713"/>
            <a:ext cx="5461852" cy="4156075"/>
          </a:xfrm>
          <a:prstGeom prst="rect">
            <a:avLst/>
          </a:prstGeom>
        </p:spPr>
      </p:pic>
      <p:sp>
        <p:nvSpPr>
          <p:cNvPr id="3" name="Title 2"/>
          <p:cNvSpPr>
            <a:spLocks noGrp="1"/>
          </p:cNvSpPr>
          <p:nvPr>
            <p:ph type="title"/>
          </p:nvPr>
        </p:nvSpPr>
        <p:spPr/>
        <p:txBody>
          <a:bodyPr/>
          <a:lstStyle/>
          <a:p>
            <a:r>
              <a:rPr lang="sv-SE" sz="1600" dirty="0" smtClean="0"/>
              <a:t>Conclusion</a:t>
            </a:r>
            <a:br>
              <a:rPr lang="sv-SE" sz="1600" dirty="0" smtClean="0"/>
            </a:br>
            <a:r>
              <a:rPr lang="sv-SE" dirty="0" smtClean="0"/>
              <a:t>Packet </a:t>
            </a:r>
            <a:r>
              <a:rPr lang="sv-SE" dirty="0"/>
              <a:t>Tracer - Skills Integration Challenge </a:t>
            </a:r>
            <a:endParaRPr lang="en-US" dirty="0"/>
          </a:p>
        </p:txBody>
      </p:sp>
      <p:pic>
        <p:nvPicPr>
          <p:cNvPr id="5" name="Picture 4"/>
          <p:cNvPicPr>
            <a:picLocks noChangeAspect="1"/>
          </p:cNvPicPr>
          <p:nvPr/>
        </p:nvPicPr>
        <p:blipFill>
          <a:blip r:embed="rId4"/>
          <a:stretch>
            <a:fillRect/>
          </a:stretch>
        </p:blipFill>
        <p:spPr>
          <a:xfrm>
            <a:off x="5486400" y="1799179"/>
            <a:ext cx="3580934" cy="1341954"/>
          </a:xfrm>
          <a:prstGeom prst="rect">
            <a:avLst/>
          </a:prstGeom>
        </p:spPr>
      </p:pic>
    </p:spTree>
    <p:extLst>
      <p:ext uri="{BB962C8B-B14F-4D97-AF65-F5344CB8AC3E}">
        <p14:creationId xmlns:p14="http://schemas.microsoft.com/office/powerpoint/2010/main" val="4131295985"/>
      </p:ext>
    </p:extLst>
  </p:cSld>
  <p:clrMapOvr>
    <a:masterClrMapping/>
  </p:clrMapOvr>
  <p:transition spd="slow">
    <p:wip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
          <p:cNvSpPr txBox="1">
            <a:spLocks/>
          </p:cNvSpPr>
          <p:nvPr/>
        </p:nvSpPr>
        <p:spPr bwMode="auto">
          <a:xfrm>
            <a:off x="1417131" y="1154627"/>
            <a:ext cx="6450388" cy="186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61593" tIns="30796" rIns="61593" bIns="30796" numCol="1" anchor="t" anchorCtr="0" compatLnSpc="1">
            <a:prstTxWarp prst="textNoShape">
              <a:avLst/>
            </a:prstTxWarp>
          </a:bodyPr>
          <a:lstStyle>
            <a:lvl1pPr marL="236538" indent="-236538" algn="l" defTabSz="814388" rtl="0" eaLnBrk="0" fontAlgn="base" hangingPunct="0">
              <a:lnSpc>
                <a:spcPct val="95000"/>
              </a:lnSpc>
              <a:spcBef>
                <a:spcPct val="50000"/>
              </a:spcBef>
              <a:spcAft>
                <a:spcPct val="0"/>
              </a:spcAft>
              <a:buClr>
                <a:srgbClr val="708CA1"/>
              </a:buClr>
              <a:buFont typeface="Wingdings" charset="0"/>
              <a:buChar char="§"/>
              <a:defRPr sz="2400">
                <a:solidFill>
                  <a:schemeClr val="tx1"/>
                </a:solidFill>
                <a:latin typeface="+mn-lt"/>
                <a:ea typeface="ＭＳ Ｐゴシック" charset="0"/>
                <a:cs typeface="ＭＳ Ｐゴシック" charset="0"/>
              </a:defRPr>
            </a:lvl1pPr>
            <a:lvl2pPr marL="57467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2pPr>
            <a:lvl3pPr marL="914400"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3pPr>
            <a:lvl4pPr marL="1254125" indent="117475"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4pPr>
            <a:lvl5pPr marL="1604963" indent="223838" algn="l" defTabSz="814388" rtl="0" eaLnBrk="0" fontAlgn="base" hangingPunct="0">
              <a:lnSpc>
                <a:spcPct val="95000"/>
              </a:lnSpc>
              <a:spcBef>
                <a:spcPct val="35000"/>
              </a:spcBef>
              <a:spcAft>
                <a:spcPct val="0"/>
              </a:spcAft>
              <a:buClr>
                <a:srgbClr val="708CA1"/>
              </a:buClr>
              <a:defRPr sz="2000">
                <a:solidFill>
                  <a:schemeClr val="tx1"/>
                </a:solidFill>
                <a:latin typeface="+mn-lt"/>
                <a:ea typeface="ＭＳ Ｐゴシック" charset="0"/>
              </a:defRPr>
            </a:lvl5pPr>
            <a:lvl6pPr marL="2062163" algn="l" defTabSz="814388" rtl="0" eaLnBrk="1" fontAlgn="base" hangingPunct="1">
              <a:lnSpc>
                <a:spcPct val="95000"/>
              </a:lnSpc>
              <a:spcBef>
                <a:spcPct val="35000"/>
              </a:spcBef>
              <a:spcAft>
                <a:spcPct val="0"/>
              </a:spcAft>
              <a:buClr>
                <a:srgbClr val="708CA1"/>
              </a:buClr>
              <a:defRPr sz="2000">
                <a:solidFill>
                  <a:schemeClr val="tx1"/>
                </a:solidFill>
                <a:latin typeface="+mn-lt"/>
              </a:defRPr>
            </a:lvl6pPr>
            <a:lvl7pPr marL="2519363" algn="l" defTabSz="814388" rtl="0" eaLnBrk="1" fontAlgn="base" hangingPunct="1">
              <a:lnSpc>
                <a:spcPct val="95000"/>
              </a:lnSpc>
              <a:spcBef>
                <a:spcPct val="35000"/>
              </a:spcBef>
              <a:spcAft>
                <a:spcPct val="0"/>
              </a:spcAft>
              <a:buClr>
                <a:srgbClr val="708CA1"/>
              </a:buClr>
              <a:defRPr sz="2000">
                <a:solidFill>
                  <a:schemeClr val="tx1"/>
                </a:solidFill>
                <a:latin typeface="+mn-lt"/>
              </a:defRPr>
            </a:lvl7pPr>
            <a:lvl8pPr marL="2976563" algn="l" defTabSz="814388" rtl="0" eaLnBrk="1" fontAlgn="base" hangingPunct="1">
              <a:lnSpc>
                <a:spcPct val="95000"/>
              </a:lnSpc>
              <a:spcBef>
                <a:spcPct val="35000"/>
              </a:spcBef>
              <a:spcAft>
                <a:spcPct val="0"/>
              </a:spcAft>
              <a:buClr>
                <a:srgbClr val="708CA1"/>
              </a:buClr>
              <a:defRPr sz="2000">
                <a:solidFill>
                  <a:schemeClr val="tx1"/>
                </a:solidFill>
                <a:latin typeface="+mn-lt"/>
              </a:defRPr>
            </a:lvl8pPr>
            <a:lvl9pPr marL="3433763" algn="l" defTabSz="814388" rtl="0" eaLnBrk="1" fontAlgn="base" hangingPunct="1">
              <a:lnSpc>
                <a:spcPct val="95000"/>
              </a:lnSpc>
              <a:spcBef>
                <a:spcPct val="35000"/>
              </a:spcBef>
              <a:spcAft>
                <a:spcPct val="0"/>
              </a:spcAft>
              <a:buClr>
                <a:srgbClr val="708CA1"/>
              </a:buClr>
              <a:defRPr sz="2000">
                <a:solidFill>
                  <a:schemeClr val="tx1"/>
                </a:solidFill>
                <a:latin typeface="+mn-lt"/>
              </a:defRPr>
            </a:lvl9pPr>
          </a:lstStyle>
          <a:p>
            <a:endParaRPr lang="en-US" sz="1200" dirty="0"/>
          </a:p>
        </p:txBody>
      </p:sp>
      <p:sp>
        <p:nvSpPr>
          <p:cNvPr id="4" name="Content Placeholder 3"/>
          <p:cNvSpPr>
            <a:spLocks noGrp="1"/>
          </p:cNvSpPr>
          <p:nvPr>
            <p:ph idx="1"/>
          </p:nvPr>
        </p:nvSpPr>
        <p:spPr/>
        <p:txBody>
          <a:bodyPr/>
          <a:lstStyle/>
          <a:p>
            <a:r>
              <a:rPr lang="en-US" dirty="0"/>
              <a:t>Explain the features and functions of Cisco IOS Software.</a:t>
            </a:r>
          </a:p>
          <a:p>
            <a:r>
              <a:rPr lang="en-US" dirty="0"/>
              <a:t>Configure initial settings on a network device using the Cisco IOS software. </a:t>
            </a:r>
          </a:p>
          <a:p>
            <a:r>
              <a:rPr lang="en-US" dirty="0"/>
              <a:t>Given an IP addressing scheme, configure IP address parameters on end devices to provide end-to-end connectivity in a small to medium-sized business network.</a:t>
            </a:r>
          </a:p>
          <a:p>
            <a:endParaRPr lang="en-US" dirty="0"/>
          </a:p>
        </p:txBody>
      </p:sp>
      <p:sp>
        <p:nvSpPr>
          <p:cNvPr id="21505" name="Rectangle 2"/>
          <p:cNvSpPr>
            <a:spLocks noGrp="1" noChangeArrowheads="1"/>
          </p:cNvSpPr>
          <p:nvPr>
            <p:ph type="title"/>
          </p:nvPr>
        </p:nvSpPr>
        <p:spPr/>
        <p:txBody>
          <a:bodyPr/>
          <a:lstStyle/>
          <a:p>
            <a:r>
              <a:rPr lang="en-US" sz="1400" dirty="0" smtClean="0">
                <a:latin typeface="Arial" charset="0"/>
              </a:rPr>
              <a:t>Conclusion</a:t>
            </a:r>
            <a:r>
              <a:rPr lang="en-US" dirty="0" smtClean="0">
                <a:latin typeface="Arial" charset="0"/>
              </a:rPr>
              <a:t/>
            </a:r>
            <a:br>
              <a:rPr lang="en-US" dirty="0" smtClean="0">
                <a:latin typeface="Arial" charset="0"/>
              </a:rPr>
            </a:br>
            <a:r>
              <a:rPr lang="en-US" dirty="0">
                <a:latin typeface="Arial" charset="0"/>
              </a:rPr>
              <a:t>Chapter 2: Configure a Network Operating System</a:t>
            </a:r>
          </a:p>
        </p:txBody>
      </p:sp>
    </p:spTree>
    <p:extLst>
      <p:ext uri="{BB962C8B-B14F-4D97-AF65-F5344CB8AC3E}">
        <p14:creationId xmlns:p14="http://schemas.microsoft.com/office/powerpoint/2010/main" val="2175629910"/>
      </p:ext>
    </p:extLst>
  </p:cSld>
  <p:clrMapOvr>
    <a:masterClrMapping/>
  </p:clrMapOvr>
  <p:transition spd="slow">
    <p:wip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sz="1400" dirty="0">
                <a:latin typeface="Arial" charset="0"/>
              </a:rPr>
              <a:t>Section 2.1</a:t>
            </a:r>
            <a:r>
              <a:rPr lang="en-US" dirty="0">
                <a:latin typeface="Arial" charset="0"/>
              </a:rPr>
              <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857278729"/>
              </p:ext>
            </p:extLst>
          </p:nvPr>
        </p:nvGraphicFramePr>
        <p:xfrm>
          <a:off x="144463" y="798513"/>
          <a:ext cx="8853486" cy="3738880"/>
        </p:xfrm>
        <a:graphic>
          <a:graphicData uri="http://schemas.openxmlformats.org/drawingml/2006/table">
            <a:tbl>
              <a:tblPr firstRow="1" bandRow="1">
                <a:tableStyleId>{F5AB1C69-6EDB-4FF4-983F-18BD219EF322}</a:tableStyleId>
              </a:tblPr>
              <a:tblGrid>
                <a:gridCol w="2951162">
                  <a:extLst>
                    <a:ext uri="{9D8B030D-6E8A-4147-A177-3AD203B41FA5}">
                      <a16:colId xmlns:a16="http://schemas.microsoft.com/office/drawing/2014/main" xmlns="" val="2731093094"/>
                    </a:ext>
                  </a:extLst>
                </a:gridCol>
                <a:gridCol w="2951162">
                  <a:extLst>
                    <a:ext uri="{9D8B030D-6E8A-4147-A177-3AD203B41FA5}">
                      <a16:colId xmlns:a16="http://schemas.microsoft.com/office/drawing/2014/main" xmlns="" val="2353496225"/>
                    </a:ext>
                  </a:extLst>
                </a:gridCol>
                <a:gridCol w="2951162">
                  <a:extLst>
                    <a:ext uri="{9D8B030D-6E8A-4147-A177-3AD203B41FA5}">
                      <a16:colId xmlns:a16="http://schemas.microsoft.com/office/drawing/2014/main" xmlns="" val="281959122"/>
                    </a:ext>
                  </a:extLst>
                </a:gridCol>
              </a:tblGrid>
              <a:tr h="370840">
                <a:tc>
                  <a:txBody>
                    <a:bodyPr/>
                    <a:lstStyle/>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kernel</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shell</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Command-line interface (CLI)</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Graphical user interface (GUI)</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Cisco IOS</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Firmware</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Console</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Out-of-band</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SSH</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Telnet</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Auxiliary port (AUX)</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PuTTY</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Tera Term</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smtClean="0">
                          <a:solidFill>
                            <a:schemeClr val="tx1"/>
                          </a:solidFill>
                          <a:latin typeface="+mn-lt"/>
                          <a:ea typeface="+mn-ea"/>
                          <a:cs typeface="+mn-cs"/>
                        </a:rPr>
                        <a:t>SecureCRT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OS X Terminal</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Cisco IOS modes</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User EXEC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Privileged EXEC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Global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Line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Interface configuration mode</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enable</a:t>
                      </a:r>
                      <a:r>
                        <a:rPr lang="en-US" sz="1400" b="0" kern="1200" dirty="0" smtClean="0">
                          <a:solidFill>
                            <a:schemeClr val="tx1"/>
                          </a:solidFill>
                          <a:latin typeface="+mn-lt"/>
                          <a:ea typeface="+mn-ea"/>
                          <a:cs typeface="+mn-cs"/>
                        </a:rPr>
                        <a:t> command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disable</a:t>
                      </a:r>
                      <a:r>
                        <a:rPr lang="en-US" sz="1400" b="0" kern="1200" dirty="0" smtClean="0">
                          <a:solidFill>
                            <a:schemeClr val="tx1"/>
                          </a:solidFill>
                          <a:latin typeface="+mn-lt"/>
                          <a:ea typeface="+mn-ea"/>
                          <a:cs typeface="+mn-cs"/>
                        </a:rPr>
                        <a:t> command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exit</a:t>
                      </a:r>
                      <a:r>
                        <a:rPr lang="en-US" sz="1400" b="0" kern="1200" dirty="0" smtClean="0">
                          <a:solidFill>
                            <a:schemeClr val="tx1"/>
                          </a:solidFill>
                          <a:latin typeface="+mn-lt"/>
                          <a:ea typeface="+mn-ea"/>
                          <a:cs typeface="+mn-cs"/>
                        </a:rPr>
                        <a:t> command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end</a:t>
                      </a:r>
                      <a:r>
                        <a:rPr lang="en-US" sz="1400" b="0" kern="1200" dirty="0" smtClean="0">
                          <a:solidFill>
                            <a:schemeClr val="tx1"/>
                          </a:solidFill>
                          <a:latin typeface="+mn-lt"/>
                          <a:ea typeface="+mn-ea"/>
                          <a:cs typeface="+mn-cs"/>
                        </a:rPr>
                        <a:t> command</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Key combination – Ctrl+Z</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Context-Sensitive Help</a:t>
                      </a:r>
                    </a:p>
                    <a:p>
                      <a:pPr marL="285750" marR="0" lvl="0" indent="-285750" algn="l" defTabSz="6857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b="0" kern="1200" dirty="0" smtClean="0">
                          <a:solidFill>
                            <a:schemeClr val="tx1"/>
                          </a:solidFill>
                          <a:latin typeface="+mn-lt"/>
                          <a:ea typeface="+mn-ea"/>
                          <a:cs typeface="+mn-cs"/>
                        </a:rPr>
                        <a:t>Command Syntax Check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CLI Hot Keys and Shortcuts</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Hostnames</a:t>
                      </a:r>
                    </a:p>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00795013"/>
                  </a:ext>
                </a:extLst>
              </a:tr>
            </a:tbl>
          </a:graphicData>
        </a:graphic>
      </p:graphicFrame>
    </p:spTree>
    <p:extLst>
      <p:ext uri="{BB962C8B-B14F-4D97-AF65-F5344CB8AC3E}">
        <p14:creationId xmlns:p14="http://schemas.microsoft.com/office/powerpoint/2010/main" val="994453015"/>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1" name="Rectangle 34"/>
          <p:cNvSpPr>
            <a:spLocks noGrp="1" noChangeArrowheads="1"/>
          </p:cNvSpPr>
          <p:nvPr>
            <p:ph idx="1"/>
          </p:nvPr>
        </p:nvSpPr>
        <p:spPr/>
        <p:txBody>
          <a:bodyPr/>
          <a:lstStyle/>
          <a:p>
            <a:pPr eaLnBrk="1" hangingPunct="1">
              <a:spcBef>
                <a:spcPct val="30000"/>
              </a:spcBef>
            </a:pPr>
            <a:r>
              <a:rPr lang="en-US" dirty="0"/>
              <a:t>Students should complete Chapter 2, “Assessment” after completing Chapter 2.</a:t>
            </a:r>
          </a:p>
          <a:p>
            <a:pPr eaLnBrk="1" hangingPunct="1">
              <a:spcBef>
                <a:spcPct val="30000"/>
              </a:spcBef>
            </a:pPr>
            <a:r>
              <a:rPr lang="en-US" dirty="0"/>
              <a:t>Quizzes, labs, Packet Tracers and other activities can be used to informally assess student progress.</a:t>
            </a:r>
          </a:p>
        </p:txBody>
      </p:sp>
      <p:sp>
        <p:nvSpPr>
          <p:cNvPr id="7170" name="Rectangle 33"/>
          <p:cNvSpPr>
            <a:spLocks noGrp="1" noChangeArrowheads="1"/>
          </p:cNvSpPr>
          <p:nvPr>
            <p:ph type="title"/>
          </p:nvPr>
        </p:nvSpPr>
        <p:spPr/>
        <p:txBody>
          <a:bodyPr/>
          <a:lstStyle/>
          <a:p>
            <a:pPr eaLnBrk="1" hangingPunct="1"/>
            <a:r>
              <a:rPr lang="en-US" dirty="0" smtClean="0"/>
              <a:t>Chapter 2: Assessment</a:t>
            </a:r>
          </a:p>
        </p:txBody>
      </p:sp>
    </p:spTree>
    <p:extLst>
      <p:ext uri="{BB962C8B-B14F-4D97-AF65-F5344CB8AC3E}">
        <p14:creationId xmlns:p14="http://schemas.microsoft.com/office/powerpoint/2010/main" val="1296080354"/>
      </p:ext>
    </p:extLst>
  </p:cSld>
  <p:clrMapOvr>
    <a:masterClrMapping/>
  </p:clrMapOvr>
  <p:transition spd="slow">
    <p:wip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sz="1400" dirty="0">
                <a:latin typeface="Arial" charset="0"/>
              </a:rPr>
              <a:t>Section </a:t>
            </a:r>
            <a:r>
              <a:rPr lang="en-US" sz="1400" dirty="0" smtClean="0">
                <a:latin typeface="Arial" charset="0"/>
              </a:rPr>
              <a:t>2.2</a:t>
            </a:r>
            <a:r>
              <a:rPr lang="en-US" dirty="0">
                <a:latin typeface="Arial" charset="0"/>
              </a:rPr>
              <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2480382125"/>
              </p:ext>
            </p:extLst>
          </p:nvPr>
        </p:nvGraphicFramePr>
        <p:xfrm>
          <a:off x="144461" y="798513"/>
          <a:ext cx="8472890" cy="3474720"/>
        </p:xfrm>
        <a:graphic>
          <a:graphicData uri="http://schemas.openxmlformats.org/drawingml/2006/table">
            <a:tbl>
              <a:tblPr firstRow="1" bandRow="1">
                <a:tableStyleId>{F5AB1C69-6EDB-4FF4-983F-18BD219EF322}</a:tableStyleId>
              </a:tblPr>
              <a:tblGrid>
                <a:gridCol w="4236445">
                  <a:extLst>
                    <a:ext uri="{9D8B030D-6E8A-4147-A177-3AD203B41FA5}">
                      <a16:colId xmlns:a16="http://schemas.microsoft.com/office/drawing/2014/main" xmlns="" val="2731093094"/>
                    </a:ext>
                  </a:extLst>
                </a:gridCol>
                <a:gridCol w="4236445">
                  <a:extLst>
                    <a:ext uri="{9D8B030D-6E8A-4147-A177-3AD203B41FA5}">
                      <a16:colId xmlns:a16="http://schemas.microsoft.com/office/drawing/2014/main" xmlns="" val="2353496225"/>
                    </a:ext>
                  </a:extLst>
                </a:gridCol>
              </a:tblGrid>
              <a:tr h="370840">
                <a:tc>
                  <a:txBody>
                    <a:bodyPr/>
                    <a:lstStyle/>
                    <a:p>
                      <a:pPr marL="173038" indent="-173038">
                        <a:spcBef>
                          <a:spcPts val="200"/>
                        </a:spcBef>
                        <a:spcAft>
                          <a:spcPts val="200"/>
                        </a:spcAft>
                        <a:buFont typeface="Arial" panose="020B0604020202020204" pitchFamily="34" charset="0"/>
                        <a:buChar char="•"/>
                      </a:pPr>
                      <a:r>
                        <a:rPr lang="en-US" b="1" dirty="0" smtClean="0">
                          <a:solidFill>
                            <a:schemeClr val="tx1"/>
                          </a:solidFill>
                          <a:latin typeface="+mn-lt"/>
                        </a:rPr>
                        <a:t>hostname</a:t>
                      </a:r>
                      <a:r>
                        <a:rPr lang="en-US" b="0" dirty="0" smtClean="0">
                          <a:solidFill>
                            <a:schemeClr val="tx1"/>
                          </a:solidFill>
                          <a:latin typeface="+mn-lt"/>
                        </a:rPr>
                        <a:t> </a:t>
                      </a:r>
                      <a:r>
                        <a:rPr lang="en-US" b="0" i="1" dirty="0" smtClean="0">
                          <a:solidFill>
                            <a:schemeClr val="tx1"/>
                          </a:solidFill>
                          <a:latin typeface="+mn-lt"/>
                        </a:rPr>
                        <a:t>name</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Strong passwords</a:t>
                      </a:r>
                    </a:p>
                    <a:p>
                      <a:pPr marL="173038" indent="-173038">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enable secret class</a:t>
                      </a:r>
                    </a:p>
                    <a:p>
                      <a:pPr marL="173038" indent="-173038">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line console 0</a:t>
                      </a:r>
                    </a:p>
                    <a:p>
                      <a:pPr marL="173038" indent="-173038">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password cisco</a:t>
                      </a:r>
                    </a:p>
                    <a:p>
                      <a:pPr marL="173038" indent="-173038">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login</a:t>
                      </a:r>
                    </a:p>
                    <a:p>
                      <a:pPr marL="173038" indent="-173038">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line vty 0 15</a:t>
                      </a:r>
                    </a:p>
                    <a:p>
                      <a:pPr marL="173038" indent="-173038">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service password-encryption</a:t>
                      </a:r>
                    </a:p>
                    <a:p>
                      <a:pPr marL="173038" indent="-173038">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banner motd # the message of the day #</a:t>
                      </a:r>
                    </a:p>
                    <a:p>
                      <a:pPr marL="173038" indent="-173038" algn="l" defTabSz="685777" rtl="0" eaLnBrk="1" latinLnBrk="0" hangingPunct="1">
                        <a:spcBef>
                          <a:spcPts val="200"/>
                        </a:spcBef>
                        <a:spcAft>
                          <a:spcPts val="200"/>
                        </a:spcAft>
                        <a:buFont typeface="Arial" panose="020B0604020202020204" pitchFamily="34" charset="0"/>
                        <a:buChar char="•"/>
                      </a:pPr>
                      <a:r>
                        <a:rPr lang="en-US" b="0" dirty="0" smtClean="0">
                          <a:solidFill>
                            <a:schemeClr val="tx1"/>
                          </a:solidFill>
                          <a:latin typeface="+mn-lt"/>
                        </a:rPr>
                        <a:t>Startup </a:t>
                      </a:r>
                      <a:r>
                        <a:rPr lang="en-US" sz="1400" b="0" kern="1200" dirty="0" smtClean="0">
                          <a:solidFill>
                            <a:schemeClr val="tx1"/>
                          </a:solidFill>
                          <a:latin typeface="+mn-lt"/>
                          <a:ea typeface="+mn-ea"/>
                          <a:cs typeface="+mn-cs"/>
                        </a:rPr>
                        <a:t>configuration</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Random Access Memory (NVRAM)</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smtClean="0">
                          <a:solidFill>
                            <a:schemeClr val="tx1"/>
                          </a:solidFill>
                          <a:latin typeface="+mn-lt"/>
                          <a:ea typeface="+mn-ea"/>
                          <a:cs typeface="+mn-cs"/>
                        </a:rPr>
                        <a:t>Running configuration</a:t>
                      </a:r>
                    </a:p>
                    <a:p>
                      <a:pPr marL="173038" marR="0" lvl="0" indent="-173038" algn="l" defTabSz="685777" rtl="0" eaLnBrk="1" fontAlgn="auto" latinLnBrk="0" hangingPunct="1">
                        <a:lnSpc>
                          <a:spcPct val="100000"/>
                        </a:lnSpc>
                        <a:spcBef>
                          <a:spcPts val="200"/>
                        </a:spcBef>
                        <a:spcAft>
                          <a:spcPts val="200"/>
                        </a:spcAft>
                        <a:buClrTx/>
                        <a:buSzTx/>
                        <a:buFont typeface="Arial" panose="020B0604020202020204" pitchFamily="34" charset="0"/>
                        <a:buChar char="•"/>
                        <a:tabLst/>
                        <a:defRPr/>
                      </a:pPr>
                      <a:r>
                        <a:rPr lang="en-US" sz="1400" b="0" kern="1200" dirty="0" smtClean="0">
                          <a:solidFill>
                            <a:schemeClr val="tx1"/>
                          </a:solidFill>
                          <a:latin typeface="+mn-lt"/>
                          <a:ea typeface="+mn-ea"/>
                          <a:cs typeface="+mn-cs"/>
                        </a:rPr>
                        <a:t>Random Access Memory (RAM)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show running-config</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copy running-config startup-config</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reload</a:t>
                      </a:r>
                    </a:p>
                    <a:p>
                      <a:pPr marL="285750" indent="-285750" algn="l" defTabSz="685777" rtl="0" eaLnBrk="1" latinLnBrk="0" hangingPunct="1">
                        <a:buFont typeface="Arial" panose="020B0604020202020204" pitchFamily="34" charset="0"/>
                        <a:buChar char="•"/>
                      </a:pPr>
                      <a:endParaRPr lang="en-US" sz="1400" b="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00795013"/>
                  </a:ext>
                </a:extLst>
              </a:tr>
            </a:tbl>
          </a:graphicData>
        </a:graphic>
      </p:graphicFrame>
    </p:spTree>
    <p:extLst>
      <p:ext uri="{BB962C8B-B14F-4D97-AF65-F5344CB8AC3E}">
        <p14:creationId xmlns:p14="http://schemas.microsoft.com/office/powerpoint/2010/main" val="3752238262"/>
      </p:ext>
    </p:extLst>
  </p:cSld>
  <p:clrMapOvr>
    <a:masterClrMapping/>
  </p:clrMapOvr>
  <p:transition spd="slow">
    <p:wip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6321" name="Rectangle 2"/>
          <p:cNvSpPr>
            <a:spLocks noGrp="1" noChangeArrowheads="1"/>
          </p:cNvSpPr>
          <p:nvPr>
            <p:ph type="title"/>
          </p:nvPr>
        </p:nvSpPr>
        <p:spPr/>
        <p:txBody>
          <a:bodyPr/>
          <a:lstStyle/>
          <a:p>
            <a:pPr eaLnBrk="1" hangingPunct="1"/>
            <a:r>
              <a:rPr lang="en-US" sz="1400" dirty="0">
                <a:latin typeface="Arial" charset="0"/>
              </a:rPr>
              <a:t>Section </a:t>
            </a:r>
            <a:r>
              <a:rPr lang="en-US" sz="1400" dirty="0" smtClean="0">
                <a:latin typeface="Arial" charset="0"/>
              </a:rPr>
              <a:t>2.3</a:t>
            </a:r>
            <a:r>
              <a:rPr lang="en-US" dirty="0">
                <a:latin typeface="Arial" charset="0"/>
              </a:rPr>
              <a:t/>
            </a:r>
            <a:br>
              <a:rPr lang="en-US" dirty="0">
                <a:latin typeface="Arial" charset="0"/>
              </a:rPr>
            </a:br>
            <a:r>
              <a:rPr lang="en-US" dirty="0">
                <a:latin typeface="Arial" charset="0"/>
              </a:rPr>
              <a:t>New Terms and Commands</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589698310"/>
              </p:ext>
            </p:extLst>
          </p:nvPr>
        </p:nvGraphicFramePr>
        <p:xfrm>
          <a:off x="144461" y="798513"/>
          <a:ext cx="8472890" cy="3474720"/>
        </p:xfrm>
        <a:graphic>
          <a:graphicData uri="http://schemas.openxmlformats.org/drawingml/2006/table">
            <a:tbl>
              <a:tblPr firstRow="1" bandRow="1">
                <a:tableStyleId>{F5AB1C69-6EDB-4FF4-983F-18BD219EF322}</a:tableStyleId>
              </a:tblPr>
              <a:tblGrid>
                <a:gridCol w="4236445">
                  <a:extLst>
                    <a:ext uri="{9D8B030D-6E8A-4147-A177-3AD203B41FA5}">
                      <a16:colId xmlns:a16="http://schemas.microsoft.com/office/drawing/2014/main" xmlns="" val="2731093094"/>
                    </a:ext>
                  </a:extLst>
                </a:gridCol>
                <a:gridCol w="4236445">
                  <a:extLst>
                    <a:ext uri="{9D8B030D-6E8A-4147-A177-3AD203B41FA5}">
                      <a16:colId xmlns:a16="http://schemas.microsoft.com/office/drawing/2014/main" xmlns="" val="2353496225"/>
                    </a:ext>
                  </a:extLst>
                </a:gridCol>
              </a:tblGrid>
              <a:tr h="370840">
                <a:tc>
                  <a:txBody>
                    <a:bodyPr/>
                    <a:lstStyle/>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IPv4 address</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Subnet mask</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Default gateway</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Physical ports</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Virtual interface</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Copper</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Fiber Optics</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Wireless</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Ethernet</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Local Area Network (LAN)</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Layer 2 switch</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Layer 3 addresses</a:t>
                      </a:r>
                    </a:p>
                    <a:p>
                      <a:pPr marL="173038" indent="-173038">
                        <a:spcBef>
                          <a:spcPts val="200"/>
                        </a:spcBef>
                        <a:spcAft>
                          <a:spcPts val="200"/>
                        </a:spcAft>
                        <a:buFont typeface="Arial" panose="020B0604020202020204" pitchFamily="34" charset="0"/>
                        <a:buChar char="•"/>
                      </a:pPr>
                      <a:r>
                        <a:rPr lang="en-US" b="0" dirty="0" smtClean="0">
                          <a:solidFill>
                            <a:schemeClr val="tx1"/>
                          </a:solidFill>
                          <a:latin typeface="+mn-lt"/>
                        </a:rPr>
                        <a:t>Switch virtual interface (SVI)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Dynamic Host Configuration (DHCP)</a:t>
                      </a:r>
                    </a:p>
                    <a:p>
                      <a:pPr marL="173038" indent="-173038" algn="l" defTabSz="685777" rtl="0" eaLnBrk="1" latinLnBrk="0" hangingPunct="1">
                        <a:spcBef>
                          <a:spcPts val="200"/>
                        </a:spcBef>
                        <a:spcAft>
                          <a:spcPts val="200"/>
                        </a:spcAft>
                        <a:buFont typeface="Arial" panose="020B0604020202020204" pitchFamily="34" charset="0"/>
                        <a:buChar char="•"/>
                      </a:pPr>
                      <a:r>
                        <a:rPr lang="en-US" sz="1400" b="0" kern="1200" dirty="0" smtClean="0">
                          <a:solidFill>
                            <a:schemeClr val="tx1"/>
                          </a:solidFill>
                          <a:latin typeface="+mn-lt"/>
                          <a:ea typeface="+mn-ea"/>
                          <a:cs typeface="+mn-cs"/>
                        </a:rPr>
                        <a:t>Domain Name System (DNS)</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ipconfig</a:t>
                      </a:r>
                      <a:r>
                        <a:rPr lang="en-US" sz="1400" b="0" kern="1200" dirty="0" smtClean="0">
                          <a:solidFill>
                            <a:schemeClr val="tx1"/>
                          </a:solidFill>
                          <a:latin typeface="+mn-lt"/>
                          <a:ea typeface="+mn-ea"/>
                          <a:cs typeface="+mn-cs"/>
                        </a:rPr>
                        <a:t> command prompt </a:t>
                      </a:r>
                    </a:p>
                    <a:p>
                      <a:pPr marL="173038" indent="-173038" algn="l" defTabSz="685777" rtl="0" eaLnBrk="1" latinLnBrk="0" hangingPunct="1">
                        <a:spcBef>
                          <a:spcPts val="200"/>
                        </a:spcBef>
                        <a:spcAft>
                          <a:spcPts val="200"/>
                        </a:spcAft>
                        <a:buFont typeface="Arial" panose="020B0604020202020204" pitchFamily="34" charset="0"/>
                        <a:buChar char="•"/>
                      </a:pPr>
                      <a:r>
                        <a:rPr lang="en-US" sz="1400" b="1" kern="1200" dirty="0" smtClean="0">
                          <a:solidFill>
                            <a:schemeClr val="tx1"/>
                          </a:solidFill>
                          <a:latin typeface="+mn-lt"/>
                          <a:ea typeface="+mn-ea"/>
                          <a:cs typeface="+mn-cs"/>
                        </a:rPr>
                        <a:t>interface vlan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00795013"/>
                  </a:ext>
                </a:extLst>
              </a:tr>
            </a:tbl>
          </a:graphicData>
        </a:graphic>
      </p:graphicFrame>
    </p:spTree>
    <p:extLst>
      <p:ext uri="{BB962C8B-B14F-4D97-AF65-F5344CB8AC3E}">
        <p14:creationId xmlns:p14="http://schemas.microsoft.com/office/powerpoint/2010/main" val="3233767120"/>
      </p:ext>
    </p:extLst>
  </p:cSld>
  <p:clrMapOvr>
    <a:masterClrMapping/>
  </p:clrMapOvr>
  <p:transition spd="slow">
    <p:wip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0828277"/>
      </p:ext>
    </p:extLst>
  </p:cSld>
  <p:clrMapOvr>
    <a:masterClrMapping/>
  </p:clrMapOvr>
  <p:transition spd="slow">
    <p:wip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9947"/>
          <a:stretch/>
        </p:blipFill>
        <p:spPr>
          <a:xfrm>
            <a:off x="2240280" y="1097280"/>
            <a:ext cx="4576847" cy="3657600"/>
          </a:xfrm>
          <a:prstGeom prst="rect">
            <a:avLst/>
          </a:prstGeom>
        </p:spPr>
      </p:pic>
      <p:sp>
        <p:nvSpPr>
          <p:cNvPr id="2" name="Title 1"/>
          <p:cNvSpPr>
            <a:spLocks noGrp="1"/>
          </p:cNvSpPr>
          <p:nvPr>
            <p:ph type="title"/>
          </p:nvPr>
        </p:nvSpPr>
        <p:spPr/>
        <p:txBody>
          <a:bodyPr/>
          <a:lstStyle/>
          <a:p>
            <a:r>
              <a:rPr lang="en-US" dirty="0" smtClean="0"/>
              <a:t>Windows 10 (Supplemental)</a:t>
            </a:r>
            <a:endParaRPr lang="en-US" dirty="0"/>
          </a:p>
        </p:txBody>
      </p:sp>
      <p:sp>
        <p:nvSpPr>
          <p:cNvPr id="9" name="Rectangle 1"/>
          <p:cNvSpPr>
            <a:spLocks noChangeArrowheads="1"/>
          </p:cNvSpPr>
          <p:nvPr/>
        </p:nvSpPr>
        <p:spPr bwMode="auto">
          <a:xfrm>
            <a:off x="1212627" y="4518462"/>
            <a:ext cx="981421" cy="507831"/>
          </a:xfrm>
          <a:prstGeom prst="rect">
            <a:avLst/>
          </a:prstGeom>
          <a:solidFill>
            <a:srgbClr val="C00000"/>
          </a:solidFill>
          <a:ln/>
          <a:extLst/>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900" dirty="0">
                <a:solidFill>
                  <a:schemeClr val="bg1"/>
                </a:solidFill>
              </a:rPr>
              <a:t>Right click the Windows button</a:t>
            </a:r>
          </a:p>
        </p:txBody>
      </p:sp>
    </p:spTree>
    <p:extLst>
      <p:ext uri="{BB962C8B-B14F-4D97-AF65-F5344CB8AC3E}">
        <p14:creationId xmlns:p14="http://schemas.microsoft.com/office/powerpoint/2010/main" val="297073927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
                                  </p:iterate>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9"/>
                                        </p:tgtEl>
                                        <p:attrNameLst>
                                          <p:attrName>ppt_y</p:attrName>
                                        </p:attrNameLst>
                                      </p:cBhvr>
                                      <p:tavLst>
                                        <p:tav tm="0">
                                          <p:val>
                                            <p:strVal val="#ppt_y"/>
                                          </p:val>
                                        </p:tav>
                                        <p:tav tm="100000">
                                          <p:val>
                                            <p:strVal val="#ppt_y"/>
                                          </p:val>
                                        </p:tav>
                                      </p:tavLst>
                                    </p:anim>
                                    <p:anim calcmode="lin" valueType="num">
                                      <p:cBhvr>
                                        <p:cTn id="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50464"/>
          <a:stretch/>
        </p:blipFill>
        <p:spPr>
          <a:xfrm>
            <a:off x="2240280" y="1097280"/>
            <a:ext cx="4529572" cy="3657600"/>
          </a:xfrm>
          <a:prstGeom prst="rect">
            <a:avLst/>
          </a:prstGeom>
        </p:spPr>
      </p:pic>
      <p:sp>
        <p:nvSpPr>
          <p:cNvPr id="4" name="Title 3"/>
          <p:cNvSpPr>
            <a:spLocks noGrp="1"/>
          </p:cNvSpPr>
          <p:nvPr>
            <p:ph type="title"/>
          </p:nvPr>
        </p:nvSpPr>
        <p:spPr/>
        <p:txBody>
          <a:bodyPr/>
          <a:lstStyle/>
          <a:p>
            <a:r>
              <a:rPr lang="en-US" dirty="0"/>
              <a:t>Windows 10 (Supplemental)</a:t>
            </a:r>
          </a:p>
        </p:txBody>
      </p:sp>
      <p:sp>
        <p:nvSpPr>
          <p:cNvPr id="6" name="Rectangle 1"/>
          <p:cNvSpPr>
            <a:spLocks noChangeArrowheads="1"/>
          </p:cNvSpPr>
          <p:nvPr/>
        </p:nvSpPr>
        <p:spPr bwMode="auto">
          <a:xfrm>
            <a:off x="6105516" y="3270152"/>
            <a:ext cx="1224917" cy="369332"/>
          </a:xfrm>
          <a:prstGeom prst="rect">
            <a:avLst/>
          </a:prstGeom>
          <a:solidFill>
            <a:srgbClr val="C00000"/>
          </a:solidFill>
          <a:ln/>
          <a:extLst/>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900" dirty="0">
                <a:solidFill>
                  <a:schemeClr val="bg1"/>
                </a:solidFill>
              </a:rPr>
              <a:t>Click on “Change adapter options”</a:t>
            </a:r>
          </a:p>
        </p:txBody>
      </p:sp>
    </p:spTree>
    <p:extLst>
      <p:ext uri="{BB962C8B-B14F-4D97-AF65-F5344CB8AC3E}">
        <p14:creationId xmlns:p14="http://schemas.microsoft.com/office/powerpoint/2010/main" val="238216963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0186"/>
          <a:stretch/>
        </p:blipFill>
        <p:spPr>
          <a:xfrm>
            <a:off x="2240281" y="1097280"/>
            <a:ext cx="4554992" cy="3657600"/>
          </a:xfrm>
          <a:prstGeom prst="rect">
            <a:avLst/>
          </a:prstGeom>
        </p:spPr>
      </p:pic>
      <p:sp>
        <p:nvSpPr>
          <p:cNvPr id="3" name="Title 2"/>
          <p:cNvSpPr>
            <a:spLocks noGrp="1"/>
          </p:cNvSpPr>
          <p:nvPr>
            <p:ph type="title"/>
          </p:nvPr>
        </p:nvSpPr>
        <p:spPr/>
        <p:txBody>
          <a:bodyPr/>
          <a:lstStyle/>
          <a:p>
            <a:r>
              <a:rPr lang="en-US" dirty="0"/>
              <a:t>Windows 10 (Supplemental)</a:t>
            </a:r>
          </a:p>
        </p:txBody>
      </p:sp>
      <p:sp>
        <p:nvSpPr>
          <p:cNvPr id="5" name="Rectangle 1"/>
          <p:cNvSpPr>
            <a:spLocks noChangeArrowheads="1"/>
          </p:cNvSpPr>
          <p:nvPr/>
        </p:nvSpPr>
        <p:spPr bwMode="auto">
          <a:xfrm>
            <a:off x="1251049" y="1921668"/>
            <a:ext cx="885976" cy="369332"/>
          </a:xfrm>
          <a:prstGeom prst="rect">
            <a:avLst/>
          </a:prstGeom>
          <a:solidFill>
            <a:srgbClr val="C00000"/>
          </a:solidFill>
          <a:ln/>
          <a:extLst/>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900" dirty="0">
                <a:solidFill>
                  <a:schemeClr val="bg1"/>
                </a:solidFill>
              </a:rPr>
              <a:t>Right-Click on “Ethernet”</a:t>
            </a:r>
          </a:p>
        </p:txBody>
      </p:sp>
    </p:spTree>
    <p:extLst>
      <p:ext uri="{BB962C8B-B14F-4D97-AF65-F5344CB8AC3E}">
        <p14:creationId xmlns:p14="http://schemas.microsoft.com/office/powerpoint/2010/main" val="37726779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0159"/>
          <a:stretch/>
        </p:blipFill>
        <p:spPr>
          <a:xfrm>
            <a:off x="2240281" y="1097280"/>
            <a:ext cx="4557461" cy="3657600"/>
          </a:xfrm>
          <a:prstGeom prst="rect">
            <a:avLst/>
          </a:prstGeom>
        </p:spPr>
      </p:pic>
      <p:sp>
        <p:nvSpPr>
          <p:cNvPr id="3" name="Title 2"/>
          <p:cNvSpPr>
            <a:spLocks noGrp="1"/>
          </p:cNvSpPr>
          <p:nvPr>
            <p:ph type="title"/>
          </p:nvPr>
        </p:nvSpPr>
        <p:spPr/>
        <p:txBody>
          <a:bodyPr/>
          <a:lstStyle/>
          <a:p>
            <a:r>
              <a:rPr lang="en-US" dirty="0"/>
              <a:t>Windows 10 (Supplemental)</a:t>
            </a:r>
          </a:p>
        </p:txBody>
      </p:sp>
      <p:sp>
        <p:nvSpPr>
          <p:cNvPr id="5" name="Rectangle 1"/>
          <p:cNvSpPr>
            <a:spLocks noChangeArrowheads="1"/>
          </p:cNvSpPr>
          <p:nvPr/>
        </p:nvSpPr>
        <p:spPr bwMode="auto">
          <a:xfrm>
            <a:off x="3108883" y="3169978"/>
            <a:ext cx="1201127" cy="369332"/>
          </a:xfrm>
          <a:prstGeom prst="rect">
            <a:avLst/>
          </a:prstGeom>
          <a:solidFill>
            <a:srgbClr val="C00000"/>
          </a:solidFill>
          <a:ln/>
          <a:extLst/>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900" dirty="0">
                <a:solidFill>
                  <a:schemeClr val="bg1"/>
                </a:solidFill>
              </a:rPr>
              <a:t>Click on “Properties”</a:t>
            </a:r>
          </a:p>
        </p:txBody>
      </p:sp>
    </p:spTree>
    <p:extLst>
      <p:ext uri="{BB962C8B-B14F-4D97-AF65-F5344CB8AC3E}">
        <p14:creationId xmlns:p14="http://schemas.microsoft.com/office/powerpoint/2010/main" val="2105132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50066"/>
          <a:stretch/>
        </p:blipFill>
        <p:spPr>
          <a:xfrm>
            <a:off x="2240280" y="1097280"/>
            <a:ext cx="4565966" cy="3657600"/>
          </a:xfrm>
          <a:prstGeom prst="rect">
            <a:avLst/>
          </a:prstGeom>
        </p:spPr>
      </p:pic>
      <p:sp>
        <p:nvSpPr>
          <p:cNvPr id="3" name="Title 2"/>
          <p:cNvSpPr>
            <a:spLocks noGrp="1"/>
          </p:cNvSpPr>
          <p:nvPr>
            <p:ph type="title"/>
          </p:nvPr>
        </p:nvSpPr>
        <p:spPr/>
        <p:txBody>
          <a:bodyPr/>
          <a:lstStyle/>
          <a:p>
            <a:r>
              <a:rPr lang="en-US" dirty="0"/>
              <a:t>Windows 10 (Supplemental)</a:t>
            </a:r>
          </a:p>
        </p:txBody>
      </p:sp>
      <p:sp>
        <p:nvSpPr>
          <p:cNvPr id="5" name="Rectangle 1"/>
          <p:cNvSpPr>
            <a:spLocks noChangeArrowheads="1"/>
          </p:cNvSpPr>
          <p:nvPr/>
        </p:nvSpPr>
        <p:spPr bwMode="auto">
          <a:xfrm>
            <a:off x="4632677" y="2822205"/>
            <a:ext cx="2636290" cy="369332"/>
          </a:xfrm>
          <a:prstGeom prst="rect">
            <a:avLst/>
          </a:prstGeom>
          <a:solidFill>
            <a:srgbClr val="C00000"/>
          </a:solidFill>
          <a:ln/>
          <a:extLst/>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900" dirty="0">
                <a:solidFill>
                  <a:schemeClr val="bg1"/>
                </a:solidFill>
              </a:rPr>
              <a:t>Click on “Internet Protocol Version 4 (TCP/IPv4)”</a:t>
            </a:r>
          </a:p>
        </p:txBody>
      </p:sp>
      <p:sp>
        <p:nvSpPr>
          <p:cNvPr id="6" name="Rectangle 1"/>
          <p:cNvSpPr>
            <a:spLocks noChangeArrowheads="1"/>
          </p:cNvSpPr>
          <p:nvPr/>
        </p:nvSpPr>
        <p:spPr bwMode="auto">
          <a:xfrm>
            <a:off x="4632677" y="3261425"/>
            <a:ext cx="1172223" cy="369332"/>
          </a:xfrm>
          <a:prstGeom prst="rect">
            <a:avLst/>
          </a:prstGeom>
          <a:solidFill>
            <a:srgbClr val="C00000"/>
          </a:solidFill>
          <a:ln/>
          <a:extLst/>
        </p:spPr>
        <p:style>
          <a:lnRef idx="0">
            <a:schemeClr val="accent1"/>
          </a:lnRef>
          <a:fillRef idx="3">
            <a:schemeClr val="accent1"/>
          </a:fillRef>
          <a:effectRef idx="3">
            <a:schemeClr val="accent1"/>
          </a:effectRef>
          <a:fontRef idx="minor">
            <a:schemeClr val="lt1"/>
          </a:fontRef>
        </p:style>
        <p:txBody>
          <a:bodyPr wrap="square">
            <a:spAutoFit/>
          </a:bodyPr>
          <a:lstStyle/>
          <a:p>
            <a:pPr>
              <a:defRPr/>
            </a:pPr>
            <a:r>
              <a:rPr lang="en-US" sz="900" dirty="0">
                <a:solidFill>
                  <a:schemeClr val="bg1"/>
                </a:solidFill>
              </a:rPr>
              <a:t>Click on “Properties”</a:t>
            </a:r>
          </a:p>
        </p:txBody>
      </p:sp>
    </p:spTree>
    <p:extLst>
      <p:ext uri="{BB962C8B-B14F-4D97-AF65-F5344CB8AC3E}">
        <p14:creationId xmlns:p14="http://schemas.microsoft.com/office/powerpoint/2010/main" val="96020476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6"/>
                                        </p:tgtEl>
                                        <p:attrNameLst>
                                          <p:attrName>ppt_y</p:attrName>
                                        </p:attrNameLst>
                                      </p:cBhvr>
                                      <p:tavLst>
                                        <p:tav tm="0">
                                          <p:val>
                                            <p:strVal val="#ppt_y"/>
                                          </p:val>
                                        </p:tav>
                                        <p:tav tm="100000">
                                          <p:val>
                                            <p:strVal val="#ppt_y"/>
                                          </p:val>
                                        </p:tav>
                                      </p:tavLst>
                                    </p:anim>
                                    <p:anim calcmode="lin" valueType="num">
                                      <p:cBhvr>
                                        <p:cTn id="18"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r="49960"/>
          <a:stretch/>
        </p:blipFill>
        <p:spPr>
          <a:xfrm>
            <a:off x="2240280" y="1097280"/>
            <a:ext cx="4575658" cy="3657600"/>
          </a:xfrm>
          <a:prstGeom prst="rect">
            <a:avLst/>
          </a:prstGeom>
        </p:spPr>
      </p:pic>
      <p:sp>
        <p:nvSpPr>
          <p:cNvPr id="3" name="Title 2"/>
          <p:cNvSpPr>
            <a:spLocks noGrp="1"/>
          </p:cNvSpPr>
          <p:nvPr>
            <p:ph type="title"/>
          </p:nvPr>
        </p:nvSpPr>
        <p:spPr/>
        <p:txBody>
          <a:bodyPr/>
          <a:lstStyle/>
          <a:p>
            <a:r>
              <a:rPr lang="en-US" dirty="0" smtClean="0"/>
              <a:t>Windows </a:t>
            </a:r>
            <a:r>
              <a:rPr lang="en-US" dirty="0"/>
              <a:t>10 (Supplemental)</a:t>
            </a:r>
          </a:p>
        </p:txBody>
      </p:sp>
    </p:spTree>
    <p:extLst>
      <p:ext uri="{BB962C8B-B14F-4D97-AF65-F5344CB8AC3E}">
        <p14:creationId xmlns:p14="http://schemas.microsoft.com/office/powerpoint/2010/main" val="2325475059"/>
      </p:ext>
    </p:extLst>
  </p:cSld>
  <p:clrMapOvr>
    <a:masterClrMapping/>
  </p:clrMapOvr>
  <p:transition spd="slow">
    <p:wip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pPr marL="0" indent="0">
              <a:lnSpc>
                <a:spcPct val="85000"/>
              </a:lnSpc>
              <a:spcBef>
                <a:spcPct val="30000"/>
              </a:spcBef>
              <a:buNone/>
            </a:pPr>
            <a:r>
              <a:rPr lang="en-US" dirty="0"/>
              <a:t>Prior to teaching Chapter 2, the instructor should:</a:t>
            </a:r>
          </a:p>
          <a:p>
            <a:pPr eaLnBrk="1" hangingPunct="1">
              <a:lnSpc>
                <a:spcPct val="85000"/>
              </a:lnSpc>
              <a:spcBef>
                <a:spcPct val="30000"/>
              </a:spcBef>
            </a:pPr>
            <a:r>
              <a:rPr lang="en-US" dirty="0"/>
              <a:t>Complete Chapter 2, “Assessment.”</a:t>
            </a:r>
          </a:p>
          <a:p>
            <a:pPr eaLnBrk="1" hangingPunct="1">
              <a:lnSpc>
                <a:spcPct val="85000"/>
              </a:lnSpc>
              <a:spcBef>
                <a:spcPct val="30000"/>
              </a:spcBef>
            </a:pPr>
            <a:r>
              <a:rPr lang="en-US" dirty="0"/>
              <a:t>The objectives of this chapter are:</a:t>
            </a:r>
          </a:p>
          <a:p>
            <a:pPr marL="557213" lvl="1" indent="-214313">
              <a:buFont typeface="Arial" panose="020B0604020202020204" pitchFamily="34" charset="0"/>
              <a:buChar char="•"/>
            </a:pPr>
            <a:r>
              <a:rPr lang="en-US" sz="1200" dirty="0"/>
              <a:t>Explain the purpose of the Cisco IOS. </a:t>
            </a:r>
          </a:p>
          <a:p>
            <a:pPr marL="557213" lvl="1" indent="-214313">
              <a:buFont typeface="Arial" panose="020B0604020202020204" pitchFamily="34" charset="0"/>
              <a:buChar char="•"/>
            </a:pPr>
            <a:r>
              <a:rPr lang="en-US" sz="1200" dirty="0"/>
              <a:t>Explain how to access a Cisco IOS device for configuration purposes.</a:t>
            </a:r>
          </a:p>
          <a:p>
            <a:pPr marL="557213" lvl="1" indent="-214313">
              <a:buFont typeface="Arial" panose="020B0604020202020204" pitchFamily="34" charset="0"/>
              <a:buChar char="•"/>
            </a:pPr>
            <a:r>
              <a:rPr lang="en-US" sz="1200" dirty="0"/>
              <a:t>Explain how to navigate Cisco IOS to configure network devices.</a:t>
            </a:r>
          </a:p>
          <a:p>
            <a:pPr marL="557213" lvl="1" indent="-214313">
              <a:buFont typeface="Arial" panose="020B0604020202020204" pitchFamily="34" charset="0"/>
              <a:buChar char="•"/>
            </a:pPr>
            <a:r>
              <a:rPr lang="en-US" sz="1200" dirty="0"/>
              <a:t>Describe the command structure of the Cisco IOS software.</a:t>
            </a:r>
          </a:p>
          <a:p>
            <a:pPr marL="557213" lvl="1" indent="-214313">
              <a:buFont typeface="Arial" panose="020B0604020202020204" pitchFamily="34" charset="0"/>
              <a:buChar char="•"/>
            </a:pPr>
            <a:r>
              <a:rPr lang="en-US" sz="1200" dirty="0"/>
              <a:t>Configure hostnames on a Cisco IOS device using the CLI.</a:t>
            </a:r>
          </a:p>
          <a:p>
            <a:pPr marL="557213" lvl="1" indent="-214313">
              <a:buFont typeface="Arial" panose="020B0604020202020204" pitchFamily="34" charset="0"/>
              <a:buChar char="•"/>
            </a:pPr>
            <a:r>
              <a:rPr lang="en-US" sz="1200" dirty="0"/>
              <a:t>Use Cisco IOS commands to limit access to device configurations.</a:t>
            </a:r>
          </a:p>
          <a:p>
            <a:pPr marL="557213" lvl="1" indent="-214313">
              <a:buFont typeface="Arial" panose="020B0604020202020204" pitchFamily="34" charset="0"/>
              <a:buChar char="•"/>
            </a:pPr>
            <a:r>
              <a:rPr lang="en-US" sz="1200" dirty="0"/>
              <a:t>Use Cisco IOS commands to save the running configuration.</a:t>
            </a:r>
          </a:p>
          <a:p>
            <a:pPr marL="557213" lvl="1" indent="-214313">
              <a:buFont typeface="Arial" panose="020B0604020202020204" pitchFamily="34" charset="0"/>
              <a:buChar char="•"/>
            </a:pPr>
            <a:r>
              <a:rPr lang="en-US" sz="1200" dirty="0"/>
              <a:t>Explain how devices communicate across network media.</a:t>
            </a:r>
          </a:p>
          <a:p>
            <a:pPr marL="557213" lvl="1" indent="-214313">
              <a:buFont typeface="Arial" panose="020B0604020202020204" pitchFamily="34" charset="0"/>
              <a:buChar char="•"/>
            </a:pPr>
            <a:r>
              <a:rPr lang="en-US" sz="1200" dirty="0"/>
              <a:t>Configure a host device with an IP address.</a:t>
            </a:r>
          </a:p>
          <a:p>
            <a:pPr marL="557213" lvl="1" indent="-214313">
              <a:buFont typeface="Arial" panose="020B0604020202020204" pitchFamily="34" charset="0"/>
              <a:buChar char="•"/>
            </a:pPr>
            <a:r>
              <a:rPr lang="en-US" sz="1200" dirty="0"/>
              <a:t>Verify connectivity between two end devices.</a:t>
            </a:r>
            <a:endParaRPr lang="en-US" sz="1500" dirty="0"/>
          </a:p>
          <a:p>
            <a:pPr eaLnBrk="1" hangingPunct="1">
              <a:lnSpc>
                <a:spcPct val="85000"/>
              </a:lnSpc>
              <a:spcBef>
                <a:spcPct val="30000"/>
              </a:spcBef>
            </a:pPr>
            <a:endParaRPr lang="en-US" b="1" dirty="0">
              <a:solidFill>
                <a:srgbClr val="FF0000"/>
              </a:solidFill>
            </a:endParaRPr>
          </a:p>
          <a:p>
            <a:pPr eaLnBrk="1" hangingPunct="1">
              <a:lnSpc>
                <a:spcPct val="85000"/>
              </a:lnSpc>
              <a:spcBef>
                <a:spcPct val="30000"/>
              </a:spcBef>
            </a:pPr>
            <a:endParaRPr lang="en-US" dirty="0" smtClean="0"/>
          </a:p>
        </p:txBody>
      </p:sp>
      <p:sp>
        <p:nvSpPr>
          <p:cNvPr id="2" name="Title 1"/>
          <p:cNvSpPr>
            <a:spLocks noGrp="1"/>
          </p:cNvSpPr>
          <p:nvPr>
            <p:ph type="title"/>
          </p:nvPr>
        </p:nvSpPr>
        <p:spPr/>
        <p:txBody>
          <a:bodyPr/>
          <a:lstStyle/>
          <a:p>
            <a:r>
              <a:rPr lang="en-US" dirty="0"/>
              <a:t>Chapter 2: Best </a:t>
            </a:r>
            <a:r>
              <a:rPr lang="en-US" dirty="0" smtClean="0"/>
              <a:t>Practices</a:t>
            </a:r>
            <a:endParaRPr lang="en-US" dirty="0"/>
          </a:p>
        </p:txBody>
      </p:sp>
    </p:spTree>
    <p:extLst>
      <p:ext uri="{BB962C8B-B14F-4D97-AF65-F5344CB8AC3E}">
        <p14:creationId xmlns:p14="http://schemas.microsoft.com/office/powerpoint/2010/main" val="2379341361"/>
      </p:ext>
    </p:extLst>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266" name="Rectangle 34"/>
          <p:cNvSpPr>
            <a:spLocks noGrp="1" noChangeArrowheads="1"/>
          </p:cNvSpPr>
          <p:nvPr>
            <p:ph idx="1"/>
          </p:nvPr>
        </p:nvSpPr>
        <p:spPr/>
        <p:txBody>
          <a:bodyPr/>
          <a:lstStyle/>
          <a:p>
            <a:r>
              <a:rPr lang="en-US" dirty="0" smtClean="0"/>
              <a:t>Create a Packet Tracer with a switch (int vlan 1 configured) and a router (int g0/0 configured) so the demonstration can be used throughout the chapter.</a:t>
            </a:r>
          </a:p>
          <a:p>
            <a:r>
              <a:rPr lang="en-US" dirty="0" smtClean="0"/>
              <a:t>Explain that the IOS gives networking hardware its capabilities.</a:t>
            </a:r>
          </a:p>
          <a:p>
            <a:r>
              <a:rPr lang="en-US" dirty="0" smtClean="0"/>
              <a:t>? is a KEY to IOS survival. Teach the students that ? is your friend!</a:t>
            </a:r>
          </a:p>
          <a:p>
            <a:r>
              <a:rPr lang="en-US" dirty="0" smtClean="0"/>
              <a:t>Students need to be aware of error messages when working in the CLI.</a:t>
            </a:r>
          </a:p>
          <a:p>
            <a:endParaRPr lang="en-US" dirty="0"/>
          </a:p>
          <a:p>
            <a:pPr lvl="0">
              <a:lnSpc>
                <a:spcPct val="85000"/>
              </a:lnSpc>
              <a:spcBef>
                <a:spcPct val="30000"/>
              </a:spcBef>
            </a:pPr>
            <a:r>
              <a:rPr lang="en-US" dirty="0"/>
              <a:t>TeraTerm Download - </a:t>
            </a:r>
            <a:r>
              <a:rPr lang="en-US" u="sng" dirty="0">
                <a:hlinkClick r:id="rId3"/>
              </a:rPr>
              <a:t>http://logmett.com/index.php?/download/free-downloads.html</a:t>
            </a:r>
            <a:endParaRPr lang="en-US" u="sng" dirty="0"/>
          </a:p>
          <a:p>
            <a:pPr lvl="0"/>
            <a:r>
              <a:rPr lang="en-US" dirty="0"/>
              <a:t>Mini-USB Console Cable – Driver is needed (</a:t>
            </a:r>
            <a:r>
              <a:rPr lang="en-US" u="sng" dirty="0">
                <a:hlinkClick r:id="rId4"/>
              </a:rPr>
              <a:t>http://software.cisco.com/download/release.html?mdfid=282774238&amp;flowid=714&amp;softwareid=282855122&amp;release=3.1&amp;relind=AVAILABLE&amp;rellifecycle=&amp;reltype=latest</a:t>
            </a:r>
            <a:r>
              <a:rPr lang="en-US" dirty="0"/>
              <a:t>) and USB to mini-USB cables are needed.</a:t>
            </a:r>
          </a:p>
          <a:p>
            <a:endParaRPr lang="en-US" dirty="0" smtClean="0"/>
          </a:p>
          <a:p>
            <a:endParaRPr lang="en-US" dirty="0"/>
          </a:p>
        </p:txBody>
      </p:sp>
      <p:sp>
        <p:nvSpPr>
          <p:cNvPr id="2" name="Title 1"/>
          <p:cNvSpPr>
            <a:spLocks noGrp="1"/>
          </p:cNvSpPr>
          <p:nvPr>
            <p:ph type="title"/>
          </p:nvPr>
        </p:nvSpPr>
        <p:spPr/>
        <p:txBody>
          <a:bodyPr/>
          <a:lstStyle/>
          <a:p>
            <a:r>
              <a:rPr lang="en-US" dirty="0" smtClean="0"/>
              <a:t>Chapter 2: Best Practices (Cont.)</a:t>
            </a:r>
            <a:endParaRPr lang="en-US" dirty="0"/>
          </a:p>
        </p:txBody>
      </p:sp>
    </p:spTree>
    <p:extLst>
      <p:ext uri="{BB962C8B-B14F-4D97-AF65-F5344CB8AC3E}">
        <p14:creationId xmlns:p14="http://schemas.microsoft.com/office/powerpoint/2010/main" val="3929071732"/>
      </p:ext>
    </p:extLst>
  </p:cSld>
  <p:clrMapOvr>
    <a:masterClrMapping/>
  </p:clrMapOvr>
  <p:transition spd="slow">
    <p:wipe/>
  </p:transition>
  <p:timing>
    <p:tnLst>
      <p:par>
        <p:cTn id="1" dur="indefinite" restart="never" nodeType="tmRoot"/>
      </p:par>
    </p:tnLst>
  </p:timing>
</p:sld>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xmlns="" name="Default Theme" id="{A3178FD6-045E-43BB-9FF9-79BDC55288A1}" vid="{B3635A64-254C-4D4D-B1C2-6197525273F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5619</TotalTime>
  <Words>5896</Words>
  <Application>Microsoft Office PowerPoint</Application>
  <PresentationFormat>On-screen Show (16:9)</PresentationFormat>
  <Paragraphs>894</Paragraphs>
  <Slides>78</Slides>
  <Notes>70</Notes>
  <HiddenSlides>24</HiddenSlides>
  <MMClips>0</MMClips>
  <ScaleCrop>false</ScaleCrop>
  <HeadingPairs>
    <vt:vector size="4" baseType="variant">
      <vt:variant>
        <vt:lpstr>Theme</vt:lpstr>
      </vt:variant>
      <vt:variant>
        <vt:i4>1</vt:i4>
      </vt:variant>
      <vt:variant>
        <vt:lpstr>Slide Titles</vt:lpstr>
      </vt:variant>
      <vt:variant>
        <vt:i4>78</vt:i4>
      </vt:variant>
    </vt:vector>
  </HeadingPairs>
  <TitlesOfParts>
    <vt:vector size="79" baseType="lpstr">
      <vt:lpstr>Default Theme</vt:lpstr>
      <vt:lpstr>Chapter 2: Configure a Network Operating System</vt:lpstr>
      <vt:lpstr>Instructor Materials – Chapter 2 Planning Guide</vt:lpstr>
      <vt:lpstr>Chapter 2: Configure a Network Operating System</vt:lpstr>
      <vt:lpstr>Chapter 2: Activities</vt:lpstr>
      <vt:lpstr>Chapter 2: Activities (Cont.)</vt:lpstr>
      <vt:lpstr>Chapter 2: Activities (Cont.)</vt:lpstr>
      <vt:lpstr>Chapter 2: Assessment</vt:lpstr>
      <vt:lpstr>Chapter 2: Best Practices</vt:lpstr>
      <vt:lpstr>Chapter 2: Best Practices (Cont.)</vt:lpstr>
      <vt:lpstr>Chapter 2: Best Practices (Cont.)</vt:lpstr>
      <vt:lpstr>Chapter 2: Best Practices (Cont.)</vt:lpstr>
      <vt:lpstr>Chapter 2: Best Practices (Cont.)</vt:lpstr>
      <vt:lpstr>Chapter 2: Best Practices (Cont.)</vt:lpstr>
      <vt:lpstr>Chapter 2: Best Practices (Cont.)</vt:lpstr>
      <vt:lpstr>Chapter 2: Best Practices (Cont.)</vt:lpstr>
      <vt:lpstr>Chapter 2: Additional Help</vt:lpstr>
      <vt:lpstr>PowerPoint Presentation</vt:lpstr>
      <vt:lpstr>Chapter 2: Configure a Network Operating System</vt:lpstr>
      <vt:lpstr>Chapter 2 - Sections &amp; Objectives</vt:lpstr>
      <vt:lpstr>Chapter 2 - Sections &amp; Objectives (Cont.)</vt:lpstr>
      <vt:lpstr>2.1 IOS Bootcamp</vt:lpstr>
      <vt:lpstr>Cisco IOS Operating System</vt:lpstr>
      <vt:lpstr>Cisco IOS Purpose of OS</vt:lpstr>
      <vt:lpstr>Cisco IOS Purpose of OS (Cont.)</vt:lpstr>
      <vt:lpstr>Cisco IOS Access Access Methods</vt:lpstr>
      <vt:lpstr>Cisco IOS Access Terminal Emulation Program</vt:lpstr>
      <vt:lpstr>Navigate the IOS Cisco IOS Modes of Operation</vt:lpstr>
      <vt:lpstr>Navigate the IOS Primary Command Modes</vt:lpstr>
      <vt:lpstr>Navigate the IOS Configuration Command Modes</vt:lpstr>
      <vt:lpstr>Navigate the IOS Navigate Between IOS Modes</vt:lpstr>
      <vt:lpstr>Navigate the IOS Navigate Between IOS Modes (Cont.)</vt:lpstr>
      <vt:lpstr>The Command Structure Basic IOS Command Structure</vt:lpstr>
      <vt:lpstr>The Command Structure IOS Command Syntax</vt:lpstr>
      <vt:lpstr>The Command Structure IOS Help Features</vt:lpstr>
      <vt:lpstr>The Command Structure IOS Help Features (Cont.)</vt:lpstr>
      <vt:lpstr>The Command Structure Hot Keys and Shortcuts </vt:lpstr>
      <vt:lpstr>The Command Structure Video Demonstration - Hotkeys and Shortcuts</vt:lpstr>
      <vt:lpstr>The Command Structure Packet Tracer - Navigating the IOS</vt:lpstr>
      <vt:lpstr>The Command Structure Lab – Establishing a Console Session with Tera Term</vt:lpstr>
      <vt:lpstr>2.2 Basic Device Configuration</vt:lpstr>
      <vt:lpstr>Hostnames Device Names</vt:lpstr>
      <vt:lpstr>Hostnames Configure Hostnames</vt:lpstr>
      <vt:lpstr>Limit Access to Device Configurations Limiting Device Access</vt:lpstr>
      <vt:lpstr>Limit Access to Device Configurations Configure Passwords</vt:lpstr>
      <vt:lpstr>Limit Access to Device Configurations Configure Passwords (Cont.)</vt:lpstr>
      <vt:lpstr>Limit Access to Device Configurations Encrypt Passwords</vt:lpstr>
      <vt:lpstr>Limit Access to Device Configurations Banner Messages</vt:lpstr>
      <vt:lpstr>Limit Access to Device Configurations Syntax Checker – Limiting Access to a Switch</vt:lpstr>
      <vt:lpstr>Save Configurations Save the Running Configuration File</vt:lpstr>
      <vt:lpstr>Save Configurations  Alter the Running Configuration</vt:lpstr>
      <vt:lpstr>Save Configurations Capture Configuration to a Text File</vt:lpstr>
      <vt:lpstr>Save Configurations Capture Configuration to a Text File (Cont.)</vt:lpstr>
      <vt:lpstr>Save Configuration Packet Tracer - Configuring Initial Switch Settings</vt:lpstr>
      <vt:lpstr>2.3 Address Schemes</vt:lpstr>
      <vt:lpstr>Ports and Addresses IP Addressing Overview</vt:lpstr>
      <vt:lpstr>Ports and Addresses Interfaces and Ports</vt:lpstr>
      <vt:lpstr>Configure IP Addressing   Manual IP Address Configuration for End Devices</vt:lpstr>
      <vt:lpstr>Configure IP Addressing Automatic IP Address Configuration for End Devices</vt:lpstr>
      <vt:lpstr>Configure IP Addressing  Switch Virtual Interface</vt:lpstr>
      <vt:lpstr>Configure IP Addressing  Packet Tracer - Implementing Basic Connectivity</vt:lpstr>
      <vt:lpstr>Verifying Connectivity Interface Addressing Verification</vt:lpstr>
      <vt:lpstr>Verifying Connectivity End-to-End Connectivity Test</vt:lpstr>
      <vt:lpstr>Verifying Connectivity  Lab – Building a Simple Network</vt:lpstr>
      <vt:lpstr>Verifying Connectivity  Lab – Configuring a Switch Management Address</vt:lpstr>
      <vt:lpstr>2.4 Chapter Summary</vt:lpstr>
      <vt:lpstr>Conclusion Class Activity – Tutor Me </vt:lpstr>
      <vt:lpstr>Conclusion Packet Tracer - Skills Integration Challenge </vt:lpstr>
      <vt:lpstr>Conclusion Chapter 2: Configure a Network Operating System</vt:lpstr>
      <vt:lpstr>Section 2.1 New Terms and Commands</vt:lpstr>
      <vt:lpstr>Section 2.2 New Terms and Commands</vt:lpstr>
      <vt:lpstr>Section 2.3 New Terms and Commands</vt:lpstr>
      <vt:lpstr>PowerPoint Presentation</vt:lpstr>
      <vt:lpstr>Windows 10 (Supplemental)</vt:lpstr>
      <vt:lpstr>Windows 10 (Supplemental)</vt:lpstr>
      <vt:lpstr>Windows 10 (Supplemental)</vt:lpstr>
      <vt:lpstr>Windows 10 (Supplemental)</vt:lpstr>
      <vt:lpstr>Windows 10 (Supplemental)</vt:lpstr>
      <vt:lpstr>Windows 10 (Supplemental)</vt:lpstr>
    </vt:vector>
  </TitlesOfParts>
  <Company>Cisco Systems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bvachon@cisco.com</dc:creator>
  <cp:lastModifiedBy>Tanka</cp:lastModifiedBy>
  <cp:revision>253</cp:revision>
  <dcterms:created xsi:type="dcterms:W3CDTF">2016-08-22T22:27:36Z</dcterms:created>
  <dcterms:modified xsi:type="dcterms:W3CDTF">2018-07-30T17:43:08Z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ies>
</file>