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57"/>
  </p:notesMasterIdLst>
  <p:sldIdLst>
    <p:sldId id="513" r:id="rId2"/>
    <p:sldId id="730" r:id="rId3"/>
    <p:sldId id="747" r:id="rId4"/>
    <p:sldId id="763" r:id="rId5"/>
    <p:sldId id="735" r:id="rId6"/>
    <p:sldId id="736" r:id="rId7"/>
    <p:sldId id="750" r:id="rId8"/>
    <p:sldId id="821" r:id="rId9"/>
    <p:sldId id="822" r:id="rId10"/>
    <p:sldId id="745" r:id="rId11"/>
    <p:sldId id="777" r:id="rId12"/>
    <p:sldId id="758" r:id="rId13"/>
    <p:sldId id="760" r:id="rId14"/>
    <p:sldId id="759" r:id="rId15"/>
    <p:sldId id="628" r:id="rId16"/>
    <p:sldId id="786" r:id="rId17"/>
    <p:sldId id="787" r:id="rId18"/>
    <p:sldId id="788" r:id="rId19"/>
    <p:sldId id="790" r:id="rId20"/>
    <p:sldId id="789" r:id="rId21"/>
    <p:sldId id="791" r:id="rId22"/>
    <p:sldId id="762" r:id="rId23"/>
    <p:sldId id="792" r:id="rId24"/>
    <p:sldId id="793" r:id="rId25"/>
    <p:sldId id="794" r:id="rId26"/>
    <p:sldId id="795" r:id="rId27"/>
    <p:sldId id="796" r:id="rId28"/>
    <p:sldId id="797" r:id="rId29"/>
    <p:sldId id="799" r:id="rId30"/>
    <p:sldId id="825" r:id="rId31"/>
    <p:sldId id="800" r:id="rId32"/>
    <p:sldId id="801" r:id="rId33"/>
    <p:sldId id="802" r:id="rId34"/>
    <p:sldId id="803" r:id="rId35"/>
    <p:sldId id="804" r:id="rId36"/>
    <p:sldId id="805" r:id="rId37"/>
    <p:sldId id="806" r:id="rId38"/>
    <p:sldId id="807" r:id="rId39"/>
    <p:sldId id="808" r:id="rId40"/>
    <p:sldId id="809" r:id="rId41"/>
    <p:sldId id="810" r:id="rId42"/>
    <p:sldId id="826" r:id="rId43"/>
    <p:sldId id="811" r:id="rId44"/>
    <p:sldId id="812" r:id="rId45"/>
    <p:sldId id="813" r:id="rId46"/>
    <p:sldId id="814" r:id="rId47"/>
    <p:sldId id="815" r:id="rId48"/>
    <p:sldId id="816" r:id="rId49"/>
    <p:sldId id="771" r:id="rId50"/>
    <p:sldId id="817" r:id="rId51"/>
    <p:sldId id="818" r:id="rId52"/>
    <p:sldId id="820" r:id="rId53"/>
    <p:sldId id="291" r:id="rId54"/>
    <p:sldId id="824" r:id="rId55"/>
    <p:sldId id="823" r:id="rId5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cmAuthor>
  <p:cmAuthor id="2" name="Bob Vachon" initials="BV" lastIdx="24" clrIdx="2">
    <p:extLst/>
  </p:cmAuthor>
  <p:cmAuthor id="3" name="geekette" initials="g" lastIdx="8"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31" autoAdjust="0"/>
    <p:restoredTop sz="81065" autoAdjust="0"/>
  </p:normalViewPr>
  <p:slideViewPr>
    <p:cSldViewPr snapToGrid="0" showGuides="1">
      <p:cViewPr varScale="1">
        <p:scale>
          <a:sx n="70" d="100"/>
          <a:sy n="70" d="100"/>
        </p:scale>
        <p:origin x="51" y="768"/>
      </p:cViewPr>
      <p:guideLst>
        <p:guide orient="horz" pos="1620"/>
        <p:guide pos="336"/>
      </p:guideLst>
    </p:cSldViewPr>
  </p:slideViewPr>
  <p:notesTextViewPr>
    <p:cViewPr>
      <p:scale>
        <a:sx n="1" d="1"/>
        <a:sy n="1" d="1"/>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11/30/2017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 to Networks v6.0</a:t>
            </a:r>
          </a:p>
          <a:p>
            <a:pPr>
              <a:buFontTx/>
              <a:buNone/>
            </a:pPr>
            <a:r>
              <a:rPr lang="en-US" sz="1200" b="0" dirty="0" smtClean="0"/>
              <a:t>Chapter 3: Network Protocols and Communication</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5F7D0146-1035-4865-8A5B-0B1E8578604B}" type="slidenum">
              <a:rPr lang="en-US" sz="800" b="0">
                <a:ea typeface="ＭＳ Ｐゴシック" pitchFamily="34" charset="-128"/>
              </a:rPr>
              <a:pPr algn="r"/>
              <a:t>10</a:t>
            </a:fld>
            <a:endParaRPr lang="en-US" sz="800" b="0" dirty="0">
              <a:ea typeface="ＭＳ Ｐゴシック" pitchFamily="3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4291573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a:t>
            </a:r>
            <a:r>
              <a:rPr lang="en-US" b="0" baseline="0" dirty="0" smtClean="0"/>
              <a:t> to Networks v6.0</a:t>
            </a:r>
            <a:endParaRPr lang="en-US" b="0" dirty="0" smtClean="0"/>
          </a:p>
          <a:p>
            <a:pPr>
              <a:buFontTx/>
              <a:buNone/>
            </a:pPr>
            <a:r>
              <a:rPr lang="en-US" sz="1200" b="0" dirty="0" smtClean="0"/>
              <a:t>Chapter 3: </a:t>
            </a:r>
            <a:r>
              <a:rPr lang="en-US" sz="1200" dirty="0" smtClean="0"/>
              <a:t>Network Protocols and Communication</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14968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13</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smtClean="0"/>
              <a:t>Cisco Networking Academy Program</a:t>
            </a:r>
          </a:p>
          <a:p>
            <a:pPr>
              <a:buFontTx/>
              <a:buNone/>
            </a:pPr>
            <a:r>
              <a:rPr lang="en-US" b="0" dirty="0" smtClean="0"/>
              <a:t>Introduction</a:t>
            </a:r>
            <a:r>
              <a:rPr lang="en-US" b="0" baseline="0" dirty="0" smtClean="0"/>
              <a:t> to Networks v6.0</a:t>
            </a:r>
            <a:endParaRPr lang="en-US" b="0" dirty="0" smtClean="0"/>
          </a:p>
          <a:p>
            <a:pPr>
              <a:buFontTx/>
              <a:buNone/>
            </a:pPr>
            <a:r>
              <a:rPr lang="en-US" sz="1200" b="0" dirty="0" smtClean="0"/>
              <a:t>Chapter 3: </a:t>
            </a:r>
            <a:r>
              <a:rPr lang="en-US" sz="1200" dirty="0" smtClean="0"/>
              <a:t>Network Protocols and Communication</a:t>
            </a:r>
            <a:endParaRPr lang="en-US" dirty="0" smtClean="0"/>
          </a:p>
          <a:p>
            <a:endParaRPr lang="en-GB" dirty="0" smtClean="0"/>
          </a:p>
        </p:txBody>
      </p:sp>
    </p:spTree>
    <p:extLst>
      <p:ext uri="{BB962C8B-B14F-4D97-AF65-F5344CB8AC3E}">
        <p14:creationId xmlns:p14="http://schemas.microsoft.com/office/powerpoint/2010/main" val="1024752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smtClean="0"/>
              <a:t>3 – </a:t>
            </a:r>
            <a:r>
              <a:rPr lang="en-US" sz="1200" dirty="0" smtClean="0"/>
              <a:t>Network Protocols and Communication</a:t>
            </a:r>
            <a:endParaRPr lang="en-US" sz="1200" b="0" dirty="0" smtClean="0"/>
          </a:p>
          <a:p>
            <a:pPr>
              <a:buFontTx/>
              <a:buNone/>
            </a:pPr>
            <a:r>
              <a:rPr lang="en-US" sz="1200" b="0" dirty="0" smtClean="0"/>
              <a:t>3.1 – </a:t>
            </a:r>
            <a:r>
              <a:rPr lang="en-US" dirty="0" smtClean="0"/>
              <a:t>Rules of Communication</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15</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3.1 – Rules of Communication</a:t>
            </a:r>
          </a:p>
          <a:p>
            <a:pPr>
              <a:lnSpc>
                <a:spcPct val="80000"/>
              </a:lnSpc>
              <a:buFontTx/>
              <a:buNone/>
            </a:pPr>
            <a:r>
              <a:rPr lang="en-US" dirty="0" smtClean="0">
                <a:latin typeface="Arial" charset="0"/>
              </a:rPr>
              <a:t>3.1.1 – </a:t>
            </a:r>
            <a:r>
              <a:rPr lang="en-US" altLang="en-US" sz="1200" dirty="0" smtClean="0"/>
              <a:t>The Rules</a:t>
            </a:r>
          </a:p>
          <a:p>
            <a:pPr>
              <a:lnSpc>
                <a:spcPct val="80000"/>
              </a:lnSpc>
              <a:buFontTx/>
              <a:buNone/>
            </a:pPr>
            <a:r>
              <a:rPr lang="en-US" dirty="0" smtClean="0">
                <a:latin typeface="Arial" charset="0"/>
              </a:rPr>
              <a:t>3.1.1.1 </a:t>
            </a:r>
            <a:r>
              <a:rPr lang="en-US" baseline="0" dirty="0" smtClean="0">
                <a:latin typeface="Arial" charset="0"/>
              </a:rPr>
              <a:t>– </a:t>
            </a:r>
            <a:r>
              <a:rPr lang="en-US" altLang="en-US" dirty="0" smtClean="0"/>
              <a:t>Communication Fundamentals</a:t>
            </a:r>
            <a:endParaRPr lang="en-US" baseline="0" dirty="0" smtClean="0">
              <a:latin typeface="Arial" charset="0"/>
            </a:endParaRPr>
          </a:p>
          <a:p>
            <a:pPr>
              <a:lnSpc>
                <a:spcPct val="80000"/>
              </a:lnSpc>
              <a:buFontTx/>
              <a:buNone/>
            </a:pPr>
            <a:endParaRPr lang="en-US" dirty="0" smtClean="0"/>
          </a:p>
        </p:txBody>
      </p:sp>
    </p:spTree>
    <p:extLst>
      <p:ext uri="{BB962C8B-B14F-4D97-AF65-F5344CB8AC3E}">
        <p14:creationId xmlns:p14="http://schemas.microsoft.com/office/powerpoint/2010/main" val="3525190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16</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3.1 – Rules of Communication</a:t>
            </a:r>
          </a:p>
          <a:p>
            <a:pPr>
              <a:lnSpc>
                <a:spcPct val="80000"/>
              </a:lnSpc>
              <a:buFontTx/>
              <a:buNone/>
            </a:pPr>
            <a:r>
              <a:rPr lang="en-US" dirty="0" smtClean="0">
                <a:latin typeface="Arial" charset="0"/>
              </a:rPr>
              <a:t>3.1.1 – </a:t>
            </a:r>
            <a:r>
              <a:rPr lang="en-US" altLang="en-US" sz="1200" dirty="0" smtClean="0"/>
              <a:t>The Rules</a:t>
            </a:r>
          </a:p>
          <a:p>
            <a:pPr>
              <a:lnSpc>
                <a:spcPct val="80000"/>
              </a:lnSpc>
              <a:buFontTx/>
              <a:buNone/>
            </a:pPr>
            <a:r>
              <a:rPr lang="en-US" dirty="0" smtClean="0">
                <a:latin typeface="Arial" charset="0"/>
              </a:rPr>
              <a:t>3.1.1.2 </a:t>
            </a:r>
            <a:r>
              <a:rPr lang="en-US" baseline="0" dirty="0" smtClean="0">
                <a:latin typeface="Arial" charset="0"/>
              </a:rPr>
              <a:t>– </a:t>
            </a:r>
            <a:r>
              <a:rPr lang="en-US" altLang="en-US" dirty="0" smtClean="0"/>
              <a:t>Rule Establishment</a:t>
            </a:r>
            <a:endParaRPr lang="en-US" dirty="0" smtClean="0"/>
          </a:p>
        </p:txBody>
      </p:sp>
    </p:spTree>
    <p:extLst>
      <p:ext uri="{BB962C8B-B14F-4D97-AF65-F5344CB8AC3E}">
        <p14:creationId xmlns:p14="http://schemas.microsoft.com/office/powerpoint/2010/main" val="4160986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17</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3.1 – Rules of Communication</a:t>
            </a:r>
          </a:p>
          <a:p>
            <a:pPr>
              <a:lnSpc>
                <a:spcPct val="80000"/>
              </a:lnSpc>
              <a:buFontTx/>
              <a:buNone/>
            </a:pPr>
            <a:r>
              <a:rPr lang="en-US" dirty="0" smtClean="0">
                <a:latin typeface="Arial" charset="0"/>
              </a:rPr>
              <a:t>3.1.1 – </a:t>
            </a:r>
            <a:r>
              <a:rPr lang="en-US" altLang="en-US" sz="1200" dirty="0" smtClean="0"/>
              <a:t>The Rules</a:t>
            </a:r>
          </a:p>
          <a:p>
            <a:pPr>
              <a:lnSpc>
                <a:spcPct val="80000"/>
              </a:lnSpc>
              <a:buFontTx/>
              <a:buNone/>
            </a:pPr>
            <a:r>
              <a:rPr lang="en-US" dirty="0" smtClean="0">
                <a:latin typeface="Arial" charset="0"/>
              </a:rPr>
              <a:t>3.1.1.3 </a:t>
            </a:r>
            <a:r>
              <a:rPr lang="en-US" baseline="0" dirty="0" smtClean="0">
                <a:latin typeface="Arial" charset="0"/>
              </a:rPr>
              <a:t>– </a:t>
            </a:r>
            <a:r>
              <a:rPr lang="en-US" altLang="en-US" dirty="0" smtClean="0"/>
              <a:t>Message Encoding</a:t>
            </a:r>
            <a:endParaRPr lang="en-US" dirty="0" smtClean="0"/>
          </a:p>
        </p:txBody>
      </p:sp>
    </p:spTree>
    <p:extLst>
      <p:ext uri="{BB962C8B-B14F-4D97-AF65-F5344CB8AC3E}">
        <p14:creationId xmlns:p14="http://schemas.microsoft.com/office/powerpoint/2010/main" val="384656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18</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3.1 – Rules of Communication</a:t>
            </a:r>
          </a:p>
          <a:p>
            <a:pPr>
              <a:lnSpc>
                <a:spcPct val="80000"/>
              </a:lnSpc>
              <a:buFontTx/>
              <a:buNone/>
            </a:pPr>
            <a:r>
              <a:rPr lang="en-US" dirty="0" smtClean="0">
                <a:latin typeface="Arial" charset="0"/>
              </a:rPr>
              <a:t>3.1.1 – </a:t>
            </a:r>
            <a:r>
              <a:rPr lang="en-US" altLang="en-US" sz="1200" dirty="0" smtClean="0"/>
              <a:t>The Rules</a:t>
            </a:r>
          </a:p>
          <a:p>
            <a:r>
              <a:rPr lang="en-US" dirty="0" smtClean="0">
                <a:latin typeface="Arial" charset="0"/>
              </a:rPr>
              <a:t>3.1.1.4 </a:t>
            </a:r>
            <a:r>
              <a:rPr lang="en-US" baseline="0" dirty="0" smtClean="0">
                <a:latin typeface="Arial" charset="0"/>
              </a:rPr>
              <a:t>– </a:t>
            </a:r>
            <a:r>
              <a:rPr lang="en-US" b="0" dirty="0" smtClean="0"/>
              <a:t>Message Formatting and Encapsulation</a:t>
            </a:r>
            <a:endParaRPr lang="en-US" b="0" dirty="0"/>
          </a:p>
        </p:txBody>
      </p:sp>
    </p:spTree>
    <p:extLst>
      <p:ext uri="{BB962C8B-B14F-4D97-AF65-F5344CB8AC3E}">
        <p14:creationId xmlns:p14="http://schemas.microsoft.com/office/powerpoint/2010/main" val="282875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19</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3.1 – Rules of Communication</a:t>
            </a:r>
          </a:p>
          <a:p>
            <a:pPr>
              <a:lnSpc>
                <a:spcPct val="80000"/>
              </a:lnSpc>
              <a:buFontTx/>
              <a:buNone/>
            </a:pPr>
            <a:r>
              <a:rPr lang="en-US" dirty="0" smtClean="0">
                <a:latin typeface="Arial" charset="0"/>
              </a:rPr>
              <a:t>3.1.1 – </a:t>
            </a:r>
            <a:r>
              <a:rPr lang="en-US" altLang="en-US" sz="1200" dirty="0" smtClean="0"/>
              <a:t>The Rules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3.1.1.5 </a:t>
            </a:r>
            <a:r>
              <a:rPr lang="en-US" baseline="0" dirty="0" smtClean="0">
                <a:latin typeface="Arial" charset="0"/>
              </a:rPr>
              <a:t>– </a:t>
            </a:r>
            <a:r>
              <a:rPr lang="en-US" b="0" dirty="0" smtClean="0"/>
              <a:t>Message Size</a:t>
            </a:r>
          </a:p>
          <a:p>
            <a:endParaRPr lang="en-US" b="0" dirty="0"/>
          </a:p>
        </p:txBody>
      </p:sp>
    </p:spTree>
    <p:extLst>
      <p:ext uri="{BB962C8B-B14F-4D97-AF65-F5344CB8AC3E}">
        <p14:creationId xmlns:p14="http://schemas.microsoft.com/office/powerpoint/2010/main" val="3322135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20</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3.1 – Rules of Communication</a:t>
            </a:r>
          </a:p>
          <a:p>
            <a:pPr>
              <a:lnSpc>
                <a:spcPct val="80000"/>
              </a:lnSpc>
              <a:buFontTx/>
              <a:buNone/>
            </a:pPr>
            <a:r>
              <a:rPr lang="en-US" dirty="0" smtClean="0">
                <a:latin typeface="Arial" charset="0"/>
              </a:rPr>
              <a:t>3.1.1 – </a:t>
            </a:r>
            <a:r>
              <a:rPr lang="en-US" altLang="en-US" sz="1200" dirty="0" smtClean="0"/>
              <a:t>The Rules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3.1.1.6 </a:t>
            </a:r>
            <a:r>
              <a:rPr lang="en-US" baseline="0" dirty="0" smtClean="0">
                <a:latin typeface="Arial" charset="0"/>
              </a:rPr>
              <a:t>– </a:t>
            </a:r>
            <a:r>
              <a:rPr lang="en-US" b="0" dirty="0" smtClean="0"/>
              <a:t>Message Timing</a:t>
            </a:r>
          </a:p>
          <a:p>
            <a:endParaRPr lang="en-US" b="0" dirty="0"/>
          </a:p>
        </p:txBody>
      </p:sp>
    </p:spTree>
    <p:extLst>
      <p:ext uri="{BB962C8B-B14F-4D97-AF65-F5344CB8AC3E}">
        <p14:creationId xmlns:p14="http://schemas.microsoft.com/office/powerpoint/2010/main" val="321948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3.1 – Rules of Communication</a:t>
            </a:r>
          </a:p>
          <a:p>
            <a:pPr>
              <a:lnSpc>
                <a:spcPct val="80000"/>
              </a:lnSpc>
              <a:buFontTx/>
              <a:buNone/>
            </a:pPr>
            <a:r>
              <a:rPr lang="en-US" dirty="0" smtClean="0">
                <a:latin typeface="Arial" charset="0"/>
              </a:rPr>
              <a:t>3.1.1 – </a:t>
            </a:r>
            <a:r>
              <a:rPr lang="en-US" altLang="en-US" sz="1200" dirty="0" smtClean="0"/>
              <a:t>The </a:t>
            </a:r>
            <a:r>
              <a:rPr lang="en-US" altLang="en-US" sz="1200" b="0" dirty="0" smtClean="0"/>
              <a:t>Rules</a:t>
            </a:r>
          </a:p>
          <a:p>
            <a:r>
              <a:rPr lang="en-US" b="0" dirty="0" smtClean="0">
                <a:latin typeface="Arial" charset="0"/>
              </a:rPr>
              <a:t>3.1.1.7 </a:t>
            </a:r>
            <a:r>
              <a:rPr lang="en-US" b="0" baseline="0" dirty="0" smtClean="0">
                <a:latin typeface="Arial" charset="0"/>
              </a:rPr>
              <a:t>– </a:t>
            </a:r>
            <a:r>
              <a:rPr lang="en-US" b="0" dirty="0" smtClean="0"/>
              <a:t>Message Delivery Options</a:t>
            </a:r>
          </a:p>
          <a:p>
            <a:endParaRPr lang="en-US" b="0" dirty="0"/>
          </a:p>
        </p:txBody>
      </p:sp>
    </p:spTree>
    <p:extLst>
      <p:ext uri="{BB962C8B-B14F-4D97-AF65-F5344CB8AC3E}">
        <p14:creationId xmlns:p14="http://schemas.microsoft.com/office/powerpoint/2010/main" val="2485555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smtClean="0"/>
              <a:t>3– </a:t>
            </a:r>
            <a:r>
              <a:rPr lang="en-US" sz="1200" dirty="0" smtClean="0"/>
              <a:t>Network Protocols and Communication</a:t>
            </a:r>
            <a:endParaRPr lang="en-US" sz="1200" b="0" dirty="0" smtClean="0"/>
          </a:p>
          <a:p>
            <a:pPr>
              <a:buFontTx/>
              <a:buNone/>
            </a:pPr>
            <a:r>
              <a:rPr lang="en-US" sz="1200" b="0" dirty="0" smtClean="0"/>
              <a:t>3.2 – </a:t>
            </a:r>
            <a:r>
              <a:rPr lang="en-US" sz="1200" dirty="0" smtClean="0"/>
              <a:t>Network Protocols and Standards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1297932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23</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3.2.1 – </a:t>
            </a:r>
            <a:r>
              <a:rPr lang="en-US" altLang="en-US" sz="1200" dirty="0" smtClean="0"/>
              <a:t>Protocols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3.2.1.1 </a:t>
            </a:r>
            <a:r>
              <a:rPr lang="en-US" baseline="0" dirty="0" smtClean="0">
                <a:latin typeface="Arial" charset="0"/>
              </a:rPr>
              <a:t>– </a:t>
            </a:r>
            <a:r>
              <a:rPr lang="en-US" b="0" dirty="0" smtClean="0"/>
              <a:t>Rules that Govern Communications</a:t>
            </a:r>
          </a:p>
          <a:p>
            <a:endParaRPr lang="en-US" b="0" dirty="0"/>
          </a:p>
        </p:txBody>
      </p:sp>
    </p:spTree>
    <p:extLst>
      <p:ext uri="{BB962C8B-B14F-4D97-AF65-F5344CB8AC3E}">
        <p14:creationId xmlns:p14="http://schemas.microsoft.com/office/powerpoint/2010/main" val="257685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24</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3.2.1 – </a:t>
            </a:r>
            <a:r>
              <a:rPr lang="en-US" altLang="en-US" sz="1200" dirty="0" smtClean="0"/>
              <a:t>Protocols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3.2.1.2 </a:t>
            </a:r>
            <a:r>
              <a:rPr lang="en-US" baseline="0" dirty="0" smtClean="0">
                <a:latin typeface="Arial" charset="0"/>
              </a:rPr>
              <a:t>– </a:t>
            </a:r>
            <a:r>
              <a:rPr lang="en-US" b="0" dirty="0" smtClean="0"/>
              <a:t>Network protocols</a:t>
            </a:r>
          </a:p>
          <a:p>
            <a:endParaRPr lang="en-US" b="0" dirty="0"/>
          </a:p>
        </p:txBody>
      </p:sp>
    </p:spTree>
    <p:extLst>
      <p:ext uri="{BB962C8B-B14F-4D97-AF65-F5344CB8AC3E}">
        <p14:creationId xmlns:p14="http://schemas.microsoft.com/office/powerpoint/2010/main" val="1775350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25</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3.2.1 – </a:t>
            </a:r>
            <a:r>
              <a:rPr lang="en-US" altLang="en-US" sz="1200" dirty="0" smtClean="0"/>
              <a:t>Protocols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3.2.1.3 </a:t>
            </a:r>
            <a:r>
              <a:rPr lang="en-US" baseline="0" dirty="0" smtClean="0">
                <a:latin typeface="Arial" charset="0"/>
              </a:rPr>
              <a:t>– </a:t>
            </a:r>
            <a:r>
              <a:rPr lang="en-US" dirty="0" smtClean="0"/>
              <a:t>Protocol Interaction</a:t>
            </a:r>
            <a:endParaRPr lang="en-US" b="0" dirty="0"/>
          </a:p>
        </p:txBody>
      </p:sp>
    </p:spTree>
    <p:extLst>
      <p:ext uri="{BB962C8B-B14F-4D97-AF65-F5344CB8AC3E}">
        <p14:creationId xmlns:p14="http://schemas.microsoft.com/office/powerpoint/2010/main" val="3323832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26</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3.2.2 – </a:t>
            </a:r>
            <a:r>
              <a:rPr lang="en-US" altLang="en-US" sz="1200" dirty="0" smtClean="0"/>
              <a:t>Protocol</a:t>
            </a:r>
            <a:r>
              <a:rPr lang="en-US" altLang="en-US" sz="1200" baseline="0" dirty="0" smtClean="0"/>
              <a:t> Suites</a:t>
            </a:r>
          </a:p>
          <a:p>
            <a:pPr>
              <a:lnSpc>
                <a:spcPct val="80000"/>
              </a:lnSpc>
              <a:buFontTx/>
              <a:buNone/>
            </a:pPr>
            <a:r>
              <a:rPr lang="en-US" dirty="0" smtClean="0">
                <a:latin typeface="Arial" charset="0"/>
              </a:rPr>
              <a:t>3.2.2.1 </a:t>
            </a:r>
            <a:r>
              <a:rPr lang="en-US" baseline="0" dirty="0" smtClean="0">
                <a:latin typeface="Arial" charset="0"/>
              </a:rPr>
              <a:t>– </a:t>
            </a:r>
            <a:r>
              <a:rPr lang="en-US" b="0" dirty="0" smtClean="0"/>
              <a:t>Protocol Suites and Industry Standards</a:t>
            </a:r>
            <a:endParaRPr lang="en-US" b="0" dirty="0"/>
          </a:p>
        </p:txBody>
      </p:sp>
    </p:spTree>
    <p:extLst>
      <p:ext uri="{BB962C8B-B14F-4D97-AF65-F5344CB8AC3E}">
        <p14:creationId xmlns:p14="http://schemas.microsoft.com/office/powerpoint/2010/main" val="1702041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3.2.2 – </a:t>
            </a:r>
            <a:r>
              <a:rPr lang="en-US" altLang="en-US" sz="1200" dirty="0" smtClean="0"/>
              <a:t>Protocol</a:t>
            </a:r>
            <a:r>
              <a:rPr lang="en-US" altLang="en-US" sz="1200" baseline="0" dirty="0" smtClean="0"/>
              <a:t> Suites</a:t>
            </a:r>
            <a:endParaRPr lang="en-US" altLang="en-US" sz="1200" dirty="0" smtClean="0"/>
          </a:p>
          <a:p>
            <a:r>
              <a:rPr lang="en-US" dirty="0" smtClean="0">
                <a:latin typeface="Arial" charset="0"/>
              </a:rPr>
              <a:t>3.2.2.2 </a:t>
            </a:r>
            <a:r>
              <a:rPr lang="en-US" baseline="0" dirty="0" smtClean="0">
                <a:latin typeface="Arial" charset="0"/>
              </a:rPr>
              <a:t>– </a:t>
            </a:r>
            <a:r>
              <a:rPr lang="en-US" b="0" dirty="0" smtClean="0"/>
              <a:t>Development of TCP/IP</a:t>
            </a:r>
            <a:endParaRPr lang="en-US" b="0" dirty="0"/>
          </a:p>
        </p:txBody>
      </p:sp>
    </p:spTree>
    <p:extLst>
      <p:ext uri="{BB962C8B-B14F-4D97-AF65-F5344CB8AC3E}">
        <p14:creationId xmlns:p14="http://schemas.microsoft.com/office/powerpoint/2010/main" val="912404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28</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3.2.2 – </a:t>
            </a:r>
            <a:r>
              <a:rPr lang="en-US" altLang="en-US" sz="1200" dirty="0" smtClean="0"/>
              <a:t>Protocol</a:t>
            </a:r>
            <a:r>
              <a:rPr lang="en-US" altLang="en-US" sz="1200" baseline="0" dirty="0" smtClean="0"/>
              <a:t> Suites</a:t>
            </a:r>
            <a:endParaRPr lang="en-US" altLang="en-US" sz="1200" dirty="0" smtClean="0"/>
          </a:p>
          <a:p>
            <a:r>
              <a:rPr lang="en-US" dirty="0" smtClean="0">
                <a:latin typeface="Arial" charset="0"/>
              </a:rPr>
              <a:t>3.2.2.3 </a:t>
            </a:r>
            <a:r>
              <a:rPr lang="en-US" baseline="0" dirty="0" smtClean="0">
                <a:latin typeface="Arial" charset="0"/>
              </a:rPr>
              <a:t>–</a:t>
            </a:r>
            <a:r>
              <a:rPr lang="en-US" b="0" dirty="0" smtClean="0"/>
              <a:t>TCP/IP Protocol Suite</a:t>
            </a:r>
            <a:endParaRPr lang="en-US" b="0" dirty="0"/>
          </a:p>
        </p:txBody>
      </p:sp>
    </p:spTree>
    <p:extLst>
      <p:ext uri="{BB962C8B-B14F-4D97-AF65-F5344CB8AC3E}">
        <p14:creationId xmlns:p14="http://schemas.microsoft.com/office/powerpoint/2010/main" val="3292442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3.2.2 – </a:t>
            </a:r>
            <a:r>
              <a:rPr lang="en-US" altLang="en-US" sz="1200" dirty="0" smtClean="0"/>
              <a:t>Protocol</a:t>
            </a:r>
            <a:r>
              <a:rPr lang="en-US" altLang="en-US" sz="1200" baseline="0" dirty="0" smtClean="0"/>
              <a:t> Suites</a:t>
            </a:r>
            <a:endParaRPr lang="en-US" altLang="en-US" sz="1200" dirty="0" smtClean="0"/>
          </a:p>
          <a:p>
            <a:r>
              <a:rPr lang="en-US" dirty="0" smtClean="0">
                <a:latin typeface="Arial" charset="0"/>
              </a:rPr>
              <a:t>3.2.2.4 </a:t>
            </a:r>
            <a:r>
              <a:rPr lang="en-US" baseline="0" dirty="0" smtClean="0">
                <a:latin typeface="Arial" charset="0"/>
              </a:rPr>
              <a:t>– </a:t>
            </a:r>
            <a:r>
              <a:rPr lang="en-US" dirty="0" smtClean="0"/>
              <a:t>TCP/IP Communication Process</a:t>
            </a:r>
            <a:endParaRPr lang="en-US" b="0" dirty="0"/>
          </a:p>
        </p:txBody>
      </p:sp>
    </p:spTree>
    <p:extLst>
      <p:ext uri="{BB962C8B-B14F-4D97-AF65-F5344CB8AC3E}">
        <p14:creationId xmlns:p14="http://schemas.microsoft.com/office/powerpoint/2010/main" val="2724194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30</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3.2.2 – </a:t>
            </a:r>
            <a:r>
              <a:rPr lang="en-US" altLang="en-US" sz="1200" dirty="0" smtClean="0"/>
              <a:t>Protocol</a:t>
            </a:r>
            <a:r>
              <a:rPr lang="en-US" altLang="en-US" sz="1200" baseline="0" dirty="0" smtClean="0"/>
              <a:t> Suites</a:t>
            </a:r>
            <a:endParaRPr lang="en-US" altLang="en-US" sz="1200" dirty="0" smtClean="0"/>
          </a:p>
          <a:p>
            <a:r>
              <a:rPr lang="en-US" dirty="0" smtClean="0">
                <a:latin typeface="Arial" charset="0"/>
              </a:rPr>
              <a:t>3.2.2.4 </a:t>
            </a:r>
            <a:r>
              <a:rPr lang="en-US" baseline="0" dirty="0" smtClean="0">
                <a:latin typeface="Arial" charset="0"/>
              </a:rPr>
              <a:t>– </a:t>
            </a:r>
            <a:r>
              <a:rPr lang="en-US" dirty="0" smtClean="0"/>
              <a:t>TCP/IP Communication Process (Cont.)</a:t>
            </a:r>
            <a:endParaRPr lang="en-US" b="0" dirty="0"/>
          </a:p>
        </p:txBody>
      </p:sp>
    </p:spTree>
    <p:extLst>
      <p:ext uri="{BB962C8B-B14F-4D97-AF65-F5344CB8AC3E}">
        <p14:creationId xmlns:p14="http://schemas.microsoft.com/office/powerpoint/2010/main" val="217339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 to Networks</a:t>
            </a:r>
            <a:r>
              <a:rPr lang="en-US" b="0" baseline="0" dirty="0" smtClean="0"/>
              <a:t> v6.0</a:t>
            </a:r>
            <a:endParaRPr lang="en-US" b="0" dirty="0" smtClean="0"/>
          </a:p>
          <a:p>
            <a:pPr>
              <a:buFontTx/>
              <a:buNone/>
            </a:pPr>
            <a:r>
              <a:rPr lang="en-US" sz="1200" b="0" dirty="0" smtClean="0"/>
              <a:t>Chapter 3: Network Protocols and Communication</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15032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31</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3.2.3 – </a:t>
            </a:r>
            <a:r>
              <a:rPr lang="en-US" altLang="en-US" sz="1200" dirty="0" smtClean="0"/>
              <a:t>Standards Organizations</a:t>
            </a:r>
          </a:p>
          <a:p>
            <a:r>
              <a:rPr lang="en-US" dirty="0" smtClean="0">
                <a:latin typeface="Arial" charset="0"/>
              </a:rPr>
              <a:t>3.2.3.1 </a:t>
            </a:r>
            <a:r>
              <a:rPr lang="en-US" baseline="0" dirty="0" smtClean="0">
                <a:latin typeface="Arial" charset="0"/>
              </a:rPr>
              <a:t>– </a:t>
            </a:r>
            <a:r>
              <a:rPr lang="en-US" dirty="0" smtClean="0"/>
              <a:t>Open Standards</a:t>
            </a:r>
            <a:endParaRPr lang="en-US" b="0" dirty="0"/>
          </a:p>
        </p:txBody>
      </p:sp>
    </p:spTree>
    <p:extLst>
      <p:ext uri="{BB962C8B-B14F-4D97-AF65-F5344CB8AC3E}">
        <p14:creationId xmlns:p14="http://schemas.microsoft.com/office/powerpoint/2010/main" val="27921351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32</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3.2.3 – </a:t>
            </a:r>
            <a:r>
              <a:rPr lang="en-US" altLang="en-US" sz="1200" dirty="0" smtClean="0"/>
              <a:t>Standards Organizations</a:t>
            </a:r>
          </a:p>
          <a:p>
            <a:r>
              <a:rPr lang="en-US" dirty="0" smtClean="0">
                <a:latin typeface="Arial" charset="0"/>
              </a:rPr>
              <a:t>3.2.3.2 </a:t>
            </a:r>
            <a:r>
              <a:rPr lang="en-US" baseline="0" dirty="0" smtClean="0">
                <a:latin typeface="Arial" charset="0"/>
              </a:rPr>
              <a:t>– </a:t>
            </a:r>
            <a:r>
              <a:rPr lang="en-US" b="0" dirty="0" smtClean="0"/>
              <a:t>Internet Standards</a:t>
            </a:r>
            <a:endParaRPr lang="en-US" b="0" dirty="0"/>
          </a:p>
        </p:txBody>
      </p:sp>
    </p:spTree>
    <p:extLst>
      <p:ext uri="{BB962C8B-B14F-4D97-AF65-F5344CB8AC3E}">
        <p14:creationId xmlns:p14="http://schemas.microsoft.com/office/powerpoint/2010/main" val="2931090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33</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3.2.3 – </a:t>
            </a:r>
            <a:r>
              <a:rPr lang="en-US" altLang="en-US" sz="1200" dirty="0" smtClean="0"/>
              <a:t>Standards Organizations</a:t>
            </a:r>
          </a:p>
          <a:p>
            <a:r>
              <a:rPr lang="en-US" dirty="0" smtClean="0">
                <a:latin typeface="Arial" charset="0"/>
              </a:rPr>
              <a:t>3.2.3.3 </a:t>
            </a:r>
            <a:r>
              <a:rPr lang="en-US" baseline="0" dirty="0" smtClean="0">
                <a:latin typeface="Arial" charset="0"/>
              </a:rPr>
              <a:t>– </a:t>
            </a:r>
            <a:r>
              <a:rPr lang="en-US" b="0" dirty="0" smtClean="0"/>
              <a:t>Electronics and Communications Standard Organizations</a:t>
            </a:r>
            <a:endParaRPr lang="en-US" b="0" dirty="0"/>
          </a:p>
        </p:txBody>
      </p:sp>
    </p:spTree>
    <p:extLst>
      <p:ext uri="{BB962C8B-B14F-4D97-AF65-F5344CB8AC3E}">
        <p14:creationId xmlns:p14="http://schemas.microsoft.com/office/powerpoint/2010/main" val="827683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34</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3.2.3 – </a:t>
            </a:r>
            <a:r>
              <a:rPr lang="en-US" altLang="en-US" sz="1200" dirty="0" smtClean="0"/>
              <a:t>Standards Organizations</a:t>
            </a:r>
          </a:p>
          <a:p>
            <a:r>
              <a:rPr lang="en-US" dirty="0" smtClean="0">
                <a:latin typeface="Arial" charset="0"/>
              </a:rPr>
              <a:t>3.2.3.4 </a:t>
            </a:r>
            <a:r>
              <a:rPr lang="en-US" baseline="0" dirty="0" smtClean="0">
                <a:latin typeface="Arial" charset="0"/>
              </a:rPr>
              <a:t>– </a:t>
            </a:r>
            <a:r>
              <a:rPr lang="en-US" b="0" dirty="0" smtClean="0"/>
              <a:t>Lab-Researching Networking Standards</a:t>
            </a:r>
            <a:endParaRPr lang="en-US" b="0" dirty="0"/>
          </a:p>
        </p:txBody>
      </p:sp>
    </p:spTree>
    <p:extLst>
      <p:ext uri="{BB962C8B-B14F-4D97-AF65-F5344CB8AC3E}">
        <p14:creationId xmlns:p14="http://schemas.microsoft.com/office/powerpoint/2010/main" val="3942861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35</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3.2.4 – </a:t>
            </a:r>
            <a:r>
              <a:rPr lang="en-US" altLang="en-US" sz="1200" dirty="0" smtClean="0"/>
              <a:t>Reference Models</a:t>
            </a:r>
          </a:p>
          <a:p>
            <a:r>
              <a:rPr lang="en-US" dirty="0" smtClean="0">
                <a:latin typeface="Arial" charset="0"/>
              </a:rPr>
              <a:t>3.2.4.1 </a:t>
            </a:r>
            <a:r>
              <a:rPr lang="en-US" baseline="0" dirty="0" smtClean="0">
                <a:latin typeface="Arial" charset="0"/>
              </a:rPr>
              <a:t>– </a:t>
            </a:r>
            <a:r>
              <a:rPr lang="en-US" b="0" dirty="0" smtClean="0"/>
              <a:t>The Benefits</a:t>
            </a:r>
            <a:r>
              <a:rPr lang="en-US" b="0" baseline="0" dirty="0" smtClean="0"/>
              <a:t> of Using a Layered Model</a:t>
            </a:r>
            <a:endParaRPr lang="en-US" b="0" dirty="0"/>
          </a:p>
        </p:txBody>
      </p:sp>
    </p:spTree>
    <p:extLst>
      <p:ext uri="{BB962C8B-B14F-4D97-AF65-F5344CB8AC3E}">
        <p14:creationId xmlns:p14="http://schemas.microsoft.com/office/powerpoint/2010/main" val="4088951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36</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3.2.4 – </a:t>
            </a:r>
            <a:r>
              <a:rPr lang="en-US" altLang="en-US" sz="1200" dirty="0" smtClean="0"/>
              <a:t>Reference Models</a:t>
            </a:r>
          </a:p>
          <a:p>
            <a:r>
              <a:rPr lang="en-US" dirty="0" smtClean="0">
                <a:latin typeface="Arial" charset="0"/>
              </a:rPr>
              <a:t>3.2.4.2 </a:t>
            </a:r>
            <a:r>
              <a:rPr lang="en-US" baseline="0" dirty="0" smtClean="0">
                <a:latin typeface="Arial" charset="0"/>
              </a:rPr>
              <a:t>– </a:t>
            </a:r>
            <a:r>
              <a:rPr lang="en-US" b="0" dirty="0" smtClean="0"/>
              <a:t>The OSI Reference Model</a:t>
            </a:r>
            <a:endParaRPr lang="en-US" b="0" dirty="0"/>
          </a:p>
        </p:txBody>
      </p:sp>
    </p:spTree>
    <p:extLst>
      <p:ext uri="{BB962C8B-B14F-4D97-AF65-F5344CB8AC3E}">
        <p14:creationId xmlns:p14="http://schemas.microsoft.com/office/powerpoint/2010/main" val="2288953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37</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3.2.4 – </a:t>
            </a:r>
            <a:r>
              <a:rPr lang="en-US" altLang="en-US" sz="1200" dirty="0" smtClean="0"/>
              <a:t>Reference Models</a:t>
            </a:r>
          </a:p>
          <a:p>
            <a:r>
              <a:rPr lang="en-US" dirty="0" smtClean="0">
                <a:latin typeface="Arial" charset="0"/>
              </a:rPr>
              <a:t>3.2.4.3 </a:t>
            </a:r>
            <a:r>
              <a:rPr lang="en-US" baseline="0" dirty="0" smtClean="0">
                <a:latin typeface="Arial" charset="0"/>
              </a:rPr>
              <a:t>– </a:t>
            </a:r>
            <a:r>
              <a:rPr lang="en-US" b="0" dirty="0" smtClean="0"/>
              <a:t>The TCP/IP Protocol Model</a:t>
            </a:r>
            <a:endParaRPr lang="en-US" b="0" dirty="0"/>
          </a:p>
        </p:txBody>
      </p:sp>
    </p:spTree>
    <p:extLst>
      <p:ext uri="{BB962C8B-B14F-4D97-AF65-F5344CB8AC3E}">
        <p14:creationId xmlns:p14="http://schemas.microsoft.com/office/powerpoint/2010/main" val="4229587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38</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3.2.4 – </a:t>
            </a:r>
            <a:r>
              <a:rPr lang="en-US" altLang="en-US" sz="1200" dirty="0" smtClean="0"/>
              <a:t>Reference Models</a:t>
            </a:r>
          </a:p>
          <a:p>
            <a:r>
              <a:rPr lang="en-US" dirty="0" smtClean="0">
                <a:latin typeface="Arial" charset="0"/>
              </a:rPr>
              <a:t>3.2.4.4 </a:t>
            </a:r>
            <a:r>
              <a:rPr lang="en-US" baseline="0" dirty="0" smtClean="0">
                <a:latin typeface="Arial" charset="0"/>
              </a:rPr>
              <a:t>– </a:t>
            </a:r>
            <a:r>
              <a:rPr lang="it-IT" b="0" dirty="0" smtClean="0"/>
              <a:t>OSI Model and TCP/IP Model Comparison</a:t>
            </a:r>
            <a:endParaRPr lang="en-US" b="0" dirty="0"/>
          </a:p>
        </p:txBody>
      </p:sp>
    </p:spTree>
    <p:extLst>
      <p:ext uri="{BB962C8B-B14F-4D97-AF65-F5344CB8AC3E}">
        <p14:creationId xmlns:p14="http://schemas.microsoft.com/office/powerpoint/2010/main" val="2963973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3.2 – Network</a:t>
            </a:r>
            <a:r>
              <a:rPr lang="en-US" sz="1200" kern="1200" baseline="0" dirty="0" smtClean="0">
                <a:solidFill>
                  <a:schemeClr val="tx1"/>
                </a:solidFill>
                <a:latin typeface="Arial" charset="0"/>
                <a:ea typeface="ＭＳ Ｐゴシック" charset="0"/>
                <a:cs typeface="ＭＳ Ｐゴシック" charset="0"/>
              </a:rPr>
              <a:t> Protocols and Standards</a:t>
            </a:r>
            <a:endParaRPr lang="en-US" sz="1200" kern="1200" dirty="0" smtClean="0">
              <a:solidFill>
                <a:schemeClr val="tx1"/>
              </a:solidFill>
              <a:latin typeface="Arial" charset="0"/>
              <a:ea typeface="ＭＳ Ｐゴシック" charset="0"/>
              <a:cs typeface="ＭＳ Ｐゴシック" charset="0"/>
            </a:endParaRPr>
          </a:p>
          <a:p>
            <a:pPr>
              <a:lnSpc>
                <a:spcPct val="80000"/>
              </a:lnSpc>
              <a:buFontTx/>
              <a:buNone/>
            </a:pPr>
            <a:r>
              <a:rPr lang="en-US" dirty="0" smtClean="0">
                <a:latin typeface="Arial" charset="0"/>
              </a:rPr>
              <a:t>3.2.4 – </a:t>
            </a:r>
            <a:r>
              <a:rPr lang="en-US" altLang="en-US" sz="1200" dirty="0" smtClean="0"/>
              <a:t>Reference Models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rPr>
              <a:t>3.2.4.6</a:t>
            </a:r>
            <a:r>
              <a:rPr lang="en-US" baseline="0" dirty="0" smtClean="0">
                <a:latin typeface="Arial" charset="0"/>
              </a:rPr>
              <a:t> – Packet Tracer - </a:t>
            </a:r>
            <a:r>
              <a:rPr lang="en-US" b="0" dirty="0" smtClean="0"/>
              <a:t>Investigating the TCP/IP and OSI Models in Action</a:t>
            </a:r>
          </a:p>
          <a:p>
            <a:endParaRPr lang="en-US" b="0" dirty="0"/>
          </a:p>
        </p:txBody>
      </p:sp>
    </p:spTree>
    <p:extLst>
      <p:ext uri="{BB962C8B-B14F-4D97-AF65-F5344CB8AC3E}">
        <p14:creationId xmlns:p14="http://schemas.microsoft.com/office/powerpoint/2010/main" val="103155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smtClean="0"/>
              <a:t>3– </a:t>
            </a:r>
            <a:r>
              <a:rPr lang="en-US" sz="1200" dirty="0" smtClean="0"/>
              <a:t>Network Protocols and Communication</a:t>
            </a:r>
            <a:endParaRPr lang="en-US" sz="1200" b="0" dirty="0" smtClean="0"/>
          </a:p>
          <a:p>
            <a:pPr>
              <a:buFontTx/>
              <a:buNone/>
            </a:pPr>
            <a:r>
              <a:rPr lang="en-US" sz="1200" b="0" dirty="0" smtClean="0"/>
              <a:t>3.3 – </a:t>
            </a:r>
            <a:r>
              <a:rPr lang="en-US" sz="1200" dirty="0" smtClean="0"/>
              <a:t>Data Transfer in the Network</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146703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4</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41</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3.3.1– </a:t>
            </a:r>
            <a:r>
              <a:rPr lang="en-US" altLang="en-US" sz="1200" dirty="0" smtClean="0"/>
              <a:t>Data Encapsulation</a:t>
            </a:r>
          </a:p>
          <a:p>
            <a:r>
              <a:rPr lang="en-US" dirty="0" smtClean="0">
                <a:latin typeface="Arial" charset="0"/>
              </a:rPr>
              <a:t>3.3.1.1 </a:t>
            </a:r>
            <a:r>
              <a:rPr lang="en-US" baseline="0" dirty="0" smtClean="0">
                <a:latin typeface="Arial" charset="0"/>
              </a:rPr>
              <a:t>– </a:t>
            </a:r>
            <a:r>
              <a:rPr lang="it-IT" b="0" dirty="0" smtClean="0"/>
              <a:t>Message Segmentation</a:t>
            </a:r>
            <a:endParaRPr lang="en-US" b="0" dirty="0"/>
          </a:p>
        </p:txBody>
      </p:sp>
    </p:spTree>
    <p:extLst>
      <p:ext uri="{BB962C8B-B14F-4D97-AF65-F5344CB8AC3E}">
        <p14:creationId xmlns:p14="http://schemas.microsoft.com/office/powerpoint/2010/main" val="2659471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42</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3.3.1– </a:t>
            </a:r>
            <a:r>
              <a:rPr lang="en-US" altLang="en-US" sz="1200" dirty="0" smtClean="0"/>
              <a:t>Data Encapsulation</a:t>
            </a:r>
          </a:p>
          <a:p>
            <a:r>
              <a:rPr lang="en-US" dirty="0" smtClean="0">
                <a:latin typeface="Arial" charset="0"/>
              </a:rPr>
              <a:t>3.3.1.2 </a:t>
            </a:r>
            <a:r>
              <a:rPr lang="en-US" baseline="0" dirty="0" smtClean="0">
                <a:latin typeface="Arial" charset="0"/>
              </a:rPr>
              <a:t>– </a:t>
            </a:r>
            <a:r>
              <a:rPr lang="it-IT" b="0" dirty="0" smtClean="0"/>
              <a:t>Protocol Data Units</a:t>
            </a:r>
            <a:endParaRPr lang="en-US" b="0" dirty="0"/>
          </a:p>
        </p:txBody>
      </p:sp>
    </p:spTree>
    <p:extLst>
      <p:ext uri="{BB962C8B-B14F-4D97-AF65-F5344CB8AC3E}">
        <p14:creationId xmlns:p14="http://schemas.microsoft.com/office/powerpoint/2010/main" val="15223828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43</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3.3.1– </a:t>
            </a:r>
            <a:r>
              <a:rPr lang="en-US" altLang="en-US" sz="1200" dirty="0" smtClean="0"/>
              <a:t>Data Encapsulation</a:t>
            </a:r>
          </a:p>
          <a:p>
            <a:r>
              <a:rPr lang="en-US" dirty="0" smtClean="0">
                <a:latin typeface="Arial" charset="0"/>
              </a:rPr>
              <a:t>3.3.1.3 </a:t>
            </a:r>
            <a:r>
              <a:rPr lang="en-US" baseline="0" dirty="0" smtClean="0">
                <a:latin typeface="Arial" charset="0"/>
              </a:rPr>
              <a:t>– </a:t>
            </a:r>
            <a:r>
              <a:rPr lang="it-IT" b="0" dirty="0" smtClean="0"/>
              <a:t>Encapsulation Example</a:t>
            </a:r>
            <a:endParaRPr lang="en-US" b="0" dirty="0"/>
          </a:p>
        </p:txBody>
      </p:sp>
    </p:spTree>
    <p:extLst>
      <p:ext uri="{BB962C8B-B14F-4D97-AF65-F5344CB8AC3E}">
        <p14:creationId xmlns:p14="http://schemas.microsoft.com/office/powerpoint/2010/main" val="763317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44</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3.3.1– </a:t>
            </a:r>
            <a:r>
              <a:rPr lang="en-US" altLang="en-US" sz="1200" dirty="0" smtClean="0"/>
              <a:t>Data Encapsulation</a:t>
            </a:r>
          </a:p>
          <a:p>
            <a:r>
              <a:rPr lang="en-US" dirty="0" smtClean="0">
                <a:latin typeface="Arial" charset="0"/>
              </a:rPr>
              <a:t>3.3.1.4 </a:t>
            </a:r>
            <a:r>
              <a:rPr lang="en-US" baseline="0" dirty="0" smtClean="0">
                <a:latin typeface="Arial" charset="0"/>
              </a:rPr>
              <a:t>– </a:t>
            </a:r>
            <a:r>
              <a:rPr lang="it-IT" b="0" dirty="0" smtClean="0"/>
              <a:t>Encapsulation Example</a:t>
            </a:r>
            <a:endParaRPr lang="en-US" b="0" dirty="0"/>
          </a:p>
        </p:txBody>
      </p:sp>
    </p:spTree>
    <p:extLst>
      <p:ext uri="{BB962C8B-B14F-4D97-AF65-F5344CB8AC3E}">
        <p14:creationId xmlns:p14="http://schemas.microsoft.com/office/powerpoint/2010/main" val="2689119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45</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3.3.2– </a:t>
            </a:r>
            <a:r>
              <a:rPr lang="en-US" altLang="en-US" sz="1200" dirty="0" smtClean="0"/>
              <a:t>Data Access</a:t>
            </a:r>
          </a:p>
          <a:p>
            <a:r>
              <a:rPr lang="en-US" dirty="0" smtClean="0">
                <a:latin typeface="Arial" charset="0"/>
              </a:rPr>
              <a:t>3.3.2.1 </a:t>
            </a:r>
            <a:r>
              <a:rPr lang="en-US" baseline="0" dirty="0" smtClean="0">
                <a:latin typeface="Arial" charset="0"/>
              </a:rPr>
              <a:t>– </a:t>
            </a:r>
            <a:r>
              <a:rPr lang="it-IT" b="0" dirty="0" smtClean="0"/>
              <a:t>Network Addresses</a:t>
            </a:r>
            <a:endParaRPr lang="en-US" b="0" dirty="0"/>
          </a:p>
        </p:txBody>
      </p:sp>
    </p:spTree>
    <p:extLst>
      <p:ext uri="{BB962C8B-B14F-4D97-AF65-F5344CB8AC3E}">
        <p14:creationId xmlns:p14="http://schemas.microsoft.com/office/powerpoint/2010/main" val="395074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46</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3.3.2– </a:t>
            </a:r>
            <a:r>
              <a:rPr lang="en-US" altLang="en-US" sz="1200" dirty="0" smtClean="0"/>
              <a:t>Data Access</a:t>
            </a:r>
          </a:p>
          <a:p>
            <a:r>
              <a:rPr lang="en-US" dirty="0" smtClean="0">
                <a:latin typeface="Arial" charset="0"/>
              </a:rPr>
              <a:t>3.3.2.2 </a:t>
            </a:r>
            <a:r>
              <a:rPr lang="en-US" baseline="0" dirty="0" smtClean="0">
                <a:latin typeface="Arial" charset="0"/>
              </a:rPr>
              <a:t>– </a:t>
            </a:r>
            <a:r>
              <a:rPr lang="it-IT" b="0" dirty="0" smtClean="0"/>
              <a:t>Data Link Addresses</a:t>
            </a:r>
            <a:endParaRPr lang="en-US" b="0" dirty="0"/>
          </a:p>
        </p:txBody>
      </p:sp>
    </p:spTree>
    <p:extLst>
      <p:ext uri="{BB962C8B-B14F-4D97-AF65-F5344CB8AC3E}">
        <p14:creationId xmlns:p14="http://schemas.microsoft.com/office/powerpoint/2010/main" val="2009583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47</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3.3.2– </a:t>
            </a:r>
            <a:r>
              <a:rPr lang="en-US" altLang="en-US" sz="1200" dirty="0" smtClean="0"/>
              <a:t>Data Access</a:t>
            </a:r>
          </a:p>
          <a:p>
            <a:r>
              <a:rPr lang="en-US" dirty="0" smtClean="0">
                <a:latin typeface="Arial" charset="0"/>
              </a:rPr>
              <a:t>3.3.2.3 </a:t>
            </a:r>
            <a:r>
              <a:rPr lang="en-US" baseline="0" dirty="0" smtClean="0">
                <a:latin typeface="Arial" charset="0"/>
              </a:rPr>
              <a:t>– </a:t>
            </a:r>
            <a:r>
              <a:rPr lang="it-IT" b="0" dirty="0" smtClean="0"/>
              <a:t>Devices on the Same Network</a:t>
            </a:r>
            <a:endParaRPr lang="en-US" b="0" dirty="0"/>
          </a:p>
        </p:txBody>
      </p:sp>
    </p:spTree>
    <p:extLst>
      <p:ext uri="{BB962C8B-B14F-4D97-AF65-F5344CB8AC3E}">
        <p14:creationId xmlns:p14="http://schemas.microsoft.com/office/powerpoint/2010/main" val="1381776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48</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3.3 – Data Transfer in the Network</a:t>
            </a:r>
          </a:p>
          <a:p>
            <a:pPr>
              <a:lnSpc>
                <a:spcPct val="80000"/>
              </a:lnSpc>
              <a:buFontTx/>
              <a:buNone/>
            </a:pPr>
            <a:r>
              <a:rPr lang="en-US" dirty="0" smtClean="0">
                <a:latin typeface="Arial" charset="0"/>
              </a:rPr>
              <a:t>3.3.2– </a:t>
            </a:r>
            <a:r>
              <a:rPr lang="en-US" altLang="en-US" sz="1200" dirty="0" smtClean="0"/>
              <a:t>Data Access</a:t>
            </a:r>
          </a:p>
          <a:p>
            <a:r>
              <a:rPr lang="en-US" dirty="0" smtClean="0">
                <a:latin typeface="Arial" charset="0"/>
              </a:rPr>
              <a:t>3.3.2.4 </a:t>
            </a:r>
            <a:r>
              <a:rPr lang="en-US" baseline="0" dirty="0" smtClean="0">
                <a:latin typeface="Arial" charset="0"/>
              </a:rPr>
              <a:t>– </a:t>
            </a:r>
            <a:r>
              <a:rPr lang="en-US" b="0" dirty="0" smtClean="0"/>
              <a:t>Devices on a Remote Network</a:t>
            </a:r>
            <a:endParaRPr lang="en-US" b="0" dirty="0"/>
          </a:p>
        </p:txBody>
      </p:sp>
    </p:spTree>
    <p:extLst>
      <p:ext uri="{BB962C8B-B14F-4D97-AF65-F5344CB8AC3E}">
        <p14:creationId xmlns:p14="http://schemas.microsoft.com/office/powerpoint/2010/main" val="2190762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3 – Network Protocols and Communication</a:t>
            </a:r>
          </a:p>
          <a:p>
            <a:r>
              <a:rPr lang="en-US" dirty="0" smtClean="0"/>
              <a:t>3.4 – Summary</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50</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3.4 – Summary</a:t>
            </a:r>
          </a:p>
          <a:p>
            <a:pPr>
              <a:lnSpc>
                <a:spcPct val="80000"/>
              </a:lnSpc>
              <a:buFontTx/>
              <a:buNone/>
            </a:pPr>
            <a:r>
              <a:rPr lang="en-US" dirty="0" smtClean="0">
                <a:latin typeface="Arial" charset="0"/>
              </a:rPr>
              <a:t>3.4.1– </a:t>
            </a:r>
            <a:r>
              <a:rPr lang="en-US" sz="1200" kern="1200" dirty="0" smtClean="0">
                <a:solidFill>
                  <a:schemeClr val="tx1"/>
                </a:solidFill>
                <a:latin typeface="Arial" charset="0"/>
                <a:ea typeface="ＭＳ Ｐゴシック" charset="0"/>
                <a:cs typeface="ＭＳ Ｐゴシック" charset="0"/>
              </a:rPr>
              <a:t>Conclusion</a:t>
            </a:r>
          </a:p>
          <a:p>
            <a:r>
              <a:rPr lang="en-US" dirty="0" smtClean="0">
                <a:latin typeface="Arial" charset="0"/>
              </a:rPr>
              <a:t>3.4.1.1 </a:t>
            </a:r>
            <a:r>
              <a:rPr lang="en-US" baseline="0" dirty="0" smtClean="0">
                <a:latin typeface="Arial" charset="0"/>
              </a:rPr>
              <a:t>– </a:t>
            </a:r>
            <a:r>
              <a:rPr lang="en-US" b="0" dirty="0" smtClean="0"/>
              <a:t>Lab – Installing Wireshark</a:t>
            </a:r>
            <a:endParaRPr lang="en-US" b="0" dirty="0"/>
          </a:p>
        </p:txBody>
      </p:sp>
    </p:spTree>
    <p:extLst>
      <p:ext uri="{BB962C8B-B14F-4D97-AF65-F5344CB8AC3E}">
        <p14:creationId xmlns:p14="http://schemas.microsoft.com/office/powerpoint/2010/main" val="173995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5</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14226138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51</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3.4 – Summary</a:t>
            </a:r>
          </a:p>
          <a:p>
            <a:pPr>
              <a:lnSpc>
                <a:spcPct val="80000"/>
              </a:lnSpc>
              <a:buFontTx/>
              <a:buNone/>
            </a:pPr>
            <a:r>
              <a:rPr lang="en-US" dirty="0" smtClean="0">
                <a:latin typeface="Arial" charset="0"/>
              </a:rPr>
              <a:t>3.4.1– </a:t>
            </a:r>
            <a:r>
              <a:rPr lang="en-US" sz="1200" kern="1200" dirty="0" smtClean="0">
                <a:solidFill>
                  <a:schemeClr val="tx1"/>
                </a:solidFill>
                <a:latin typeface="Arial" charset="0"/>
                <a:ea typeface="ＭＳ Ｐゴシック" charset="0"/>
                <a:cs typeface="ＭＳ Ｐゴシック" charset="0"/>
              </a:rPr>
              <a:t>Conclusion</a:t>
            </a:r>
          </a:p>
          <a:p>
            <a:r>
              <a:rPr lang="en-US" dirty="0" smtClean="0">
                <a:latin typeface="Arial" charset="0"/>
              </a:rPr>
              <a:t>3.4.1.2 </a:t>
            </a:r>
            <a:r>
              <a:rPr lang="en-US" baseline="0" dirty="0" smtClean="0">
                <a:latin typeface="Arial" charset="0"/>
              </a:rPr>
              <a:t>– </a:t>
            </a:r>
            <a:r>
              <a:rPr lang="en-US" b="0" dirty="0" smtClean="0"/>
              <a:t>Lab – Using Wireshark to View Network Traffic</a:t>
            </a:r>
            <a:endParaRPr lang="en-US" b="0" dirty="0"/>
          </a:p>
        </p:txBody>
      </p:sp>
    </p:spTree>
    <p:extLst>
      <p:ext uri="{BB962C8B-B14F-4D97-AF65-F5344CB8AC3E}">
        <p14:creationId xmlns:p14="http://schemas.microsoft.com/office/powerpoint/2010/main" val="525835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52</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3.4 – Summary</a:t>
            </a:r>
          </a:p>
          <a:p>
            <a:pPr>
              <a:lnSpc>
                <a:spcPct val="80000"/>
              </a:lnSpc>
              <a:buFontTx/>
              <a:buNone/>
            </a:pPr>
            <a:r>
              <a:rPr lang="en-US" dirty="0" smtClean="0">
                <a:latin typeface="Arial" charset="0"/>
              </a:rPr>
              <a:t>3.4.1– </a:t>
            </a:r>
            <a:r>
              <a:rPr lang="en-US" sz="1200" kern="1200" dirty="0" smtClean="0">
                <a:solidFill>
                  <a:schemeClr val="tx1"/>
                </a:solidFill>
                <a:latin typeface="Arial" charset="0"/>
                <a:ea typeface="ＭＳ Ｐゴシック" charset="0"/>
                <a:cs typeface="ＭＳ Ｐゴシック" charset="0"/>
              </a:rPr>
              <a:t>Conclusion</a:t>
            </a:r>
          </a:p>
          <a:p>
            <a:r>
              <a:rPr lang="en-US" dirty="0" smtClean="0">
                <a:latin typeface="Arial" charset="0"/>
              </a:rPr>
              <a:t>3.4.1.4 </a:t>
            </a:r>
            <a:r>
              <a:rPr lang="en-US" baseline="0" dirty="0" smtClean="0">
                <a:latin typeface="Arial" charset="0"/>
              </a:rPr>
              <a:t>– </a:t>
            </a:r>
            <a:r>
              <a:rPr lang="en-US" b="0" dirty="0" smtClean="0"/>
              <a:t>Chapter 3: Network Protocols and Communications</a:t>
            </a:r>
            <a:endParaRPr lang="en-US" b="0" dirty="0"/>
          </a:p>
        </p:txBody>
      </p:sp>
    </p:spTree>
    <p:extLst>
      <p:ext uri="{BB962C8B-B14F-4D97-AF65-F5344CB8AC3E}">
        <p14:creationId xmlns:p14="http://schemas.microsoft.com/office/powerpoint/2010/main" val="833163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54</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t>Chapter 3: Network Protocols and Communications</a:t>
            </a:r>
          </a:p>
          <a:p>
            <a:r>
              <a:rPr lang="en-US" b="0" dirty="0" smtClean="0"/>
              <a:t>New </a:t>
            </a:r>
            <a:r>
              <a:rPr lang="en-US" b="0" dirty="0" smtClean="0"/>
              <a:t>Terms and Commands</a:t>
            </a:r>
          </a:p>
          <a:p>
            <a:endParaRPr lang="en-US" b="0" dirty="0"/>
          </a:p>
        </p:txBody>
      </p:sp>
    </p:spTree>
    <p:extLst>
      <p:ext uri="{BB962C8B-B14F-4D97-AF65-F5344CB8AC3E}">
        <p14:creationId xmlns:p14="http://schemas.microsoft.com/office/powerpoint/2010/main" val="7658567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55</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t>Chapter 3: Network Protocols and Communications</a:t>
            </a:r>
          </a:p>
          <a:p>
            <a:r>
              <a:rPr lang="en-US" b="0" dirty="0" smtClean="0"/>
              <a:t>New </a:t>
            </a:r>
            <a:r>
              <a:rPr lang="en-US" b="0" dirty="0" smtClean="0"/>
              <a:t>Terms and Commands</a:t>
            </a:r>
          </a:p>
          <a:p>
            <a:endParaRPr lang="en-US" b="0" dirty="0"/>
          </a:p>
        </p:txBody>
      </p:sp>
    </p:spTree>
    <p:extLst>
      <p:ext uri="{BB962C8B-B14F-4D97-AF65-F5344CB8AC3E}">
        <p14:creationId xmlns:p14="http://schemas.microsoft.com/office/powerpoint/2010/main" val="851263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6</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56057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7</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52454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27797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294251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smtClean="0"/>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dirty="0" smtClean="0">
                <a:sym typeface="Arial" pitchFamily="34" charset="0"/>
              </a:rPr>
              <a:t>Click to edit Master title style</a:t>
            </a:r>
          </a:p>
        </p:txBody>
      </p:sp>
    </p:spTree>
    <p:extLst>
      <p:ext uri="{BB962C8B-B14F-4D97-AF65-F5344CB8AC3E}">
        <p14:creationId xmlns:p14="http://schemas.microsoft.com/office/powerpoint/2010/main" val="2257996623"/>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smtClean="0"/>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a:t>
            </a:r>
            <a:r>
              <a:rPr lang="en-US" sz="600" dirty="0" smtClean="0">
                <a:solidFill>
                  <a:schemeClr val="accent5">
                    <a:lumMod val="50000"/>
                  </a:schemeClr>
                </a:solidFill>
                <a:latin typeface="+mn-lt"/>
                <a:ea typeface="+mn-ea"/>
                <a:cs typeface="CiscoSans Thin"/>
              </a:rPr>
              <a:t>2016  </a:t>
            </a:r>
            <a:r>
              <a:rPr lang="en-US" sz="600" dirty="0">
                <a:solidFill>
                  <a:schemeClr val="accent5">
                    <a:lumMod val="50000"/>
                  </a:schemeClr>
                </a:solidFill>
                <a:latin typeface="+mn-lt"/>
                <a:ea typeface="+mn-ea"/>
                <a:cs typeface="CiscoSans Thin"/>
              </a:rPr>
              <a:t>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smtClean="0"/>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a:t>
            </a:r>
            <a:r>
              <a:rPr lang="en-US" sz="600" dirty="0" smtClean="0">
                <a:solidFill>
                  <a:schemeClr val="accent3">
                    <a:lumMod val="85000"/>
                  </a:schemeClr>
                </a:solidFill>
                <a:latin typeface="+mn-lt"/>
                <a:ea typeface="+mn-ea"/>
                <a:cs typeface="CiscoSans Thin"/>
              </a:rPr>
              <a:t>2016  </a:t>
            </a:r>
            <a:r>
              <a:rPr lang="en-US" sz="600" dirty="0">
                <a:solidFill>
                  <a:schemeClr val="accent3">
                    <a:lumMod val="85000"/>
                  </a:schemeClr>
                </a:solidFill>
                <a:latin typeface="+mn-lt"/>
                <a:ea typeface="+mn-ea"/>
                <a:cs typeface="CiscoSans Thin"/>
              </a:rPr>
              <a:t>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etacad.com/group/communities/community-home"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hyperlink" Target="https://www.netacad.com/group/communities/ccna-blo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tmp"/></Relationships>
</file>

<file path=ppt/slides/_rels/slide16.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8.tmp"/></Relationships>
</file>

<file path=ppt/slides/_rels/slide1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3.tmp"/><Relationship Id="rId4" Type="http://schemas.openxmlformats.org/officeDocument/2006/relationships/image" Target="../media/image12.tm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Instructor Materials</a:t>
            </a:r>
          </a:p>
        </p:txBody>
      </p:sp>
      <p:sp>
        <p:nvSpPr>
          <p:cNvPr id="6" name="Title 5"/>
          <p:cNvSpPr>
            <a:spLocks noGrp="1"/>
          </p:cNvSpPr>
          <p:nvPr>
            <p:ph type="ctrTitle"/>
          </p:nvPr>
        </p:nvSpPr>
        <p:spPr>
          <a:xfrm>
            <a:off x="425765" y="2233947"/>
            <a:ext cx="6784239" cy="711533"/>
          </a:xfrm>
        </p:spPr>
        <p:txBody>
          <a:bodyPr/>
          <a:lstStyle/>
          <a:p>
            <a:r>
              <a:rPr lang="en-US" dirty="0" smtClean="0"/>
              <a:t>Chapter 3: Network Protocols and Communication</a:t>
            </a:r>
            <a:endParaRPr lang="en-US" dirty="0"/>
          </a:p>
        </p:txBody>
      </p:sp>
      <p:sp>
        <p:nvSpPr>
          <p:cNvPr id="7" name="Subtitle 6"/>
          <p:cNvSpPr>
            <a:spLocks noGrp="1"/>
          </p:cNvSpPr>
          <p:nvPr>
            <p:ph type="subTitle" idx="1"/>
          </p:nvPr>
        </p:nvSpPr>
        <p:spPr>
          <a:xfrm>
            <a:off x="469497" y="3809526"/>
            <a:ext cx="2368954" cy="902174"/>
          </a:xfrm>
        </p:spPr>
        <p:txBody>
          <a:bodyPr/>
          <a:lstStyle/>
          <a:p>
            <a:r>
              <a:rPr lang="en-US" dirty="0" smtClean="0"/>
              <a:t>CCNA Routing and Switching</a:t>
            </a:r>
            <a:endParaRPr lang="en-US" dirty="0"/>
          </a:p>
          <a:p>
            <a:r>
              <a:rPr lang="en-US" dirty="0" smtClean="0"/>
              <a:t>Introduction to Networks v6.0</a:t>
            </a:r>
            <a:endParaRPr lang="en-US" dirty="0"/>
          </a:p>
          <a:p>
            <a:endParaRPr lang="en-US" dirty="0"/>
          </a:p>
        </p:txBody>
      </p:sp>
    </p:spTree>
    <p:extLst>
      <p:ext uri="{BB962C8B-B14F-4D97-AF65-F5344CB8AC3E}">
        <p14:creationId xmlns:p14="http://schemas.microsoft.com/office/powerpoint/2010/main" val="3436504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4"/>
          <p:cNvSpPr>
            <a:spLocks noGrp="1" noChangeArrowheads="1"/>
          </p:cNvSpPr>
          <p:nvPr>
            <p:ph idx="1"/>
          </p:nvPr>
        </p:nvSpPr>
        <p:spPr/>
        <p:txBody>
          <a:bodyPr/>
          <a:lstStyle/>
          <a:p>
            <a:pPr>
              <a:lnSpc>
                <a:spcPct val="85000"/>
              </a:lnSpc>
              <a:spcBef>
                <a:spcPct val="30000"/>
              </a:spcBef>
              <a:spcAft>
                <a:spcPts val="900"/>
              </a:spcAft>
              <a:defRPr/>
            </a:pPr>
            <a:r>
              <a:rPr lang="en-US" dirty="0"/>
              <a:t>For additional help with teaching strategies, including lesson plans, analogies for difficult concepts, and discussion topics, visit the CCNA Community at: </a:t>
            </a:r>
            <a:r>
              <a:rPr lang="en-US" dirty="0">
                <a:hlinkClick r:id="rId3"/>
              </a:rPr>
              <a:t>https://www.netacad.com/group/communities/community-home</a:t>
            </a:r>
            <a:endParaRPr lang="en-US" dirty="0"/>
          </a:p>
          <a:p>
            <a:pPr>
              <a:lnSpc>
                <a:spcPct val="85000"/>
              </a:lnSpc>
              <a:spcBef>
                <a:spcPct val="30000"/>
              </a:spcBef>
              <a:spcAft>
                <a:spcPts val="900"/>
              </a:spcAft>
              <a:defRPr/>
            </a:pPr>
            <a:r>
              <a:rPr lang="en-US" dirty="0"/>
              <a:t>Best practices from around the world for teaching CCNA Routing and </a:t>
            </a:r>
            <a:r>
              <a:rPr lang="en-US" dirty="0" smtClean="0"/>
              <a:t>Switching: </a:t>
            </a:r>
            <a:r>
              <a:rPr lang="en-US" dirty="0">
                <a:hlinkClick r:id="rId4"/>
              </a:rPr>
              <a:t>https://</a:t>
            </a:r>
            <a:r>
              <a:rPr lang="en-US" dirty="0" smtClean="0">
                <a:hlinkClick r:id="rId4"/>
              </a:rPr>
              <a:t>www.netacad.com/group/communities/ccna</a:t>
            </a:r>
            <a:endParaRPr lang="en-US" dirty="0"/>
          </a:p>
          <a:p>
            <a:pPr>
              <a:lnSpc>
                <a:spcPct val="85000"/>
              </a:lnSpc>
              <a:spcBef>
                <a:spcPct val="30000"/>
              </a:spcBef>
              <a:defRPr/>
            </a:pPr>
            <a:r>
              <a:rPr lang="en-US" dirty="0"/>
              <a:t>If you have lesson plans or resources that you would like to share, upload them to the CCNA Community in order to help other instructors.</a:t>
            </a:r>
          </a:p>
          <a:p>
            <a:r>
              <a:rPr lang="en-US" dirty="0"/>
              <a:t>Students can enroll in </a:t>
            </a:r>
            <a:r>
              <a:rPr lang="en-US" b="1" dirty="0" smtClean="0"/>
              <a:t>Introduction to Packet Tracer </a:t>
            </a:r>
            <a:r>
              <a:rPr lang="en-US" dirty="0"/>
              <a:t>(</a:t>
            </a:r>
            <a:r>
              <a:rPr lang="en-US" dirty="0" smtClean="0"/>
              <a:t>self-paced).</a:t>
            </a:r>
            <a:endParaRPr lang="en-US" dirty="0"/>
          </a:p>
        </p:txBody>
      </p:sp>
      <p:sp>
        <p:nvSpPr>
          <p:cNvPr id="13314" name="Rectangle 33"/>
          <p:cNvSpPr>
            <a:spLocks noGrp="1" noChangeArrowheads="1"/>
          </p:cNvSpPr>
          <p:nvPr>
            <p:ph type="title"/>
          </p:nvPr>
        </p:nvSpPr>
        <p:spPr/>
        <p:txBody>
          <a:bodyPr/>
          <a:lstStyle/>
          <a:p>
            <a:pPr eaLnBrk="1" hangingPunct="1"/>
            <a:r>
              <a:rPr lang="en-US" dirty="0" smtClean="0"/>
              <a:t>Chapter 3: Additional Help</a:t>
            </a:r>
          </a:p>
        </p:txBody>
      </p:sp>
    </p:spTree>
    <p:extLst>
      <p:ext uri="{BB962C8B-B14F-4D97-AF65-F5344CB8AC3E}">
        <p14:creationId xmlns:p14="http://schemas.microsoft.com/office/powerpoint/2010/main" val="184930198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6802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52937" y="2333118"/>
            <a:ext cx="6800422" cy="644730"/>
          </a:xfrm>
        </p:spPr>
        <p:txBody>
          <a:bodyPr/>
          <a:lstStyle/>
          <a:p>
            <a:r>
              <a:rPr lang="en-US" dirty="0" smtClean="0"/>
              <a:t>Chapter 3</a:t>
            </a:r>
            <a:r>
              <a:rPr lang="en-US" dirty="0"/>
              <a:t>: Network Protocols and Communication</a:t>
            </a:r>
          </a:p>
        </p:txBody>
      </p:sp>
      <p:sp>
        <p:nvSpPr>
          <p:cNvPr id="7" name="Subtitle 6"/>
          <p:cNvSpPr>
            <a:spLocks noGrp="1"/>
          </p:cNvSpPr>
          <p:nvPr>
            <p:ph type="subTitle" idx="1"/>
          </p:nvPr>
        </p:nvSpPr>
        <p:spPr>
          <a:xfrm>
            <a:off x="469497" y="3809526"/>
            <a:ext cx="2368954" cy="902174"/>
          </a:xfrm>
        </p:spPr>
        <p:txBody>
          <a:bodyPr/>
          <a:lstStyle/>
          <a:p>
            <a:r>
              <a:rPr lang="en-US" dirty="0" smtClean="0"/>
              <a:t>CCNA Routing and Switching</a:t>
            </a:r>
            <a:endParaRPr lang="en-US" dirty="0"/>
          </a:p>
          <a:p>
            <a:r>
              <a:rPr lang="en-US" dirty="0" smtClean="0"/>
              <a:t>Introduction to Networks v6.0</a:t>
            </a:r>
            <a:endParaRPr lang="en-US" dirty="0"/>
          </a:p>
          <a:p>
            <a:endParaRPr lang="en-US" dirty="0"/>
          </a:p>
        </p:txBody>
      </p:sp>
    </p:spTree>
    <p:extLst>
      <p:ext uri="{BB962C8B-B14F-4D97-AF65-F5344CB8AC3E}">
        <p14:creationId xmlns:p14="http://schemas.microsoft.com/office/powerpoint/2010/main" val="178293801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a:xfrm>
            <a:off x="641839" y="522514"/>
            <a:ext cx="8355512" cy="4431750"/>
          </a:xfrm>
        </p:spPr>
        <p:txBody>
          <a:bodyPr/>
          <a:lstStyle/>
          <a:p>
            <a:r>
              <a:rPr lang="en-CA" sz="1400" dirty="0"/>
              <a:t>3</a:t>
            </a:r>
            <a:r>
              <a:rPr lang="en-CA" sz="1400" dirty="0" smtClean="0"/>
              <a:t>.1 </a:t>
            </a:r>
            <a:r>
              <a:rPr lang="en-US" sz="1400" dirty="0"/>
              <a:t>Rules of </a:t>
            </a:r>
            <a:r>
              <a:rPr lang="en-US" sz="1400" dirty="0" smtClean="0"/>
              <a:t>Communication</a:t>
            </a:r>
          </a:p>
          <a:p>
            <a:pPr lvl="3"/>
            <a:r>
              <a:rPr lang="en-US" sz="1300" dirty="0" smtClean="0"/>
              <a:t> Explain </a:t>
            </a:r>
            <a:r>
              <a:rPr lang="en-US" sz="1300" dirty="0"/>
              <a:t>how rules facilitate communication. </a:t>
            </a:r>
            <a:endParaRPr lang="en-US" sz="1300" dirty="0" smtClean="0"/>
          </a:p>
          <a:p>
            <a:pPr marL="542131" lvl="2" indent="-214313">
              <a:buFont typeface="Arial" panose="020B0604020202020204" pitchFamily="34" charset="0"/>
              <a:buChar char="•"/>
            </a:pPr>
            <a:r>
              <a:rPr lang="en-US" sz="1300" dirty="0"/>
              <a:t>Describe the types of rules that are necessary to successfully communicate.</a:t>
            </a:r>
          </a:p>
          <a:p>
            <a:pPr marL="286941" indent="-285750"/>
            <a:r>
              <a:rPr lang="en-CA" sz="1400" dirty="0" smtClean="0"/>
              <a:t>3.2 </a:t>
            </a:r>
            <a:r>
              <a:rPr lang="en-US" sz="1400" dirty="0"/>
              <a:t>Network Protocols and Standards </a:t>
            </a:r>
            <a:endParaRPr lang="en-US" sz="1400" dirty="0" smtClean="0"/>
          </a:p>
          <a:p>
            <a:pPr marL="548878" lvl="2" indent="-285750"/>
            <a:r>
              <a:rPr lang="en-US" sz="1300" dirty="0"/>
              <a:t>Explain the role of protocols and standards organizations in facilitating interoperability in network communications. </a:t>
            </a:r>
            <a:endParaRPr lang="en-US" sz="1300" dirty="0" smtClean="0"/>
          </a:p>
          <a:p>
            <a:pPr marL="548878" lvl="2" indent="-285750"/>
            <a:r>
              <a:rPr lang="en-US" sz="1300" dirty="0"/>
              <a:t>Explain why protocols are necessary in network communication. </a:t>
            </a:r>
            <a:endParaRPr lang="en-US" sz="1300" dirty="0" smtClean="0"/>
          </a:p>
          <a:p>
            <a:pPr marL="548878" lvl="2" indent="-285750"/>
            <a:r>
              <a:rPr lang="en-US" sz="1300" dirty="0"/>
              <a:t>Explain the purpose of adhering to a protocol suite</a:t>
            </a:r>
            <a:r>
              <a:rPr lang="en-US" sz="1300" dirty="0" smtClean="0"/>
              <a:t>.</a:t>
            </a:r>
          </a:p>
          <a:p>
            <a:pPr marL="548878" lvl="2" indent="-285750"/>
            <a:r>
              <a:rPr lang="en-US" sz="1300" dirty="0"/>
              <a:t>Explain the role of standards organizations in establishing protocols for network interoperability</a:t>
            </a:r>
            <a:r>
              <a:rPr lang="en-US" sz="1300" dirty="0" smtClean="0"/>
              <a:t>.</a:t>
            </a:r>
          </a:p>
          <a:p>
            <a:pPr marL="548878" lvl="2" indent="-285750"/>
            <a:r>
              <a:rPr lang="en-US" sz="1300" dirty="0"/>
              <a:t>Explain how the TCP/IP model and the OSI model are used to facilitate standardization in the communication process</a:t>
            </a:r>
            <a:r>
              <a:rPr lang="en-US" sz="1300" dirty="0" smtClean="0"/>
              <a:t>.</a:t>
            </a:r>
          </a:p>
          <a:p>
            <a:pPr marL="286941" indent="-285750"/>
            <a:r>
              <a:rPr lang="en-CA" sz="1400" dirty="0" smtClean="0"/>
              <a:t>3.3 </a:t>
            </a:r>
            <a:r>
              <a:rPr lang="en-US" sz="1400" dirty="0"/>
              <a:t>Data Transfer in the </a:t>
            </a:r>
            <a:r>
              <a:rPr lang="en-US" sz="1400" dirty="0" smtClean="0"/>
              <a:t>Network</a:t>
            </a:r>
          </a:p>
          <a:p>
            <a:pPr marL="548878" lvl="2" indent="-285750"/>
            <a:r>
              <a:rPr lang="en-US" sz="1300" dirty="0"/>
              <a:t>Explain how devices on a LAN access resources in a small to medium-sized business network</a:t>
            </a:r>
            <a:r>
              <a:rPr lang="en-US" sz="1300" dirty="0" smtClean="0"/>
              <a:t>.</a:t>
            </a:r>
          </a:p>
          <a:p>
            <a:pPr marL="548878" lvl="2" indent="-285750"/>
            <a:r>
              <a:rPr lang="en-US" sz="1300" dirty="0"/>
              <a:t>Explain how data encapsulation allows data to be transported across the network</a:t>
            </a:r>
            <a:r>
              <a:rPr lang="en-US" sz="1300" dirty="0" smtClean="0"/>
              <a:t>.</a:t>
            </a:r>
          </a:p>
          <a:p>
            <a:pPr marL="548878" lvl="2" indent="-285750"/>
            <a:r>
              <a:rPr lang="en-US" sz="1300" dirty="0"/>
              <a:t>Explain how local hosts access local resources on a network</a:t>
            </a:r>
            <a:r>
              <a:rPr lang="en-US" sz="1300" dirty="0" smtClean="0"/>
              <a:t>.</a:t>
            </a:r>
          </a:p>
          <a:p>
            <a:pPr marL="548878" lvl="2" indent="-285750"/>
            <a:endParaRPr lang="en-US" sz="950" dirty="0"/>
          </a:p>
        </p:txBody>
      </p:sp>
      <p:sp>
        <p:nvSpPr>
          <p:cNvPr id="4098" name="Rectangle 33"/>
          <p:cNvSpPr>
            <a:spLocks noGrp="1" noChangeArrowheads="1"/>
          </p:cNvSpPr>
          <p:nvPr>
            <p:ph type="title"/>
          </p:nvPr>
        </p:nvSpPr>
        <p:spPr>
          <a:xfrm>
            <a:off x="1" y="41394"/>
            <a:ext cx="9144000" cy="513778"/>
          </a:xfrm>
        </p:spPr>
        <p:txBody>
          <a:bodyPr/>
          <a:lstStyle/>
          <a:p>
            <a:pPr eaLnBrk="1" hangingPunct="1"/>
            <a:r>
              <a:rPr lang="en-US" dirty="0" smtClean="0"/>
              <a:t>Chapter 3 - Sections &amp; Objectives</a:t>
            </a:r>
          </a:p>
        </p:txBody>
      </p:sp>
    </p:spTree>
    <p:extLst>
      <p:ext uri="{BB962C8B-B14F-4D97-AF65-F5344CB8AC3E}">
        <p14:creationId xmlns:p14="http://schemas.microsoft.com/office/powerpoint/2010/main" val="175886867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a:t>3</a:t>
            </a:r>
            <a:r>
              <a:rPr lang="en-US" dirty="0" smtClean="0"/>
              <a:t>.1 </a:t>
            </a:r>
            <a:r>
              <a:rPr lang="en-US" dirty="0"/>
              <a:t>Rules of Communication</a:t>
            </a:r>
          </a:p>
        </p:txBody>
      </p:sp>
    </p:spTree>
    <p:extLst>
      <p:ext uri="{BB962C8B-B14F-4D97-AF65-F5344CB8AC3E}">
        <p14:creationId xmlns:p14="http://schemas.microsoft.com/office/powerpoint/2010/main" val="67309964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p:txBody>
          <a:bodyPr/>
          <a:lstStyle/>
          <a:p>
            <a:r>
              <a:rPr lang="en-US" dirty="0" smtClean="0"/>
              <a:t>All </a:t>
            </a:r>
            <a:r>
              <a:rPr lang="en-US" dirty="0"/>
              <a:t>communication methods have three elements in </a:t>
            </a:r>
            <a:r>
              <a:rPr lang="en-US" dirty="0" smtClean="0"/>
              <a:t>common:</a:t>
            </a:r>
          </a:p>
          <a:p>
            <a:pPr lvl="1"/>
            <a:r>
              <a:rPr lang="en-US" altLang="ja-JP" dirty="0" smtClean="0"/>
              <a:t>Source or sender</a:t>
            </a:r>
          </a:p>
          <a:p>
            <a:pPr lvl="1"/>
            <a:r>
              <a:rPr lang="en-US" altLang="ja-JP" dirty="0" smtClean="0"/>
              <a:t>Destination or receiver</a:t>
            </a:r>
          </a:p>
          <a:p>
            <a:pPr lvl="1"/>
            <a:r>
              <a:rPr lang="en-US" altLang="ja-JP" dirty="0" smtClean="0"/>
              <a:t>Channel or media</a:t>
            </a:r>
          </a:p>
          <a:p>
            <a:r>
              <a:rPr lang="en-US" dirty="0" smtClean="0"/>
              <a:t>Rules </a:t>
            </a:r>
            <a:r>
              <a:rPr lang="en-US" dirty="0"/>
              <a:t>or protocols govern all methods of </a:t>
            </a:r>
            <a:r>
              <a:rPr lang="en-US" dirty="0" smtClean="0"/>
              <a:t>communication.</a:t>
            </a:r>
            <a:endParaRPr lang="en-US" altLang="ja-JP" dirty="0" smtClean="0"/>
          </a:p>
        </p:txBody>
      </p:sp>
      <p:sp>
        <p:nvSpPr>
          <p:cNvPr id="8194" name="Rectangle 2"/>
          <p:cNvSpPr>
            <a:spLocks noGrp="1" noChangeArrowheads="1"/>
          </p:cNvSpPr>
          <p:nvPr>
            <p:ph type="title"/>
          </p:nvPr>
        </p:nvSpPr>
        <p:spPr/>
        <p:txBody>
          <a:bodyPr/>
          <a:lstStyle/>
          <a:p>
            <a:r>
              <a:rPr lang="en-US" altLang="en-US" sz="1600" dirty="0" smtClean="0"/>
              <a:t>The Rules</a:t>
            </a:r>
            <a:r>
              <a:rPr lang="en-US" altLang="en-US" dirty="0" smtClean="0"/>
              <a:t/>
            </a:r>
            <a:br>
              <a:rPr lang="en-US" altLang="en-US" dirty="0" smtClean="0"/>
            </a:br>
            <a:r>
              <a:rPr lang="en-US" altLang="en-US" dirty="0" smtClean="0"/>
              <a:t>Communication Fundamentals</a:t>
            </a:r>
          </a:p>
        </p:txBody>
      </p:sp>
      <p:pic>
        <p:nvPicPr>
          <p:cNvPr id="6" name="Picture 5"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7617" t="18113" r="36165" b="5655"/>
          <a:stretch/>
        </p:blipFill>
        <p:spPr>
          <a:xfrm>
            <a:off x="594852" y="2570796"/>
            <a:ext cx="2960764" cy="1927054"/>
          </a:xfrm>
          <a:prstGeom prst="rect">
            <a:avLst/>
          </a:prstGeom>
        </p:spPr>
      </p:pic>
      <p:pic>
        <p:nvPicPr>
          <p:cNvPr id="7" name="Picture 6" descr="Introduction to Networks - Mozilla Firefox"/>
          <p:cNvPicPr>
            <a:picLocks noChangeAspect="1"/>
          </p:cNvPicPr>
          <p:nvPr/>
        </p:nvPicPr>
        <p:blipFill rotWithShape="1">
          <a:blip r:embed="rId4">
            <a:extLst>
              <a:ext uri="{28A0092B-C50C-407E-A947-70E740481C1C}">
                <a14:useLocalDpi xmlns:a14="http://schemas.microsoft.com/office/drawing/2010/main" val="0"/>
              </a:ext>
            </a:extLst>
          </a:blip>
          <a:srcRect t="29467" r="37586" b="3121"/>
          <a:stretch/>
        </p:blipFill>
        <p:spPr>
          <a:xfrm>
            <a:off x="4960886" y="2570796"/>
            <a:ext cx="2984937" cy="1781068"/>
          </a:xfrm>
          <a:prstGeom prst="rect">
            <a:avLst/>
          </a:prstGeom>
        </p:spPr>
      </p:pic>
    </p:spTree>
    <p:extLst>
      <p:ext uri="{BB962C8B-B14F-4D97-AF65-F5344CB8AC3E}">
        <p14:creationId xmlns:p14="http://schemas.microsoft.com/office/powerpoint/2010/main" val="234247823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p:txBody>
          <a:bodyPr/>
          <a:lstStyle/>
          <a:p>
            <a:r>
              <a:rPr lang="en-US" dirty="0" smtClean="0"/>
              <a:t>Protocols </a:t>
            </a:r>
            <a:r>
              <a:rPr lang="en-US" dirty="0"/>
              <a:t>are necessary for effective </a:t>
            </a:r>
            <a:r>
              <a:rPr lang="en-US" dirty="0" smtClean="0"/>
              <a:t>communication and include:</a:t>
            </a:r>
          </a:p>
          <a:p>
            <a:pPr lvl="1"/>
            <a:r>
              <a:rPr lang="en-US" dirty="0"/>
              <a:t>An identified sender and receiver</a:t>
            </a:r>
          </a:p>
          <a:p>
            <a:pPr lvl="1"/>
            <a:r>
              <a:rPr lang="en-US" dirty="0"/>
              <a:t>Common language and grammar</a:t>
            </a:r>
          </a:p>
          <a:p>
            <a:pPr lvl="1"/>
            <a:r>
              <a:rPr lang="en-US" dirty="0"/>
              <a:t>Speed and timing of delivery</a:t>
            </a:r>
          </a:p>
          <a:p>
            <a:pPr lvl="1"/>
            <a:r>
              <a:rPr lang="en-US" dirty="0"/>
              <a:t>Confirmation or acknowledgment requirements </a:t>
            </a:r>
            <a:endParaRPr lang="en-US" dirty="0" smtClean="0"/>
          </a:p>
          <a:p>
            <a:r>
              <a:rPr lang="en-US" dirty="0" smtClean="0"/>
              <a:t>Protocols used </a:t>
            </a:r>
            <a:r>
              <a:rPr lang="en-US" dirty="0"/>
              <a:t>in network </a:t>
            </a:r>
            <a:r>
              <a:rPr lang="en-US" dirty="0" smtClean="0"/>
              <a:t>communications also define:</a:t>
            </a:r>
          </a:p>
          <a:p>
            <a:pPr lvl="1"/>
            <a:r>
              <a:rPr lang="en-US" dirty="0" smtClean="0"/>
              <a:t>Message encoding</a:t>
            </a:r>
          </a:p>
          <a:p>
            <a:pPr lvl="1"/>
            <a:r>
              <a:rPr lang="en-US" dirty="0" smtClean="0"/>
              <a:t>Message delivery options</a:t>
            </a:r>
          </a:p>
          <a:p>
            <a:pPr lvl="1"/>
            <a:r>
              <a:rPr lang="en-US" dirty="0" smtClean="0"/>
              <a:t>Message Formatting and Encapsulation</a:t>
            </a:r>
          </a:p>
          <a:p>
            <a:pPr lvl="1"/>
            <a:r>
              <a:rPr lang="en-US" dirty="0" smtClean="0"/>
              <a:t>Message Timing </a:t>
            </a:r>
          </a:p>
          <a:p>
            <a:pPr lvl="1"/>
            <a:r>
              <a:rPr lang="en-US" dirty="0" smtClean="0"/>
              <a:t>Message Size</a:t>
            </a:r>
          </a:p>
          <a:p>
            <a:endParaRPr lang="en-US" dirty="0"/>
          </a:p>
        </p:txBody>
      </p:sp>
      <p:sp>
        <p:nvSpPr>
          <p:cNvPr id="8194" name="Rectangle 2"/>
          <p:cNvSpPr>
            <a:spLocks noGrp="1" noChangeArrowheads="1"/>
          </p:cNvSpPr>
          <p:nvPr>
            <p:ph type="title"/>
          </p:nvPr>
        </p:nvSpPr>
        <p:spPr/>
        <p:txBody>
          <a:bodyPr/>
          <a:lstStyle/>
          <a:p>
            <a:r>
              <a:rPr lang="en-US" altLang="en-US" sz="1600" dirty="0" smtClean="0"/>
              <a:t>The Rules</a:t>
            </a:r>
            <a:r>
              <a:rPr lang="en-US" altLang="en-US" dirty="0" smtClean="0"/>
              <a:t/>
            </a:r>
            <a:br>
              <a:rPr lang="en-US" altLang="en-US" dirty="0" smtClean="0"/>
            </a:br>
            <a:r>
              <a:rPr lang="en-US" altLang="en-US" dirty="0" smtClean="0"/>
              <a:t>Rule Establishment</a:t>
            </a:r>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2689" t="18092" r="36896" b="10797"/>
          <a:stretch/>
        </p:blipFill>
        <p:spPr>
          <a:xfrm>
            <a:off x="5228897" y="1186781"/>
            <a:ext cx="3768454" cy="3379645"/>
          </a:xfrm>
          <a:prstGeom prst="rect">
            <a:avLst/>
          </a:prstGeom>
        </p:spPr>
      </p:pic>
    </p:spTree>
    <p:extLst>
      <p:ext uri="{BB962C8B-B14F-4D97-AF65-F5344CB8AC3E}">
        <p14:creationId xmlns:p14="http://schemas.microsoft.com/office/powerpoint/2010/main" val="139211486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5" y="798944"/>
            <a:ext cx="4694972" cy="3951081"/>
          </a:xfrm>
        </p:spPr>
        <p:txBody>
          <a:bodyPr/>
          <a:lstStyle/>
          <a:p>
            <a:r>
              <a:rPr lang="en-US" sz="2000" dirty="0"/>
              <a:t>Encoding between hosts must be in </a:t>
            </a:r>
            <a:r>
              <a:rPr lang="en-US" sz="2000" dirty="0" smtClean="0"/>
              <a:t>appropriate </a:t>
            </a:r>
            <a:r>
              <a:rPr lang="en-US" sz="2000" dirty="0"/>
              <a:t>format for the medium. </a:t>
            </a:r>
            <a:endParaRPr lang="en-US" sz="2000" dirty="0" smtClean="0"/>
          </a:p>
          <a:p>
            <a:r>
              <a:rPr lang="en-US" sz="2000" dirty="0" smtClean="0"/>
              <a:t>Messages are </a:t>
            </a:r>
            <a:r>
              <a:rPr lang="en-US" sz="2000" dirty="0"/>
              <a:t>first converted into bits by the sending host. </a:t>
            </a:r>
            <a:endParaRPr lang="en-US" sz="2000" dirty="0" smtClean="0"/>
          </a:p>
          <a:p>
            <a:r>
              <a:rPr lang="en-US" sz="2000" dirty="0" smtClean="0"/>
              <a:t>Each </a:t>
            </a:r>
            <a:r>
              <a:rPr lang="en-US" sz="2000" dirty="0"/>
              <a:t>bit is encoded into a pattern of sounds, light waves, or electrical impulses depending on the network </a:t>
            </a:r>
            <a:r>
              <a:rPr lang="en-US" sz="2000" dirty="0" smtClean="0"/>
              <a:t>media</a:t>
            </a:r>
          </a:p>
          <a:p>
            <a:r>
              <a:rPr lang="en-US" sz="2000" dirty="0"/>
              <a:t>The destination host receives and decodes the signals in order to interpret the message.</a:t>
            </a:r>
            <a:endParaRPr lang="en-US" sz="2000" dirty="0" smtClean="0"/>
          </a:p>
          <a:p>
            <a:endParaRPr lang="en-US" sz="2000" dirty="0"/>
          </a:p>
        </p:txBody>
      </p:sp>
      <p:sp>
        <p:nvSpPr>
          <p:cNvPr id="8194" name="Rectangle 2"/>
          <p:cNvSpPr>
            <a:spLocks noGrp="1" noChangeArrowheads="1"/>
          </p:cNvSpPr>
          <p:nvPr>
            <p:ph type="title"/>
          </p:nvPr>
        </p:nvSpPr>
        <p:spPr/>
        <p:txBody>
          <a:bodyPr/>
          <a:lstStyle/>
          <a:p>
            <a:r>
              <a:rPr lang="en-US" altLang="en-US" sz="1600" dirty="0" smtClean="0"/>
              <a:t>The Rules</a:t>
            </a:r>
            <a:r>
              <a:rPr lang="en-US" altLang="en-US" dirty="0" smtClean="0"/>
              <a:t/>
            </a:r>
            <a:br>
              <a:rPr lang="en-US" altLang="en-US" dirty="0" smtClean="0"/>
            </a:br>
            <a:r>
              <a:rPr lang="en-US" altLang="en-US" dirty="0" smtClean="0"/>
              <a:t>Message Encoding</a:t>
            </a:r>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6726" t="20558" r="35752" b="16679"/>
          <a:stretch/>
        </p:blipFill>
        <p:spPr>
          <a:xfrm>
            <a:off x="4750025" y="1252279"/>
            <a:ext cx="4144585" cy="2308215"/>
          </a:xfrm>
          <a:prstGeom prst="rect">
            <a:avLst/>
          </a:prstGeom>
        </p:spPr>
      </p:pic>
    </p:spTree>
    <p:extLst>
      <p:ext uri="{BB962C8B-B14F-4D97-AF65-F5344CB8AC3E}">
        <p14:creationId xmlns:p14="http://schemas.microsoft.com/office/powerpoint/2010/main" val="293548003"/>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4"/>
            <a:ext cx="5083391" cy="3975357"/>
          </a:xfrm>
        </p:spPr>
        <p:txBody>
          <a:bodyPr/>
          <a:lstStyle/>
          <a:p>
            <a:r>
              <a:rPr lang="en-US" sz="2000" dirty="0" smtClean="0"/>
              <a:t>There is an agreed format for letters and addressing letters which is required for proper delivery.</a:t>
            </a:r>
          </a:p>
          <a:p>
            <a:r>
              <a:rPr lang="en-US" sz="2000" dirty="0" smtClean="0"/>
              <a:t>Putting the letter into the addressed envelope is called encapsulation.</a:t>
            </a:r>
          </a:p>
          <a:p>
            <a:r>
              <a:rPr lang="en-US" sz="2000" dirty="0"/>
              <a:t>Each computer message is encapsulated in a specific format, called a frame, before it is sent over the </a:t>
            </a:r>
            <a:r>
              <a:rPr lang="en-US" sz="2000" dirty="0" smtClean="0"/>
              <a:t>network.</a:t>
            </a:r>
          </a:p>
          <a:p>
            <a:r>
              <a:rPr lang="en-US" sz="2000" dirty="0"/>
              <a:t>A frame acts like an </a:t>
            </a:r>
            <a:r>
              <a:rPr lang="en-US" sz="2000" dirty="0" smtClean="0"/>
              <a:t>envelope providing destination address and source address.</a:t>
            </a:r>
            <a:endParaRPr lang="en-US" sz="2000" dirty="0"/>
          </a:p>
        </p:txBody>
      </p:sp>
      <p:sp>
        <p:nvSpPr>
          <p:cNvPr id="8194" name="Rectangle 2"/>
          <p:cNvSpPr>
            <a:spLocks noGrp="1" noChangeArrowheads="1"/>
          </p:cNvSpPr>
          <p:nvPr>
            <p:ph type="title"/>
          </p:nvPr>
        </p:nvSpPr>
        <p:spPr/>
        <p:txBody>
          <a:bodyPr/>
          <a:lstStyle/>
          <a:p>
            <a:r>
              <a:rPr lang="en-US" altLang="en-US" sz="1600" dirty="0" smtClean="0"/>
              <a:t>The Rules</a:t>
            </a:r>
            <a:r>
              <a:rPr lang="en-US" altLang="en-US" dirty="0" smtClean="0"/>
              <a:t/>
            </a:r>
            <a:br>
              <a:rPr lang="en-US" altLang="en-US" dirty="0" smtClean="0"/>
            </a:br>
            <a:r>
              <a:rPr lang="en-US" altLang="en-US" dirty="0" smtClean="0"/>
              <a:t>Message Formatting and Encapsulation</a:t>
            </a:r>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20245" t="27532" r="50371" b="37747"/>
          <a:stretch/>
        </p:blipFill>
        <p:spPr>
          <a:xfrm>
            <a:off x="5606370" y="928599"/>
            <a:ext cx="2710758" cy="1634962"/>
          </a:xfrm>
          <a:prstGeom prst="rect">
            <a:avLst/>
          </a:prstGeom>
        </p:spPr>
      </p:pic>
      <p:pic>
        <p:nvPicPr>
          <p:cNvPr id="5" name="Picture 4" descr="Introduction to Networks - Mozilla Firefox"/>
          <p:cNvPicPr>
            <a:picLocks noChangeAspect="1"/>
          </p:cNvPicPr>
          <p:nvPr/>
        </p:nvPicPr>
        <p:blipFill rotWithShape="1">
          <a:blip r:embed="rId4">
            <a:extLst>
              <a:ext uri="{28A0092B-C50C-407E-A947-70E740481C1C}">
                <a14:useLocalDpi xmlns:a14="http://schemas.microsoft.com/office/drawing/2010/main" val="0"/>
              </a:ext>
            </a:extLst>
          </a:blip>
          <a:srcRect l="14160" t="23679" r="42920" b="57422"/>
          <a:stretch/>
        </p:blipFill>
        <p:spPr>
          <a:xfrm>
            <a:off x="5039341" y="3180170"/>
            <a:ext cx="3924637" cy="882032"/>
          </a:xfrm>
          <a:prstGeom prst="rect">
            <a:avLst/>
          </a:prstGeom>
        </p:spPr>
      </p:pic>
    </p:spTree>
    <p:extLst>
      <p:ext uri="{BB962C8B-B14F-4D97-AF65-F5344CB8AC3E}">
        <p14:creationId xmlns:p14="http://schemas.microsoft.com/office/powerpoint/2010/main" val="348174640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27880" y="734208"/>
            <a:ext cx="5560821" cy="3975357"/>
          </a:xfrm>
        </p:spPr>
        <p:txBody>
          <a:bodyPr/>
          <a:lstStyle/>
          <a:p>
            <a:r>
              <a:rPr lang="en-US" sz="2000" dirty="0" smtClean="0"/>
              <a:t>Humans break long messages into </a:t>
            </a:r>
            <a:r>
              <a:rPr lang="en-US" sz="2000" dirty="0"/>
              <a:t>smaller parts </a:t>
            </a:r>
            <a:r>
              <a:rPr lang="en-US" sz="2000" dirty="0" smtClean="0"/>
              <a:t>or sentences.</a:t>
            </a:r>
          </a:p>
          <a:p>
            <a:r>
              <a:rPr lang="en-US" sz="2000" dirty="0"/>
              <a:t>L</a:t>
            </a:r>
            <a:r>
              <a:rPr lang="en-US" sz="2000" dirty="0" smtClean="0"/>
              <a:t>ong messages must also be broken into smaller pieces to travel across a network.</a:t>
            </a:r>
          </a:p>
          <a:p>
            <a:pPr lvl="1"/>
            <a:r>
              <a:rPr lang="en-US" sz="1900" dirty="0" smtClean="0"/>
              <a:t>Each piece is sent </a:t>
            </a:r>
            <a:r>
              <a:rPr lang="en-US" sz="1900" dirty="0"/>
              <a:t>in </a:t>
            </a:r>
            <a:r>
              <a:rPr lang="en-US" sz="1900" dirty="0" smtClean="0"/>
              <a:t>a separate frame. </a:t>
            </a:r>
          </a:p>
          <a:p>
            <a:pPr lvl="1"/>
            <a:r>
              <a:rPr lang="en-US" sz="1900" dirty="0" smtClean="0"/>
              <a:t>Each </a:t>
            </a:r>
            <a:r>
              <a:rPr lang="en-US" sz="1900" dirty="0"/>
              <a:t>frame </a:t>
            </a:r>
            <a:r>
              <a:rPr lang="en-US" sz="1900" dirty="0" smtClean="0"/>
              <a:t>has its </a:t>
            </a:r>
            <a:r>
              <a:rPr lang="en-US" sz="1900" dirty="0"/>
              <a:t>own addressing </a:t>
            </a:r>
            <a:r>
              <a:rPr lang="en-US" sz="1900" dirty="0" smtClean="0"/>
              <a:t>information.</a:t>
            </a:r>
          </a:p>
          <a:p>
            <a:pPr lvl="1"/>
            <a:r>
              <a:rPr lang="en-US" sz="1900" dirty="0" smtClean="0"/>
              <a:t>A receiving host will reconstruct multiple frames into the original message.</a:t>
            </a:r>
            <a:endParaRPr lang="en-US" sz="1900" dirty="0"/>
          </a:p>
        </p:txBody>
      </p:sp>
      <p:sp>
        <p:nvSpPr>
          <p:cNvPr id="8194" name="Rectangle 2"/>
          <p:cNvSpPr>
            <a:spLocks noGrp="1" noChangeArrowheads="1"/>
          </p:cNvSpPr>
          <p:nvPr>
            <p:ph type="title"/>
          </p:nvPr>
        </p:nvSpPr>
        <p:spPr/>
        <p:txBody>
          <a:bodyPr/>
          <a:lstStyle/>
          <a:p>
            <a:r>
              <a:rPr lang="en-US" altLang="en-US" sz="1600" dirty="0" smtClean="0"/>
              <a:t>The Rules</a:t>
            </a:r>
            <a:r>
              <a:rPr lang="en-US" altLang="en-US" dirty="0" smtClean="0"/>
              <a:t/>
            </a:r>
            <a:br>
              <a:rPr lang="en-US" altLang="en-US" dirty="0" smtClean="0"/>
            </a:br>
            <a:r>
              <a:rPr lang="en-US" altLang="en-US" dirty="0" smtClean="0"/>
              <a:t>Message Size</a:t>
            </a:r>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8141" t="29400" r="47080" b="28815"/>
          <a:stretch/>
        </p:blipFill>
        <p:spPr>
          <a:xfrm>
            <a:off x="5235353" y="1174820"/>
            <a:ext cx="3568782" cy="2188490"/>
          </a:xfrm>
          <a:prstGeom prst="rect">
            <a:avLst/>
          </a:prstGeom>
        </p:spPr>
      </p:pic>
    </p:spTree>
    <p:extLst>
      <p:ext uri="{BB962C8B-B14F-4D97-AF65-F5344CB8AC3E}">
        <p14:creationId xmlns:p14="http://schemas.microsoft.com/office/powerpoint/2010/main" val="245654963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en-CA" dirty="0" smtClean="0"/>
              <a:t>This PowerPoint deck is divided in two parts:</a:t>
            </a:r>
          </a:p>
          <a:p>
            <a:r>
              <a:rPr lang="en-US" dirty="0" smtClean="0"/>
              <a:t>Instructor Planning Guide</a:t>
            </a:r>
            <a:endParaRPr lang="en-CA" dirty="0" smtClean="0"/>
          </a:p>
          <a:p>
            <a:pPr lvl="1"/>
            <a:r>
              <a:rPr lang="en-CA" dirty="0" smtClean="0"/>
              <a:t>Information to help you become familiar with the chapter 3</a:t>
            </a:r>
          </a:p>
          <a:p>
            <a:pPr lvl="1"/>
            <a:r>
              <a:rPr lang="en-CA" dirty="0" smtClean="0"/>
              <a:t>Teaching aids</a:t>
            </a:r>
          </a:p>
          <a:p>
            <a:r>
              <a:rPr lang="en-CA" dirty="0" smtClean="0"/>
              <a:t>Instructor Class Presentation</a:t>
            </a:r>
          </a:p>
          <a:p>
            <a:pPr lvl="1"/>
            <a:r>
              <a:rPr lang="en-CA" dirty="0" smtClean="0"/>
              <a:t>Optional slides that you can use in the classroom</a:t>
            </a:r>
          </a:p>
          <a:p>
            <a:pPr lvl="1"/>
            <a:r>
              <a:rPr lang="en-CA" dirty="0" smtClean="0"/>
              <a:t>Begins on slide # 12</a:t>
            </a:r>
          </a:p>
          <a:p>
            <a:endParaRPr lang="en-CA" dirty="0" smtClean="0"/>
          </a:p>
          <a:p>
            <a:r>
              <a:rPr lang="en-CA" b="1" dirty="0" smtClean="0"/>
              <a:t>Note</a:t>
            </a:r>
            <a:r>
              <a:rPr lang="en-CA" dirty="0" smtClean="0"/>
              <a:t>: Remove the Planning Guide from this presentation before sharing with anyone.</a:t>
            </a:r>
          </a:p>
        </p:txBody>
      </p:sp>
      <p:sp>
        <p:nvSpPr>
          <p:cNvPr id="4098" name="Rectangle 33"/>
          <p:cNvSpPr>
            <a:spLocks noGrp="1" noChangeArrowheads="1"/>
          </p:cNvSpPr>
          <p:nvPr>
            <p:ph type="title"/>
          </p:nvPr>
        </p:nvSpPr>
        <p:spPr/>
        <p:txBody>
          <a:bodyPr/>
          <a:lstStyle/>
          <a:p>
            <a:r>
              <a:rPr lang="en-US" dirty="0" smtClean="0"/>
              <a:t>Instructor Materials – Chapter 3 Planning Guide</a:t>
            </a:r>
          </a:p>
        </p:txBody>
      </p:sp>
    </p:spTree>
    <p:extLst>
      <p:ext uri="{BB962C8B-B14F-4D97-AF65-F5344CB8AC3E}">
        <p14:creationId xmlns:p14="http://schemas.microsoft.com/office/powerpoint/2010/main" val="359958195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4"/>
            <a:ext cx="6030159" cy="3959173"/>
          </a:xfrm>
        </p:spPr>
        <p:txBody>
          <a:bodyPr/>
          <a:lstStyle/>
          <a:p>
            <a:r>
              <a:rPr lang="en-US" sz="2000" dirty="0"/>
              <a:t>Access </a:t>
            </a:r>
            <a:r>
              <a:rPr lang="en-US" sz="2000" dirty="0" smtClean="0"/>
              <a:t>Method</a:t>
            </a:r>
          </a:p>
          <a:p>
            <a:pPr lvl="1"/>
            <a:r>
              <a:rPr lang="en-US" sz="1600" dirty="0"/>
              <a:t>Hosts on a network </a:t>
            </a:r>
            <a:r>
              <a:rPr lang="en-US" sz="1600" dirty="0" smtClean="0"/>
              <a:t>need to </a:t>
            </a:r>
            <a:r>
              <a:rPr lang="en-US" sz="1600" dirty="0"/>
              <a:t>know when to begin sending messages and how to respond when collisions occur</a:t>
            </a:r>
            <a:r>
              <a:rPr lang="en-US" sz="1600" dirty="0" smtClean="0"/>
              <a:t>.</a:t>
            </a:r>
          </a:p>
          <a:p>
            <a:r>
              <a:rPr lang="en-US" sz="2000" dirty="0"/>
              <a:t>Flow </a:t>
            </a:r>
            <a:r>
              <a:rPr lang="en-US" sz="2000" dirty="0" smtClean="0"/>
              <a:t>Control</a:t>
            </a:r>
          </a:p>
          <a:p>
            <a:pPr lvl="1"/>
            <a:r>
              <a:rPr lang="en-US" sz="1600" dirty="0" smtClean="0"/>
              <a:t>Source </a:t>
            </a:r>
            <a:r>
              <a:rPr lang="en-US" sz="1600" dirty="0"/>
              <a:t>and destination hosts use flow control </a:t>
            </a:r>
            <a:r>
              <a:rPr lang="en-US" sz="1600" dirty="0" smtClean="0"/>
              <a:t>to </a:t>
            </a:r>
            <a:r>
              <a:rPr lang="en-US" sz="1600" dirty="0"/>
              <a:t>negotiate correct timing </a:t>
            </a:r>
            <a:r>
              <a:rPr lang="en-US" sz="1600" dirty="0" smtClean="0"/>
              <a:t>to avoid overwhelming the destination and ensure information is received.</a:t>
            </a:r>
          </a:p>
          <a:p>
            <a:r>
              <a:rPr lang="en-US" sz="1900" dirty="0" smtClean="0"/>
              <a:t>Response Timeout</a:t>
            </a:r>
          </a:p>
          <a:p>
            <a:pPr lvl="1"/>
            <a:r>
              <a:rPr lang="en-US" sz="1600" dirty="0"/>
              <a:t>Hosts on the network </a:t>
            </a:r>
            <a:r>
              <a:rPr lang="en-US" sz="1600" dirty="0" smtClean="0"/>
              <a:t>have </a:t>
            </a:r>
            <a:r>
              <a:rPr lang="en-US" sz="1600" dirty="0"/>
              <a:t>rules that specify how long to wait for responses and what action to take if a response timeout occurs.</a:t>
            </a:r>
            <a:endParaRPr lang="en-US" sz="1600" dirty="0" smtClean="0"/>
          </a:p>
          <a:p>
            <a:pPr lvl="1"/>
            <a:endParaRPr lang="en-US" sz="1800" dirty="0" smtClean="0"/>
          </a:p>
          <a:p>
            <a:endParaRPr lang="en-US" sz="2000" dirty="0"/>
          </a:p>
          <a:p>
            <a:endParaRPr lang="en-US" sz="2000" dirty="0"/>
          </a:p>
        </p:txBody>
      </p:sp>
      <p:sp>
        <p:nvSpPr>
          <p:cNvPr id="8194" name="Rectangle 2"/>
          <p:cNvSpPr>
            <a:spLocks noGrp="1" noChangeArrowheads="1"/>
          </p:cNvSpPr>
          <p:nvPr>
            <p:ph type="title"/>
          </p:nvPr>
        </p:nvSpPr>
        <p:spPr/>
        <p:txBody>
          <a:bodyPr/>
          <a:lstStyle/>
          <a:p>
            <a:r>
              <a:rPr lang="en-US" altLang="en-US" sz="1600" dirty="0" smtClean="0"/>
              <a:t>The Rules</a:t>
            </a:r>
            <a:r>
              <a:rPr lang="en-US" altLang="en-US" dirty="0" smtClean="0"/>
              <a:t/>
            </a:r>
            <a:br>
              <a:rPr lang="en-US" altLang="en-US" dirty="0" smtClean="0"/>
            </a:br>
            <a:r>
              <a:rPr lang="en-US" altLang="en-US" dirty="0" smtClean="0"/>
              <a:t>Message Timing</a:t>
            </a:r>
          </a:p>
        </p:txBody>
      </p:sp>
      <p:pic>
        <p:nvPicPr>
          <p:cNvPr id="6" name="Picture 5"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6240" t="23902" r="47926" b="26235"/>
          <a:stretch/>
        </p:blipFill>
        <p:spPr>
          <a:xfrm>
            <a:off x="5947648" y="1335186"/>
            <a:ext cx="2969776" cy="2099325"/>
          </a:xfrm>
          <a:prstGeom prst="rect">
            <a:avLst/>
          </a:prstGeom>
        </p:spPr>
      </p:pic>
    </p:spTree>
    <p:extLst>
      <p:ext uri="{BB962C8B-B14F-4D97-AF65-F5344CB8AC3E}">
        <p14:creationId xmlns:p14="http://schemas.microsoft.com/office/powerpoint/2010/main" val="19494642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81275" y="798944"/>
            <a:ext cx="8819118" cy="3959173"/>
          </a:xfrm>
        </p:spPr>
        <p:txBody>
          <a:bodyPr/>
          <a:lstStyle/>
          <a:p>
            <a:pPr marL="0" indent="0">
              <a:buNone/>
            </a:pPr>
            <a:r>
              <a:rPr lang="en-US" sz="2000" dirty="0" smtClean="0"/>
              <a:t>Unicast Message		    Multicast Message	</a:t>
            </a:r>
            <a:r>
              <a:rPr lang="en-US" sz="2000" dirty="0"/>
              <a:t> </a:t>
            </a:r>
            <a:r>
              <a:rPr lang="en-US" sz="2000" dirty="0" smtClean="0"/>
              <a:t>      Broadcast Message</a:t>
            </a:r>
          </a:p>
          <a:p>
            <a:pPr lvl="1"/>
            <a:endParaRPr lang="en-US" sz="1800" dirty="0" smtClean="0"/>
          </a:p>
          <a:p>
            <a:endParaRPr lang="en-US" sz="2000" dirty="0"/>
          </a:p>
          <a:p>
            <a:endParaRPr lang="en-US" sz="2000" dirty="0"/>
          </a:p>
        </p:txBody>
      </p:sp>
      <p:sp>
        <p:nvSpPr>
          <p:cNvPr id="8194" name="Rectangle 2"/>
          <p:cNvSpPr>
            <a:spLocks noGrp="1" noChangeArrowheads="1"/>
          </p:cNvSpPr>
          <p:nvPr>
            <p:ph type="title"/>
          </p:nvPr>
        </p:nvSpPr>
        <p:spPr/>
        <p:txBody>
          <a:bodyPr/>
          <a:lstStyle/>
          <a:p>
            <a:r>
              <a:rPr lang="en-US" altLang="en-US" sz="1600" dirty="0" smtClean="0"/>
              <a:t>The Rules</a:t>
            </a:r>
            <a:r>
              <a:rPr lang="en-US" altLang="en-US" dirty="0" smtClean="0"/>
              <a:t/>
            </a:r>
            <a:br>
              <a:rPr lang="en-US" altLang="en-US" dirty="0" smtClean="0"/>
            </a:br>
            <a:r>
              <a:rPr lang="en-US" altLang="en-US" dirty="0" smtClean="0"/>
              <a:t>Message </a:t>
            </a:r>
            <a:r>
              <a:rPr lang="en-US" dirty="0"/>
              <a:t>Delivery Options</a:t>
            </a:r>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20848" t="26447" r="45941" b="24223"/>
          <a:stretch/>
        </p:blipFill>
        <p:spPr>
          <a:xfrm>
            <a:off x="283222" y="1310911"/>
            <a:ext cx="2694647" cy="2042953"/>
          </a:xfrm>
          <a:prstGeom prst="rect">
            <a:avLst/>
          </a:prstGeom>
        </p:spPr>
      </p:pic>
      <p:pic>
        <p:nvPicPr>
          <p:cNvPr id="4" name="Picture 3" descr="Introduction to Networks - Mozilla Firefox"/>
          <p:cNvPicPr>
            <a:picLocks noChangeAspect="1"/>
          </p:cNvPicPr>
          <p:nvPr/>
        </p:nvPicPr>
        <p:blipFill rotWithShape="1">
          <a:blip r:embed="rId4">
            <a:extLst>
              <a:ext uri="{28A0092B-C50C-407E-A947-70E740481C1C}">
                <a14:useLocalDpi xmlns:a14="http://schemas.microsoft.com/office/drawing/2010/main" val="0"/>
              </a:ext>
            </a:extLst>
          </a:blip>
          <a:srcRect l="20531" t="25066" r="45841" b="25174"/>
          <a:stretch/>
        </p:blipFill>
        <p:spPr>
          <a:xfrm>
            <a:off x="3196355" y="1310911"/>
            <a:ext cx="2724261" cy="2057533"/>
          </a:xfrm>
          <a:prstGeom prst="rect">
            <a:avLst/>
          </a:prstGeom>
        </p:spPr>
      </p:pic>
      <p:pic>
        <p:nvPicPr>
          <p:cNvPr id="5" name="Picture 4" descr="Introduction to Networks - Mozilla Firefox"/>
          <p:cNvPicPr>
            <a:picLocks noChangeAspect="1"/>
          </p:cNvPicPr>
          <p:nvPr/>
        </p:nvPicPr>
        <p:blipFill rotWithShape="1">
          <a:blip r:embed="rId5">
            <a:extLst>
              <a:ext uri="{28A0092B-C50C-407E-A947-70E740481C1C}">
                <a14:useLocalDpi xmlns:a14="http://schemas.microsoft.com/office/drawing/2010/main" val="0"/>
              </a:ext>
            </a:extLst>
          </a:blip>
          <a:srcRect l="20443" t="27667" r="48141" b="23787"/>
          <a:stretch/>
        </p:blipFill>
        <p:spPr>
          <a:xfrm>
            <a:off x="6127721" y="1310911"/>
            <a:ext cx="2563126" cy="2021621"/>
          </a:xfrm>
          <a:prstGeom prst="rect">
            <a:avLst/>
          </a:prstGeom>
        </p:spPr>
      </p:pic>
      <p:sp>
        <p:nvSpPr>
          <p:cNvPr id="7" name="TextBox 6"/>
          <p:cNvSpPr txBox="1"/>
          <p:nvPr/>
        </p:nvSpPr>
        <p:spPr>
          <a:xfrm>
            <a:off x="3246018" y="3509282"/>
            <a:ext cx="2390398" cy="369332"/>
          </a:xfrm>
          <a:prstGeom prst="rect">
            <a:avLst/>
          </a:prstGeom>
          <a:noFill/>
        </p:spPr>
        <p:txBody>
          <a:bodyPr wrap="none" rtlCol="0">
            <a:spAutoFit/>
          </a:bodyPr>
          <a:lstStyle/>
          <a:p>
            <a:r>
              <a:rPr lang="en-US" dirty="0" smtClean="0"/>
              <a:t>One-to-many delivery</a:t>
            </a:r>
            <a:endParaRPr lang="en-US" dirty="0"/>
          </a:p>
        </p:txBody>
      </p:sp>
      <p:sp>
        <p:nvSpPr>
          <p:cNvPr id="10" name="TextBox 9"/>
          <p:cNvSpPr txBox="1"/>
          <p:nvPr/>
        </p:nvSpPr>
        <p:spPr>
          <a:xfrm>
            <a:off x="6289918" y="3491326"/>
            <a:ext cx="2056973" cy="369332"/>
          </a:xfrm>
          <a:prstGeom prst="rect">
            <a:avLst/>
          </a:prstGeom>
          <a:noFill/>
        </p:spPr>
        <p:txBody>
          <a:bodyPr wrap="none" rtlCol="0">
            <a:spAutoFit/>
          </a:bodyPr>
          <a:lstStyle/>
          <a:p>
            <a:r>
              <a:rPr lang="en-US" dirty="0" smtClean="0"/>
              <a:t>One-to-all delivery</a:t>
            </a:r>
            <a:endParaRPr lang="en-US" dirty="0"/>
          </a:p>
        </p:txBody>
      </p:sp>
      <p:sp>
        <p:nvSpPr>
          <p:cNvPr id="11" name="TextBox 10"/>
          <p:cNvSpPr txBox="1"/>
          <p:nvPr/>
        </p:nvSpPr>
        <p:spPr>
          <a:xfrm>
            <a:off x="283222" y="3491326"/>
            <a:ext cx="2210862" cy="369332"/>
          </a:xfrm>
          <a:prstGeom prst="rect">
            <a:avLst/>
          </a:prstGeom>
          <a:noFill/>
        </p:spPr>
        <p:txBody>
          <a:bodyPr wrap="none" rtlCol="0">
            <a:spAutoFit/>
          </a:bodyPr>
          <a:lstStyle/>
          <a:p>
            <a:r>
              <a:rPr lang="en-US" dirty="0" smtClean="0"/>
              <a:t>One-to-one delivery</a:t>
            </a:r>
            <a:endParaRPr lang="en-US" dirty="0"/>
          </a:p>
        </p:txBody>
      </p:sp>
    </p:spTree>
    <p:extLst>
      <p:ext uri="{BB962C8B-B14F-4D97-AF65-F5344CB8AC3E}">
        <p14:creationId xmlns:p14="http://schemas.microsoft.com/office/powerpoint/2010/main" val="352200037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8395802" cy="2062460"/>
          </a:xfrm>
        </p:spPr>
        <p:txBody>
          <a:bodyPr/>
          <a:lstStyle/>
          <a:p>
            <a:r>
              <a:rPr lang="en-US" sz="4000" dirty="0" smtClean="0"/>
              <a:t>3.2 Network Protocols and Standards</a:t>
            </a:r>
            <a:endParaRPr lang="en-US" sz="4000" dirty="0"/>
          </a:p>
        </p:txBody>
      </p:sp>
    </p:spTree>
    <p:extLst>
      <p:ext uri="{BB962C8B-B14F-4D97-AF65-F5344CB8AC3E}">
        <p14:creationId xmlns:p14="http://schemas.microsoft.com/office/powerpoint/2010/main" val="355190541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5" y="798944"/>
            <a:ext cx="3958598" cy="3959173"/>
          </a:xfrm>
        </p:spPr>
        <p:txBody>
          <a:bodyPr/>
          <a:lstStyle/>
          <a:p>
            <a:r>
              <a:rPr lang="en-US" sz="1800" dirty="0"/>
              <a:t>Protocol suites are implemented by hosts and networking devices in software, hardware or both. </a:t>
            </a:r>
            <a:endParaRPr lang="en-US" sz="1800" dirty="0" smtClean="0"/>
          </a:p>
          <a:p>
            <a:r>
              <a:rPr lang="en-US" sz="1800" dirty="0" smtClean="0"/>
              <a:t>The </a:t>
            </a:r>
            <a:r>
              <a:rPr lang="en-US" sz="1800" dirty="0"/>
              <a:t>protocols are viewed in terms of layers, with each higher level service depending on the functionality defined by the protocols shown in the lower levels.</a:t>
            </a:r>
            <a:endParaRPr lang="en-US" sz="1800" dirty="0" smtClean="0"/>
          </a:p>
          <a:p>
            <a:endParaRPr lang="en-US" sz="2000" dirty="0"/>
          </a:p>
          <a:p>
            <a:endParaRPr lang="en-US" sz="2000" dirty="0"/>
          </a:p>
        </p:txBody>
      </p:sp>
      <p:sp>
        <p:nvSpPr>
          <p:cNvPr id="8194" name="Rectangle 2"/>
          <p:cNvSpPr>
            <a:spLocks noGrp="1" noChangeArrowheads="1"/>
          </p:cNvSpPr>
          <p:nvPr>
            <p:ph type="title"/>
          </p:nvPr>
        </p:nvSpPr>
        <p:spPr/>
        <p:txBody>
          <a:bodyPr/>
          <a:lstStyle/>
          <a:p>
            <a:r>
              <a:rPr lang="en-US" altLang="en-US" sz="1600" dirty="0" smtClean="0"/>
              <a:t>Protocols</a:t>
            </a:r>
            <a:r>
              <a:rPr lang="en-US" altLang="en-US" dirty="0" smtClean="0"/>
              <a:t/>
            </a:r>
            <a:br>
              <a:rPr lang="en-US" altLang="en-US" dirty="0" smtClean="0"/>
            </a:br>
            <a:r>
              <a:rPr lang="en-US" dirty="0"/>
              <a:t>Rules that Govern </a:t>
            </a:r>
            <a:r>
              <a:rPr lang="en-US" dirty="0" smtClean="0"/>
              <a:t>Communications</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0000" t="23160" r="38319" b="21014"/>
          <a:stretch/>
        </p:blipFill>
        <p:spPr>
          <a:xfrm>
            <a:off x="3992197" y="1252280"/>
            <a:ext cx="5008196" cy="2761369"/>
          </a:xfrm>
          <a:prstGeom prst="rect">
            <a:avLst/>
          </a:prstGeom>
        </p:spPr>
      </p:pic>
    </p:spTree>
    <p:extLst>
      <p:ext uri="{BB962C8B-B14F-4D97-AF65-F5344CB8AC3E}">
        <p14:creationId xmlns:p14="http://schemas.microsoft.com/office/powerpoint/2010/main" val="174020002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5" y="798944"/>
            <a:ext cx="3958598" cy="3959173"/>
          </a:xfrm>
        </p:spPr>
        <p:txBody>
          <a:bodyPr/>
          <a:lstStyle/>
          <a:p>
            <a:r>
              <a:rPr lang="en-US" sz="1800" dirty="0"/>
              <a:t>Networking protocols define a common format and set of rules for exchanging messages between devices. </a:t>
            </a:r>
            <a:endParaRPr lang="en-US" sz="1800" dirty="0" smtClean="0"/>
          </a:p>
          <a:p>
            <a:r>
              <a:rPr lang="en-US" sz="1800" dirty="0"/>
              <a:t>Some common networking protocols are Hypertext Transfer Protocol (HTTP), Transmission Control Protocol (TCP), and Internet Protocol (IP).</a:t>
            </a:r>
            <a:endParaRPr lang="en-US" sz="2000" dirty="0"/>
          </a:p>
          <a:p>
            <a:endParaRPr lang="en-US" sz="2000" dirty="0"/>
          </a:p>
        </p:txBody>
      </p:sp>
      <p:sp>
        <p:nvSpPr>
          <p:cNvPr id="8194" name="Rectangle 2"/>
          <p:cNvSpPr>
            <a:spLocks noGrp="1" noChangeArrowheads="1"/>
          </p:cNvSpPr>
          <p:nvPr>
            <p:ph type="title"/>
          </p:nvPr>
        </p:nvSpPr>
        <p:spPr/>
        <p:txBody>
          <a:bodyPr/>
          <a:lstStyle/>
          <a:p>
            <a:r>
              <a:rPr lang="en-US" altLang="en-US" sz="1600" dirty="0" smtClean="0"/>
              <a:t>Protocols</a:t>
            </a:r>
            <a:r>
              <a:rPr lang="en-US" altLang="en-US" dirty="0" smtClean="0"/>
              <a:t/>
            </a:r>
            <a:br>
              <a:rPr lang="en-US" altLang="en-US" dirty="0" smtClean="0"/>
            </a:br>
            <a:r>
              <a:rPr lang="en-US" dirty="0" smtClean="0"/>
              <a:t>Network Protocols</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8318" t="21252" r="39912" b="14425"/>
          <a:stretch/>
        </p:blipFill>
        <p:spPr>
          <a:xfrm>
            <a:off x="4167397" y="1051963"/>
            <a:ext cx="4733841" cy="3002147"/>
          </a:xfrm>
          <a:prstGeom prst="rect">
            <a:avLst/>
          </a:prstGeom>
        </p:spPr>
      </p:pic>
    </p:spTree>
    <p:extLst>
      <p:ext uri="{BB962C8B-B14F-4D97-AF65-F5344CB8AC3E}">
        <p14:creationId xmlns:p14="http://schemas.microsoft.com/office/powerpoint/2010/main" val="3122605493"/>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5"/>
            <a:ext cx="4800170" cy="3732596"/>
          </a:xfrm>
        </p:spPr>
        <p:txBody>
          <a:bodyPr/>
          <a:lstStyle/>
          <a:p>
            <a:r>
              <a:rPr lang="en-US" sz="1800" dirty="0"/>
              <a:t>Communication between a web server and web client is an example of an interaction between several </a:t>
            </a:r>
            <a:r>
              <a:rPr lang="en-US" sz="1800" dirty="0" smtClean="0"/>
              <a:t>protocols:</a:t>
            </a:r>
          </a:p>
          <a:p>
            <a:pPr lvl="1"/>
            <a:r>
              <a:rPr lang="en-US" sz="1500" b="1" dirty="0"/>
              <a:t>HTTP -</a:t>
            </a:r>
            <a:r>
              <a:rPr lang="en-US" sz="1500" dirty="0"/>
              <a:t> </a:t>
            </a:r>
            <a:r>
              <a:rPr lang="en-US" sz="1500" dirty="0" smtClean="0"/>
              <a:t>an </a:t>
            </a:r>
            <a:r>
              <a:rPr lang="en-US" sz="1500" dirty="0"/>
              <a:t>application protocol that governs the way a web server and a web client interact</a:t>
            </a:r>
            <a:r>
              <a:rPr lang="en-US" sz="1500" dirty="0" smtClean="0"/>
              <a:t>.</a:t>
            </a:r>
          </a:p>
          <a:p>
            <a:pPr lvl="1"/>
            <a:r>
              <a:rPr lang="en-US" sz="1500" b="1" dirty="0"/>
              <a:t>TCP</a:t>
            </a:r>
            <a:r>
              <a:rPr lang="en-US" sz="1500" dirty="0"/>
              <a:t> - </a:t>
            </a:r>
            <a:r>
              <a:rPr lang="en-US" sz="1500" dirty="0" smtClean="0"/>
              <a:t>transport </a:t>
            </a:r>
            <a:r>
              <a:rPr lang="en-US" sz="1500" dirty="0"/>
              <a:t>protocol that manages the individual conversations. </a:t>
            </a:r>
            <a:endParaRPr lang="en-US" sz="1500" dirty="0" smtClean="0"/>
          </a:p>
          <a:p>
            <a:pPr lvl="1"/>
            <a:r>
              <a:rPr lang="en-US" sz="1500" b="1" dirty="0"/>
              <a:t>IP </a:t>
            </a:r>
            <a:r>
              <a:rPr lang="en-US" sz="1500" b="1" dirty="0" smtClean="0"/>
              <a:t>–</a:t>
            </a:r>
            <a:r>
              <a:rPr lang="en-US" sz="1500" dirty="0" smtClean="0"/>
              <a:t> encapsulates the TCP segments into </a:t>
            </a:r>
            <a:r>
              <a:rPr lang="en-US" sz="1500" dirty="0"/>
              <a:t>packets, </a:t>
            </a:r>
            <a:r>
              <a:rPr lang="en-US" sz="1500" dirty="0" smtClean="0"/>
              <a:t>assigns addresses</a:t>
            </a:r>
            <a:r>
              <a:rPr lang="en-US" sz="1500" dirty="0"/>
              <a:t>, and </a:t>
            </a:r>
            <a:r>
              <a:rPr lang="en-US" sz="1500" dirty="0" smtClean="0"/>
              <a:t>delivers to </a:t>
            </a:r>
            <a:r>
              <a:rPr lang="en-US" sz="1500" dirty="0"/>
              <a:t>the destination host</a:t>
            </a:r>
            <a:r>
              <a:rPr lang="en-US" sz="1500" dirty="0" smtClean="0"/>
              <a:t>.</a:t>
            </a:r>
          </a:p>
          <a:p>
            <a:pPr lvl="1"/>
            <a:r>
              <a:rPr lang="en-US" sz="1500" b="1" dirty="0"/>
              <a:t>Ethernet </a:t>
            </a:r>
            <a:r>
              <a:rPr lang="en-US" sz="1500" dirty="0"/>
              <a:t>- </a:t>
            </a:r>
            <a:r>
              <a:rPr lang="en-US" sz="1500" dirty="0" smtClean="0"/>
              <a:t>allows communication </a:t>
            </a:r>
            <a:r>
              <a:rPr lang="en-US" sz="1500" dirty="0"/>
              <a:t>over a data link and the physical transmission of data on the network media.</a:t>
            </a:r>
            <a:endParaRPr lang="en-US" sz="1500" dirty="0" smtClean="0"/>
          </a:p>
          <a:p>
            <a:endParaRPr lang="en-US" sz="1800" dirty="0"/>
          </a:p>
          <a:p>
            <a:endParaRPr lang="en-US" sz="2000" dirty="0"/>
          </a:p>
        </p:txBody>
      </p:sp>
      <p:sp>
        <p:nvSpPr>
          <p:cNvPr id="8194" name="Rectangle 2"/>
          <p:cNvSpPr>
            <a:spLocks noGrp="1" noChangeArrowheads="1"/>
          </p:cNvSpPr>
          <p:nvPr>
            <p:ph type="title"/>
          </p:nvPr>
        </p:nvSpPr>
        <p:spPr/>
        <p:txBody>
          <a:bodyPr/>
          <a:lstStyle/>
          <a:p>
            <a:r>
              <a:rPr lang="en-US" altLang="en-US" sz="1600" dirty="0" smtClean="0"/>
              <a:t>Protocols</a:t>
            </a:r>
            <a:r>
              <a:rPr lang="en-US" altLang="en-US" dirty="0" smtClean="0"/>
              <a:t/>
            </a:r>
            <a:br>
              <a:rPr lang="en-US" altLang="en-US" dirty="0" smtClean="0"/>
            </a:br>
            <a:r>
              <a:rPr lang="en-US" dirty="0" smtClean="0"/>
              <a:t>Protocol Interaction</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9698" t="32810" r="37989" b="2499"/>
          <a:stretch/>
        </p:blipFill>
        <p:spPr>
          <a:xfrm>
            <a:off x="4880553" y="1041705"/>
            <a:ext cx="4119840" cy="2575435"/>
          </a:xfrm>
          <a:prstGeom prst="rect">
            <a:avLst/>
          </a:prstGeom>
        </p:spPr>
      </p:pic>
    </p:spTree>
    <p:extLst>
      <p:ext uri="{BB962C8B-B14F-4D97-AF65-F5344CB8AC3E}">
        <p14:creationId xmlns:p14="http://schemas.microsoft.com/office/powerpoint/2010/main" val="2753878976"/>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5"/>
            <a:ext cx="4800170" cy="3732596"/>
          </a:xfrm>
        </p:spPr>
        <p:txBody>
          <a:bodyPr/>
          <a:lstStyle/>
          <a:p>
            <a:r>
              <a:rPr lang="en-US" sz="2000" dirty="0"/>
              <a:t>A protocol suite is a set of protocols that work together to provide comprehensive network communication services</a:t>
            </a:r>
            <a:r>
              <a:rPr lang="en-US" sz="2000" dirty="0" smtClean="0"/>
              <a:t>.</a:t>
            </a:r>
          </a:p>
          <a:p>
            <a:pPr lvl="1"/>
            <a:r>
              <a:rPr lang="en-US" sz="1800" dirty="0" smtClean="0"/>
              <a:t>May </a:t>
            </a:r>
            <a:r>
              <a:rPr lang="en-US" sz="1800" dirty="0"/>
              <a:t>be specified by a standards organization or developed by a vendor</a:t>
            </a:r>
            <a:r>
              <a:rPr lang="en-US" sz="1800" dirty="0" smtClean="0"/>
              <a:t>.</a:t>
            </a:r>
          </a:p>
          <a:p>
            <a:r>
              <a:rPr lang="en-US" sz="2000" dirty="0" smtClean="0"/>
              <a:t>The </a:t>
            </a:r>
            <a:r>
              <a:rPr lang="en-US" sz="2000" dirty="0"/>
              <a:t>TCP/IP protocol suite is an open standard, </a:t>
            </a:r>
            <a:r>
              <a:rPr lang="en-US" sz="2000" dirty="0" smtClean="0"/>
              <a:t>the </a:t>
            </a:r>
            <a:r>
              <a:rPr lang="en-US" sz="2000" dirty="0"/>
              <a:t>protocols are freely </a:t>
            </a:r>
            <a:r>
              <a:rPr lang="en-US" sz="2000" dirty="0" smtClean="0"/>
              <a:t>available, </a:t>
            </a:r>
            <a:r>
              <a:rPr lang="en-US" sz="2000" dirty="0"/>
              <a:t>and any vendor is able to implement these protocols on their hardware or in their software. </a:t>
            </a:r>
          </a:p>
        </p:txBody>
      </p:sp>
      <p:sp>
        <p:nvSpPr>
          <p:cNvPr id="8194" name="Rectangle 2"/>
          <p:cNvSpPr>
            <a:spLocks noGrp="1" noChangeArrowheads="1"/>
          </p:cNvSpPr>
          <p:nvPr>
            <p:ph type="title"/>
          </p:nvPr>
        </p:nvSpPr>
        <p:spPr/>
        <p:txBody>
          <a:bodyPr/>
          <a:lstStyle/>
          <a:p>
            <a:r>
              <a:rPr lang="en-US" altLang="en-US" sz="1600" dirty="0" smtClean="0"/>
              <a:t>Protocol Suites</a:t>
            </a:r>
            <a:r>
              <a:rPr lang="en-US" altLang="en-US" dirty="0" smtClean="0"/>
              <a:t/>
            </a:r>
            <a:br>
              <a:rPr lang="en-US" altLang="en-US" dirty="0" smtClean="0"/>
            </a:br>
            <a:r>
              <a:rPr lang="en-US" dirty="0" smtClean="0"/>
              <a:t>Protocol Suites and Industry Standards</a:t>
            </a:r>
            <a:endParaRPr lang="en-US" altLang="en-US" dirty="0" smtClean="0"/>
          </a:p>
        </p:txBody>
      </p:sp>
      <p:sp>
        <p:nvSpPr>
          <p:cNvPr id="2" name="Rectangle 1"/>
          <p:cNvSpPr/>
          <p:nvPr/>
        </p:nvSpPr>
        <p:spPr>
          <a:xfrm>
            <a:off x="4428393" y="171048"/>
            <a:ext cx="4572000" cy="246221"/>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spAutoFit/>
          </a:bodyPr>
          <a:lstStyle/>
          <a:p>
            <a:pPr marL="115888" indent="-115888">
              <a:buFont typeface="Arial" panose="020B0604020202020204" pitchFamily="34" charset="0"/>
              <a:buChar char="•"/>
            </a:pPr>
            <a:r>
              <a:rPr lang="en-US" sz="1000" dirty="0"/>
              <a:t>T</a:t>
            </a:r>
            <a:r>
              <a:rPr lang="en-US" sz="1000" dirty="0" smtClean="0"/>
              <a:t>his </a:t>
            </a:r>
            <a:r>
              <a:rPr lang="en-US" sz="1000" dirty="0"/>
              <a:t>course will only cover the protocols of the TCP/IP </a:t>
            </a:r>
            <a:r>
              <a:rPr lang="en-US" sz="1000" dirty="0" smtClean="0"/>
              <a:t>protocol suite</a:t>
            </a:r>
            <a:endParaRPr lang="en-CA" altLang="en-US" sz="1000" dirty="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9469" t="35642" r="37434" b="729"/>
          <a:stretch/>
        </p:blipFill>
        <p:spPr>
          <a:xfrm>
            <a:off x="5040354" y="928599"/>
            <a:ext cx="3853024" cy="2356767"/>
          </a:xfrm>
          <a:prstGeom prst="rect">
            <a:avLst/>
          </a:prstGeom>
        </p:spPr>
      </p:pic>
    </p:spTree>
    <p:extLst>
      <p:ext uri="{BB962C8B-B14F-4D97-AF65-F5344CB8AC3E}">
        <p14:creationId xmlns:p14="http://schemas.microsoft.com/office/powerpoint/2010/main" val="111090513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5"/>
            <a:ext cx="4800170" cy="3732596"/>
          </a:xfrm>
        </p:spPr>
        <p:txBody>
          <a:bodyPr/>
          <a:lstStyle/>
          <a:p>
            <a:r>
              <a:rPr lang="en-US" sz="2000" dirty="0"/>
              <a:t>Advanced Research Projects Agency Network (ARPANET</a:t>
            </a:r>
            <a:r>
              <a:rPr lang="en-US" sz="2000" dirty="0" smtClean="0"/>
              <a:t>) was the predecessor </a:t>
            </a:r>
            <a:r>
              <a:rPr lang="en-US" sz="2000" dirty="0"/>
              <a:t>to today’s </a:t>
            </a:r>
            <a:r>
              <a:rPr lang="en-US" sz="2000" dirty="0" smtClean="0"/>
              <a:t>Internet. </a:t>
            </a:r>
          </a:p>
          <a:p>
            <a:pPr lvl="1"/>
            <a:r>
              <a:rPr lang="en-US" sz="2000" dirty="0" smtClean="0"/>
              <a:t>ARPANET </a:t>
            </a:r>
            <a:r>
              <a:rPr lang="en-US" sz="2000" dirty="0"/>
              <a:t>was funded by the U.S. Department of Defense for use by universities and research laboratories. </a:t>
            </a:r>
          </a:p>
        </p:txBody>
      </p:sp>
      <p:sp>
        <p:nvSpPr>
          <p:cNvPr id="8194" name="Rectangle 2"/>
          <p:cNvSpPr>
            <a:spLocks noGrp="1" noChangeArrowheads="1"/>
          </p:cNvSpPr>
          <p:nvPr>
            <p:ph type="title"/>
          </p:nvPr>
        </p:nvSpPr>
        <p:spPr/>
        <p:txBody>
          <a:bodyPr/>
          <a:lstStyle/>
          <a:p>
            <a:r>
              <a:rPr lang="en-US" altLang="en-US" sz="1600" dirty="0" smtClean="0"/>
              <a:t>Protocol Suites</a:t>
            </a:r>
            <a:r>
              <a:rPr lang="en-US" altLang="en-US" dirty="0" smtClean="0"/>
              <a:t/>
            </a:r>
            <a:br>
              <a:rPr lang="en-US" altLang="en-US" dirty="0" smtClean="0"/>
            </a:br>
            <a:r>
              <a:rPr lang="en-US" dirty="0" smtClean="0"/>
              <a:t>Development of TCP/IP</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5487" t="37029" r="42743" b="382"/>
          <a:stretch/>
        </p:blipFill>
        <p:spPr>
          <a:xfrm>
            <a:off x="5134397" y="928599"/>
            <a:ext cx="3906677" cy="2987946"/>
          </a:xfrm>
          <a:prstGeom prst="rect">
            <a:avLst/>
          </a:prstGeom>
        </p:spPr>
      </p:pic>
    </p:spTree>
    <p:extLst>
      <p:ext uri="{BB962C8B-B14F-4D97-AF65-F5344CB8AC3E}">
        <p14:creationId xmlns:p14="http://schemas.microsoft.com/office/powerpoint/2010/main" val="274540295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roduction to Networks - Mozilla Firefox"/>
          <p:cNvPicPr>
            <a:picLocks noGrp="1" noChangeAspect="1"/>
          </p:cNvPicPr>
          <p:nvPr>
            <p:ph idx="1"/>
          </p:nvPr>
        </p:nvPicPr>
        <p:blipFill rotWithShape="1">
          <a:blip r:embed="rId3">
            <a:extLst>
              <a:ext uri="{28A0092B-C50C-407E-A947-70E740481C1C}">
                <a14:useLocalDpi xmlns:a14="http://schemas.microsoft.com/office/drawing/2010/main" val="0"/>
              </a:ext>
            </a:extLst>
          </a:blip>
          <a:srcRect l="12379" t="32279" r="41112" b="13306"/>
          <a:stretch/>
        </p:blipFill>
        <p:spPr>
          <a:xfrm>
            <a:off x="1463879" y="798944"/>
            <a:ext cx="6471431" cy="3885315"/>
          </a:xfrm>
        </p:spPr>
      </p:pic>
      <p:sp>
        <p:nvSpPr>
          <p:cNvPr id="8194" name="Rectangle 2"/>
          <p:cNvSpPr>
            <a:spLocks noGrp="1" noChangeArrowheads="1"/>
          </p:cNvSpPr>
          <p:nvPr>
            <p:ph type="title"/>
          </p:nvPr>
        </p:nvSpPr>
        <p:spPr/>
        <p:txBody>
          <a:bodyPr/>
          <a:lstStyle/>
          <a:p>
            <a:r>
              <a:rPr lang="en-US" altLang="en-US" sz="1600" dirty="0" smtClean="0"/>
              <a:t>Protocol Suites</a:t>
            </a:r>
            <a:r>
              <a:rPr lang="en-US" altLang="en-US" dirty="0" smtClean="0"/>
              <a:t/>
            </a:r>
            <a:br>
              <a:rPr lang="en-US" altLang="en-US" dirty="0" smtClean="0"/>
            </a:br>
            <a:r>
              <a:rPr lang="en-US" dirty="0" smtClean="0"/>
              <a:t>TCP/IP Protocol Suite</a:t>
            </a:r>
            <a:endParaRPr lang="en-US" altLang="en-US" dirty="0" smtClean="0"/>
          </a:p>
        </p:txBody>
      </p:sp>
    </p:spTree>
    <p:extLst>
      <p:ext uri="{BB962C8B-B14F-4D97-AF65-F5344CB8AC3E}">
        <p14:creationId xmlns:p14="http://schemas.microsoft.com/office/powerpoint/2010/main" val="1909869489"/>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63062" y="798945"/>
            <a:ext cx="4666593" cy="3930710"/>
          </a:xfrm>
        </p:spPr>
        <p:txBody>
          <a:bodyPr/>
          <a:lstStyle/>
          <a:p>
            <a:r>
              <a:rPr lang="en-US" sz="1800" dirty="0" smtClean="0"/>
              <a:t>When sending data from a web server to a client the encapsulation procedure would be as follows:</a:t>
            </a:r>
          </a:p>
          <a:p>
            <a:pPr lvl="1"/>
            <a:r>
              <a:rPr lang="en-US" sz="1600" dirty="0" smtClean="0"/>
              <a:t>The webserver prepares the Hypertext Markup Language (HTML) page. The HTTP application layer protocol sends the data to the transport layer. </a:t>
            </a:r>
          </a:p>
          <a:p>
            <a:pPr lvl="1"/>
            <a:r>
              <a:rPr lang="en-US" sz="1600" dirty="0" smtClean="0"/>
              <a:t>The transport layer breaks the data into segments and identifies each.</a:t>
            </a:r>
          </a:p>
          <a:p>
            <a:pPr lvl="1"/>
            <a:r>
              <a:rPr lang="en-US" sz="1600" dirty="0" smtClean="0"/>
              <a:t>Next the IP source and destination addresses are added, creating an IP Packet.</a:t>
            </a:r>
          </a:p>
          <a:p>
            <a:pPr lvl="1"/>
            <a:r>
              <a:rPr lang="en-US" sz="1600" dirty="0"/>
              <a:t>T</a:t>
            </a:r>
            <a:r>
              <a:rPr lang="en-US" sz="1600" dirty="0" smtClean="0"/>
              <a:t>he Ethernet information is then added creating the Ethernet Frame, or data link frame. </a:t>
            </a:r>
          </a:p>
          <a:p>
            <a:pPr lvl="1"/>
            <a:endParaRPr lang="en-US" sz="1900" dirty="0" smtClean="0"/>
          </a:p>
          <a:p>
            <a:endParaRPr lang="en-US" sz="2000" dirty="0" smtClean="0"/>
          </a:p>
          <a:p>
            <a:endParaRPr lang="en-US" sz="2000" dirty="0"/>
          </a:p>
        </p:txBody>
      </p:sp>
      <p:sp>
        <p:nvSpPr>
          <p:cNvPr id="8194" name="Rectangle 2"/>
          <p:cNvSpPr>
            <a:spLocks noGrp="1" noChangeArrowheads="1"/>
          </p:cNvSpPr>
          <p:nvPr>
            <p:ph type="title"/>
          </p:nvPr>
        </p:nvSpPr>
        <p:spPr/>
        <p:txBody>
          <a:bodyPr/>
          <a:lstStyle/>
          <a:p>
            <a:r>
              <a:rPr lang="en-US" altLang="en-US" sz="1600" dirty="0" smtClean="0"/>
              <a:t>Protocol Suites</a:t>
            </a:r>
            <a:r>
              <a:rPr lang="en-US" altLang="en-US" dirty="0" smtClean="0"/>
              <a:t/>
            </a:r>
            <a:br>
              <a:rPr lang="en-US" altLang="en-US" dirty="0" smtClean="0"/>
            </a:br>
            <a:r>
              <a:rPr lang="en-US" dirty="0"/>
              <a:t>TCP/IP Communication Process</a:t>
            </a:r>
            <a:endParaRPr lang="en-US" altLang="en-US" dirty="0" smtClean="0"/>
          </a:p>
        </p:txBody>
      </p:sp>
      <p:pic>
        <p:nvPicPr>
          <p:cNvPr id="6" name="Content Placeholder 4"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1164" t="22012" r="41998" b="23654"/>
          <a:stretch/>
        </p:blipFill>
        <p:spPr bwMode="auto">
          <a:xfrm>
            <a:off x="4677225" y="798944"/>
            <a:ext cx="4215922" cy="243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Rectangle 6"/>
          <p:cNvSpPr txBox="1">
            <a:spLocks noChangeArrowheads="1"/>
          </p:cNvSpPr>
          <p:nvPr/>
        </p:nvSpPr>
        <p:spPr bwMode="auto">
          <a:xfrm>
            <a:off x="4563907" y="3421184"/>
            <a:ext cx="4329240" cy="344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r>
              <a:rPr lang="en-US" sz="1600" dirty="0"/>
              <a:t>This frame is delivered to the nearest router along the path towards the web client. Each router </a:t>
            </a:r>
            <a:r>
              <a:rPr lang="en-US" sz="1600" dirty="0" smtClean="0"/>
              <a:t>adds </a:t>
            </a:r>
            <a:r>
              <a:rPr lang="en-US" sz="1600" dirty="0"/>
              <a:t>new data link information before forwarding the packet.</a:t>
            </a:r>
            <a:endParaRPr lang="en-US" sz="1600" dirty="0" smtClean="0"/>
          </a:p>
          <a:p>
            <a:endParaRPr lang="en-US" sz="2000" dirty="0"/>
          </a:p>
        </p:txBody>
      </p:sp>
    </p:spTree>
    <p:extLst>
      <p:ext uri="{BB962C8B-B14F-4D97-AF65-F5344CB8AC3E}">
        <p14:creationId xmlns:p14="http://schemas.microsoft.com/office/powerpoint/2010/main" val="362562116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436" y="907317"/>
            <a:ext cx="8217777" cy="1811607"/>
          </a:xfrm>
        </p:spPr>
        <p:txBody>
          <a:bodyPr/>
          <a:lstStyle/>
          <a:p>
            <a:r>
              <a:rPr lang="en-US" dirty="0"/>
              <a:t>Chapter </a:t>
            </a:r>
            <a:r>
              <a:rPr lang="en-US" dirty="0" smtClean="0"/>
              <a:t>3: </a:t>
            </a:r>
            <a:r>
              <a:rPr lang="en-US" sz="4800" dirty="0"/>
              <a:t>Network </a:t>
            </a:r>
            <a:r>
              <a:rPr lang="en-US" sz="4800" dirty="0" smtClean="0"/>
              <a:t>Protocols </a:t>
            </a:r>
            <a:r>
              <a:rPr lang="en-US" sz="4800" dirty="0"/>
              <a:t>and Communication</a:t>
            </a:r>
            <a:endParaRPr lang="en-US" dirty="0"/>
          </a:p>
        </p:txBody>
      </p:sp>
      <p:sp>
        <p:nvSpPr>
          <p:cNvPr id="3" name="Rectangle 2"/>
          <p:cNvSpPr/>
          <p:nvPr/>
        </p:nvSpPr>
        <p:spPr>
          <a:xfrm>
            <a:off x="628650" y="3436035"/>
            <a:ext cx="4572000" cy="646331"/>
          </a:xfrm>
          <a:prstGeom prst="rect">
            <a:avLst/>
          </a:prstGeom>
        </p:spPr>
        <p:txBody>
          <a:bodyPr>
            <a:spAutoFit/>
          </a:bodyPr>
          <a:lstStyle/>
          <a:p>
            <a:r>
              <a:rPr lang="en-US" b="1" dirty="0"/>
              <a:t>Introduction to </a:t>
            </a:r>
            <a:r>
              <a:rPr lang="en-US" b="1" dirty="0" smtClean="0"/>
              <a:t>Networks </a:t>
            </a:r>
            <a:r>
              <a:rPr lang="en-US" b="1" dirty="0"/>
              <a:t>6.0 Planning Guide</a:t>
            </a:r>
          </a:p>
        </p:txBody>
      </p:sp>
    </p:spTree>
    <p:extLst>
      <p:ext uri="{BB962C8B-B14F-4D97-AF65-F5344CB8AC3E}">
        <p14:creationId xmlns:p14="http://schemas.microsoft.com/office/powerpoint/2010/main" val="91424956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5"/>
            <a:ext cx="4800170" cy="3732596"/>
          </a:xfrm>
        </p:spPr>
        <p:txBody>
          <a:bodyPr/>
          <a:lstStyle/>
          <a:p>
            <a:r>
              <a:rPr lang="en-US" sz="1800" dirty="0" smtClean="0"/>
              <a:t>When receiving the data link frames from the web </a:t>
            </a:r>
            <a:r>
              <a:rPr lang="en-US" sz="1800" dirty="0"/>
              <a:t>server, </a:t>
            </a:r>
            <a:r>
              <a:rPr lang="en-US" sz="1800" dirty="0" smtClean="0"/>
              <a:t>the </a:t>
            </a:r>
            <a:r>
              <a:rPr lang="en-US" sz="1800" dirty="0"/>
              <a:t>client processes and removes each protocol header in the opposite order it was </a:t>
            </a:r>
            <a:r>
              <a:rPr lang="en-US" sz="1800" dirty="0" smtClean="0"/>
              <a:t>added:</a:t>
            </a:r>
          </a:p>
          <a:p>
            <a:pPr lvl="1"/>
            <a:r>
              <a:rPr lang="en-US" sz="1600" dirty="0" smtClean="0"/>
              <a:t>First the Ethernet header is removed</a:t>
            </a:r>
          </a:p>
          <a:p>
            <a:pPr lvl="1"/>
            <a:r>
              <a:rPr lang="en-US" sz="1600" dirty="0" smtClean="0"/>
              <a:t>Then the IP header </a:t>
            </a:r>
          </a:p>
          <a:p>
            <a:pPr lvl="1"/>
            <a:r>
              <a:rPr lang="en-US" sz="1600" dirty="0" smtClean="0"/>
              <a:t>Then the Transport layer header </a:t>
            </a:r>
          </a:p>
          <a:p>
            <a:pPr lvl="1"/>
            <a:r>
              <a:rPr lang="en-US" sz="1600" dirty="0" smtClean="0"/>
              <a:t>Finally the HTTP information is processed and sent to the client’s web browser</a:t>
            </a:r>
          </a:p>
          <a:p>
            <a:pPr lvl="1"/>
            <a:endParaRPr lang="en-US" sz="1900" dirty="0" smtClean="0"/>
          </a:p>
          <a:p>
            <a:endParaRPr lang="en-US" sz="2000" dirty="0" smtClean="0"/>
          </a:p>
          <a:p>
            <a:endParaRPr lang="en-US" sz="2000" dirty="0"/>
          </a:p>
        </p:txBody>
      </p:sp>
      <p:sp>
        <p:nvSpPr>
          <p:cNvPr id="8194" name="Rectangle 2"/>
          <p:cNvSpPr>
            <a:spLocks noGrp="1" noChangeArrowheads="1"/>
          </p:cNvSpPr>
          <p:nvPr>
            <p:ph type="title"/>
          </p:nvPr>
        </p:nvSpPr>
        <p:spPr/>
        <p:txBody>
          <a:bodyPr/>
          <a:lstStyle/>
          <a:p>
            <a:r>
              <a:rPr lang="en-US" altLang="en-US" sz="1600" dirty="0" smtClean="0"/>
              <a:t>Protocol Suites</a:t>
            </a:r>
            <a:r>
              <a:rPr lang="en-US" altLang="en-US" dirty="0" smtClean="0"/>
              <a:t/>
            </a:r>
            <a:br>
              <a:rPr lang="en-US" altLang="en-US" dirty="0" smtClean="0"/>
            </a:br>
            <a:r>
              <a:rPr lang="en-US" dirty="0"/>
              <a:t>TCP/IP Communication </a:t>
            </a:r>
            <a:r>
              <a:rPr lang="en-US" dirty="0" smtClean="0"/>
              <a:t>Process (Cont.)</a:t>
            </a:r>
            <a:endParaRPr lang="en-US" altLang="en-US" dirty="0" smtClean="0"/>
          </a:p>
        </p:txBody>
      </p:sp>
      <p:pic>
        <p:nvPicPr>
          <p:cNvPr id="2" name="Picture 1"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3540" t="20085" r="40531" b="26944"/>
          <a:stretch/>
        </p:blipFill>
        <p:spPr>
          <a:xfrm>
            <a:off x="4822852" y="873940"/>
            <a:ext cx="4199767" cy="2476163"/>
          </a:xfrm>
          <a:prstGeom prst="rect">
            <a:avLst/>
          </a:prstGeom>
        </p:spPr>
      </p:pic>
    </p:spTree>
    <p:extLst>
      <p:ext uri="{BB962C8B-B14F-4D97-AF65-F5344CB8AC3E}">
        <p14:creationId xmlns:p14="http://schemas.microsoft.com/office/powerpoint/2010/main" val="1364560123"/>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5"/>
            <a:ext cx="4800170" cy="3732596"/>
          </a:xfrm>
        </p:spPr>
        <p:txBody>
          <a:bodyPr/>
          <a:lstStyle/>
          <a:p>
            <a:r>
              <a:rPr lang="en-US" sz="1800" dirty="0"/>
              <a:t>Open standards encourage interoperability, competition, and </a:t>
            </a:r>
            <a:r>
              <a:rPr lang="en-US" sz="1800" dirty="0" smtClean="0"/>
              <a:t>innovation.</a:t>
            </a:r>
          </a:p>
          <a:p>
            <a:r>
              <a:rPr lang="en-US" sz="1800" dirty="0"/>
              <a:t>Standards organizations are usually vendor-neutral, non-profit organizations established to develop and promote the concept of open standards.</a:t>
            </a:r>
          </a:p>
        </p:txBody>
      </p:sp>
      <p:sp>
        <p:nvSpPr>
          <p:cNvPr id="8194" name="Rectangle 2"/>
          <p:cNvSpPr>
            <a:spLocks noGrp="1" noChangeArrowheads="1"/>
          </p:cNvSpPr>
          <p:nvPr>
            <p:ph type="title"/>
          </p:nvPr>
        </p:nvSpPr>
        <p:spPr/>
        <p:txBody>
          <a:bodyPr/>
          <a:lstStyle/>
          <a:p>
            <a:r>
              <a:rPr lang="en-US" altLang="en-US" sz="1600" dirty="0" smtClean="0"/>
              <a:t>Standards Organizations</a:t>
            </a:r>
            <a:r>
              <a:rPr lang="en-US" altLang="en-US" dirty="0" smtClean="0"/>
              <a:t/>
            </a:r>
            <a:br>
              <a:rPr lang="en-US" altLang="en-US" dirty="0" smtClean="0"/>
            </a:br>
            <a:r>
              <a:rPr lang="en-US" dirty="0" smtClean="0"/>
              <a:t>Open Standards</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5310" t="17091" r="35044" b="3675"/>
          <a:stretch/>
        </p:blipFill>
        <p:spPr>
          <a:xfrm>
            <a:off x="4562559" y="798943"/>
            <a:ext cx="4414388" cy="2993139"/>
          </a:xfrm>
          <a:prstGeom prst="rect">
            <a:avLst/>
          </a:prstGeom>
        </p:spPr>
      </p:pic>
    </p:spTree>
    <p:extLst>
      <p:ext uri="{BB962C8B-B14F-4D97-AF65-F5344CB8AC3E}">
        <p14:creationId xmlns:p14="http://schemas.microsoft.com/office/powerpoint/2010/main" val="1336608598"/>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5"/>
            <a:ext cx="4546689" cy="3732596"/>
          </a:xfrm>
        </p:spPr>
        <p:txBody>
          <a:bodyPr/>
          <a:lstStyle/>
          <a:p>
            <a:r>
              <a:rPr lang="en-US" sz="1600" b="1" dirty="0"/>
              <a:t>Internet Society (ISOC)</a:t>
            </a:r>
            <a:r>
              <a:rPr lang="en-US" sz="1600" dirty="0"/>
              <a:t> </a:t>
            </a:r>
            <a:r>
              <a:rPr lang="en-US" sz="1600" dirty="0" smtClean="0"/>
              <a:t>–promotes open </a:t>
            </a:r>
            <a:r>
              <a:rPr lang="en-US" sz="1600" dirty="0"/>
              <a:t>development and evolution of Internet use </a:t>
            </a:r>
            <a:r>
              <a:rPr lang="en-US" sz="1600" dirty="0" smtClean="0"/>
              <a:t>globally.</a:t>
            </a:r>
          </a:p>
          <a:p>
            <a:r>
              <a:rPr lang="en-US" sz="1600" b="1" dirty="0" smtClean="0"/>
              <a:t>Internet </a:t>
            </a:r>
            <a:r>
              <a:rPr lang="en-US" sz="1600" b="1" dirty="0"/>
              <a:t>Architecture Board (IAB)</a:t>
            </a:r>
            <a:r>
              <a:rPr lang="en-US" sz="1600" dirty="0"/>
              <a:t> - </a:t>
            </a:r>
            <a:r>
              <a:rPr lang="en-US" sz="1600" dirty="0" smtClean="0"/>
              <a:t>management </a:t>
            </a:r>
            <a:r>
              <a:rPr lang="en-US" sz="1600" dirty="0"/>
              <a:t>and development of Internet standards. </a:t>
            </a:r>
            <a:endParaRPr lang="en-US" sz="1600" dirty="0" smtClean="0"/>
          </a:p>
          <a:p>
            <a:r>
              <a:rPr lang="en-US" sz="1600" b="1" dirty="0"/>
              <a:t>Internet Engineering Task Force (IETF) </a:t>
            </a:r>
            <a:r>
              <a:rPr lang="en-US" sz="1600" dirty="0"/>
              <a:t>- </a:t>
            </a:r>
            <a:r>
              <a:rPr lang="en-US" sz="1600" dirty="0" smtClean="0"/>
              <a:t>develops</a:t>
            </a:r>
            <a:r>
              <a:rPr lang="en-US" sz="1600" dirty="0"/>
              <a:t>, updates, and maintains Internet and TCP/IP technologies. </a:t>
            </a:r>
            <a:endParaRPr lang="en-US" sz="1600" dirty="0" smtClean="0"/>
          </a:p>
          <a:p>
            <a:r>
              <a:rPr lang="en-US" sz="1600" b="1" dirty="0"/>
              <a:t>Internet Research Task Force (IRTF) </a:t>
            </a:r>
            <a:r>
              <a:rPr lang="en-US" sz="1600" dirty="0"/>
              <a:t>- </a:t>
            </a:r>
            <a:r>
              <a:rPr lang="en-US" sz="1600" dirty="0" smtClean="0"/>
              <a:t>focused </a:t>
            </a:r>
            <a:r>
              <a:rPr lang="en-US" sz="1600" dirty="0"/>
              <a:t>on long-term research related to Internet and TCP/IP </a:t>
            </a:r>
            <a:r>
              <a:rPr lang="en-US" sz="1600" dirty="0" smtClean="0"/>
              <a:t>protocols. </a:t>
            </a:r>
            <a:endParaRPr lang="en-US" sz="1600" dirty="0"/>
          </a:p>
        </p:txBody>
      </p:sp>
      <p:sp>
        <p:nvSpPr>
          <p:cNvPr id="8194" name="Rectangle 2"/>
          <p:cNvSpPr>
            <a:spLocks noGrp="1" noChangeArrowheads="1"/>
          </p:cNvSpPr>
          <p:nvPr>
            <p:ph type="title"/>
          </p:nvPr>
        </p:nvSpPr>
        <p:spPr/>
        <p:txBody>
          <a:bodyPr/>
          <a:lstStyle/>
          <a:p>
            <a:r>
              <a:rPr lang="en-US" altLang="en-US" sz="1600" dirty="0" smtClean="0"/>
              <a:t>Standards Organizations</a:t>
            </a:r>
            <a:r>
              <a:rPr lang="en-US" altLang="en-US" dirty="0" smtClean="0"/>
              <a:t/>
            </a:r>
            <a:br>
              <a:rPr lang="en-US" altLang="en-US" dirty="0" smtClean="0"/>
            </a:br>
            <a:r>
              <a:rPr lang="en-US" altLang="en-US" dirty="0" smtClean="0"/>
              <a:t>Internet Standards</a:t>
            </a:r>
          </a:p>
        </p:txBody>
      </p:sp>
      <p:sp>
        <p:nvSpPr>
          <p:cNvPr id="6" name="Rectangle 6"/>
          <p:cNvSpPr txBox="1">
            <a:spLocks noChangeArrowheads="1"/>
          </p:cNvSpPr>
          <p:nvPr/>
        </p:nvSpPr>
        <p:spPr bwMode="auto">
          <a:xfrm>
            <a:off x="4455924" y="798944"/>
            <a:ext cx="4546689" cy="373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600" b="1" dirty="0" smtClean="0"/>
              <a:t>Internet </a:t>
            </a:r>
            <a:r>
              <a:rPr lang="en-US" sz="1600" b="1" dirty="0"/>
              <a:t>Corporation for Assigned Names and Numbers (ICANN) </a:t>
            </a:r>
            <a:r>
              <a:rPr lang="en-US" sz="1600" dirty="0"/>
              <a:t>- </a:t>
            </a:r>
            <a:r>
              <a:rPr lang="en-US" sz="1600" dirty="0" smtClean="0"/>
              <a:t>coordinates </a:t>
            </a:r>
            <a:r>
              <a:rPr lang="en-US" sz="1600" dirty="0"/>
              <a:t>IP address </a:t>
            </a:r>
            <a:r>
              <a:rPr lang="en-US" sz="1600" dirty="0" smtClean="0"/>
              <a:t>allocation and management </a:t>
            </a:r>
            <a:r>
              <a:rPr lang="en-US" sz="1600" dirty="0"/>
              <a:t>of domain </a:t>
            </a:r>
            <a:r>
              <a:rPr lang="en-US" sz="1600" dirty="0" smtClean="0"/>
              <a:t>names.</a:t>
            </a:r>
          </a:p>
          <a:p>
            <a:r>
              <a:rPr lang="en-US" sz="1600" b="1" dirty="0"/>
              <a:t>Internet Assigned Numbers Authority (IANA) </a:t>
            </a:r>
            <a:r>
              <a:rPr lang="en-US" sz="1600" dirty="0"/>
              <a:t>- </a:t>
            </a:r>
            <a:r>
              <a:rPr lang="en-US" sz="1600" dirty="0" smtClean="0"/>
              <a:t>manages </a:t>
            </a:r>
            <a:r>
              <a:rPr lang="en-US" sz="1600" dirty="0"/>
              <a:t>IP address allocation, domain name management, and protocol identifiers for ICANN.</a:t>
            </a:r>
          </a:p>
          <a:p>
            <a:endParaRPr lang="en-US" sz="1800" dirty="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3841" t="19696" r="38754" b="19811"/>
          <a:stretch/>
        </p:blipFill>
        <p:spPr>
          <a:xfrm>
            <a:off x="5033338" y="2984937"/>
            <a:ext cx="3197957" cy="2007477"/>
          </a:xfrm>
          <a:prstGeom prst="rect">
            <a:avLst/>
          </a:prstGeom>
        </p:spPr>
      </p:pic>
    </p:spTree>
    <p:extLst>
      <p:ext uri="{BB962C8B-B14F-4D97-AF65-F5344CB8AC3E}">
        <p14:creationId xmlns:p14="http://schemas.microsoft.com/office/powerpoint/2010/main" val="3926110564"/>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4" y="798945"/>
            <a:ext cx="5710471" cy="3732596"/>
          </a:xfrm>
        </p:spPr>
        <p:txBody>
          <a:bodyPr/>
          <a:lstStyle/>
          <a:p>
            <a:r>
              <a:rPr lang="en-US" sz="1600" b="1" dirty="0" smtClean="0"/>
              <a:t>Institute </a:t>
            </a:r>
            <a:r>
              <a:rPr lang="en-US" sz="1600" b="1" dirty="0"/>
              <a:t>of Electrical and Electronics Engineers </a:t>
            </a:r>
            <a:r>
              <a:rPr lang="en-US" sz="1600" dirty="0"/>
              <a:t>(</a:t>
            </a:r>
            <a:r>
              <a:rPr lang="en-US" sz="1600" b="1" dirty="0" smtClean="0"/>
              <a:t>IEEE</a:t>
            </a:r>
            <a:r>
              <a:rPr lang="en-US" sz="1600" dirty="0" smtClean="0"/>
              <a:t>) - dedicated </a:t>
            </a:r>
            <a:r>
              <a:rPr lang="en-US" sz="1600" dirty="0"/>
              <a:t>to advancing technological innovation and creating standards in a wide area of industries </a:t>
            </a:r>
            <a:r>
              <a:rPr lang="en-US" sz="1600" dirty="0" smtClean="0"/>
              <a:t>including networking.</a:t>
            </a:r>
          </a:p>
          <a:p>
            <a:r>
              <a:rPr lang="en-US" sz="1600" b="1" dirty="0"/>
              <a:t>Electronic Industries Alliance (EIA) </a:t>
            </a:r>
            <a:r>
              <a:rPr lang="en-US" sz="1600" dirty="0"/>
              <a:t>- </a:t>
            </a:r>
            <a:r>
              <a:rPr lang="en-US" sz="1600" dirty="0" smtClean="0"/>
              <a:t>standards </a:t>
            </a:r>
            <a:r>
              <a:rPr lang="en-US" sz="1600" dirty="0"/>
              <a:t>related to electrical wiring, connectors, </a:t>
            </a:r>
            <a:r>
              <a:rPr lang="en-US" sz="1600" dirty="0" smtClean="0"/>
              <a:t>and network racks.</a:t>
            </a:r>
          </a:p>
          <a:p>
            <a:r>
              <a:rPr lang="en-US" sz="1600" b="1" dirty="0"/>
              <a:t>Telecommunications Industry Association (TIA) </a:t>
            </a:r>
            <a:r>
              <a:rPr lang="en-US" sz="1600" dirty="0"/>
              <a:t>standards </a:t>
            </a:r>
            <a:r>
              <a:rPr lang="en-US" sz="1600" dirty="0" smtClean="0"/>
              <a:t>for radio </a:t>
            </a:r>
            <a:r>
              <a:rPr lang="en-US" sz="1600" dirty="0"/>
              <a:t>equipment, cellular towers, Voice over IP (VoIP) devices, </a:t>
            </a:r>
            <a:r>
              <a:rPr lang="en-US" sz="1600" dirty="0" smtClean="0"/>
              <a:t>and satellite communications.</a:t>
            </a:r>
          </a:p>
          <a:p>
            <a:r>
              <a:rPr lang="en-US" sz="1600" b="1" dirty="0"/>
              <a:t>International Telecommunications Union-Telecommunication Standardization Sector (ITU-T</a:t>
            </a:r>
            <a:r>
              <a:rPr lang="en-US" sz="1600" dirty="0"/>
              <a:t>) standards for video compression, Internet Protocol Television (IPTV), and broadband </a:t>
            </a:r>
            <a:r>
              <a:rPr lang="en-US" sz="1600" dirty="0" smtClean="0"/>
              <a:t>communications.</a:t>
            </a:r>
            <a:endParaRPr lang="en-US" sz="1600" dirty="0"/>
          </a:p>
        </p:txBody>
      </p:sp>
      <p:sp>
        <p:nvSpPr>
          <p:cNvPr id="8194" name="Rectangle 2"/>
          <p:cNvSpPr>
            <a:spLocks noGrp="1" noChangeArrowheads="1"/>
          </p:cNvSpPr>
          <p:nvPr>
            <p:ph type="title"/>
          </p:nvPr>
        </p:nvSpPr>
        <p:spPr/>
        <p:txBody>
          <a:bodyPr/>
          <a:lstStyle/>
          <a:p>
            <a:r>
              <a:rPr lang="en-US" altLang="en-US" sz="1600" dirty="0" smtClean="0"/>
              <a:t>Standards Organizations</a:t>
            </a:r>
            <a:r>
              <a:rPr lang="en-US" altLang="en-US" dirty="0" smtClean="0"/>
              <a:t/>
            </a:r>
            <a:br>
              <a:rPr lang="en-US" altLang="en-US" dirty="0" smtClean="0"/>
            </a:br>
            <a:r>
              <a:rPr lang="en-US" dirty="0" smtClean="0"/>
              <a:t>Electronics and Communications Standard Organizations</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30201" t="28941" r="19389" b="29865"/>
          <a:stretch/>
        </p:blipFill>
        <p:spPr>
          <a:xfrm>
            <a:off x="5757843" y="1345333"/>
            <a:ext cx="3018288" cy="2592803"/>
          </a:xfrm>
          <a:prstGeom prst="rect">
            <a:avLst/>
          </a:prstGeom>
        </p:spPr>
      </p:pic>
    </p:spTree>
    <p:extLst>
      <p:ext uri="{BB962C8B-B14F-4D97-AF65-F5344CB8AC3E}">
        <p14:creationId xmlns:p14="http://schemas.microsoft.com/office/powerpoint/2010/main" val="3887791400"/>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smtClean="0"/>
              <a:t>Standards Organizations</a:t>
            </a:r>
            <a:r>
              <a:rPr lang="en-US" altLang="en-US" dirty="0" smtClean="0"/>
              <a:t/>
            </a:r>
            <a:br>
              <a:rPr lang="en-US" altLang="en-US" dirty="0" smtClean="0"/>
            </a:br>
            <a:r>
              <a:rPr lang="en-US" dirty="0" smtClean="0"/>
              <a:t>Lab-Researching Networking Standards</a:t>
            </a:r>
            <a:endParaRPr lang="en-US" altLang="en-US" dirty="0" smtClean="0"/>
          </a:p>
        </p:txBody>
      </p:sp>
      <p:pic>
        <p:nvPicPr>
          <p:cNvPr id="4" name="Picture 3" descr="3.2.3.4 Lab - Researching Networking Standards.pdf - Mozilla Firefox"/>
          <p:cNvPicPr>
            <a:picLocks noChangeAspect="1"/>
          </p:cNvPicPr>
          <p:nvPr/>
        </p:nvPicPr>
        <p:blipFill rotWithShape="1">
          <a:blip r:embed="rId3">
            <a:extLst>
              <a:ext uri="{28A0092B-C50C-407E-A947-70E740481C1C}">
                <a14:useLocalDpi xmlns:a14="http://schemas.microsoft.com/office/drawing/2010/main" val="0"/>
              </a:ext>
            </a:extLst>
          </a:blip>
          <a:srcRect l="6714" t="26155" r="8345" b="7229"/>
          <a:stretch/>
        </p:blipFill>
        <p:spPr>
          <a:xfrm>
            <a:off x="1471756" y="798945"/>
            <a:ext cx="5822423" cy="3650210"/>
          </a:xfrm>
          <a:prstGeom prst="rect">
            <a:avLst/>
          </a:prstGeom>
        </p:spPr>
      </p:pic>
      <p:sp>
        <p:nvSpPr>
          <p:cNvPr id="8" name="Rectangle 7"/>
          <p:cNvSpPr/>
          <p:nvPr/>
        </p:nvSpPr>
        <p:spPr>
          <a:xfrm>
            <a:off x="1460938" y="798944"/>
            <a:ext cx="5854262" cy="367846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265364943"/>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4065" y="798944"/>
            <a:ext cx="3828846" cy="3836117"/>
          </a:xfrm>
        </p:spPr>
        <p:txBody>
          <a:bodyPr/>
          <a:lstStyle/>
          <a:p>
            <a:r>
              <a:rPr lang="en-US" sz="1800" dirty="0" smtClean="0"/>
              <a:t>The benefits of using a layered model include:</a:t>
            </a:r>
          </a:p>
          <a:p>
            <a:pPr lvl="1"/>
            <a:r>
              <a:rPr lang="en-US" sz="1600" dirty="0" smtClean="0"/>
              <a:t>Assisting </a:t>
            </a:r>
            <a:r>
              <a:rPr lang="en-US" sz="1600" dirty="0"/>
              <a:t>in protocol </a:t>
            </a:r>
            <a:r>
              <a:rPr lang="en-US" sz="1600" dirty="0" smtClean="0"/>
              <a:t>design since protocols at each layer have defined functions.</a:t>
            </a:r>
          </a:p>
          <a:p>
            <a:pPr lvl="1"/>
            <a:r>
              <a:rPr lang="en-US" sz="1600" dirty="0"/>
              <a:t>Fostering competition because products from different vendors can work </a:t>
            </a:r>
            <a:r>
              <a:rPr lang="en-US" sz="1600" dirty="0" smtClean="0"/>
              <a:t>together.</a:t>
            </a:r>
          </a:p>
          <a:p>
            <a:pPr lvl="1"/>
            <a:r>
              <a:rPr lang="en-US" sz="1600" dirty="0"/>
              <a:t>Preventing technology </a:t>
            </a:r>
            <a:r>
              <a:rPr lang="en-US" sz="1600" dirty="0" smtClean="0"/>
              <a:t>changes </a:t>
            </a:r>
            <a:r>
              <a:rPr lang="en-US" sz="1600" dirty="0"/>
              <a:t>in one layer from affecting other </a:t>
            </a:r>
            <a:r>
              <a:rPr lang="en-US" sz="1600" dirty="0" smtClean="0"/>
              <a:t>layers.</a:t>
            </a:r>
          </a:p>
          <a:p>
            <a:pPr lvl="1"/>
            <a:r>
              <a:rPr lang="en-US" sz="1600" dirty="0"/>
              <a:t>Providing a common language to describe networking functions and </a:t>
            </a:r>
            <a:r>
              <a:rPr lang="en-US" sz="1600" dirty="0" smtClean="0"/>
              <a:t>capabilities.</a:t>
            </a:r>
            <a:endParaRPr lang="en-US" sz="1600" dirty="0"/>
          </a:p>
        </p:txBody>
      </p:sp>
      <p:sp>
        <p:nvSpPr>
          <p:cNvPr id="8194" name="Rectangle 2"/>
          <p:cNvSpPr>
            <a:spLocks noGrp="1" noChangeArrowheads="1"/>
          </p:cNvSpPr>
          <p:nvPr>
            <p:ph type="title"/>
          </p:nvPr>
        </p:nvSpPr>
        <p:spPr/>
        <p:txBody>
          <a:bodyPr/>
          <a:lstStyle/>
          <a:p>
            <a:r>
              <a:rPr lang="en-US" altLang="en-US" sz="1600" dirty="0" smtClean="0"/>
              <a:t>Reference Models</a:t>
            </a:r>
            <a:r>
              <a:rPr lang="en-US" altLang="en-US" dirty="0" smtClean="0"/>
              <a:t/>
            </a:r>
            <a:br>
              <a:rPr lang="en-US" altLang="en-US" dirty="0" smtClean="0"/>
            </a:br>
            <a:r>
              <a:rPr lang="en-US" dirty="0" smtClean="0"/>
              <a:t>The Benefits of Using a Layered Model</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t="16143" r="39543" b="7841"/>
          <a:stretch/>
        </p:blipFill>
        <p:spPr>
          <a:xfrm>
            <a:off x="4329895" y="798944"/>
            <a:ext cx="4739975" cy="3909849"/>
          </a:xfrm>
          <a:prstGeom prst="rect">
            <a:avLst/>
          </a:prstGeom>
        </p:spPr>
      </p:pic>
    </p:spTree>
    <p:extLst>
      <p:ext uri="{BB962C8B-B14F-4D97-AF65-F5344CB8AC3E}">
        <p14:creationId xmlns:p14="http://schemas.microsoft.com/office/powerpoint/2010/main" val="3718046497"/>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2942898" y="798944"/>
            <a:ext cx="6117020" cy="3857139"/>
          </a:xfrm>
        </p:spPr>
        <p:txBody>
          <a:bodyPr/>
          <a:lstStyle/>
          <a:p>
            <a:r>
              <a:rPr lang="en-US" sz="1600" dirty="0"/>
              <a:t>Application </a:t>
            </a:r>
            <a:r>
              <a:rPr lang="en-US" sz="1600" dirty="0" smtClean="0"/>
              <a:t>- contains </a:t>
            </a:r>
            <a:r>
              <a:rPr lang="en-US" sz="1600" dirty="0"/>
              <a:t>protocols used for process-to-process communications</a:t>
            </a:r>
            <a:r>
              <a:rPr lang="en-US" sz="1600" dirty="0" smtClean="0"/>
              <a:t>.</a:t>
            </a:r>
          </a:p>
          <a:p>
            <a:r>
              <a:rPr lang="en-US" sz="1600" dirty="0"/>
              <a:t>Presentation - provides for common representation of the </a:t>
            </a:r>
            <a:r>
              <a:rPr lang="en-US" sz="1600" dirty="0" smtClean="0"/>
              <a:t>data. </a:t>
            </a:r>
          </a:p>
          <a:p>
            <a:r>
              <a:rPr lang="en-US" sz="1600" dirty="0"/>
              <a:t>Session - provides services to the presentation layer to organize its dialogue and to manage data exchange</a:t>
            </a:r>
            <a:r>
              <a:rPr lang="en-US" sz="1600" dirty="0" smtClean="0"/>
              <a:t>.</a:t>
            </a:r>
          </a:p>
          <a:p>
            <a:r>
              <a:rPr lang="en-US" sz="1600" dirty="0"/>
              <a:t>Transport - defines services to segment, transfer, and reassemble the </a:t>
            </a:r>
            <a:r>
              <a:rPr lang="en-US" sz="1600" dirty="0" smtClean="0"/>
              <a:t>data.</a:t>
            </a:r>
          </a:p>
          <a:p>
            <a:r>
              <a:rPr lang="en-US" sz="1600" dirty="0"/>
              <a:t>Network - provides services to exchange the individual pieces of data over the network between identified end devices</a:t>
            </a:r>
            <a:r>
              <a:rPr lang="en-US" sz="1600" dirty="0" smtClean="0"/>
              <a:t>.</a:t>
            </a:r>
          </a:p>
          <a:p>
            <a:r>
              <a:rPr lang="en-US" sz="1600" dirty="0"/>
              <a:t>Data Link - </a:t>
            </a:r>
            <a:r>
              <a:rPr lang="en-US" sz="1600" dirty="0" smtClean="0"/>
              <a:t>provides </a:t>
            </a:r>
            <a:r>
              <a:rPr lang="en-US" sz="1600" dirty="0"/>
              <a:t>methods for exchanging data frames </a:t>
            </a:r>
            <a:r>
              <a:rPr lang="en-US" sz="1600" dirty="0" smtClean="0"/>
              <a:t>between </a:t>
            </a:r>
            <a:r>
              <a:rPr lang="en-US" sz="1600" dirty="0"/>
              <a:t>devices over a common media</a:t>
            </a:r>
            <a:r>
              <a:rPr lang="en-US" sz="1600" dirty="0" smtClean="0"/>
              <a:t>.</a:t>
            </a:r>
          </a:p>
          <a:p>
            <a:r>
              <a:rPr lang="en-US" sz="1600" dirty="0"/>
              <a:t>Physical - </a:t>
            </a:r>
            <a:r>
              <a:rPr lang="en-US" sz="1600" dirty="0" smtClean="0"/>
              <a:t>describes </a:t>
            </a:r>
            <a:r>
              <a:rPr lang="en-US" sz="1600" dirty="0"/>
              <a:t>the mechanical, electrical, functional, and procedural means to </a:t>
            </a:r>
            <a:r>
              <a:rPr lang="en-US" sz="1600" dirty="0" smtClean="0"/>
              <a:t>transmit bits across physical connections.</a:t>
            </a:r>
          </a:p>
        </p:txBody>
      </p:sp>
      <p:sp>
        <p:nvSpPr>
          <p:cNvPr id="8194" name="Rectangle 2"/>
          <p:cNvSpPr>
            <a:spLocks noGrp="1" noChangeArrowheads="1"/>
          </p:cNvSpPr>
          <p:nvPr>
            <p:ph type="title"/>
          </p:nvPr>
        </p:nvSpPr>
        <p:spPr/>
        <p:txBody>
          <a:bodyPr/>
          <a:lstStyle/>
          <a:p>
            <a:r>
              <a:rPr lang="en-US" altLang="en-US" sz="1600" dirty="0" smtClean="0"/>
              <a:t>Reference Models</a:t>
            </a:r>
            <a:r>
              <a:rPr lang="en-US" altLang="en-US" dirty="0" smtClean="0"/>
              <a:t/>
            </a:r>
            <a:br>
              <a:rPr lang="en-US" altLang="en-US" dirty="0" smtClean="0"/>
            </a:br>
            <a:r>
              <a:rPr lang="en-US" dirty="0" smtClean="0"/>
              <a:t>The OSI Reference Model</a:t>
            </a:r>
            <a:endParaRPr lang="en-US" altLang="en-US" dirty="0" smtClean="0"/>
          </a:p>
        </p:txBody>
      </p:sp>
      <p:pic>
        <p:nvPicPr>
          <p:cNvPr id="5" name="Picture 4"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8506" t="28057" r="68506" b="8827"/>
          <a:stretch/>
        </p:blipFill>
        <p:spPr>
          <a:xfrm>
            <a:off x="336330" y="882869"/>
            <a:ext cx="2530779" cy="3846786"/>
          </a:xfrm>
          <a:prstGeom prst="rect">
            <a:avLst/>
          </a:prstGeom>
        </p:spPr>
      </p:pic>
    </p:spTree>
    <p:extLst>
      <p:ext uri="{BB962C8B-B14F-4D97-AF65-F5344CB8AC3E}">
        <p14:creationId xmlns:p14="http://schemas.microsoft.com/office/powerpoint/2010/main" val="1205158989"/>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94595" y="914558"/>
            <a:ext cx="3710150" cy="3804588"/>
          </a:xfrm>
        </p:spPr>
        <p:txBody>
          <a:bodyPr/>
          <a:lstStyle/>
          <a:p>
            <a:r>
              <a:rPr lang="en-US" sz="2000" dirty="0"/>
              <a:t>The TCP/IP </a:t>
            </a:r>
            <a:r>
              <a:rPr lang="en-US" sz="2000" dirty="0" smtClean="0"/>
              <a:t>Protocol </a:t>
            </a:r>
            <a:r>
              <a:rPr lang="en-US" sz="2000" dirty="0"/>
              <a:t>M</a:t>
            </a:r>
            <a:r>
              <a:rPr lang="en-US" sz="2000" dirty="0" smtClean="0"/>
              <a:t>odel</a:t>
            </a:r>
          </a:p>
          <a:p>
            <a:pPr lvl="1"/>
            <a:r>
              <a:rPr lang="en-US" sz="1800" dirty="0"/>
              <a:t>C</a:t>
            </a:r>
            <a:r>
              <a:rPr lang="en-US" sz="1800" dirty="0" smtClean="0"/>
              <a:t>reated </a:t>
            </a:r>
            <a:r>
              <a:rPr lang="en-US" sz="1800" dirty="0"/>
              <a:t>in the early </a:t>
            </a:r>
            <a:r>
              <a:rPr lang="en-US" sz="1800" dirty="0" smtClean="0"/>
              <a:t>1970s for internetwork communications.</a:t>
            </a:r>
          </a:p>
          <a:p>
            <a:pPr lvl="1"/>
            <a:r>
              <a:rPr lang="en-US" sz="1800" dirty="0" smtClean="0"/>
              <a:t>Open Standard.</a:t>
            </a:r>
          </a:p>
          <a:p>
            <a:pPr lvl="1"/>
            <a:r>
              <a:rPr lang="en-US" sz="1800" dirty="0" smtClean="0"/>
              <a:t>Also called The TCP/IP Model or the Internet Model.</a:t>
            </a:r>
          </a:p>
        </p:txBody>
      </p:sp>
      <p:sp>
        <p:nvSpPr>
          <p:cNvPr id="8194" name="Rectangle 2"/>
          <p:cNvSpPr>
            <a:spLocks noGrp="1" noChangeArrowheads="1"/>
          </p:cNvSpPr>
          <p:nvPr>
            <p:ph type="title"/>
          </p:nvPr>
        </p:nvSpPr>
        <p:spPr/>
        <p:txBody>
          <a:bodyPr/>
          <a:lstStyle/>
          <a:p>
            <a:r>
              <a:rPr lang="en-US" altLang="en-US" sz="1600" dirty="0" smtClean="0"/>
              <a:t>Reference Models</a:t>
            </a:r>
            <a:r>
              <a:rPr lang="en-US" altLang="en-US" dirty="0" smtClean="0"/>
              <a:t/>
            </a:r>
            <a:br>
              <a:rPr lang="en-US" altLang="en-US" dirty="0" smtClean="0"/>
            </a:br>
            <a:r>
              <a:rPr lang="en-US" dirty="0" smtClean="0"/>
              <a:t>The TCP/IP Protocol Model</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7815" t="43006" r="38622" b="7373"/>
          <a:stretch/>
        </p:blipFill>
        <p:spPr>
          <a:xfrm>
            <a:off x="3796578" y="914558"/>
            <a:ext cx="5347422" cy="2786172"/>
          </a:xfrm>
          <a:prstGeom prst="rect">
            <a:avLst/>
          </a:prstGeom>
        </p:spPr>
      </p:pic>
    </p:spTree>
    <p:extLst>
      <p:ext uri="{BB962C8B-B14F-4D97-AF65-F5344CB8AC3E}">
        <p14:creationId xmlns:p14="http://schemas.microsoft.com/office/powerpoint/2010/main" val="2564374680"/>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94595" y="914558"/>
            <a:ext cx="8891288" cy="3804588"/>
          </a:xfrm>
        </p:spPr>
        <p:txBody>
          <a:bodyPr/>
          <a:lstStyle/>
          <a:p>
            <a:r>
              <a:rPr lang="en-US" sz="2000" dirty="0"/>
              <a:t>In the OSI model, the network access layer and the application layer of the TCP/IP model are further divided to describe discrete functions that must occur at these layers. </a:t>
            </a:r>
            <a:endParaRPr lang="en-US" sz="2000" dirty="0" smtClean="0"/>
          </a:p>
        </p:txBody>
      </p:sp>
      <p:sp>
        <p:nvSpPr>
          <p:cNvPr id="8194" name="Rectangle 2"/>
          <p:cNvSpPr>
            <a:spLocks noGrp="1" noChangeArrowheads="1"/>
          </p:cNvSpPr>
          <p:nvPr>
            <p:ph type="title"/>
          </p:nvPr>
        </p:nvSpPr>
        <p:spPr/>
        <p:txBody>
          <a:bodyPr/>
          <a:lstStyle/>
          <a:p>
            <a:r>
              <a:rPr lang="en-US" altLang="en-US" sz="1600" dirty="0" smtClean="0"/>
              <a:t>Reference Models</a:t>
            </a:r>
            <a:r>
              <a:rPr lang="en-US" altLang="en-US" dirty="0" smtClean="0"/>
              <a:t/>
            </a:r>
            <a:br>
              <a:rPr lang="en-US" altLang="en-US" dirty="0" smtClean="0"/>
            </a:br>
            <a:r>
              <a:rPr lang="it-IT" dirty="0" smtClean="0"/>
              <a:t>OSI </a:t>
            </a:r>
            <a:r>
              <a:rPr lang="it-IT" dirty="0"/>
              <a:t>Model and TCP/IP Model Comparison</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9426" t="37815" r="41149" b="3844"/>
          <a:stretch/>
        </p:blipFill>
        <p:spPr>
          <a:xfrm>
            <a:off x="3310758" y="1671145"/>
            <a:ext cx="4519449" cy="2953407"/>
          </a:xfrm>
          <a:prstGeom prst="rect">
            <a:avLst/>
          </a:prstGeom>
        </p:spPr>
      </p:pic>
    </p:spTree>
    <p:extLst>
      <p:ext uri="{BB962C8B-B14F-4D97-AF65-F5344CB8AC3E}">
        <p14:creationId xmlns:p14="http://schemas.microsoft.com/office/powerpoint/2010/main" val="117817446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3.2.4.6 Packet Tracer - Investigating the TCP-IP and OSI Models in Action.pdf - Mozilla Firefox"/>
          <p:cNvPicPr>
            <a:picLocks noGrp="1" noChangeAspect="1"/>
          </p:cNvPicPr>
          <p:nvPr>
            <p:ph idx="1"/>
          </p:nvPr>
        </p:nvPicPr>
        <p:blipFill rotWithShape="1">
          <a:blip r:embed="rId3">
            <a:extLst>
              <a:ext uri="{28A0092B-C50C-407E-A947-70E740481C1C}">
                <a14:useLocalDpi xmlns:a14="http://schemas.microsoft.com/office/drawing/2010/main" val="0"/>
              </a:ext>
            </a:extLst>
          </a:blip>
          <a:srcRect l="7663" t="27896" r="9474" b="983"/>
          <a:stretch/>
        </p:blipFill>
        <p:spPr>
          <a:xfrm>
            <a:off x="1488934" y="1145602"/>
            <a:ext cx="5933663" cy="2819496"/>
          </a:xfrm>
        </p:spPr>
      </p:pic>
      <p:sp>
        <p:nvSpPr>
          <p:cNvPr id="8194" name="Rectangle 2"/>
          <p:cNvSpPr>
            <a:spLocks noGrp="1" noChangeArrowheads="1"/>
          </p:cNvSpPr>
          <p:nvPr>
            <p:ph type="title"/>
          </p:nvPr>
        </p:nvSpPr>
        <p:spPr/>
        <p:txBody>
          <a:bodyPr/>
          <a:lstStyle/>
          <a:p>
            <a:r>
              <a:rPr lang="en-US" altLang="en-US" sz="1600" dirty="0" smtClean="0"/>
              <a:t>Reference Models</a:t>
            </a:r>
            <a:r>
              <a:rPr lang="en-US" altLang="en-US" dirty="0" smtClean="0"/>
              <a:t/>
            </a:r>
            <a:br>
              <a:rPr lang="en-US" altLang="en-US" dirty="0" smtClean="0"/>
            </a:br>
            <a:r>
              <a:rPr lang="en-US" dirty="0"/>
              <a:t>Packet </a:t>
            </a:r>
            <a:r>
              <a:rPr lang="en-US" dirty="0" smtClean="0"/>
              <a:t>Tracer - </a:t>
            </a:r>
            <a:r>
              <a:rPr lang="en-US" dirty="0"/>
              <a:t>Investigating the TCP/IP and OSI Models in Action</a:t>
            </a:r>
          </a:p>
        </p:txBody>
      </p:sp>
      <p:sp>
        <p:nvSpPr>
          <p:cNvPr id="5" name="Rectangle 4"/>
          <p:cNvSpPr/>
          <p:nvPr/>
        </p:nvSpPr>
        <p:spPr>
          <a:xfrm>
            <a:off x="1472749" y="1093076"/>
            <a:ext cx="5949849" cy="293238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358213146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smtClean="0"/>
              <a:t>Chapter 3: Activities</a:t>
            </a:r>
          </a:p>
        </p:txBody>
      </p:sp>
      <p:graphicFrame>
        <p:nvGraphicFramePr>
          <p:cNvPr id="7" name="Content Placeholder 3"/>
          <p:cNvGraphicFramePr>
            <a:graphicFrameLocks/>
          </p:cNvGraphicFramePr>
          <p:nvPr>
            <p:extLst>
              <p:ext uri="{D42A27DB-BD31-4B8C-83A1-F6EECF244321}">
                <p14:modId xmlns:p14="http://schemas.microsoft.com/office/powerpoint/2010/main" val="2132744409"/>
              </p:ext>
            </p:extLst>
          </p:nvPr>
        </p:nvGraphicFramePr>
        <p:xfrm>
          <a:off x="457291" y="1122081"/>
          <a:ext cx="8229418" cy="2920008"/>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val="20001"/>
                    </a:ext>
                  </a:extLst>
                </a:gridCol>
                <a:gridCol w="1857736">
                  <a:extLst>
                    <a:ext uri="{9D8B030D-6E8A-4147-A177-3AD203B41FA5}">
                      <a16:colId xmlns:a16="http://schemas.microsoft.com/office/drawing/2014/main" val="3156509146"/>
                    </a:ext>
                  </a:extLst>
                </a:gridCol>
                <a:gridCol w="4080076">
                  <a:extLst>
                    <a:ext uri="{9D8B030D-6E8A-4147-A177-3AD203B41FA5}">
                      <a16:colId xmlns:a16="http://schemas.microsoft.com/office/drawing/2014/main" val="20002"/>
                    </a:ext>
                  </a:extLst>
                </a:gridCol>
                <a:gridCol w="1161873">
                  <a:extLst>
                    <a:ext uri="{9D8B030D-6E8A-4147-A177-3AD203B41FA5}">
                      <a16:colId xmlns:a16="http://schemas.microsoft.com/office/drawing/2014/main"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smtClean="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Activity Type</a:t>
                      </a:r>
                    </a:p>
                  </a:txBody>
                  <a:tcPr marL="68580" marR="68580" marT="34290" marB="34290" anchor="ctr"/>
                </a:tc>
                <a:tc>
                  <a:txBody>
                    <a:bodyPr/>
                    <a:lstStyle/>
                    <a:p>
                      <a:r>
                        <a:rPr lang="en-US" sz="1200" dirty="0" smtClean="0"/>
                        <a:t>Activity Name</a:t>
                      </a:r>
                      <a:endParaRPr lang="en-US" sz="1200" dirty="0"/>
                    </a:p>
                  </a:txBody>
                  <a:tcPr marL="68580" marR="68580" marT="34290" marB="34290" anchor="ctr"/>
                </a:tc>
                <a:tc>
                  <a:txBody>
                    <a:bodyPr/>
                    <a:lstStyle/>
                    <a:p>
                      <a:r>
                        <a:rPr lang="en-US" sz="1200" dirty="0" smtClean="0"/>
                        <a:t>Optional?</a:t>
                      </a:r>
                      <a:endParaRPr lang="en-US" sz="1200" dirty="0"/>
                    </a:p>
                  </a:txBody>
                  <a:tcPr marL="68580" marR="68580" marT="34290" marB="34290" anchor="ctr"/>
                </a:tc>
                <a:extLst>
                  <a:ext uri="{0D108BD9-81ED-4DB2-BD59-A6C34878D82A}">
                    <a16:rowId xmlns:a16="http://schemas.microsoft.com/office/drawing/2014/main" val="10000"/>
                  </a:ext>
                </a:extLst>
              </a:tr>
              <a:tr h="292629">
                <a:tc>
                  <a:txBody>
                    <a:bodyPr/>
                    <a:lstStyle/>
                    <a:p>
                      <a:r>
                        <a:rPr lang="en-US" sz="1100" dirty="0" smtClean="0">
                          <a:solidFill>
                            <a:schemeClr val="tx1"/>
                          </a:solidFill>
                        </a:rPr>
                        <a:t>3.0.1.2</a:t>
                      </a:r>
                      <a:endParaRPr lang="en-US" sz="1100" dirty="0">
                        <a:solidFill>
                          <a:schemeClr val="tx1"/>
                        </a:solidFill>
                      </a:endParaRPr>
                    </a:p>
                  </a:txBody>
                  <a:tcPr/>
                </a:tc>
                <a:tc>
                  <a:txBody>
                    <a:bodyPr/>
                    <a:lstStyle/>
                    <a:p>
                      <a:r>
                        <a:rPr lang="en-US" sz="1100" dirty="0" smtClean="0">
                          <a:solidFill>
                            <a:schemeClr val="tx1"/>
                          </a:solidFill>
                        </a:rPr>
                        <a:t>Class Activity</a:t>
                      </a:r>
                      <a:endParaRPr lang="en-US" sz="1100" dirty="0">
                        <a:solidFill>
                          <a:schemeClr val="tx1"/>
                        </a:solidFill>
                      </a:endParaRPr>
                    </a:p>
                  </a:txBody>
                  <a:tcPr/>
                </a:tc>
                <a:tc>
                  <a:txBody>
                    <a:bodyPr/>
                    <a:lstStyle/>
                    <a:p>
                      <a:r>
                        <a:rPr lang="en-US" sz="1100" dirty="0" smtClean="0">
                          <a:solidFill>
                            <a:schemeClr val="tx1"/>
                          </a:solidFill>
                        </a:rPr>
                        <a:t>Designing</a:t>
                      </a:r>
                      <a:r>
                        <a:rPr lang="en-US" sz="1100" baseline="0" dirty="0" smtClean="0">
                          <a:solidFill>
                            <a:schemeClr val="tx1"/>
                          </a:solidFill>
                        </a:rPr>
                        <a:t> a Communications System</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a:tc>
                <a:extLst>
                  <a:ext uri="{0D108BD9-81ED-4DB2-BD59-A6C34878D82A}">
                    <a16:rowId xmlns:a16="http://schemas.microsoft.com/office/drawing/2014/main" val="10001"/>
                  </a:ext>
                </a:extLst>
              </a:tr>
              <a:tr h="292629">
                <a:tc>
                  <a:txBody>
                    <a:bodyPr/>
                    <a:lstStyle/>
                    <a:p>
                      <a:r>
                        <a:rPr lang="en-US" sz="1100" dirty="0" smtClean="0">
                          <a:solidFill>
                            <a:schemeClr val="tx1"/>
                          </a:solidFill>
                        </a:rPr>
                        <a:t>3.2.2.5</a:t>
                      </a:r>
                      <a:endParaRPr lang="en-US" sz="1100" dirty="0">
                        <a:solidFill>
                          <a:schemeClr val="tx1"/>
                        </a:solidFill>
                      </a:endParaRPr>
                    </a:p>
                  </a:txBody>
                  <a:tcPr/>
                </a:tc>
                <a:tc>
                  <a:txBody>
                    <a:bodyPr/>
                    <a:lstStyle/>
                    <a:p>
                      <a:r>
                        <a:rPr lang="en-US" sz="1100" dirty="0" smtClean="0">
                          <a:solidFill>
                            <a:schemeClr val="tx1"/>
                          </a:solidFill>
                        </a:rPr>
                        <a:t>Interactive Activity</a:t>
                      </a:r>
                      <a:endParaRPr lang="en-US" sz="1100" dirty="0">
                        <a:solidFill>
                          <a:schemeClr val="tx1"/>
                        </a:solidFill>
                      </a:endParaRPr>
                    </a:p>
                  </a:txBody>
                  <a:tcPr/>
                </a:tc>
                <a:tc>
                  <a:txBody>
                    <a:bodyPr/>
                    <a:lstStyle/>
                    <a:p>
                      <a:r>
                        <a:rPr lang="en-US" sz="1100" dirty="0" smtClean="0">
                          <a:solidFill>
                            <a:schemeClr val="tx1"/>
                          </a:solidFill>
                        </a:rPr>
                        <a:t>Mapping the Protocols</a:t>
                      </a:r>
                      <a:r>
                        <a:rPr lang="en-US" sz="1100" baseline="0" dirty="0" smtClean="0">
                          <a:solidFill>
                            <a:schemeClr val="tx1"/>
                          </a:solidFill>
                        </a:rPr>
                        <a:t> of the TCP/IP Suite</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a:tc>
                <a:extLst>
                  <a:ext uri="{0D108BD9-81ED-4DB2-BD59-A6C34878D82A}">
                    <a16:rowId xmlns:a16="http://schemas.microsoft.com/office/drawing/2014/main" val="10002"/>
                  </a:ext>
                </a:extLst>
              </a:tr>
              <a:tr h="292629">
                <a:tc>
                  <a:txBody>
                    <a:bodyPr/>
                    <a:lstStyle/>
                    <a:p>
                      <a:r>
                        <a:rPr lang="en-US" sz="1100" dirty="0" smtClean="0">
                          <a:solidFill>
                            <a:schemeClr val="tx1"/>
                          </a:solidFill>
                        </a:rPr>
                        <a:t>3.2.3.4</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Researching</a:t>
                      </a:r>
                      <a:r>
                        <a:rPr lang="en-US" sz="1100" baseline="0" dirty="0" smtClean="0">
                          <a:solidFill>
                            <a:schemeClr val="tx1"/>
                          </a:solidFill>
                        </a:rPr>
                        <a:t> Networks Standards</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a:tc>
                <a:extLst>
                  <a:ext uri="{0D108BD9-81ED-4DB2-BD59-A6C34878D82A}">
                    <a16:rowId xmlns:a16="http://schemas.microsoft.com/office/drawing/2014/main" val="10003"/>
                  </a:ext>
                </a:extLst>
              </a:tr>
              <a:tr h="292629">
                <a:tc>
                  <a:txBody>
                    <a:bodyPr/>
                    <a:lstStyle/>
                    <a:p>
                      <a:r>
                        <a:rPr lang="en-US" sz="1100" dirty="0" smtClean="0">
                          <a:solidFill>
                            <a:schemeClr val="tx1"/>
                          </a:solidFill>
                        </a:rPr>
                        <a:t>3.2.4.5</a:t>
                      </a:r>
                      <a:endParaRPr lang="en-US" sz="1100" dirty="0">
                        <a:solidFill>
                          <a:schemeClr val="tx1"/>
                        </a:solidFill>
                      </a:endParaRPr>
                    </a:p>
                  </a:txBody>
                  <a:tcPr/>
                </a:tc>
                <a:tc>
                  <a:txBody>
                    <a:bodyPr/>
                    <a:lstStyle/>
                    <a:p>
                      <a:r>
                        <a:rPr lang="en-US" sz="1100" dirty="0" smtClean="0">
                          <a:solidFill>
                            <a:schemeClr val="tx1"/>
                          </a:solidFill>
                        </a:rPr>
                        <a:t>Interactive</a:t>
                      </a:r>
                      <a:r>
                        <a:rPr lang="en-US" sz="1100" baseline="0" dirty="0" smtClean="0">
                          <a:solidFill>
                            <a:schemeClr val="tx1"/>
                          </a:solidFill>
                        </a:rPr>
                        <a:t> Activity</a:t>
                      </a:r>
                      <a:endParaRPr lang="en-US" sz="1100" dirty="0">
                        <a:solidFill>
                          <a:schemeClr val="tx1"/>
                        </a:solidFill>
                      </a:endParaRPr>
                    </a:p>
                  </a:txBody>
                  <a:tcPr/>
                </a:tc>
                <a:tc>
                  <a:txBody>
                    <a:bodyPr/>
                    <a:lstStyle/>
                    <a:p>
                      <a:r>
                        <a:rPr lang="en-US" sz="1100" dirty="0" smtClean="0">
                          <a:solidFill>
                            <a:schemeClr val="tx1"/>
                          </a:solidFill>
                        </a:rPr>
                        <a:t>Identify Layers and Functions</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a:tc>
                <a:extLst>
                  <a:ext uri="{0D108BD9-81ED-4DB2-BD59-A6C34878D82A}">
                    <a16:rowId xmlns:a16="http://schemas.microsoft.com/office/drawing/2014/main" val="10004"/>
                  </a:ext>
                </a:extLst>
              </a:tr>
              <a:tr h="292629">
                <a:tc>
                  <a:txBody>
                    <a:bodyPr/>
                    <a:lstStyle/>
                    <a:p>
                      <a:r>
                        <a:rPr lang="en-US" sz="1100" dirty="0" smtClean="0">
                          <a:solidFill>
                            <a:schemeClr val="tx1"/>
                          </a:solidFill>
                        </a:rPr>
                        <a:t>3.2.4.6</a:t>
                      </a:r>
                      <a:endParaRPr lang="en-US" sz="1100" dirty="0">
                        <a:solidFill>
                          <a:schemeClr val="tx1"/>
                        </a:solidFill>
                      </a:endParaRPr>
                    </a:p>
                  </a:txBody>
                  <a:tcPr/>
                </a:tc>
                <a:tc>
                  <a:txBody>
                    <a:bodyPr/>
                    <a:lstStyle/>
                    <a:p>
                      <a:r>
                        <a:rPr lang="en-US" sz="1100" dirty="0" smtClean="0">
                          <a:solidFill>
                            <a:schemeClr val="tx1"/>
                          </a:solidFill>
                        </a:rPr>
                        <a:t>Packet Tracer</a:t>
                      </a:r>
                      <a:endParaRPr lang="en-US" sz="1100" dirty="0">
                        <a:solidFill>
                          <a:schemeClr val="tx1"/>
                        </a:solidFill>
                      </a:endParaRPr>
                    </a:p>
                  </a:txBody>
                  <a:tcPr/>
                </a:tc>
                <a:tc>
                  <a:txBody>
                    <a:bodyPr/>
                    <a:lstStyle/>
                    <a:p>
                      <a:r>
                        <a:rPr lang="en-US" sz="1100" dirty="0" smtClean="0">
                          <a:solidFill>
                            <a:schemeClr val="tx1"/>
                          </a:solidFill>
                        </a:rPr>
                        <a:t>Investigating</a:t>
                      </a:r>
                      <a:r>
                        <a:rPr lang="en-US" sz="1100" baseline="0" dirty="0" smtClean="0">
                          <a:solidFill>
                            <a:schemeClr val="tx1"/>
                          </a:solidFill>
                        </a:rPr>
                        <a:t> the TCP/IP and OSI Models in Action</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a:tc>
                <a:extLst>
                  <a:ext uri="{0D108BD9-81ED-4DB2-BD59-A6C34878D82A}">
                    <a16:rowId xmlns:a16="http://schemas.microsoft.com/office/drawing/2014/main" val="10005"/>
                  </a:ext>
                </a:extLst>
              </a:tr>
              <a:tr h="292629">
                <a:tc>
                  <a:txBody>
                    <a:bodyPr/>
                    <a:lstStyle/>
                    <a:p>
                      <a:r>
                        <a:rPr lang="en-US" sz="1100" dirty="0" smtClean="0">
                          <a:solidFill>
                            <a:schemeClr val="tx1"/>
                          </a:solidFill>
                        </a:rPr>
                        <a:t>3.3.1.5</a:t>
                      </a:r>
                      <a:endParaRPr lang="en-US" sz="1100" dirty="0">
                        <a:solidFill>
                          <a:schemeClr val="tx1"/>
                        </a:solidFill>
                      </a:endParaRPr>
                    </a:p>
                  </a:txBody>
                  <a:tcPr/>
                </a:tc>
                <a:tc>
                  <a:txBody>
                    <a:bodyPr/>
                    <a:lstStyle/>
                    <a:p>
                      <a:r>
                        <a:rPr lang="en-US" sz="1100" dirty="0" smtClean="0">
                          <a:solidFill>
                            <a:schemeClr val="tx1"/>
                          </a:solidFill>
                        </a:rPr>
                        <a:t>Interactive</a:t>
                      </a:r>
                      <a:r>
                        <a:rPr lang="en-US" sz="1100" baseline="0" dirty="0" smtClean="0">
                          <a:solidFill>
                            <a:schemeClr val="tx1"/>
                          </a:solidFill>
                        </a:rPr>
                        <a:t> Activity</a:t>
                      </a:r>
                      <a:endParaRPr lang="en-US" sz="1100" dirty="0">
                        <a:solidFill>
                          <a:schemeClr val="tx1"/>
                        </a:solidFill>
                      </a:endParaRPr>
                    </a:p>
                  </a:txBody>
                  <a:tcPr/>
                </a:tc>
                <a:tc>
                  <a:txBody>
                    <a:bodyPr/>
                    <a:lstStyle/>
                    <a:p>
                      <a:r>
                        <a:rPr lang="en-US" sz="1100" dirty="0" smtClean="0">
                          <a:solidFill>
                            <a:schemeClr val="tx1"/>
                          </a:solidFill>
                        </a:rPr>
                        <a:t>Identify the PDU Layer</a:t>
                      </a:r>
                      <a:endParaRPr lang="en-US" sz="1100" dirty="0">
                        <a:solidFill>
                          <a:schemeClr val="tx1"/>
                        </a:solidFill>
                      </a:endParaRPr>
                    </a:p>
                  </a:txBody>
                  <a:tcPr/>
                </a:tc>
                <a:tc>
                  <a:txBody>
                    <a:bodyPr/>
                    <a:lstStyle/>
                    <a:p>
                      <a:r>
                        <a:rPr lang="en-US" sz="1100" dirty="0" smtClean="0">
                          <a:solidFill>
                            <a:schemeClr val="tx1"/>
                          </a:solidFill>
                        </a:rPr>
                        <a:t>Recommended</a:t>
                      </a:r>
                      <a:endParaRPr lang="en-US" sz="1100" dirty="0">
                        <a:solidFill>
                          <a:schemeClr val="tx1"/>
                        </a:solidFill>
                      </a:endParaRPr>
                    </a:p>
                  </a:txBody>
                  <a:tcPr/>
                </a:tc>
                <a:extLst>
                  <a:ext uri="{0D108BD9-81ED-4DB2-BD59-A6C34878D82A}">
                    <a16:rowId xmlns:a16="http://schemas.microsoft.com/office/drawing/2014/main" val="10006"/>
                  </a:ext>
                </a:extLst>
              </a:tr>
              <a:tr h="292629">
                <a:tc>
                  <a:txBody>
                    <a:bodyPr/>
                    <a:lstStyle/>
                    <a:p>
                      <a:r>
                        <a:rPr lang="en-US" sz="1100" dirty="0" smtClean="0">
                          <a:solidFill>
                            <a:schemeClr val="tx1"/>
                          </a:solidFill>
                        </a:rPr>
                        <a:t>3.4.1.1</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Installing Wireshark</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a:tc>
                <a:extLst>
                  <a:ext uri="{0D108BD9-81ED-4DB2-BD59-A6C34878D82A}">
                    <a16:rowId xmlns:a16="http://schemas.microsoft.com/office/drawing/2014/main" val="10007"/>
                  </a:ext>
                </a:extLst>
              </a:tr>
              <a:tr h="292629">
                <a:tc>
                  <a:txBody>
                    <a:bodyPr/>
                    <a:lstStyle/>
                    <a:p>
                      <a:r>
                        <a:rPr lang="en-US" sz="1100" dirty="0" smtClean="0">
                          <a:solidFill>
                            <a:schemeClr val="tx1"/>
                          </a:solidFill>
                        </a:rPr>
                        <a:t>3.4.1.2</a:t>
                      </a:r>
                      <a:endParaRPr lang="en-US" sz="1100" dirty="0">
                        <a:solidFill>
                          <a:schemeClr val="tx1"/>
                        </a:solidFill>
                      </a:endParaRPr>
                    </a:p>
                  </a:txBody>
                  <a:tcPr/>
                </a:tc>
                <a:tc>
                  <a:txBody>
                    <a:bodyPr/>
                    <a:lstStyle/>
                    <a:p>
                      <a:r>
                        <a:rPr lang="en-US" sz="1100" dirty="0" smtClean="0">
                          <a:solidFill>
                            <a:schemeClr val="tx1"/>
                          </a:solidFill>
                        </a:rPr>
                        <a:t>Lab</a:t>
                      </a:r>
                      <a:endParaRPr lang="en-US" sz="1100" dirty="0">
                        <a:solidFill>
                          <a:schemeClr val="tx1"/>
                        </a:solidFill>
                      </a:endParaRPr>
                    </a:p>
                  </a:txBody>
                  <a:tcPr/>
                </a:tc>
                <a:tc>
                  <a:txBody>
                    <a:bodyPr/>
                    <a:lstStyle/>
                    <a:p>
                      <a:r>
                        <a:rPr lang="en-US" sz="1100" dirty="0" smtClean="0">
                          <a:solidFill>
                            <a:schemeClr val="tx1"/>
                          </a:solidFill>
                        </a:rPr>
                        <a:t>Using Wireshark to View Network Traffic</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a:tc>
                <a:extLst>
                  <a:ext uri="{0D108BD9-81ED-4DB2-BD59-A6C34878D82A}">
                    <a16:rowId xmlns:a16="http://schemas.microsoft.com/office/drawing/2014/main" val="10008"/>
                  </a:ext>
                </a:extLst>
              </a:tr>
              <a:tr h="292629">
                <a:tc>
                  <a:txBody>
                    <a:bodyPr/>
                    <a:lstStyle/>
                    <a:p>
                      <a:r>
                        <a:rPr lang="en-US" sz="1100" dirty="0" smtClean="0">
                          <a:solidFill>
                            <a:schemeClr val="tx1"/>
                          </a:solidFill>
                        </a:rPr>
                        <a:t>3.4.1.3</a:t>
                      </a:r>
                      <a:endParaRPr lang="en-US" sz="1100" dirty="0">
                        <a:solidFill>
                          <a:schemeClr val="tx1"/>
                        </a:solidFill>
                      </a:endParaRPr>
                    </a:p>
                  </a:txBody>
                  <a:tcPr/>
                </a:tc>
                <a:tc>
                  <a:txBody>
                    <a:bodyPr/>
                    <a:lstStyle/>
                    <a:p>
                      <a:r>
                        <a:rPr lang="en-US" sz="1100" dirty="0" smtClean="0">
                          <a:solidFill>
                            <a:schemeClr val="tx1"/>
                          </a:solidFill>
                        </a:rPr>
                        <a:t>Class Activity</a:t>
                      </a:r>
                      <a:endParaRPr lang="en-US" sz="1100" dirty="0">
                        <a:solidFill>
                          <a:schemeClr val="tx1"/>
                        </a:solidFill>
                      </a:endParaRPr>
                    </a:p>
                  </a:txBody>
                  <a:tcPr/>
                </a:tc>
                <a:tc>
                  <a:txBody>
                    <a:bodyPr/>
                    <a:lstStyle/>
                    <a:p>
                      <a:r>
                        <a:rPr lang="en-US" sz="1100" dirty="0" smtClean="0">
                          <a:solidFill>
                            <a:schemeClr val="tx1"/>
                          </a:solidFill>
                        </a:rPr>
                        <a:t>Guaranteed to Work</a:t>
                      </a:r>
                      <a:endParaRPr lang="en-US" sz="1100" dirty="0">
                        <a:solidFill>
                          <a:schemeClr val="tx1"/>
                        </a:solidFill>
                      </a:endParaRPr>
                    </a:p>
                  </a:txBody>
                  <a:tcPr/>
                </a:tc>
                <a:tc>
                  <a:txBody>
                    <a:bodyPr/>
                    <a:lstStyle/>
                    <a:p>
                      <a:r>
                        <a:rPr lang="en-US" sz="1100" dirty="0" smtClean="0">
                          <a:solidFill>
                            <a:schemeClr val="tx1"/>
                          </a:solidFill>
                        </a:rPr>
                        <a:t>Optional</a:t>
                      </a:r>
                      <a:endParaRPr lang="en-US" sz="1100" dirty="0">
                        <a:solidFill>
                          <a:schemeClr val="tx1"/>
                        </a:solidFill>
                      </a:endParaRPr>
                    </a:p>
                  </a:txBody>
                  <a:tcPr/>
                </a:tc>
                <a:extLst>
                  <a:ext uri="{0D108BD9-81ED-4DB2-BD59-A6C34878D82A}">
                    <a16:rowId xmlns:a16="http://schemas.microsoft.com/office/drawing/2014/main" val="2582900979"/>
                  </a:ext>
                </a:extLst>
              </a:tr>
            </a:tbl>
          </a:graphicData>
        </a:graphic>
      </p:graphicFrame>
      <p:sp>
        <p:nvSpPr>
          <p:cNvPr id="8" name="Rectangle 34"/>
          <p:cNvSpPr txBox="1">
            <a:spLocks noChangeArrowheads="1"/>
          </p:cNvSpPr>
          <p:nvPr/>
        </p:nvSpPr>
        <p:spPr bwMode="auto">
          <a:xfrm>
            <a:off x="1144707" y="4388608"/>
            <a:ext cx="6121997" cy="269247"/>
          </a:xfrm>
          <a:prstGeom prst="rect">
            <a:avLst/>
          </a:prstGeom>
          <a:ln/>
          <a:extLst>
            <a:ext uri="{FAA26D3D-D897-4be2-8F04-BA451C77F1D7}">
              <ma14:placeholderFlag xmlns=""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214527372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8395802" cy="2062460"/>
          </a:xfrm>
        </p:spPr>
        <p:txBody>
          <a:bodyPr/>
          <a:lstStyle/>
          <a:p>
            <a:r>
              <a:rPr lang="en-US" sz="4000" dirty="0" smtClean="0"/>
              <a:t>3.3 Data Transfer in the Network</a:t>
            </a:r>
            <a:endParaRPr lang="en-US" sz="4000" dirty="0"/>
          </a:p>
        </p:txBody>
      </p:sp>
    </p:spTree>
    <p:extLst>
      <p:ext uri="{BB962C8B-B14F-4D97-AF65-F5344CB8AC3E}">
        <p14:creationId xmlns:p14="http://schemas.microsoft.com/office/powerpoint/2010/main" val="2825468426"/>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60" y="798944"/>
            <a:ext cx="4130564" cy="3531318"/>
          </a:xfrm>
        </p:spPr>
        <p:txBody>
          <a:bodyPr/>
          <a:lstStyle/>
          <a:p>
            <a:r>
              <a:rPr lang="en-US" sz="1800" dirty="0" smtClean="0"/>
              <a:t>Large streams of data are </a:t>
            </a:r>
            <a:r>
              <a:rPr lang="en-US" sz="1800" dirty="0"/>
              <a:t>divided into smaller, more manageable pieces to send over the network. </a:t>
            </a:r>
            <a:endParaRPr lang="en-US" sz="1800" dirty="0" smtClean="0"/>
          </a:p>
          <a:p>
            <a:pPr lvl="1"/>
            <a:r>
              <a:rPr lang="en-US" sz="1800" dirty="0" smtClean="0"/>
              <a:t>By sending </a:t>
            </a:r>
            <a:r>
              <a:rPr lang="en-US" sz="1800" dirty="0"/>
              <a:t>smaller </a:t>
            </a:r>
            <a:r>
              <a:rPr lang="en-US" sz="1800" dirty="0" smtClean="0"/>
              <a:t>pieces, </a:t>
            </a:r>
            <a:r>
              <a:rPr lang="en-US" sz="1800" dirty="0"/>
              <a:t>many different conversations can be interleaved on the network, </a:t>
            </a:r>
            <a:r>
              <a:rPr lang="en-US" sz="1800" dirty="0" smtClean="0"/>
              <a:t>called </a:t>
            </a:r>
            <a:r>
              <a:rPr lang="en-US" sz="1800" b="1" dirty="0" smtClean="0"/>
              <a:t>multiplexing.</a:t>
            </a:r>
          </a:p>
          <a:p>
            <a:pPr lvl="1"/>
            <a:r>
              <a:rPr lang="en-US" sz="1800" dirty="0" smtClean="0"/>
              <a:t>Each piece must be labeled.</a:t>
            </a:r>
          </a:p>
          <a:p>
            <a:pPr lvl="1"/>
            <a:r>
              <a:rPr lang="en-US" sz="1800" dirty="0" smtClean="0"/>
              <a:t>If </a:t>
            </a:r>
            <a:r>
              <a:rPr lang="en-US" sz="1800" dirty="0"/>
              <a:t>part of the message fails to make it to the destination, </a:t>
            </a:r>
            <a:r>
              <a:rPr lang="en-US" sz="1800" dirty="0" smtClean="0"/>
              <a:t>only </a:t>
            </a:r>
            <a:r>
              <a:rPr lang="en-US" sz="1800" dirty="0"/>
              <a:t>the missing </a:t>
            </a:r>
            <a:r>
              <a:rPr lang="en-US" sz="1800" dirty="0" smtClean="0"/>
              <a:t>pieces </a:t>
            </a:r>
            <a:r>
              <a:rPr lang="en-US" sz="1800" dirty="0"/>
              <a:t>need to be retransmitted.</a:t>
            </a:r>
            <a:endParaRPr lang="en-US" sz="1800" b="1" dirty="0" smtClean="0"/>
          </a:p>
        </p:txBody>
      </p:sp>
      <p:sp>
        <p:nvSpPr>
          <p:cNvPr id="8194" name="Rectangle 2"/>
          <p:cNvSpPr>
            <a:spLocks noGrp="1" noChangeArrowheads="1"/>
          </p:cNvSpPr>
          <p:nvPr>
            <p:ph type="title"/>
          </p:nvPr>
        </p:nvSpPr>
        <p:spPr/>
        <p:txBody>
          <a:bodyPr/>
          <a:lstStyle/>
          <a:p>
            <a:r>
              <a:rPr lang="en-US" altLang="en-US" sz="1600" dirty="0" smtClean="0"/>
              <a:t>Data Encapsulation</a:t>
            </a:r>
            <a:r>
              <a:rPr lang="en-US" altLang="en-US" dirty="0" smtClean="0"/>
              <a:t/>
            </a:r>
            <a:br>
              <a:rPr lang="en-US" altLang="en-US" dirty="0" smtClean="0"/>
            </a:br>
            <a:r>
              <a:rPr lang="it-IT" dirty="0" smtClean="0"/>
              <a:t>Message Segmentation</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8161" t="19960" r="36207" b="12772"/>
          <a:stretch/>
        </p:blipFill>
        <p:spPr>
          <a:xfrm>
            <a:off x="4165617" y="977069"/>
            <a:ext cx="4820266" cy="3226791"/>
          </a:xfrm>
          <a:prstGeom prst="rect">
            <a:avLst/>
          </a:prstGeom>
        </p:spPr>
      </p:pic>
    </p:spTree>
    <p:extLst>
      <p:ext uri="{BB962C8B-B14F-4D97-AF65-F5344CB8AC3E}">
        <p14:creationId xmlns:p14="http://schemas.microsoft.com/office/powerpoint/2010/main" val="22948891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60" y="798944"/>
            <a:ext cx="4540236" cy="3531318"/>
          </a:xfrm>
        </p:spPr>
        <p:txBody>
          <a:bodyPr/>
          <a:lstStyle/>
          <a:p>
            <a:r>
              <a:rPr lang="en-US" sz="1600" dirty="0"/>
              <a:t>As application data is passed down the protocol </a:t>
            </a:r>
            <a:r>
              <a:rPr lang="en-US" sz="1600" dirty="0" smtClean="0"/>
              <a:t>stack, information </a:t>
            </a:r>
            <a:r>
              <a:rPr lang="en-US" sz="1600" dirty="0"/>
              <a:t>is added at each level. This is known as the </a:t>
            </a:r>
            <a:r>
              <a:rPr lang="en-US" sz="1600" b="1" dirty="0"/>
              <a:t>encapsulation</a:t>
            </a:r>
            <a:r>
              <a:rPr lang="en-US" sz="1600" dirty="0"/>
              <a:t> process</a:t>
            </a:r>
            <a:r>
              <a:rPr lang="en-US" sz="1600" dirty="0" smtClean="0"/>
              <a:t>.</a:t>
            </a:r>
          </a:p>
          <a:p>
            <a:r>
              <a:rPr lang="en-US" sz="1600" dirty="0" smtClean="0"/>
              <a:t>The form that the data takes at each layer is known as a Protocol Data Unit (PDU).</a:t>
            </a:r>
          </a:p>
          <a:p>
            <a:pPr lvl="1"/>
            <a:r>
              <a:rPr lang="en-US" dirty="0"/>
              <a:t>Data - application layer PDU </a:t>
            </a:r>
            <a:endParaRPr lang="en-US" dirty="0" smtClean="0"/>
          </a:p>
          <a:p>
            <a:pPr lvl="1"/>
            <a:r>
              <a:rPr lang="en-US" dirty="0" smtClean="0"/>
              <a:t>Segment – Transport layer PDU</a:t>
            </a:r>
          </a:p>
          <a:p>
            <a:pPr lvl="1"/>
            <a:r>
              <a:rPr lang="en-US" dirty="0" smtClean="0"/>
              <a:t>Packet – Network layer PDU</a:t>
            </a:r>
          </a:p>
          <a:p>
            <a:pPr lvl="1"/>
            <a:r>
              <a:rPr lang="en-US" dirty="0" smtClean="0"/>
              <a:t>Frame – Data Link Layer PDU</a:t>
            </a:r>
          </a:p>
          <a:p>
            <a:pPr lvl="1"/>
            <a:r>
              <a:rPr lang="en-US" dirty="0" smtClean="0"/>
              <a:t>Bits – Physical Layer PDU</a:t>
            </a:r>
          </a:p>
        </p:txBody>
      </p:sp>
      <p:sp>
        <p:nvSpPr>
          <p:cNvPr id="8194" name="Rectangle 2"/>
          <p:cNvSpPr>
            <a:spLocks noGrp="1" noChangeArrowheads="1"/>
          </p:cNvSpPr>
          <p:nvPr>
            <p:ph type="title"/>
          </p:nvPr>
        </p:nvSpPr>
        <p:spPr/>
        <p:txBody>
          <a:bodyPr/>
          <a:lstStyle/>
          <a:p>
            <a:r>
              <a:rPr lang="en-US" altLang="en-US" sz="1600" dirty="0" smtClean="0"/>
              <a:t>Data Encapsulation</a:t>
            </a:r>
            <a:r>
              <a:rPr lang="en-US" altLang="en-US" dirty="0" smtClean="0"/>
              <a:t/>
            </a:r>
            <a:br>
              <a:rPr lang="en-US" altLang="en-US" dirty="0" smtClean="0"/>
            </a:br>
            <a:r>
              <a:rPr lang="it-IT" dirty="0"/>
              <a:t>Protocol Data Units</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5753" t="43035" r="51741" b="1485"/>
          <a:stretch/>
        </p:blipFill>
        <p:spPr>
          <a:xfrm>
            <a:off x="4681896" y="504496"/>
            <a:ext cx="4303987" cy="2871894"/>
          </a:xfrm>
          <a:prstGeom prst="rect">
            <a:avLst/>
          </a:prstGeom>
        </p:spPr>
      </p:pic>
    </p:spTree>
    <p:extLst>
      <p:ext uri="{BB962C8B-B14F-4D97-AF65-F5344CB8AC3E}">
        <p14:creationId xmlns:p14="http://schemas.microsoft.com/office/powerpoint/2010/main" val="3728384077"/>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60" y="798944"/>
            <a:ext cx="4130564" cy="3531318"/>
          </a:xfrm>
        </p:spPr>
        <p:txBody>
          <a:bodyPr/>
          <a:lstStyle/>
          <a:p>
            <a:r>
              <a:rPr lang="en-US" sz="1800" dirty="0" smtClean="0"/>
              <a:t>The </a:t>
            </a:r>
            <a:r>
              <a:rPr lang="en-US" sz="1800" dirty="0"/>
              <a:t>encapsulation process works from top to </a:t>
            </a:r>
            <a:r>
              <a:rPr lang="en-US" sz="1800" dirty="0" smtClean="0"/>
              <a:t>bottom: </a:t>
            </a:r>
          </a:p>
          <a:p>
            <a:pPr lvl="1"/>
            <a:r>
              <a:rPr lang="en-US" sz="1700" dirty="0" smtClean="0"/>
              <a:t>Data is divided into segments.</a:t>
            </a:r>
          </a:p>
          <a:p>
            <a:pPr lvl="1"/>
            <a:r>
              <a:rPr lang="en-US" sz="1700" dirty="0" smtClean="0"/>
              <a:t>The TCP segment is encapsulated in the IP Packet.</a:t>
            </a:r>
          </a:p>
          <a:p>
            <a:pPr lvl="1"/>
            <a:r>
              <a:rPr lang="en-US" sz="1700" dirty="0" smtClean="0"/>
              <a:t>The IP packet is encapsulated in the Ethernet Frame.</a:t>
            </a:r>
          </a:p>
        </p:txBody>
      </p:sp>
      <p:sp>
        <p:nvSpPr>
          <p:cNvPr id="8194" name="Rectangle 2"/>
          <p:cNvSpPr>
            <a:spLocks noGrp="1" noChangeArrowheads="1"/>
          </p:cNvSpPr>
          <p:nvPr>
            <p:ph type="title"/>
          </p:nvPr>
        </p:nvSpPr>
        <p:spPr/>
        <p:txBody>
          <a:bodyPr/>
          <a:lstStyle/>
          <a:p>
            <a:r>
              <a:rPr lang="en-US" altLang="en-US" sz="1600" dirty="0" smtClean="0"/>
              <a:t>Data Encapsulation</a:t>
            </a:r>
            <a:r>
              <a:rPr lang="en-US" altLang="en-US" dirty="0" smtClean="0"/>
              <a:t/>
            </a:r>
            <a:br>
              <a:rPr lang="en-US" altLang="en-US" dirty="0" smtClean="0"/>
            </a:br>
            <a:r>
              <a:rPr lang="it-IT" dirty="0" smtClean="0"/>
              <a:t>Encapsulation Example</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5207" t="17369" r="34984" b="28685"/>
          <a:stretch/>
        </p:blipFill>
        <p:spPr>
          <a:xfrm>
            <a:off x="4271993" y="798944"/>
            <a:ext cx="4855780" cy="2774731"/>
          </a:xfrm>
          <a:prstGeom prst="rect">
            <a:avLst/>
          </a:prstGeom>
        </p:spPr>
      </p:pic>
    </p:spTree>
    <p:extLst>
      <p:ext uri="{BB962C8B-B14F-4D97-AF65-F5344CB8AC3E}">
        <p14:creationId xmlns:p14="http://schemas.microsoft.com/office/powerpoint/2010/main" val="3401848627"/>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60" y="798944"/>
            <a:ext cx="4130564" cy="3531318"/>
          </a:xfrm>
        </p:spPr>
        <p:txBody>
          <a:bodyPr/>
          <a:lstStyle/>
          <a:p>
            <a:r>
              <a:rPr lang="en-US" sz="1800" dirty="0" smtClean="0"/>
              <a:t>The de-encapsulation </a:t>
            </a:r>
            <a:r>
              <a:rPr lang="en-US" sz="1800" dirty="0"/>
              <a:t>process works from </a:t>
            </a:r>
            <a:r>
              <a:rPr lang="en-US" sz="1800" dirty="0" smtClean="0"/>
              <a:t>bottom to top. </a:t>
            </a:r>
          </a:p>
          <a:p>
            <a:r>
              <a:rPr lang="en-US" sz="1800" dirty="0"/>
              <a:t>De-encapsulation is the process used by a receiving device to remove one or more of the protocol headers</a:t>
            </a:r>
            <a:r>
              <a:rPr lang="en-US" sz="1800" dirty="0" smtClean="0"/>
              <a:t>.</a:t>
            </a:r>
          </a:p>
          <a:p>
            <a:pPr lvl="1"/>
            <a:r>
              <a:rPr lang="en-US" sz="1700" dirty="0" smtClean="0"/>
              <a:t> </a:t>
            </a:r>
            <a:r>
              <a:rPr lang="en-US" sz="1700" dirty="0"/>
              <a:t>The data is de-encapsulated as it moves up the stack toward the end-user application. </a:t>
            </a:r>
            <a:endParaRPr lang="en-US" sz="1600" dirty="0" smtClean="0"/>
          </a:p>
        </p:txBody>
      </p:sp>
      <p:sp>
        <p:nvSpPr>
          <p:cNvPr id="8194" name="Rectangle 2"/>
          <p:cNvSpPr>
            <a:spLocks noGrp="1" noChangeArrowheads="1"/>
          </p:cNvSpPr>
          <p:nvPr>
            <p:ph type="title"/>
          </p:nvPr>
        </p:nvSpPr>
        <p:spPr/>
        <p:txBody>
          <a:bodyPr/>
          <a:lstStyle/>
          <a:p>
            <a:r>
              <a:rPr lang="en-US" altLang="en-US" sz="1600" dirty="0" smtClean="0"/>
              <a:t>Data Encapsulation</a:t>
            </a:r>
            <a:r>
              <a:rPr lang="en-US" altLang="en-US" dirty="0" smtClean="0"/>
              <a:t/>
            </a:r>
            <a:br>
              <a:rPr lang="en-US" altLang="en-US" dirty="0" smtClean="0"/>
            </a:br>
            <a:r>
              <a:rPr lang="it-IT" dirty="0" smtClean="0"/>
              <a:t>De-encapsulation</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10330" t="34534" r="38814" b="10907"/>
          <a:stretch/>
        </p:blipFill>
        <p:spPr>
          <a:xfrm>
            <a:off x="4272224" y="798944"/>
            <a:ext cx="4635062" cy="2806262"/>
          </a:xfrm>
          <a:prstGeom prst="rect">
            <a:avLst/>
          </a:prstGeom>
        </p:spPr>
      </p:pic>
    </p:spTree>
    <p:extLst>
      <p:ext uri="{BB962C8B-B14F-4D97-AF65-F5344CB8AC3E}">
        <p14:creationId xmlns:p14="http://schemas.microsoft.com/office/powerpoint/2010/main" val="3486319296"/>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60" y="798944"/>
            <a:ext cx="4130564" cy="3531318"/>
          </a:xfrm>
        </p:spPr>
        <p:txBody>
          <a:bodyPr/>
          <a:lstStyle/>
          <a:p>
            <a:r>
              <a:rPr lang="en-US" sz="1800" dirty="0"/>
              <a:t>Network layer source and destination addresses - Responsible for delivering the IP packet from the original source to the final </a:t>
            </a:r>
            <a:r>
              <a:rPr lang="en-US" sz="1800" dirty="0" smtClean="0"/>
              <a:t>destination.</a:t>
            </a:r>
          </a:p>
          <a:p>
            <a:pPr lvl="1"/>
            <a:r>
              <a:rPr lang="en-US" sz="1600" b="1" dirty="0"/>
              <a:t>Source IP address</a:t>
            </a:r>
            <a:r>
              <a:rPr lang="en-US" sz="1600" dirty="0"/>
              <a:t> - The IP address of the sending device, the original source of the packet.</a:t>
            </a:r>
          </a:p>
          <a:p>
            <a:pPr lvl="1"/>
            <a:r>
              <a:rPr lang="en-US" sz="1600" b="1" dirty="0"/>
              <a:t>Destination IP address</a:t>
            </a:r>
            <a:r>
              <a:rPr lang="en-US" sz="1600" dirty="0"/>
              <a:t> - The IP address of the receiving device, the final destination of the packet.</a:t>
            </a:r>
          </a:p>
          <a:p>
            <a:pPr marL="261937" lvl="2" indent="0">
              <a:buNone/>
            </a:pPr>
            <a:endParaRPr lang="en-US" sz="1500" dirty="0" smtClean="0"/>
          </a:p>
        </p:txBody>
      </p:sp>
      <p:sp>
        <p:nvSpPr>
          <p:cNvPr id="8194" name="Rectangle 2"/>
          <p:cNvSpPr>
            <a:spLocks noGrp="1" noChangeArrowheads="1"/>
          </p:cNvSpPr>
          <p:nvPr>
            <p:ph type="title"/>
          </p:nvPr>
        </p:nvSpPr>
        <p:spPr/>
        <p:txBody>
          <a:bodyPr/>
          <a:lstStyle/>
          <a:p>
            <a:r>
              <a:rPr lang="en-US" altLang="en-US" sz="1600" dirty="0" smtClean="0"/>
              <a:t>Data Access</a:t>
            </a:r>
            <a:r>
              <a:rPr lang="en-US" altLang="en-US" dirty="0" smtClean="0"/>
              <a:t/>
            </a:r>
            <a:br>
              <a:rPr lang="en-US" altLang="en-US" dirty="0" smtClean="0"/>
            </a:br>
            <a:r>
              <a:rPr lang="it-IT" dirty="0" smtClean="0"/>
              <a:t>Network Addresses</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4482" t="20122" r="34713" b="21079"/>
          <a:stretch/>
        </p:blipFill>
        <p:spPr>
          <a:xfrm>
            <a:off x="4194910" y="1066025"/>
            <a:ext cx="4647086" cy="2363074"/>
          </a:xfrm>
          <a:prstGeom prst="rect">
            <a:avLst/>
          </a:prstGeom>
        </p:spPr>
      </p:pic>
    </p:spTree>
    <p:extLst>
      <p:ext uri="{BB962C8B-B14F-4D97-AF65-F5344CB8AC3E}">
        <p14:creationId xmlns:p14="http://schemas.microsoft.com/office/powerpoint/2010/main" val="2005144235"/>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60" y="798944"/>
            <a:ext cx="4130564" cy="3531318"/>
          </a:xfrm>
        </p:spPr>
        <p:txBody>
          <a:bodyPr/>
          <a:lstStyle/>
          <a:p>
            <a:r>
              <a:rPr lang="en-US" sz="1800" dirty="0"/>
              <a:t>The purpose of the data link address is to deliver the data link frame from one network interface to another network interface on the same network</a:t>
            </a:r>
            <a:r>
              <a:rPr lang="en-US" sz="1800" dirty="0" smtClean="0"/>
              <a:t>.</a:t>
            </a:r>
          </a:p>
          <a:p>
            <a:pPr lvl="1"/>
            <a:r>
              <a:rPr lang="en-US" sz="1600" dirty="0"/>
              <a:t>As the IP packet travels from </a:t>
            </a:r>
            <a:r>
              <a:rPr lang="en-US" sz="1600" dirty="0" smtClean="0"/>
              <a:t>source to destination it is encapsulated </a:t>
            </a:r>
            <a:r>
              <a:rPr lang="en-US" sz="1600" dirty="0"/>
              <a:t>in a new data link </a:t>
            </a:r>
            <a:r>
              <a:rPr lang="en-US" sz="1600" dirty="0" smtClean="0"/>
              <a:t>frame when it is forwarded by each router.</a:t>
            </a:r>
          </a:p>
        </p:txBody>
      </p:sp>
      <p:sp>
        <p:nvSpPr>
          <p:cNvPr id="8194" name="Rectangle 2"/>
          <p:cNvSpPr>
            <a:spLocks noGrp="1" noChangeArrowheads="1"/>
          </p:cNvSpPr>
          <p:nvPr>
            <p:ph type="title"/>
          </p:nvPr>
        </p:nvSpPr>
        <p:spPr/>
        <p:txBody>
          <a:bodyPr/>
          <a:lstStyle/>
          <a:p>
            <a:r>
              <a:rPr lang="en-US" altLang="en-US" sz="1600" dirty="0" smtClean="0"/>
              <a:t>Data Access</a:t>
            </a:r>
            <a:r>
              <a:rPr lang="en-US" altLang="en-US" dirty="0" smtClean="0"/>
              <a:t/>
            </a:r>
            <a:br>
              <a:rPr lang="en-US" altLang="en-US" dirty="0" smtClean="0"/>
            </a:br>
            <a:r>
              <a:rPr lang="it-IT" dirty="0" smtClean="0"/>
              <a:t>Data Link Addresses</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5138" t="27299" r="34587" b="16105"/>
          <a:stretch/>
        </p:blipFill>
        <p:spPr>
          <a:xfrm>
            <a:off x="4194495" y="922789"/>
            <a:ext cx="4654584" cy="2323750"/>
          </a:xfrm>
          <a:prstGeom prst="rect">
            <a:avLst/>
          </a:prstGeom>
        </p:spPr>
      </p:pic>
    </p:spTree>
    <p:extLst>
      <p:ext uri="{BB962C8B-B14F-4D97-AF65-F5344CB8AC3E}">
        <p14:creationId xmlns:p14="http://schemas.microsoft.com/office/powerpoint/2010/main" val="3762629226"/>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59" y="798945"/>
            <a:ext cx="4447120" cy="3596886"/>
          </a:xfrm>
        </p:spPr>
        <p:txBody>
          <a:bodyPr/>
          <a:lstStyle/>
          <a:p>
            <a:r>
              <a:rPr lang="en-US" dirty="0"/>
              <a:t>The network layer addresses, or IP addresses, indicate the original source and final destination</a:t>
            </a:r>
            <a:r>
              <a:rPr lang="en-US" dirty="0" smtClean="0"/>
              <a:t>.</a:t>
            </a:r>
          </a:p>
          <a:p>
            <a:pPr lvl="1"/>
            <a:r>
              <a:rPr lang="en-US" dirty="0"/>
              <a:t>Network portion – The left-most part of the address </a:t>
            </a:r>
            <a:r>
              <a:rPr lang="en-US" dirty="0" smtClean="0"/>
              <a:t>indicates </a:t>
            </a:r>
            <a:r>
              <a:rPr lang="en-US" dirty="0"/>
              <a:t>which network the IP address is a </a:t>
            </a:r>
            <a:r>
              <a:rPr lang="en-US" dirty="0" smtClean="0"/>
              <a:t>member of.</a:t>
            </a:r>
          </a:p>
          <a:p>
            <a:pPr lvl="1"/>
            <a:r>
              <a:rPr lang="en-US" dirty="0"/>
              <a:t>Host portion – The remaining part of the address </a:t>
            </a:r>
            <a:r>
              <a:rPr lang="en-US" dirty="0" smtClean="0"/>
              <a:t>identifies </a:t>
            </a:r>
            <a:r>
              <a:rPr lang="en-US" dirty="0"/>
              <a:t>a specific device on the </a:t>
            </a:r>
            <a:r>
              <a:rPr lang="en-US" dirty="0" smtClean="0"/>
              <a:t>network.</a:t>
            </a:r>
          </a:p>
          <a:p>
            <a:r>
              <a:rPr lang="en-US" dirty="0"/>
              <a:t>T</a:t>
            </a:r>
            <a:r>
              <a:rPr lang="en-US" dirty="0" smtClean="0"/>
              <a:t>he </a:t>
            </a:r>
            <a:r>
              <a:rPr lang="en-US" dirty="0"/>
              <a:t>data link </a:t>
            </a:r>
            <a:r>
              <a:rPr lang="en-US" dirty="0" smtClean="0"/>
              <a:t>frame which uses MAC addressing, </a:t>
            </a:r>
            <a:r>
              <a:rPr lang="en-US" dirty="0"/>
              <a:t>is sent directly to the receiving device</a:t>
            </a:r>
            <a:r>
              <a:rPr lang="en-US" dirty="0" smtClean="0"/>
              <a:t>.</a:t>
            </a:r>
          </a:p>
          <a:p>
            <a:pPr lvl="1"/>
            <a:r>
              <a:rPr lang="en-US" dirty="0" smtClean="0"/>
              <a:t>Source MAC address - address of sending device. </a:t>
            </a:r>
          </a:p>
          <a:p>
            <a:pPr lvl="1"/>
            <a:r>
              <a:rPr lang="en-US" dirty="0" smtClean="0"/>
              <a:t>Destination MAC address – address of receiving device. </a:t>
            </a:r>
          </a:p>
        </p:txBody>
      </p:sp>
      <p:sp>
        <p:nvSpPr>
          <p:cNvPr id="8194" name="Rectangle 2"/>
          <p:cNvSpPr>
            <a:spLocks noGrp="1" noChangeArrowheads="1"/>
          </p:cNvSpPr>
          <p:nvPr>
            <p:ph type="title"/>
          </p:nvPr>
        </p:nvSpPr>
        <p:spPr/>
        <p:txBody>
          <a:bodyPr/>
          <a:lstStyle/>
          <a:p>
            <a:r>
              <a:rPr lang="en-US" altLang="en-US" sz="1600" dirty="0" smtClean="0"/>
              <a:t>Data Access</a:t>
            </a:r>
            <a:r>
              <a:rPr lang="en-US" altLang="en-US" dirty="0" smtClean="0"/>
              <a:t/>
            </a:r>
            <a:br>
              <a:rPr lang="en-US" altLang="en-US" dirty="0" smtClean="0"/>
            </a:br>
            <a:r>
              <a:rPr lang="it-IT" dirty="0" smtClean="0"/>
              <a:t>Devices on the Same Network</a:t>
            </a:r>
            <a:endParaRPr lang="en-US" altLang="en-US" dirty="0" smtClean="0"/>
          </a:p>
        </p:txBody>
      </p:sp>
      <p:pic>
        <p:nvPicPr>
          <p:cNvPr id="4" name="Picture 3"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7156" t="26437" r="37431" b="4027"/>
          <a:stretch/>
        </p:blipFill>
        <p:spPr>
          <a:xfrm>
            <a:off x="4633691" y="922036"/>
            <a:ext cx="4358248" cy="2907904"/>
          </a:xfrm>
          <a:prstGeom prst="rect">
            <a:avLst/>
          </a:prstGeom>
        </p:spPr>
      </p:pic>
    </p:spTree>
    <p:extLst>
      <p:ext uri="{BB962C8B-B14F-4D97-AF65-F5344CB8AC3E}">
        <p14:creationId xmlns:p14="http://schemas.microsoft.com/office/powerpoint/2010/main" val="3979768350"/>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a:xfrm>
            <a:off x="141659" y="798944"/>
            <a:ext cx="3499163" cy="4007947"/>
          </a:xfrm>
        </p:spPr>
        <p:txBody>
          <a:bodyPr/>
          <a:lstStyle/>
          <a:p>
            <a:r>
              <a:rPr lang="en-US" dirty="0" smtClean="0"/>
              <a:t>Sending to a remote network - </a:t>
            </a:r>
            <a:r>
              <a:rPr lang="en-US" dirty="0"/>
              <a:t>the source and destination IP addresses </a:t>
            </a:r>
            <a:r>
              <a:rPr lang="en-US" dirty="0" smtClean="0"/>
              <a:t>represent </a:t>
            </a:r>
            <a:r>
              <a:rPr lang="en-US" dirty="0"/>
              <a:t>hosts on </a:t>
            </a:r>
            <a:r>
              <a:rPr lang="en-US" dirty="0" smtClean="0"/>
              <a:t>different networks.</a:t>
            </a:r>
          </a:p>
          <a:p>
            <a:r>
              <a:rPr lang="en-US" dirty="0" smtClean="0"/>
              <a:t>The data </a:t>
            </a:r>
            <a:r>
              <a:rPr lang="en-US" dirty="0"/>
              <a:t>link frame cannot be sent directly to the </a:t>
            </a:r>
            <a:r>
              <a:rPr lang="en-US" dirty="0" smtClean="0"/>
              <a:t>remote destination host. Therefore the frame is sent to the </a:t>
            </a:r>
            <a:r>
              <a:rPr lang="en-US" dirty="0"/>
              <a:t>default </a:t>
            </a:r>
            <a:r>
              <a:rPr lang="en-US" dirty="0" smtClean="0"/>
              <a:t>gateway (nearest router interface).</a:t>
            </a:r>
          </a:p>
          <a:p>
            <a:r>
              <a:rPr lang="en-US" dirty="0" smtClean="0"/>
              <a:t>The </a:t>
            </a:r>
            <a:r>
              <a:rPr lang="en-US" dirty="0"/>
              <a:t>router removes the </a:t>
            </a:r>
            <a:r>
              <a:rPr lang="en-US" dirty="0" smtClean="0"/>
              <a:t>received Layer </a:t>
            </a:r>
            <a:r>
              <a:rPr lang="en-US" dirty="0"/>
              <a:t>2 information </a:t>
            </a:r>
            <a:r>
              <a:rPr lang="en-US" dirty="0" smtClean="0"/>
              <a:t>and </a:t>
            </a:r>
            <a:r>
              <a:rPr lang="en-US" dirty="0"/>
              <a:t>adds new data link information before forwarding out </a:t>
            </a:r>
            <a:r>
              <a:rPr lang="en-US" dirty="0" smtClean="0"/>
              <a:t>the exit interface.</a:t>
            </a:r>
          </a:p>
        </p:txBody>
      </p:sp>
      <p:sp>
        <p:nvSpPr>
          <p:cNvPr id="8194" name="Rectangle 2"/>
          <p:cNvSpPr>
            <a:spLocks noGrp="1" noChangeArrowheads="1"/>
          </p:cNvSpPr>
          <p:nvPr>
            <p:ph type="title"/>
          </p:nvPr>
        </p:nvSpPr>
        <p:spPr/>
        <p:txBody>
          <a:bodyPr/>
          <a:lstStyle/>
          <a:p>
            <a:r>
              <a:rPr lang="en-US" altLang="en-US" sz="1600" dirty="0" smtClean="0"/>
              <a:t>Data Access</a:t>
            </a:r>
            <a:r>
              <a:rPr lang="en-US" altLang="en-US" dirty="0" smtClean="0"/>
              <a:t/>
            </a:r>
            <a:br>
              <a:rPr lang="en-US" altLang="en-US" dirty="0" smtClean="0"/>
            </a:br>
            <a:r>
              <a:rPr lang="it-IT" dirty="0" smtClean="0"/>
              <a:t>Devices on a Remote Network</a:t>
            </a:r>
            <a:endParaRPr lang="en-US" altLang="en-US" dirty="0" smtClean="0"/>
          </a:p>
        </p:txBody>
      </p:sp>
      <p:pic>
        <p:nvPicPr>
          <p:cNvPr id="3" name="Picture 2" descr="Introduction to Networks - Mozilla Firefox"/>
          <p:cNvPicPr>
            <a:picLocks noChangeAspect="1"/>
          </p:cNvPicPr>
          <p:nvPr/>
        </p:nvPicPr>
        <p:blipFill rotWithShape="1">
          <a:blip r:embed="rId3">
            <a:extLst>
              <a:ext uri="{28A0092B-C50C-407E-A947-70E740481C1C}">
                <a14:useLocalDpi xmlns:a14="http://schemas.microsoft.com/office/drawing/2010/main" val="0"/>
              </a:ext>
            </a:extLst>
          </a:blip>
          <a:srcRect l="6407" t="26826" r="36583" b="2515"/>
          <a:stretch/>
        </p:blipFill>
        <p:spPr>
          <a:xfrm>
            <a:off x="3800212" y="907006"/>
            <a:ext cx="5150841" cy="3380764"/>
          </a:xfrm>
          <a:prstGeom prst="rect">
            <a:avLst/>
          </a:prstGeom>
        </p:spPr>
      </p:pic>
    </p:spTree>
    <p:extLst>
      <p:ext uri="{BB962C8B-B14F-4D97-AF65-F5344CB8AC3E}">
        <p14:creationId xmlns:p14="http://schemas.microsoft.com/office/powerpoint/2010/main" val="3485699128"/>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smtClean="0"/>
              <a:t>3.4 Chapter Summary</a:t>
            </a:r>
            <a:endParaRPr lang="en-US" dirty="0"/>
          </a:p>
        </p:txBody>
      </p:sp>
    </p:spTree>
    <p:extLst>
      <p:ext uri="{BB962C8B-B14F-4D97-AF65-F5344CB8AC3E}">
        <p14:creationId xmlns:p14="http://schemas.microsoft.com/office/powerpoint/2010/main" val="388694427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34"/>
          <p:cNvSpPr>
            <a:spLocks noGrp="1" noChangeArrowheads="1"/>
          </p:cNvSpPr>
          <p:nvPr>
            <p:ph idx="1"/>
          </p:nvPr>
        </p:nvSpPr>
        <p:spPr/>
        <p:txBody>
          <a:bodyPr/>
          <a:lstStyle/>
          <a:p>
            <a:pPr eaLnBrk="1" hangingPunct="1">
              <a:spcBef>
                <a:spcPct val="30000"/>
              </a:spcBef>
            </a:pPr>
            <a:r>
              <a:rPr lang="en-US" dirty="0"/>
              <a:t>Students should complete Chapter 3</a:t>
            </a:r>
            <a:r>
              <a:rPr lang="en-US" dirty="0" smtClean="0"/>
              <a:t>, </a:t>
            </a:r>
            <a:r>
              <a:rPr lang="en-US" dirty="0"/>
              <a:t>“Assessment” after completing Chapter </a:t>
            </a:r>
            <a:r>
              <a:rPr lang="en-US" dirty="0" smtClean="0"/>
              <a:t>3.</a:t>
            </a:r>
            <a:endParaRPr lang="en-US" dirty="0"/>
          </a:p>
          <a:p>
            <a:pPr eaLnBrk="1" hangingPunct="1">
              <a:spcBef>
                <a:spcPct val="30000"/>
              </a:spcBef>
            </a:pPr>
            <a:r>
              <a:rPr lang="en-US" dirty="0"/>
              <a:t>Quizzes, labs, Packet Tracers and other activities can be used to informally assess student progress.</a:t>
            </a:r>
          </a:p>
        </p:txBody>
      </p:sp>
      <p:sp>
        <p:nvSpPr>
          <p:cNvPr id="7170" name="Rectangle 33"/>
          <p:cNvSpPr>
            <a:spLocks noGrp="1" noChangeArrowheads="1"/>
          </p:cNvSpPr>
          <p:nvPr>
            <p:ph type="title"/>
          </p:nvPr>
        </p:nvSpPr>
        <p:spPr/>
        <p:txBody>
          <a:bodyPr/>
          <a:lstStyle/>
          <a:p>
            <a:pPr eaLnBrk="1" hangingPunct="1"/>
            <a:r>
              <a:rPr lang="en-US" dirty="0" smtClean="0"/>
              <a:t>Chapter 3: Assessment</a:t>
            </a:r>
          </a:p>
        </p:txBody>
      </p:sp>
    </p:spTree>
    <p:extLst>
      <p:ext uri="{BB962C8B-B14F-4D97-AF65-F5344CB8AC3E}">
        <p14:creationId xmlns:p14="http://schemas.microsoft.com/office/powerpoint/2010/main" val="1296080354"/>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smtClean="0"/>
              <a:t>Conclusion</a:t>
            </a:r>
            <a:r>
              <a:rPr lang="en-US" altLang="en-US" dirty="0" smtClean="0"/>
              <a:t/>
            </a:r>
            <a:br>
              <a:rPr lang="en-US" altLang="en-US" dirty="0" smtClean="0"/>
            </a:br>
            <a:r>
              <a:rPr lang="it-IT" dirty="0" smtClean="0"/>
              <a:t>Lab-Installing Wireshark</a:t>
            </a:r>
            <a:endParaRPr lang="en-US" altLang="en-US" dirty="0" smtClean="0"/>
          </a:p>
        </p:txBody>
      </p:sp>
      <p:pic>
        <p:nvPicPr>
          <p:cNvPr id="6" name="Picture 5"/>
          <p:cNvPicPr>
            <a:picLocks noChangeAspect="1"/>
          </p:cNvPicPr>
          <p:nvPr/>
        </p:nvPicPr>
        <p:blipFill rotWithShape="1">
          <a:blip r:embed="rId3"/>
          <a:srcRect l="25872" t="22019" r="26697" b="11274"/>
          <a:stretch/>
        </p:blipFill>
        <p:spPr>
          <a:xfrm>
            <a:off x="2298582" y="880845"/>
            <a:ext cx="4623421" cy="3657599"/>
          </a:xfrm>
          <a:prstGeom prst="rect">
            <a:avLst/>
          </a:prstGeom>
        </p:spPr>
      </p:pic>
      <p:sp>
        <p:nvSpPr>
          <p:cNvPr id="7" name="Rectangle 6"/>
          <p:cNvSpPr/>
          <p:nvPr/>
        </p:nvSpPr>
        <p:spPr>
          <a:xfrm>
            <a:off x="2273417" y="880844"/>
            <a:ext cx="4647500" cy="3674378"/>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817971493"/>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smtClean="0"/>
              <a:t>Conclusion</a:t>
            </a:r>
            <a:r>
              <a:rPr lang="en-US" altLang="en-US" dirty="0" smtClean="0"/>
              <a:t/>
            </a:r>
            <a:br>
              <a:rPr lang="en-US" altLang="en-US" dirty="0" smtClean="0"/>
            </a:br>
            <a:r>
              <a:rPr lang="it-IT" dirty="0" smtClean="0"/>
              <a:t>Lab - Using Wireshark To View Network Traffic</a:t>
            </a:r>
            <a:endParaRPr lang="en-US" altLang="en-US" dirty="0" smtClean="0"/>
          </a:p>
        </p:txBody>
      </p:sp>
      <p:pic>
        <p:nvPicPr>
          <p:cNvPr id="7" name="Picture 6"/>
          <p:cNvPicPr>
            <a:picLocks noChangeAspect="1"/>
          </p:cNvPicPr>
          <p:nvPr/>
        </p:nvPicPr>
        <p:blipFill rotWithShape="1">
          <a:blip r:embed="rId3"/>
          <a:srcRect l="20092" t="22345" r="26972" b="6381"/>
          <a:stretch/>
        </p:blipFill>
        <p:spPr>
          <a:xfrm>
            <a:off x="2151777" y="798944"/>
            <a:ext cx="4840448" cy="3665989"/>
          </a:xfrm>
          <a:prstGeom prst="rect">
            <a:avLst/>
          </a:prstGeom>
        </p:spPr>
      </p:pic>
      <p:sp>
        <p:nvSpPr>
          <p:cNvPr id="8" name="Rectangle 7"/>
          <p:cNvSpPr/>
          <p:nvPr/>
        </p:nvSpPr>
        <p:spPr>
          <a:xfrm>
            <a:off x="2233534" y="798944"/>
            <a:ext cx="4538032" cy="3665990"/>
          </a:xfrm>
          <a:prstGeom prst="rect">
            <a:avLst/>
          </a:pr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22958148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smtClean="0"/>
              <a:t>Conclusion</a:t>
            </a:r>
            <a:r>
              <a:rPr lang="en-US" altLang="en-US" dirty="0" smtClean="0"/>
              <a:t/>
            </a:r>
            <a:br>
              <a:rPr lang="en-US" altLang="en-US" dirty="0" smtClean="0"/>
            </a:br>
            <a:r>
              <a:rPr lang="en-US" dirty="0"/>
              <a:t>Chapter 3: Network Protocols and Communications</a:t>
            </a:r>
            <a:endParaRPr lang="en-US" altLang="en-US" dirty="0" smtClean="0"/>
          </a:p>
        </p:txBody>
      </p:sp>
      <p:sp>
        <p:nvSpPr>
          <p:cNvPr id="3" name="Content Placeholder 2"/>
          <p:cNvSpPr>
            <a:spLocks noGrp="1"/>
          </p:cNvSpPr>
          <p:nvPr>
            <p:ph idx="1"/>
          </p:nvPr>
        </p:nvSpPr>
        <p:spPr/>
        <p:txBody>
          <a:bodyPr/>
          <a:lstStyle/>
          <a:p>
            <a:r>
              <a:rPr lang="en-US" sz="2000" dirty="0"/>
              <a:t>Explain how rules facilitate communication</a:t>
            </a:r>
            <a:r>
              <a:rPr lang="en-US" sz="2000" dirty="0" smtClean="0"/>
              <a:t>.</a:t>
            </a:r>
          </a:p>
          <a:p>
            <a:r>
              <a:rPr lang="en-US" sz="2000" dirty="0"/>
              <a:t>Explain the role of protocols and standards organizations in facilitating interoperability in network communications</a:t>
            </a:r>
            <a:r>
              <a:rPr lang="en-US" sz="2000" dirty="0" smtClean="0"/>
              <a:t>.</a:t>
            </a:r>
          </a:p>
          <a:p>
            <a:r>
              <a:rPr lang="en-US" sz="2000" dirty="0"/>
              <a:t>Explain how devices on a LAN access resources in a small to medium-sized business network.</a:t>
            </a:r>
          </a:p>
        </p:txBody>
      </p:sp>
    </p:spTree>
    <p:extLst>
      <p:ext uri="{BB962C8B-B14F-4D97-AF65-F5344CB8AC3E}">
        <p14:creationId xmlns:p14="http://schemas.microsoft.com/office/powerpoint/2010/main" val="3045407813"/>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28277"/>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New </a:t>
            </a:r>
            <a:r>
              <a:rPr lang="en-US" dirty="0" smtClean="0"/>
              <a:t>Terms and Commands</a:t>
            </a:r>
            <a:endParaRPr lang="en-US" alt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1249645570"/>
              </p:ext>
            </p:extLst>
          </p:nvPr>
        </p:nvGraphicFramePr>
        <p:xfrm>
          <a:off x="166196" y="843148"/>
          <a:ext cx="8305144" cy="3688080"/>
        </p:xfrm>
        <a:graphic>
          <a:graphicData uri="http://schemas.openxmlformats.org/drawingml/2006/table">
            <a:tbl>
              <a:tblPr firstRow="1" bandRow="1">
                <a:tableStyleId>{F5AB1C69-6EDB-4FF4-983F-18BD219EF322}</a:tableStyleId>
              </a:tblPr>
              <a:tblGrid>
                <a:gridCol w="4152572">
                  <a:extLst>
                    <a:ext uri="{9D8B030D-6E8A-4147-A177-3AD203B41FA5}">
                      <a16:colId xmlns:a16="http://schemas.microsoft.com/office/drawing/2014/main" val="20000"/>
                    </a:ext>
                  </a:extLst>
                </a:gridCol>
                <a:gridCol w="4152572">
                  <a:extLst>
                    <a:ext uri="{9D8B030D-6E8A-4147-A177-3AD203B41FA5}">
                      <a16:colId xmlns:a16="http://schemas.microsoft.com/office/drawing/2014/main" val="20001"/>
                    </a:ext>
                  </a:extLst>
                </a:gridCol>
              </a:tblGrid>
              <a:tr h="3665790">
                <a:tc>
                  <a:txBody>
                    <a:bodyPr/>
                    <a:lstStyle/>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Encoding</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Protocol</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Channel </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Flow Control</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Response Timeout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Acknowledgement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Unicast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Multicast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Broadcast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Protocol Suite</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Ethernet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Standard</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Proprietary</a:t>
                      </a:r>
                      <a:r>
                        <a:rPr lang="en-US" b="0" baseline="0" dirty="0" smtClean="0">
                          <a:solidFill>
                            <a:schemeClr val="tx1"/>
                          </a:solidFill>
                          <a:latin typeface="+mn-lt"/>
                        </a:rPr>
                        <a:t> protocol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802.3 (Ethernet)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802.11 (Wireless Ethernet)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Segmentation</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Default Gateway</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Hypertext Transfer Protocol (HTTP)</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Simple Mail Transfer Protocol (SMTP)</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Post Office Protocol (POP)</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Transmission Control Protocol (TCP)</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Transport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Data Link</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Network Access</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Advanced Research Projects Agency Network (ARPANET)</a:t>
                      </a:r>
                    </a:p>
                    <a:p>
                      <a:pPr marL="173038" indent="-173038" algn="l" defTabSz="685777" rtl="0" eaLnBrk="1" latinLnBrk="0" hangingPunct="1">
                        <a:spcBef>
                          <a:spcPts val="200"/>
                        </a:spcBef>
                        <a:spcAft>
                          <a:spcPts val="200"/>
                        </a:spcAft>
                        <a:buFont typeface="Arial" panose="020B0604020202020204" pitchFamily="34" charset="0"/>
                        <a:buChar char="•"/>
                      </a:pPr>
                      <a:endParaRPr lang="en-US" sz="1400" b="0"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09677088"/>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smtClean="0"/>
              <a:t>New </a:t>
            </a:r>
            <a:r>
              <a:rPr lang="en-US" dirty="0" smtClean="0"/>
              <a:t>Terms and Commands (Cont.)</a:t>
            </a:r>
            <a:endParaRPr lang="en-US" altLang="en-US" dirty="0" smtClean="0"/>
          </a:p>
        </p:txBody>
      </p:sp>
      <p:sp>
        <p:nvSpPr>
          <p:cNvPr id="3" name="Content Placeholder 2"/>
          <p:cNvSpPr>
            <a:spLocks noGrp="1"/>
          </p:cNvSpPr>
          <p:nvPr>
            <p:ph idx="1"/>
          </p:nvPr>
        </p:nvSpPr>
        <p:spPr>
          <a:xfrm>
            <a:off x="133558" y="724967"/>
            <a:ext cx="2935463" cy="10710288"/>
          </a:xfrm>
        </p:spPr>
        <p:txBody>
          <a:bodyPr numCol="1"/>
          <a:lstStyle/>
          <a:p>
            <a:pPr>
              <a:spcBef>
                <a:spcPts val="200"/>
              </a:spcBef>
              <a:spcAft>
                <a:spcPts val="200"/>
              </a:spcAft>
              <a:buFont typeface="Arial" panose="020B0604020202020204" pitchFamily="34" charset="0"/>
              <a:buChar char="•"/>
            </a:pPr>
            <a:endParaRPr lang="en-US" sz="1400" dirty="0" smtClean="0"/>
          </a:p>
          <a:p>
            <a:pPr>
              <a:buFont typeface="Arial" panose="020B0604020202020204" pitchFamily="34" charset="0"/>
              <a:buChar char="•"/>
            </a:pPr>
            <a:endParaRPr lang="en-US" sz="1400" dirty="0" smtClean="0"/>
          </a:p>
          <a:p>
            <a:pPr>
              <a:buFont typeface="Arial" panose="020B0604020202020204" pitchFamily="34" charset="0"/>
              <a:buChar char="•"/>
            </a:pPr>
            <a:endParaRPr lang="en-US" sz="1400" dirty="0" smtClean="0"/>
          </a:p>
          <a:p>
            <a:endParaRPr lang="en-US" sz="2000" dirty="0" smtClean="0"/>
          </a:p>
          <a:p>
            <a:endParaRPr lang="en-US" sz="2000" dirty="0" smtClean="0"/>
          </a:p>
          <a:p>
            <a:endParaRPr lang="en-US" sz="2000" dirty="0"/>
          </a:p>
        </p:txBody>
      </p:sp>
      <p:sp>
        <p:nvSpPr>
          <p:cNvPr id="7" name="Rectangle 6"/>
          <p:cNvSpPr/>
          <p:nvPr/>
        </p:nvSpPr>
        <p:spPr>
          <a:xfrm>
            <a:off x="6800192" y="725374"/>
            <a:ext cx="2249215" cy="698717"/>
          </a:xfrm>
          <a:prstGeom prst="rect">
            <a:avLst/>
          </a:prstGeom>
        </p:spPr>
        <p:txBody>
          <a:bodyPr wrap="square">
            <a:spAutoFit/>
          </a:bodyPr>
          <a:lstStyle/>
          <a:p>
            <a:pPr marL="285750" lvl="0" indent="-285750">
              <a:lnSpc>
                <a:spcPct val="150000"/>
              </a:lnSpc>
              <a:buFont typeface="Arial" panose="020B0604020202020204" pitchFamily="34" charset="0"/>
              <a:buChar char="•"/>
            </a:pPr>
            <a:r>
              <a:rPr lang="en-US" sz="1400" dirty="0" smtClean="0">
                <a:solidFill>
                  <a:srgbClr val="58585B"/>
                </a:solidFill>
                <a:latin typeface="+mn-lt"/>
              </a:rPr>
              <a:t>)</a:t>
            </a:r>
          </a:p>
          <a:p>
            <a:pPr marL="285750" lvl="0" indent="-285750">
              <a:lnSpc>
                <a:spcPct val="150000"/>
              </a:lnSpc>
              <a:buFont typeface="Arial" panose="020B0604020202020204" pitchFamily="34" charset="0"/>
              <a:buChar char="•"/>
            </a:pPr>
            <a:endParaRPr lang="en-US" sz="1400" dirty="0">
              <a:solidFill>
                <a:srgbClr val="58585B"/>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308325185"/>
              </p:ext>
            </p:extLst>
          </p:nvPr>
        </p:nvGraphicFramePr>
        <p:xfrm>
          <a:off x="133558" y="905020"/>
          <a:ext cx="8472890" cy="3494594"/>
        </p:xfrm>
        <a:graphic>
          <a:graphicData uri="http://schemas.openxmlformats.org/drawingml/2006/table">
            <a:tbl>
              <a:tblPr firstRow="1" bandRow="1">
                <a:tableStyleId>{F5AB1C69-6EDB-4FF4-983F-18BD219EF322}</a:tableStyleId>
              </a:tblPr>
              <a:tblGrid>
                <a:gridCol w="4236445">
                  <a:extLst>
                    <a:ext uri="{9D8B030D-6E8A-4147-A177-3AD203B41FA5}">
                      <a16:colId xmlns:a16="http://schemas.microsoft.com/office/drawing/2014/main" val="20000"/>
                    </a:ext>
                  </a:extLst>
                </a:gridCol>
                <a:gridCol w="4236445">
                  <a:extLst>
                    <a:ext uri="{9D8B030D-6E8A-4147-A177-3AD203B41FA5}">
                      <a16:colId xmlns:a16="http://schemas.microsoft.com/office/drawing/2014/main" val="20001"/>
                    </a:ext>
                  </a:extLst>
                </a:gridCol>
              </a:tblGrid>
              <a:tr h="3494594">
                <a:tc>
                  <a:txBody>
                    <a:bodyPr/>
                    <a:lstStyle/>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Internet Message Access Protocol (IMAP)</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File Transfer Protocol (FTP)</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Trivial File Transfer Protocol (TFTP)</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User Datagram Protocol (UDP)</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Network Address Translation (NAT)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Internet Control Messaging Protocol (ICMP)</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Open Shortest Path First (OSPF)</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Enhanced Interior Gateway Routing Protocol (EIGRP)</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Address Resolution Protocol (ARP)</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Dynamic Host Configuration (DHCP)</a:t>
                      </a:r>
                    </a:p>
                    <a:p>
                      <a:pPr marL="0" indent="0">
                        <a:spcBef>
                          <a:spcPts val="200"/>
                        </a:spcBef>
                        <a:spcAft>
                          <a:spcPts val="200"/>
                        </a:spcAft>
                        <a:buFont typeface="Arial" panose="020B0604020202020204" pitchFamily="34" charset="0"/>
                        <a:buNone/>
                      </a:pPr>
                      <a:endParaRPr lang="en-US" b="0" dirty="0" smtClean="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Encapsulation</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De-encapsulation</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Protocol Data Unit (PDU)</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Segment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Packet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Frame</a:t>
                      </a:r>
                    </a:p>
                    <a:p>
                      <a:pPr marL="0" indent="0" algn="l" defTabSz="685777" rtl="0" eaLnBrk="1" latinLnBrk="0" hangingPunct="1">
                        <a:spcBef>
                          <a:spcPts val="200"/>
                        </a:spcBef>
                        <a:spcAft>
                          <a:spcPts val="200"/>
                        </a:spcAft>
                        <a:buFont typeface="Arial" panose="020B0604020202020204" pitchFamily="34" charset="0"/>
                        <a:buNone/>
                      </a:pPr>
                      <a:endParaRPr lang="en-US" sz="1400" b="0" kern="1200" dirty="0" smtClean="0">
                        <a:solidFill>
                          <a:schemeClr val="tx1"/>
                        </a:solidFill>
                        <a:latin typeface="+mn-lt"/>
                        <a:ea typeface="+mn-ea"/>
                        <a:cs typeface="+mn-cs"/>
                      </a:endParaRPr>
                    </a:p>
                    <a:p>
                      <a:pPr marL="173038" indent="-173038" algn="l" defTabSz="685777" rtl="0" eaLnBrk="1" latinLnBrk="0" hangingPunct="1">
                        <a:spcBef>
                          <a:spcPts val="200"/>
                        </a:spcBef>
                        <a:spcAft>
                          <a:spcPts val="200"/>
                        </a:spcAft>
                        <a:buFont typeface="Arial" panose="020B0604020202020204" pitchFamily="34" charset="0"/>
                        <a:buChar char="•"/>
                      </a:pPr>
                      <a:endParaRPr lang="en-US" sz="1400" b="0" kern="1200" dirty="0" smtClean="0">
                        <a:solidFill>
                          <a:schemeClr val="tx1"/>
                        </a:solidFill>
                        <a:latin typeface="+mn-lt"/>
                        <a:ea typeface="+mn-ea"/>
                        <a:cs typeface="+mn-cs"/>
                      </a:endParaRPr>
                    </a:p>
                    <a:p>
                      <a:pPr marL="173038" indent="-173038" algn="l" defTabSz="685777" rtl="0" eaLnBrk="1" latinLnBrk="0" hangingPunct="1">
                        <a:spcBef>
                          <a:spcPts val="200"/>
                        </a:spcBef>
                        <a:spcAft>
                          <a:spcPts val="200"/>
                        </a:spcAft>
                        <a:buFont typeface="Arial" panose="020B0604020202020204" pitchFamily="34" charset="0"/>
                        <a:buChar char="•"/>
                      </a:pPr>
                      <a:endParaRPr lang="en-US" sz="1400" b="0"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0361345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marL="0" indent="0">
              <a:lnSpc>
                <a:spcPct val="85000"/>
              </a:lnSpc>
              <a:spcBef>
                <a:spcPct val="30000"/>
              </a:spcBef>
              <a:buNone/>
            </a:pPr>
            <a:r>
              <a:rPr lang="en-US" dirty="0"/>
              <a:t>Prior to teaching Chapter 3</a:t>
            </a:r>
            <a:r>
              <a:rPr lang="en-US" dirty="0" smtClean="0"/>
              <a:t>, </a:t>
            </a:r>
            <a:r>
              <a:rPr lang="en-US" dirty="0"/>
              <a:t>the instructor should:</a:t>
            </a:r>
          </a:p>
          <a:p>
            <a:pPr eaLnBrk="1" hangingPunct="1">
              <a:lnSpc>
                <a:spcPct val="85000"/>
              </a:lnSpc>
              <a:spcBef>
                <a:spcPct val="30000"/>
              </a:spcBef>
            </a:pPr>
            <a:r>
              <a:rPr lang="en-US" dirty="0"/>
              <a:t>Complete Chapter 3</a:t>
            </a:r>
            <a:r>
              <a:rPr lang="en-US" dirty="0" smtClean="0"/>
              <a:t>, </a:t>
            </a:r>
            <a:r>
              <a:rPr lang="en-US" dirty="0"/>
              <a:t>“Assessment.”</a:t>
            </a:r>
          </a:p>
          <a:p>
            <a:pPr eaLnBrk="1" hangingPunct="1">
              <a:lnSpc>
                <a:spcPct val="85000"/>
              </a:lnSpc>
              <a:spcBef>
                <a:spcPct val="30000"/>
              </a:spcBef>
            </a:pPr>
            <a:r>
              <a:rPr lang="en-US" dirty="0"/>
              <a:t>The objectives of this chapter are:</a:t>
            </a:r>
          </a:p>
          <a:p>
            <a:pPr marL="630238" lvl="2" indent="-214313">
              <a:buFont typeface="Arial" panose="020B0604020202020204" pitchFamily="34" charset="0"/>
              <a:buChar char="•"/>
            </a:pPr>
            <a:r>
              <a:rPr lang="en-US" dirty="0"/>
              <a:t>Describe the types of rules that are necessary to successfully communicate</a:t>
            </a:r>
            <a:r>
              <a:rPr lang="en-US" dirty="0" smtClean="0"/>
              <a:t>.</a:t>
            </a:r>
          </a:p>
          <a:p>
            <a:pPr marL="630238" lvl="2" indent="-214313">
              <a:buFont typeface="Arial" panose="020B0604020202020204" pitchFamily="34" charset="0"/>
              <a:buChar char="•"/>
            </a:pPr>
            <a:r>
              <a:rPr lang="en-US" dirty="0"/>
              <a:t>Explain why protocols are necessary in network communication</a:t>
            </a:r>
            <a:r>
              <a:rPr lang="en-US" dirty="0" smtClean="0"/>
              <a:t>.</a:t>
            </a:r>
          </a:p>
          <a:p>
            <a:pPr marL="630238" lvl="2" indent="-214313">
              <a:buFont typeface="Arial" panose="020B0604020202020204" pitchFamily="34" charset="0"/>
              <a:buChar char="•"/>
            </a:pPr>
            <a:r>
              <a:rPr lang="en-US" dirty="0"/>
              <a:t>Explain the purpose of adhering to a protocol suite</a:t>
            </a:r>
            <a:r>
              <a:rPr lang="en-US" dirty="0" smtClean="0"/>
              <a:t>.</a:t>
            </a:r>
          </a:p>
          <a:p>
            <a:pPr marL="630238" lvl="2" indent="-214313">
              <a:buFont typeface="Arial" panose="020B0604020202020204" pitchFamily="34" charset="0"/>
              <a:buChar char="•"/>
            </a:pPr>
            <a:r>
              <a:rPr lang="en-US" dirty="0"/>
              <a:t>Explain the role of standards organizations in establishing protocols for network interoperability</a:t>
            </a:r>
            <a:r>
              <a:rPr lang="en-US" dirty="0" smtClean="0"/>
              <a:t>.</a:t>
            </a:r>
          </a:p>
          <a:p>
            <a:pPr marL="630238" lvl="2" indent="-214313">
              <a:buFont typeface="Arial" panose="020B0604020202020204" pitchFamily="34" charset="0"/>
              <a:buChar char="•"/>
            </a:pPr>
            <a:r>
              <a:rPr lang="en-US" dirty="0"/>
              <a:t>Explain how the TCP/IP model and the OSI model are used to facilitate standardization in the communication process</a:t>
            </a:r>
            <a:r>
              <a:rPr lang="en-US" dirty="0" smtClean="0"/>
              <a:t>.</a:t>
            </a:r>
          </a:p>
          <a:p>
            <a:pPr marL="630238" lvl="2" indent="-214313">
              <a:buFont typeface="Arial" panose="020B0604020202020204" pitchFamily="34" charset="0"/>
              <a:buChar char="•"/>
            </a:pPr>
            <a:r>
              <a:rPr lang="en-US" dirty="0"/>
              <a:t>Explain how data encapsulation allows data to be transported across the network</a:t>
            </a:r>
            <a:r>
              <a:rPr lang="en-US" dirty="0" smtClean="0"/>
              <a:t>.</a:t>
            </a:r>
          </a:p>
          <a:p>
            <a:pPr marL="630238" lvl="2" indent="-214313">
              <a:buFont typeface="Arial" panose="020B0604020202020204" pitchFamily="34" charset="0"/>
              <a:buChar char="•"/>
            </a:pPr>
            <a:r>
              <a:rPr lang="en-US" dirty="0"/>
              <a:t>Explain how local hosts access local resources on a network</a:t>
            </a:r>
            <a:r>
              <a:rPr lang="en-US" dirty="0" smtClean="0"/>
              <a:t>.</a:t>
            </a:r>
          </a:p>
          <a:p>
            <a:pPr marL="630238" lvl="2" indent="-214313">
              <a:buFont typeface="Arial" panose="020B0604020202020204" pitchFamily="34" charset="0"/>
              <a:buChar char="•"/>
            </a:pPr>
            <a:endParaRPr lang="en-US" sz="1200" dirty="0" smtClean="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smtClean="0"/>
          </a:p>
        </p:txBody>
      </p:sp>
      <p:sp>
        <p:nvSpPr>
          <p:cNvPr id="2" name="Title 1"/>
          <p:cNvSpPr>
            <a:spLocks noGrp="1"/>
          </p:cNvSpPr>
          <p:nvPr>
            <p:ph type="title"/>
          </p:nvPr>
        </p:nvSpPr>
        <p:spPr/>
        <p:txBody>
          <a:bodyPr/>
          <a:lstStyle/>
          <a:p>
            <a:r>
              <a:rPr lang="en-US" dirty="0"/>
              <a:t>Chapter 3</a:t>
            </a:r>
            <a:r>
              <a:rPr lang="en-US" dirty="0" smtClean="0"/>
              <a:t>: </a:t>
            </a:r>
            <a:r>
              <a:rPr lang="en-US" dirty="0"/>
              <a:t>Best </a:t>
            </a:r>
            <a:r>
              <a:rPr lang="en-US" dirty="0" smtClean="0"/>
              <a:t>Practices</a:t>
            </a:r>
            <a:endParaRPr lang="en-US" dirty="0"/>
          </a:p>
        </p:txBody>
      </p:sp>
    </p:spTree>
    <p:extLst>
      <p:ext uri="{BB962C8B-B14F-4D97-AF65-F5344CB8AC3E}">
        <p14:creationId xmlns:p14="http://schemas.microsoft.com/office/powerpoint/2010/main" val="237934136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en-US" dirty="0" smtClean="0"/>
              <a:t> </a:t>
            </a:r>
            <a:r>
              <a:rPr lang="en-US" dirty="0"/>
              <a:t>Many concepts will be explored further in subsequent chapters. Each layer of the OSI will be discussed in its own chapter.</a:t>
            </a:r>
          </a:p>
          <a:p>
            <a:r>
              <a:rPr lang="en-US" dirty="0"/>
              <a:t>Section 3.1</a:t>
            </a:r>
          </a:p>
          <a:p>
            <a:pPr lvl="1"/>
            <a:r>
              <a:rPr lang="en-US" dirty="0"/>
              <a:t>Use the mail analogy to introduce how data will be sent across a network.</a:t>
            </a:r>
          </a:p>
          <a:p>
            <a:pPr lvl="1"/>
            <a:r>
              <a:rPr lang="en-US" dirty="0"/>
              <a:t>Discuss the rules of addressing a letter and why the Post Office has these rules. </a:t>
            </a:r>
          </a:p>
          <a:p>
            <a:pPr lvl="0"/>
            <a:r>
              <a:rPr lang="en-US" dirty="0" smtClean="0"/>
              <a:t>Section 3.2</a:t>
            </a:r>
            <a:endParaRPr lang="en-US" dirty="0"/>
          </a:p>
          <a:p>
            <a:pPr lvl="1"/>
            <a:r>
              <a:rPr lang="en-US" dirty="0" smtClean="0"/>
              <a:t>Discuss how protocols are used in human communication </a:t>
            </a:r>
            <a:r>
              <a:rPr lang="en-US" dirty="0"/>
              <a:t>and how they are used in networking</a:t>
            </a:r>
            <a:r>
              <a:rPr lang="en-US" dirty="0" smtClean="0"/>
              <a:t>.</a:t>
            </a:r>
          </a:p>
          <a:p>
            <a:pPr lvl="1"/>
            <a:r>
              <a:rPr lang="en-US" dirty="0"/>
              <a:t>Explain the role of protocols in facilitating interoperability in network communications</a:t>
            </a:r>
            <a:r>
              <a:rPr lang="en-US" dirty="0" smtClean="0"/>
              <a:t>.</a:t>
            </a:r>
          </a:p>
          <a:p>
            <a:pPr lvl="1"/>
            <a:r>
              <a:rPr lang="en-US" dirty="0"/>
              <a:t>Discuss the interaction between a user and a web server.  Use the animation on page </a:t>
            </a:r>
            <a:r>
              <a:rPr lang="en-US" dirty="0" smtClean="0"/>
              <a:t>3.2.2.4.</a:t>
            </a:r>
            <a:endParaRPr lang="en-US" dirty="0"/>
          </a:p>
          <a:p>
            <a:pPr lvl="1"/>
            <a:r>
              <a:rPr lang="en-US" dirty="0"/>
              <a:t>TCP/IP - Students need to memorize the </a:t>
            </a:r>
            <a:r>
              <a:rPr lang="en-US" dirty="0" smtClean="0"/>
              <a:t>layers and </a:t>
            </a:r>
            <a:r>
              <a:rPr lang="en-US" dirty="0"/>
              <a:t>what protocols are found at each layer</a:t>
            </a:r>
            <a:r>
              <a:rPr lang="en-US" dirty="0" smtClean="0"/>
              <a:t>. See interactive activity 3.2.2.5.</a:t>
            </a:r>
            <a:endParaRPr lang="en-US" dirty="0"/>
          </a:p>
          <a:p>
            <a:pPr lvl="1"/>
            <a:r>
              <a:rPr lang="en-US" dirty="0" smtClean="0"/>
              <a:t>Discuss </a:t>
            </a:r>
            <a:r>
              <a:rPr lang="en-US" dirty="0"/>
              <a:t>the advantages and disadvantages of a standards-based protocol and a proprietary protocol. </a:t>
            </a:r>
          </a:p>
          <a:p>
            <a:endParaRPr lang="en-US" dirty="0" smtClean="0"/>
          </a:p>
          <a:p>
            <a:endParaRPr lang="en-US" dirty="0"/>
          </a:p>
        </p:txBody>
      </p:sp>
      <p:sp>
        <p:nvSpPr>
          <p:cNvPr id="2" name="Title 1"/>
          <p:cNvSpPr>
            <a:spLocks noGrp="1"/>
          </p:cNvSpPr>
          <p:nvPr>
            <p:ph type="title"/>
          </p:nvPr>
        </p:nvSpPr>
        <p:spPr/>
        <p:txBody>
          <a:bodyPr/>
          <a:lstStyle/>
          <a:p>
            <a:r>
              <a:rPr lang="en-US" dirty="0" smtClean="0"/>
              <a:t>Chapter 3: Best Practices (Cont.)</a:t>
            </a:r>
            <a:endParaRPr lang="en-US" dirty="0"/>
          </a:p>
        </p:txBody>
      </p:sp>
    </p:spTree>
    <p:extLst>
      <p:ext uri="{BB962C8B-B14F-4D97-AF65-F5344CB8AC3E}">
        <p14:creationId xmlns:p14="http://schemas.microsoft.com/office/powerpoint/2010/main" val="392907173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lvl="1"/>
            <a:r>
              <a:rPr lang="en-US" dirty="0"/>
              <a:t>Show some of the common RFCs used in networking (ex: RFC 1918, RFCs 1034 &amp; 1035, and RFC </a:t>
            </a:r>
            <a:r>
              <a:rPr lang="en-US" dirty="0" smtClean="0"/>
              <a:t>5952). </a:t>
            </a:r>
            <a:endParaRPr lang="en-US" dirty="0"/>
          </a:p>
          <a:p>
            <a:pPr lvl="1"/>
            <a:r>
              <a:rPr lang="en-US" dirty="0"/>
              <a:t>3.2.3.4 Lab - Researching Network Standards. Make this a class assignment and give each student one or two of the </a:t>
            </a:r>
            <a:r>
              <a:rPr lang="en-US" dirty="0" smtClean="0"/>
              <a:t>standards organizations </a:t>
            </a:r>
            <a:r>
              <a:rPr lang="en-US" dirty="0"/>
              <a:t>to research and report back to the rest of the class. </a:t>
            </a:r>
          </a:p>
          <a:p>
            <a:pPr lvl="1"/>
            <a:r>
              <a:rPr lang="en-US" dirty="0"/>
              <a:t>Discuss why we use a layered model</a:t>
            </a:r>
            <a:r>
              <a:rPr lang="en-US" dirty="0" smtClean="0"/>
              <a:t>.</a:t>
            </a:r>
          </a:p>
          <a:p>
            <a:pPr lvl="1"/>
            <a:r>
              <a:rPr lang="en-US" dirty="0" smtClean="0"/>
              <a:t>OSI – Students must memorize each layer. Suggest </a:t>
            </a:r>
            <a:r>
              <a:rPr lang="en-US" dirty="0"/>
              <a:t>a </a:t>
            </a:r>
            <a:r>
              <a:rPr lang="en-US" dirty="0" smtClean="0"/>
              <a:t>mnemonic that will help with memorization. EG. Please Do Not Throw Sausage Pizza Away. </a:t>
            </a:r>
          </a:p>
          <a:p>
            <a:pPr lvl="1"/>
            <a:r>
              <a:rPr lang="en-US" dirty="0" smtClean="0"/>
              <a:t>For High </a:t>
            </a:r>
            <a:r>
              <a:rPr lang="en-US" dirty="0"/>
              <a:t>School students - Make 8 1/2 X 11 CARDS with each of the OSI </a:t>
            </a:r>
            <a:r>
              <a:rPr lang="en-US" dirty="0" smtClean="0"/>
              <a:t>layers, </a:t>
            </a:r>
            <a:r>
              <a:rPr lang="en-US" dirty="0"/>
              <a:t>hand them out randomly and have the students line up in order without talking to each other. </a:t>
            </a:r>
            <a:endParaRPr lang="en-US" dirty="0" smtClean="0"/>
          </a:p>
          <a:p>
            <a:pPr lvl="1"/>
            <a:r>
              <a:rPr lang="en-US" dirty="0" smtClean="0"/>
              <a:t>Compare </a:t>
            </a:r>
            <a:r>
              <a:rPr lang="en-US" dirty="0"/>
              <a:t>the OSI reference model to the TCP/IP protocol model</a:t>
            </a:r>
            <a:r>
              <a:rPr lang="en-US" dirty="0" smtClean="0"/>
              <a:t>. Direct students to complete interactive activity 3.2.4.5-OSI Layer Functions and TCP/IP layer functions</a:t>
            </a:r>
            <a:endParaRPr lang="en-US" dirty="0"/>
          </a:p>
          <a:p>
            <a:r>
              <a:rPr lang="en-US" dirty="0" smtClean="0"/>
              <a:t>3.3</a:t>
            </a:r>
          </a:p>
          <a:p>
            <a:pPr lvl="1"/>
            <a:r>
              <a:rPr lang="en-US" dirty="0" smtClean="0"/>
              <a:t>Stress the importance of understanding the encapsulation process. Remind students of the mail analogy and addressing the envelope. Use the animation 3.3.1.3 – encapsulation and 3.3.1.4 –de-encapsulation to demonstrate.</a:t>
            </a:r>
          </a:p>
          <a:p>
            <a:pPr lvl="1"/>
            <a:endParaRPr lang="en-US" dirty="0"/>
          </a:p>
        </p:txBody>
      </p:sp>
      <p:sp>
        <p:nvSpPr>
          <p:cNvPr id="2" name="Title 1"/>
          <p:cNvSpPr>
            <a:spLocks noGrp="1"/>
          </p:cNvSpPr>
          <p:nvPr>
            <p:ph type="title"/>
          </p:nvPr>
        </p:nvSpPr>
        <p:spPr/>
        <p:txBody>
          <a:bodyPr/>
          <a:lstStyle/>
          <a:p>
            <a:r>
              <a:rPr lang="en-US" dirty="0" smtClean="0"/>
              <a:t>Chapter 3: Best Practices (Cont.)</a:t>
            </a:r>
            <a:endParaRPr lang="en-US" dirty="0"/>
          </a:p>
        </p:txBody>
      </p:sp>
    </p:spTree>
    <p:extLst>
      <p:ext uri="{BB962C8B-B14F-4D97-AF65-F5344CB8AC3E}">
        <p14:creationId xmlns:p14="http://schemas.microsoft.com/office/powerpoint/2010/main" val="306313136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lvl="1"/>
            <a:r>
              <a:rPr lang="en-US" dirty="0"/>
              <a:t>Students should memorize the PDUs at each layer</a:t>
            </a:r>
            <a:r>
              <a:rPr lang="en-US" dirty="0" smtClean="0"/>
              <a:t>. Have them create their own mnemonic to help.</a:t>
            </a:r>
            <a:endParaRPr lang="en-US" dirty="0"/>
          </a:p>
          <a:p>
            <a:pPr lvl="1"/>
            <a:r>
              <a:rPr lang="en-US" dirty="0" smtClean="0"/>
              <a:t>Have </a:t>
            </a:r>
            <a:r>
              <a:rPr lang="en-US" dirty="0"/>
              <a:t>students reinforce their understanding of encapsulation by completing interactive activity </a:t>
            </a:r>
            <a:r>
              <a:rPr lang="en-US" dirty="0" smtClean="0"/>
              <a:t>3.3.1.5.</a:t>
            </a:r>
          </a:p>
          <a:p>
            <a:pPr lvl="1"/>
            <a:r>
              <a:rPr lang="en-US" dirty="0" smtClean="0"/>
              <a:t>Discuss the role of Network addresses (IP) and Data Link addresses (MAC) in the delivery of data. Point out that the source and destination IP addresses stay the same in the packet throughout the process but that the MAC addressing changes as a frame is sent from router to router.</a:t>
            </a:r>
            <a:endParaRPr lang="en-US" dirty="0"/>
          </a:p>
          <a:p>
            <a:pPr lvl="1"/>
            <a:r>
              <a:rPr lang="en-US" dirty="0" smtClean="0"/>
              <a:t>Create the network used in the diagram on 3.3.2.3 and 3.3.2.4 in Packet Tracer. Use this to demonstrate how data is transferred in the LAN and then how it is transferred when going outside the LAN to another network.</a:t>
            </a:r>
          </a:p>
          <a:p>
            <a:pPr lvl="3"/>
            <a:r>
              <a:rPr lang="en-US" sz="1200" dirty="0" smtClean="0"/>
              <a:t>Using simulation mode and filtering ICMP packets, send a simple packet from a PC in the LAN to another PC in same LAN. </a:t>
            </a:r>
          </a:p>
          <a:p>
            <a:pPr lvl="3"/>
            <a:r>
              <a:rPr lang="en-US" sz="1200" dirty="0" smtClean="0"/>
              <a:t>In the Event list you can click on various steps and show the addressing at each step.</a:t>
            </a:r>
          </a:p>
          <a:p>
            <a:pPr lvl="3"/>
            <a:r>
              <a:rPr lang="en-US" sz="1200" dirty="0" smtClean="0"/>
              <a:t>Do this from a PC on one LAN to a PC on the other LAN and use the Event list to show addressing at each router.</a:t>
            </a:r>
          </a:p>
          <a:p>
            <a:pPr marL="333375" lvl="3" indent="0">
              <a:buNone/>
            </a:pPr>
            <a:r>
              <a:rPr lang="en-US" dirty="0" smtClean="0"/>
              <a:t> </a:t>
            </a:r>
            <a:endParaRPr lang="en-US" dirty="0"/>
          </a:p>
        </p:txBody>
      </p:sp>
      <p:sp>
        <p:nvSpPr>
          <p:cNvPr id="2" name="Title 1"/>
          <p:cNvSpPr>
            <a:spLocks noGrp="1"/>
          </p:cNvSpPr>
          <p:nvPr>
            <p:ph type="title"/>
          </p:nvPr>
        </p:nvSpPr>
        <p:spPr/>
        <p:txBody>
          <a:bodyPr/>
          <a:lstStyle/>
          <a:p>
            <a:r>
              <a:rPr lang="en-US" dirty="0" smtClean="0"/>
              <a:t>Chapter 3: Best Practices (Cont.)</a:t>
            </a:r>
            <a:endParaRPr lang="en-US" dirty="0"/>
          </a:p>
        </p:txBody>
      </p:sp>
    </p:spTree>
    <p:extLst>
      <p:ext uri="{BB962C8B-B14F-4D97-AF65-F5344CB8AC3E}">
        <p14:creationId xmlns:p14="http://schemas.microsoft.com/office/powerpoint/2010/main" val="627927058"/>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3178FD6-045E-43BB-9FF9-79BDC55288A1}" vid="{B3635A64-254C-4D4D-B1C2-6197525273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7738</TotalTime>
  <Words>3729</Words>
  <Application>Microsoft Office PowerPoint</Application>
  <PresentationFormat>On-screen Show (16:9)</PresentationFormat>
  <Paragraphs>532</Paragraphs>
  <Slides>55</Slides>
  <Notes>53</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ＭＳ Ｐゴシック</vt:lpstr>
      <vt:lpstr>Arial</vt:lpstr>
      <vt:lpstr>Calibri</vt:lpstr>
      <vt:lpstr>CiscoSans</vt:lpstr>
      <vt:lpstr>CiscoSans ExtraLight</vt:lpstr>
      <vt:lpstr>CiscoSans Thin</vt:lpstr>
      <vt:lpstr>Wingdings</vt:lpstr>
      <vt:lpstr>Default Theme</vt:lpstr>
      <vt:lpstr>Chapter 3: Network Protocols and Communication</vt:lpstr>
      <vt:lpstr>Instructor Materials – Chapter 3 Planning Guide</vt:lpstr>
      <vt:lpstr>Chapter 3: Network Protocols and Communication</vt:lpstr>
      <vt:lpstr>Chapter 3: Activities</vt:lpstr>
      <vt:lpstr>Chapter 3: Assessment</vt:lpstr>
      <vt:lpstr>Chapter 3: Best Practices</vt:lpstr>
      <vt:lpstr>Chapter 3: Best Practices (Cont.)</vt:lpstr>
      <vt:lpstr>Chapter 3: Best Practices (Cont.)</vt:lpstr>
      <vt:lpstr>Chapter 3: Best Practices (Cont.)</vt:lpstr>
      <vt:lpstr>Chapter 3: Additional Help</vt:lpstr>
      <vt:lpstr>PowerPoint Presentation</vt:lpstr>
      <vt:lpstr>Chapter 3: Network Protocols and Communication</vt:lpstr>
      <vt:lpstr>Chapter 3 - Sections &amp; Objectives</vt:lpstr>
      <vt:lpstr>3.1 Rules of Communication</vt:lpstr>
      <vt:lpstr>The Rules Communication Fundamentals</vt:lpstr>
      <vt:lpstr>The Rules Rule Establishment</vt:lpstr>
      <vt:lpstr>The Rules Message Encoding</vt:lpstr>
      <vt:lpstr>The Rules Message Formatting and Encapsulation</vt:lpstr>
      <vt:lpstr>The Rules Message Size</vt:lpstr>
      <vt:lpstr>The Rules Message Timing</vt:lpstr>
      <vt:lpstr>The Rules Message Delivery Options</vt:lpstr>
      <vt:lpstr>3.2 Network Protocols and Standards</vt:lpstr>
      <vt:lpstr>Protocols Rules that Govern Communications</vt:lpstr>
      <vt:lpstr>Protocols Network Protocols</vt:lpstr>
      <vt:lpstr>Protocols Protocol Interaction</vt:lpstr>
      <vt:lpstr>Protocol Suites Protocol Suites and Industry Standards</vt:lpstr>
      <vt:lpstr>Protocol Suites Development of TCP/IP</vt:lpstr>
      <vt:lpstr>Protocol Suites TCP/IP Protocol Suite</vt:lpstr>
      <vt:lpstr>Protocol Suites TCP/IP Communication Process</vt:lpstr>
      <vt:lpstr>Protocol Suites TCP/IP Communication Process (Cont.)</vt:lpstr>
      <vt:lpstr>Standards Organizations Open Standards</vt:lpstr>
      <vt:lpstr>Standards Organizations Internet Standards</vt:lpstr>
      <vt:lpstr>Standards Organizations Electronics and Communications Standard Organizations</vt:lpstr>
      <vt:lpstr>Standards Organizations Lab-Researching Networking Standards</vt:lpstr>
      <vt:lpstr>Reference Models The Benefits of Using a Layered Model</vt:lpstr>
      <vt:lpstr>Reference Models The OSI Reference Model</vt:lpstr>
      <vt:lpstr>Reference Models The TCP/IP Protocol Model</vt:lpstr>
      <vt:lpstr>Reference Models OSI Model and TCP/IP Model Comparison</vt:lpstr>
      <vt:lpstr>Reference Models Packet Tracer - Investigating the TCP/IP and OSI Models in Action</vt:lpstr>
      <vt:lpstr>3.3 Data Transfer in the Network</vt:lpstr>
      <vt:lpstr>Data Encapsulation Message Segmentation</vt:lpstr>
      <vt:lpstr>Data Encapsulation Protocol Data Units</vt:lpstr>
      <vt:lpstr>Data Encapsulation Encapsulation Example</vt:lpstr>
      <vt:lpstr>Data Encapsulation De-encapsulation</vt:lpstr>
      <vt:lpstr>Data Access Network Addresses</vt:lpstr>
      <vt:lpstr>Data Access Data Link Addresses</vt:lpstr>
      <vt:lpstr>Data Access Devices on the Same Network</vt:lpstr>
      <vt:lpstr>Data Access Devices on a Remote Network</vt:lpstr>
      <vt:lpstr>3.4 Chapter Summary</vt:lpstr>
      <vt:lpstr>Conclusion Lab-Installing Wireshark</vt:lpstr>
      <vt:lpstr>Conclusion Lab - Using Wireshark To View Network Traffic</vt:lpstr>
      <vt:lpstr>Conclusion Chapter 3: Network Protocols and Communications</vt:lpstr>
      <vt:lpstr>PowerPoint Presentation</vt:lpstr>
      <vt:lpstr>New Terms and Commands</vt:lpstr>
      <vt:lpstr>New Terms and Commands (Cont.)</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bvachon@cisco.com</dc:creator>
  <cp:lastModifiedBy>Jane Gibbons -X (jagibbon - DEL ORO CONSULTING INC at Cisco)</cp:lastModifiedBy>
  <cp:revision>425</cp:revision>
  <dcterms:created xsi:type="dcterms:W3CDTF">2016-08-22T22:27:36Z</dcterms:created>
  <dcterms:modified xsi:type="dcterms:W3CDTF">2017-11-30T18:17:44Z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ies>
</file>