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4"/>
  </p:notesMasterIdLst>
  <p:sldIdLst>
    <p:sldId id="513" r:id="rId2"/>
    <p:sldId id="730" r:id="rId3"/>
    <p:sldId id="747" r:id="rId4"/>
    <p:sldId id="763" r:id="rId5"/>
    <p:sldId id="786" r:id="rId6"/>
    <p:sldId id="735" r:id="rId7"/>
    <p:sldId id="736" r:id="rId8"/>
    <p:sldId id="750" r:id="rId9"/>
    <p:sldId id="787" r:id="rId10"/>
    <p:sldId id="788" r:id="rId11"/>
    <p:sldId id="745" r:id="rId12"/>
    <p:sldId id="777" r:id="rId13"/>
    <p:sldId id="758" r:id="rId14"/>
    <p:sldId id="760" r:id="rId15"/>
    <p:sldId id="759" r:id="rId16"/>
    <p:sldId id="628" r:id="rId17"/>
    <p:sldId id="840" r:id="rId18"/>
    <p:sldId id="791" r:id="rId19"/>
    <p:sldId id="792" r:id="rId20"/>
    <p:sldId id="839" r:id="rId21"/>
    <p:sldId id="795" r:id="rId22"/>
    <p:sldId id="793" r:id="rId23"/>
    <p:sldId id="796" r:id="rId24"/>
    <p:sldId id="797" r:id="rId25"/>
    <p:sldId id="798" r:id="rId26"/>
    <p:sldId id="799" r:id="rId27"/>
    <p:sldId id="800" r:id="rId28"/>
    <p:sldId id="838" r:id="rId29"/>
    <p:sldId id="802" r:id="rId30"/>
    <p:sldId id="762" r:id="rId31"/>
    <p:sldId id="803" r:id="rId32"/>
    <p:sldId id="804" r:id="rId33"/>
    <p:sldId id="841" r:id="rId34"/>
    <p:sldId id="805" r:id="rId35"/>
    <p:sldId id="810" r:id="rId36"/>
    <p:sldId id="811" r:id="rId37"/>
    <p:sldId id="812" r:id="rId38"/>
    <p:sldId id="806" r:id="rId39"/>
    <p:sldId id="813" r:id="rId40"/>
    <p:sldId id="814" r:id="rId41"/>
    <p:sldId id="815" r:id="rId42"/>
    <p:sldId id="817" r:id="rId43"/>
    <p:sldId id="789" r:id="rId44"/>
    <p:sldId id="816" r:id="rId45"/>
    <p:sldId id="818" r:id="rId46"/>
    <p:sldId id="819" r:id="rId47"/>
    <p:sldId id="820" r:id="rId48"/>
    <p:sldId id="821" r:id="rId49"/>
    <p:sldId id="824" r:id="rId50"/>
    <p:sldId id="825" r:id="rId51"/>
    <p:sldId id="826" r:id="rId52"/>
    <p:sldId id="822" r:id="rId53"/>
    <p:sldId id="827" r:id="rId54"/>
    <p:sldId id="823" r:id="rId55"/>
    <p:sldId id="828" r:id="rId56"/>
    <p:sldId id="829" r:id="rId57"/>
    <p:sldId id="771" r:id="rId58"/>
    <p:sldId id="833" r:id="rId59"/>
    <p:sldId id="835" r:id="rId60"/>
    <p:sldId id="836" r:id="rId61"/>
    <p:sldId id="837" r:id="rId62"/>
    <p:sldId id="291" r:id="rId6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6090" autoAdjust="0"/>
  </p:normalViewPr>
  <p:slideViewPr>
    <p:cSldViewPr snapToGrid="0" showGuides="1">
      <p:cViewPr varScale="1">
        <p:scale>
          <a:sx n="101" d="100"/>
          <a:sy n="101" d="100"/>
        </p:scale>
        <p:origin x="57" y="387"/>
      </p:cViewPr>
      <p:guideLst>
        <p:guide orient="horz" pos="1620"/>
        <p:guide pos="336"/>
      </p:guideLst>
    </p:cSldViewPr>
  </p:slideViewPr>
  <p:notesTextViewPr>
    <p:cViewPr>
      <p:scale>
        <a:sx n="1" d="1"/>
        <a:sy n="1" d="1"/>
      </p:scale>
      <p:origin x="0" y="0"/>
    </p:cViewPr>
  </p:notesTextViewPr>
  <p:sorterViewPr>
    <p:cViewPr>
      <p:scale>
        <a:sx n="150" d="100"/>
        <a:sy n="150" d="100"/>
      </p:scale>
      <p:origin x="0" y="-137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11/30/2017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5: Ethernet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751091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11</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 v6.0</a:t>
            </a:r>
          </a:p>
          <a:p>
            <a:r>
              <a:rPr lang="en-US" dirty="0" smtClean="0"/>
              <a:t>Chapter 5 - Ethernet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5: Ethernet</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Ethernet</a:t>
            </a:r>
          </a:p>
          <a:p>
            <a:pPr>
              <a:buFontTx/>
              <a:buNone/>
            </a:pPr>
            <a:r>
              <a:rPr lang="en-US" sz="1200" b="0" dirty="0" smtClean="0"/>
              <a:t>5.1 – Ethernet Protocol</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5.1.1 – Ethernet Frame</a:t>
            </a:r>
          </a:p>
          <a:p>
            <a:pPr>
              <a:lnSpc>
                <a:spcPct val="80000"/>
              </a:lnSpc>
              <a:buFontTx/>
              <a:buNone/>
            </a:pPr>
            <a:r>
              <a:rPr lang="en-US" dirty="0" smtClean="0">
                <a:latin typeface="Arial" charset="0"/>
              </a:rPr>
              <a:t>5.1.1.1 </a:t>
            </a:r>
            <a:r>
              <a:rPr lang="en-US" baseline="0" dirty="0" smtClean="0">
                <a:latin typeface="Arial" charset="0"/>
              </a:rPr>
              <a:t>– Ethernet Encapsulation</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5.1.1 – Ethernet Frame</a:t>
            </a:r>
          </a:p>
          <a:p>
            <a:pPr>
              <a:lnSpc>
                <a:spcPct val="80000"/>
              </a:lnSpc>
              <a:buFontTx/>
              <a:buNone/>
            </a:pPr>
            <a:r>
              <a:rPr lang="en-US" dirty="0" smtClean="0">
                <a:latin typeface="Arial" charset="0"/>
              </a:rPr>
              <a:t>5.1.1.1 </a:t>
            </a:r>
            <a:r>
              <a:rPr lang="en-US" baseline="0" dirty="0" smtClean="0">
                <a:latin typeface="Arial" charset="0"/>
              </a:rPr>
              <a:t>– Ethernet Encapsulation</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212553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5.1.1 – Ethernet Frame</a:t>
            </a:r>
          </a:p>
          <a:p>
            <a:pPr>
              <a:lnSpc>
                <a:spcPct val="80000"/>
              </a:lnSpc>
              <a:buFontTx/>
              <a:buNone/>
            </a:pPr>
            <a:r>
              <a:rPr lang="en-US" dirty="0" smtClean="0">
                <a:latin typeface="Arial" charset="0"/>
              </a:rPr>
              <a:t>5.1.1.2 </a:t>
            </a:r>
            <a:r>
              <a:rPr lang="en-US" baseline="0" dirty="0" smtClean="0">
                <a:latin typeface="Arial" charset="0"/>
              </a:rPr>
              <a:t>– MAC Sublayer</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8002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5.1.1 – Ethernet Frame</a:t>
            </a:r>
          </a:p>
          <a:p>
            <a:pPr>
              <a:lnSpc>
                <a:spcPct val="80000"/>
              </a:lnSpc>
              <a:buFontTx/>
              <a:buNone/>
            </a:pPr>
            <a:r>
              <a:rPr lang="en-US" dirty="0" smtClean="0">
                <a:latin typeface="Arial" charset="0"/>
              </a:rPr>
              <a:t>5.1.1.3 </a:t>
            </a:r>
            <a:r>
              <a:rPr lang="en-US" baseline="0" dirty="0" smtClean="0">
                <a:latin typeface="Arial" charset="0"/>
              </a:rPr>
              <a:t>– Ethernet Evolution</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05319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5.1.1 – Ethernet Frame</a:t>
            </a:r>
          </a:p>
          <a:p>
            <a:pPr>
              <a:lnSpc>
                <a:spcPct val="80000"/>
              </a:lnSpc>
              <a:buFontTx/>
              <a:buNone/>
            </a:pPr>
            <a:r>
              <a:rPr lang="en-US" dirty="0" smtClean="0">
                <a:latin typeface="Arial" charset="0"/>
              </a:rPr>
              <a:t>5.1.1.4 </a:t>
            </a:r>
            <a:r>
              <a:rPr lang="en-US" baseline="0" dirty="0" smtClean="0">
                <a:latin typeface="Arial" charset="0"/>
              </a:rPr>
              <a:t>– Ethernet Frame Fields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70143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5.1.1 – Ethernet Frame</a:t>
            </a:r>
          </a:p>
          <a:p>
            <a:pPr>
              <a:lnSpc>
                <a:spcPct val="80000"/>
              </a:lnSpc>
              <a:buFontTx/>
              <a:buNone/>
            </a:pPr>
            <a:r>
              <a:rPr lang="en-US" dirty="0" smtClean="0">
                <a:latin typeface="Arial" charset="0"/>
              </a:rPr>
              <a:t>5.1.1.7 </a:t>
            </a:r>
            <a:r>
              <a:rPr lang="en-US" baseline="0" dirty="0" smtClean="0">
                <a:latin typeface="Arial" charset="0"/>
              </a:rPr>
              <a:t>– Lab - Using Wireshark to Examine Ethernet Frames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319854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5.1.2.1 </a:t>
            </a:r>
            <a:r>
              <a:rPr lang="en-US" baseline="0" dirty="0" smtClean="0">
                <a:latin typeface="Arial" charset="0"/>
              </a:rPr>
              <a:t>– MAC Addresses and Hexadecimal</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13732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5.1.2.2 </a:t>
            </a:r>
            <a:r>
              <a:rPr lang="en-US" baseline="0" dirty="0" smtClean="0">
                <a:latin typeface="Arial" charset="0"/>
              </a:rPr>
              <a:t>– MAC Addresses: Ethernet Identity</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208013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5.1.2.3 </a:t>
            </a:r>
            <a:r>
              <a:rPr lang="en-US" baseline="0" dirty="0" smtClean="0">
                <a:latin typeface="Arial" charset="0"/>
              </a:rPr>
              <a:t>– Frame Processing</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2111276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5.1.2.4 </a:t>
            </a:r>
            <a:r>
              <a:rPr lang="en-US" baseline="0" dirty="0" smtClean="0">
                <a:latin typeface="Arial" charset="0"/>
              </a:rPr>
              <a:t>– MAC Address Representations</a:t>
            </a:r>
          </a:p>
          <a:p>
            <a:pPr>
              <a:lnSpc>
                <a:spcPct val="80000"/>
              </a:lnSpc>
              <a:buFontTx/>
              <a:buNone/>
            </a:pPr>
            <a:endParaRPr lang="en-US" dirty="0" smtClean="0"/>
          </a:p>
        </p:txBody>
      </p:sp>
    </p:spTree>
    <p:extLst>
      <p:ext uri="{BB962C8B-B14F-4D97-AF65-F5344CB8AC3E}">
        <p14:creationId xmlns:p14="http://schemas.microsoft.com/office/powerpoint/2010/main" val="3346157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5.1.2.5 </a:t>
            </a:r>
            <a:r>
              <a:rPr lang="en-US" baseline="0" dirty="0" smtClean="0">
                <a:latin typeface="Arial" charset="0"/>
              </a:rPr>
              <a:t>– Unicast MAC Address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2192584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5.1.2.6 </a:t>
            </a:r>
            <a:r>
              <a:rPr lang="en-US" baseline="0" dirty="0" smtClean="0">
                <a:latin typeface="Arial" charset="0"/>
              </a:rPr>
              <a:t>– Broadcast MAC Address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420602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5.1.2.7 </a:t>
            </a:r>
            <a:r>
              <a:rPr lang="en-US" baseline="0" dirty="0" smtClean="0">
                <a:latin typeface="Arial" charset="0"/>
              </a:rPr>
              <a:t>–Multicast MAC Address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804573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 – Ethernet Protocol</a:t>
            </a:r>
          </a:p>
          <a:p>
            <a:pPr>
              <a:lnSpc>
                <a:spcPct val="80000"/>
              </a:lnSpc>
              <a:buFontTx/>
              <a:buNone/>
            </a:pPr>
            <a:r>
              <a:rPr lang="en-US" dirty="0" smtClean="0">
                <a:latin typeface="Arial" charset="0"/>
              </a:rPr>
              <a:t>5.1.2 – Ethernet MAC Addresses</a:t>
            </a:r>
          </a:p>
          <a:p>
            <a:pPr>
              <a:lnSpc>
                <a:spcPct val="80000"/>
              </a:lnSpc>
              <a:buFontTx/>
              <a:buNone/>
            </a:pPr>
            <a:r>
              <a:rPr lang="en-US" dirty="0" smtClean="0">
                <a:latin typeface="Arial" charset="0"/>
              </a:rPr>
              <a:t>5.1.2.8 – Lab – Viewing</a:t>
            </a:r>
            <a:r>
              <a:rPr lang="en-US" baseline="0" dirty="0" smtClean="0">
                <a:latin typeface="Arial" charset="0"/>
              </a:rPr>
              <a:t> Network Device MAC Addresses</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07622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Ethernet</a:t>
            </a:r>
          </a:p>
          <a:p>
            <a:pPr>
              <a:buFontTx/>
              <a:buNone/>
            </a:pPr>
            <a:r>
              <a:rPr lang="en-US" sz="1200" b="0" dirty="0" smtClean="0"/>
              <a:t>5.2 – LAN Switches </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2: Configure a Network Operating System</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5.2.1 – The MAC Address Table</a:t>
            </a:r>
          </a:p>
          <a:p>
            <a:pPr>
              <a:lnSpc>
                <a:spcPct val="80000"/>
              </a:lnSpc>
              <a:buFontTx/>
              <a:buNone/>
            </a:pPr>
            <a:r>
              <a:rPr lang="en-US" dirty="0" smtClean="0">
                <a:latin typeface="Arial" charset="0"/>
              </a:rPr>
              <a:t>5.2.1.1 </a:t>
            </a:r>
            <a:r>
              <a:rPr lang="en-US" baseline="0" dirty="0" smtClean="0">
                <a:latin typeface="Arial" charset="0"/>
              </a:rPr>
              <a:t>– Switch Fundamentals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582394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5.2.1 – The MAC Address Table</a:t>
            </a:r>
          </a:p>
          <a:p>
            <a:pPr>
              <a:lnSpc>
                <a:spcPct val="80000"/>
              </a:lnSpc>
              <a:buFontTx/>
              <a:buNone/>
            </a:pPr>
            <a:r>
              <a:rPr lang="en-US" dirty="0" smtClean="0">
                <a:latin typeface="Arial" charset="0"/>
              </a:rPr>
              <a:t>5.2.1.2 </a:t>
            </a:r>
            <a:r>
              <a:rPr lang="en-US" baseline="0" dirty="0" smtClean="0">
                <a:latin typeface="Arial" charset="0"/>
              </a:rPr>
              <a:t>– Learning MAC Addresses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823818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5.2.1 – The MAC Address Table</a:t>
            </a:r>
          </a:p>
          <a:p>
            <a:pPr>
              <a:lnSpc>
                <a:spcPct val="80000"/>
              </a:lnSpc>
              <a:buFontTx/>
              <a:buNone/>
            </a:pPr>
            <a:r>
              <a:rPr lang="en-US" dirty="0" smtClean="0">
                <a:latin typeface="Arial" charset="0"/>
              </a:rPr>
              <a:t>5.2.1.2 </a:t>
            </a:r>
            <a:r>
              <a:rPr lang="en-US" baseline="0" dirty="0" smtClean="0">
                <a:latin typeface="Arial" charset="0"/>
              </a:rPr>
              <a:t>– Learning MAC Addresses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927684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5.2.1 – The MAC Address Table</a:t>
            </a:r>
          </a:p>
          <a:p>
            <a:pPr>
              <a:lnSpc>
                <a:spcPct val="80000"/>
              </a:lnSpc>
              <a:buFontTx/>
              <a:buNone/>
            </a:pPr>
            <a:r>
              <a:rPr lang="en-US" dirty="0" smtClean="0">
                <a:latin typeface="Arial" charset="0"/>
              </a:rPr>
              <a:t>5.2.1.3 </a:t>
            </a:r>
            <a:r>
              <a:rPr lang="en-US" baseline="0" dirty="0" smtClean="0">
                <a:latin typeface="Arial" charset="0"/>
              </a:rPr>
              <a:t>– Filtering Frames</a:t>
            </a:r>
          </a:p>
          <a:p>
            <a:pPr>
              <a:lnSpc>
                <a:spcPct val="80000"/>
              </a:lnSpc>
              <a:buFontTx/>
              <a:buNone/>
            </a:pPr>
            <a:endParaRPr lang="en-US" dirty="0" smtClean="0"/>
          </a:p>
        </p:txBody>
      </p:sp>
    </p:spTree>
    <p:extLst>
      <p:ext uri="{BB962C8B-B14F-4D97-AF65-F5344CB8AC3E}">
        <p14:creationId xmlns:p14="http://schemas.microsoft.com/office/powerpoint/2010/main" val="888548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pPr/>
              <a:t>35</a:t>
            </a:fld>
            <a:endParaRPr lang="en-US" altLang="en-US" sz="800"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5.2 – LAN</a:t>
            </a:r>
            <a:r>
              <a:rPr lang="en-US" baseline="0" dirty="0" smtClean="0"/>
              <a:t> Switches</a:t>
            </a:r>
            <a:endParaRPr lang="en-US" dirty="0" smtClean="0"/>
          </a:p>
          <a:p>
            <a:r>
              <a:rPr lang="en-US" dirty="0" smtClean="0"/>
              <a:t>5.2.1 – The MAC Address Table</a:t>
            </a:r>
          </a:p>
          <a:p>
            <a:r>
              <a:rPr lang="en-US" dirty="0" smtClean="0"/>
              <a:t>5.2.1.4 – Video Demonstration - MAC Address Tables on Connected Switches</a:t>
            </a:r>
            <a:endParaRPr lang="en-US" altLang="en-US" dirty="0" smtClean="0"/>
          </a:p>
        </p:txBody>
      </p:sp>
    </p:spTree>
    <p:extLst>
      <p:ext uri="{BB962C8B-B14F-4D97-AF65-F5344CB8AC3E}">
        <p14:creationId xmlns:p14="http://schemas.microsoft.com/office/powerpoint/2010/main" val="188639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pPr/>
              <a:t>36</a:t>
            </a:fld>
            <a:endParaRPr lang="en-US" altLang="en-US" sz="800"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5.2 – LAN</a:t>
            </a:r>
            <a:r>
              <a:rPr lang="en-US" baseline="0" dirty="0" smtClean="0"/>
              <a:t> Switches</a:t>
            </a:r>
            <a:endParaRPr lang="en-US" dirty="0" smtClean="0"/>
          </a:p>
          <a:p>
            <a:r>
              <a:rPr lang="en-US" dirty="0" smtClean="0"/>
              <a:t>5.2.1 – The MAC Address Table</a:t>
            </a:r>
          </a:p>
          <a:p>
            <a:r>
              <a:rPr lang="en-US" dirty="0" smtClean="0"/>
              <a:t>5.2.1.5 – Video Demonstration - </a:t>
            </a:r>
            <a:r>
              <a:rPr lang="en-US" altLang="en-US" sz="1200" dirty="0" smtClean="0"/>
              <a:t>Sending a Frame to the Default Gateway</a:t>
            </a:r>
            <a:endParaRPr lang="en-US" altLang="en-US" dirty="0" smtClean="0"/>
          </a:p>
        </p:txBody>
      </p:sp>
    </p:spTree>
    <p:extLst>
      <p:ext uri="{BB962C8B-B14F-4D97-AF65-F5344CB8AC3E}">
        <p14:creationId xmlns:p14="http://schemas.microsoft.com/office/powerpoint/2010/main" val="1811804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5.2.1 – The MAC Address Table</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5.2.1.7 –</a:t>
            </a:r>
            <a:r>
              <a:rPr lang="en-US" dirty="0" smtClean="0">
                <a:latin typeface="Arial" charset="0"/>
              </a:rPr>
              <a:t>Lab – Viewing the Switch MAC Address Table</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992304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5.2.2 – Switch Forwarding Methods</a:t>
            </a:r>
          </a:p>
          <a:p>
            <a:pPr>
              <a:lnSpc>
                <a:spcPct val="80000"/>
              </a:lnSpc>
              <a:buFontTx/>
              <a:buNone/>
            </a:pPr>
            <a:r>
              <a:rPr lang="en-US" dirty="0" smtClean="0">
                <a:latin typeface="Arial" charset="0"/>
              </a:rPr>
              <a:t>5.2.2.1 </a:t>
            </a:r>
            <a:r>
              <a:rPr lang="en-US" baseline="0" dirty="0" smtClean="0">
                <a:latin typeface="Arial" charset="0"/>
              </a:rPr>
              <a:t>– Frame Forwarding Methods on Cisco Switches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02335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5.2.2 – Switch Forwarding Methods</a:t>
            </a:r>
          </a:p>
          <a:p>
            <a:pPr>
              <a:lnSpc>
                <a:spcPct val="80000"/>
              </a:lnSpc>
              <a:buFontTx/>
              <a:buNone/>
            </a:pPr>
            <a:r>
              <a:rPr lang="en-US" dirty="0" smtClean="0">
                <a:latin typeface="Arial" charset="0"/>
              </a:rPr>
              <a:t>5.2.2.2 </a:t>
            </a:r>
            <a:r>
              <a:rPr lang="en-US" baseline="0" dirty="0" smtClean="0">
                <a:latin typeface="Arial" charset="0"/>
              </a:rPr>
              <a:t>– Cut-Through Switching</a:t>
            </a:r>
          </a:p>
          <a:p>
            <a:pPr>
              <a:lnSpc>
                <a:spcPct val="80000"/>
              </a:lnSpc>
              <a:buFontTx/>
              <a:buNone/>
            </a:pPr>
            <a:endParaRPr lang="en-US" dirty="0" smtClean="0"/>
          </a:p>
        </p:txBody>
      </p:sp>
    </p:spTree>
    <p:extLst>
      <p:ext uri="{BB962C8B-B14F-4D97-AF65-F5344CB8AC3E}">
        <p14:creationId xmlns:p14="http://schemas.microsoft.com/office/powerpoint/2010/main" val="3014639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5.2.2 – Switch Forwarding Methods</a:t>
            </a:r>
          </a:p>
          <a:p>
            <a:pPr>
              <a:lnSpc>
                <a:spcPct val="80000"/>
              </a:lnSpc>
              <a:buFontTx/>
              <a:buNone/>
            </a:pPr>
            <a:r>
              <a:rPr lang="en-US" dirty="0" smtClean="0">
                <a:latin typeface="Arial" charset="0"/>
              </a:rPr>
              <a:t>5.2.2.3 </a:t>
            </a:r>
            <a:r>
              <a:rPr lang="en-US" baseline="0" dirty="0" smtClean="0">
                <a:latin typeface="Arial" charset="0"/>
              </a:rPr>
              <a:t>– Memory Buffering on Switches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43284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5.2.3 – Switch Port Settings</a:t>
            </a:r>
          </a:p>
          <a:p>
            <a:pPr>
              <a:lnSpc>
                <a:spcPct val="80000"/>
              </a:lnSpc>
              <a:buFontTx/>
              <a:buNone/>
            </a:pPr>
            <a:r>
              <a:rPr lang="en-US" dirty="0" smtClean="0">
                <a:latin typeface="Arial" charset="0"/>
              </a:rPr>
              <a:t>5.2.3.1 </a:t>
            </a:r>
            <a:r>
              <a:rPr lang="en-US" baseline="0" dirty="0" smtClean="0">
                <a:latin typeface="Arial" charset="0"/>
              </a:rPr>
              <a:t>– Duplex and Speed Settings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603474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 – LAN Switches</a:t>
            </a:r>
          </a:p>
          <a:p>
            <a:pPr>
              <a:lnSpc>
                <a:spcPct val="80000"/>
              </a:lnSpc>
              <a:buFontTx/>
              <a:buNone/>
            </a:pPr>
            <a:r>
              <a:rPr lang="en-US" dirty="0" smtClean="0">
                <a:latin typeface="Arial" charset="0"/>
              </a:rPr>
              <a:t>5.2.3 – Switch Port Settings</a:t>
            </a:r>
          </a:p>
          <a:p>
            <a:pPr>
              <a:lnSpc>
                <a:spcPct val="80000"/>
              </a:lnSpc>
              <a:buFontTx/>
              <a:buNone/>
            </a:pPr>
            <a:r>
              <a:rPr lang="en-US" dirty="0" smtClean="0">
                <a:latin typeface="Arial" charset="0"/>
              </a:rPr>
              <a:t>5.2.3.2 </a:t>
            </a:r>
            <a:r>
              <a:rPr lang="en-US" baseline="0" dirty="0" smtClean="0">
                <a:latin typeface="Arial" charset="0"/>
              </a:rPr>
              <a:t>– Auto-MDIX</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582203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Ethernet</a:t>
            </a:r>
          </a:p>
          <a:p>
            <a:pPr>
              <a:buFontTx/>
              <a:buNone/>
            </a:pPr>
            <a:r>
              <a:rPr lang="en-US" sz="1200" b="0" dirty="0" smtClean="0"/>
              <a:t>5.3 – Address Resolution Protocol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991755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5.3.1 – MAC and IP</a:t>
            </a:r>
          </a:p>
          <a:p>
            <a:pPr>
              <a:lnSpc>
                <a:spcPct val="80000"/>
              </a:lnSpc>
              <a:buFontTx/>
              <a:buNone/>
            </a:pPr>
            <a:r>
              <a:rPr lang="en-US" dirty="0" smtClean="0">
                <a:latin typeface="Arial" charset="0"/>
              </a:rPr>
              <a:t>5.3.1.1 </a:t>
            </a:r>
            <a:r>
              <a:rPr lang="en-US" baseline="0" dirty="0" smtClean="0">
                <a:latin typeface="Arial" charset="0"/>
              </a:rPr>
              <a:t>– Destination on Same Network</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2625983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5.3.1 – MAC and IP</a:t>
            </a:r>
          </a:p>
          <a:p>
            <a:pPr>
              <a:lnSpc>
                <a:spcPct val="80000"/>
              </a:lnSpc>
              <a:buFontTx/>
              <a:buNone/>
            </a:pPr>
            <a:r>
              <a:rPr lang="en-US" dirty="0" smtClean="0">
                <a:latin typeface="Arial" charset="0"/>
              </a:rPr>
              <a:t>5.3.1.2 </a:t>
            </a:r>
            <a:r>
              <a:rPr lang="en-US" baseline="0" dirty="0" smtClean="0">
                <a:latin typeface="Arial" charset="0"/>
              </a:rPr>
              <a:t>– Destination on Remote Network</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098175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5.3.1 – MAC and IP</a:t>
            </a:r>
          </a:p>
          <a:p>
            <a:pPr>
              <a:lnSpc>
                <a:spcPct val="80000"/>
              </a:lnSpc>
              <a:buFontTx/>
              <a:buNone/>
            </a:pPr>
            <a:r>
              <a:rPr lang="en-US" dirty="0" smtClean="0">
                <a:latin typeface="Arial" charset="0"/>
              </a:rPr>
              <a:t>5.3.1.3 </a:t>
            </a:r>
            <a:r>
              <a:rPr lang="en-US" baseline="0" dirty="0" smtClean="0">
                <a:latin typeface="Arial" charset="0"/>
              </a:rPr>
              <a:t>– Packet Tracer – Identify MAC and IP Addresses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339371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5.3.2.1 </a:t>
            </a:r>
            <a:r>
              <a:rPr lang="en-US" baseline="0" dirty="0" smtClean="0">
                <a:latin typeface="Arial" charset="0"/>
              </a:rPr>
              <a:t>– Introduction to ARP</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97223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5.3.2.2 </a:t>
            </a:r>
            <a:r>
              <a:rPr lang="en-US" baseline="0" dirty="0" smtClean="0">
                <a:latin typeface="Arial" charset="0"/>
              </a:rPr>
              <a:t>– </a:t>
            </a:r>
            <a:r>
              <a:rPr lang="en-US" altLang="en-US" dirty="0" smtClean="0"/>
              <a:t>ARP Functions</a:t>
            </a:r>
            <a:endParaRPr lang="en-US" baseline="0" dirty="0" smtClean="0">
              <a:latin typeface="Arial" charset="0"/>
            </a:endParaRP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757504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pPr/>
              <a:t>49</a:t>
            </a:fld>
            <a:endParaRPr lang="en-US" altLang="en-US" sz="800"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5.3.2.3 </a:t>
            </a:r>
            <a:r>
              <a:rPr lang="en-US" baseline="0" dirty="0" smtClean="0">
                <a:latin typeface="Arial" charset="0"/>
              </a:rPr>
              <a:t>– </a:t>
            </a:r>
            <a:r>
              <a:rPr lang="en-US" altLang="en-US" dirty="0" smtClean="0"/>
              <a:t>Video Demonstration</a:t>
            </a:r>
            <a:r>
              <a:rPr lang="en-US" altLang="en-US" baseline="0" dirty="0" smtClean="0"/>
              <a:t> – ARP Request</a:t>
            </a:r>
            <a:endParaRPr lang="en-US" baseline="0" dirty="0" smtClean="0">
              <a:latin typeface="Arial" charset="0"/>
            </a:endParaRPr>
          </a:p>
        </p:txBody>
      </p:sp>
    </p:spTree>
    <p:extLst>
      <p:ext uri="{BB962C8B-B14F-4D97-AF65-F5344CB8AC3E}">
        <p14:creationId xmlns:p14="http://schemas.microsoft.com/office/powerpoint/2010/main" val="299527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pPr/>
              <a:t>50</a:t>
            </a:fld>
            <a:endParaRPr lang="en-US" altLang="en-US" sz="800"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5.3.2.4 </a:t>
            </a:r>
            <a:r>
              <a:rPr lang="en-US" baseline="0" dirty="0" smtClean="0">
                <a:latin typeface="Arial" charset="0"/>
              </a:rPr>
              <a:t>– </a:t>
            </a:r>
            <a:r>
              <a:rPr lang="en-US" altLang="en-US" dirty="0" smtClean="0"/>
              <a:t>Video Demonstration</a:t>
            </a:r>
            <a:r>
              <a:rPr lang="en-US" altLang="en-US" baseline="0" dirty="0" smtClean="0"/>
              <a:t> – ARP Reply</a:t>
            </a:r>
            <a:endParaRPr lang="en-US" baseline="0" dirty="0" smtClean="0">
              <a:latin typeface="Arial" charset="0"/>
            </a:endParaRPr>
          </a:p>
        </p:txBody>
      </p:sp>
    </p:spTree>
    <p:extLst>
      <p:ext uri="{BB962C8B-B14F-4D97-AF65-F5344CB8AC3E}">
        <p14:creationId xmlns:p14="http://schemas.microsoft.com/office/powerpoint/2010/main" val="142728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1488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pPr/>
              <a:t>51</a:t>
            </a:fld>
            <a:endParaRPr lang="en-US" altLang="en-US" sz="800"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5.3.2.5 </a:t>
            </a:r>
            <a:r>
              <a:rPr lang="en-US" baseline="0" dirty="0" smtClean="0">
                <a:latin typeface="Arial" charset="0"/>
              </a:rPr>
              <a:t>– </a:t>
            </a:r>
            <a:r>
              <a:rPr lang="en-US" altLang="en-US" dirty="0" smtClean="0"/>
              <a:t>Video Demonstration</a:t>
            </a:r>
            <a:r>
              <a:rPr lang="en-US" altLang="en-US" baseline="0" dirty="0" smtClean="0"/>
              <a:t> – ARP role in Remote Communications</a:t>
            </a:r>
            <a:endParaRPr lang="en-US" baseline="0" dirty="0" smtClean="0">
              <a:latin typeface="Arial" charset="0"/>
            </a:endParaRPr>
          </a:p>
        </p:txBody>
      </p:sp>
    </p:spTree>
    <p:extLst>
      <p:ext uri="{BB962C8B-B14F-4D97-AF65-F5344CB8AC3E}">
        <p14:creationId xmlns:p14="http://schemas.microsoft.com/office/powerpoint/2010/main" val="3711576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5.3.2.6 </a:t>
            </a:r>
            <a:r>
              <a:rPr lang="en-US" baseline="0" dirty="0" smtClean="0">
                <a:latin typeface="Arial" charset="0"/>
              </a:rPr>
              <a:t>– Removing Entries from an ARP Table</a:t>
            </a:r>
          </a:p>
          <a:p>
            <a:pPr>
              <a:lnSpc>
                <a:spcPct val="80000"/>
              </a:lnSpc>
              <a:buFontTx/>
              <a:buNone/>
            </a:pPr>
            <a:endParaRPr lang="en-US" dirty="0" smtClean="0"/>
          </a:p>
        </p:txBody>
      </p:sp>
    </p:spTree>
    <p:extLst>
      <p:ext uri="{BB962C8B-B14F-4D97-AF65-F5344CB8AC3E}">
        <p14:creationId xmlns:p14="http://schemas.microsoft.com/office/powerpoint/2010/main" val="3050305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5.3.2.7 </a:t>
            </a:r>
            <a:r>
              <a:rPr lang="en-US" baseline="0" dirty="0" smtClean="0">
                <a:latin typeface="Arial" charset="0"/>
              </a:rPr>
              <a:t>– ARP Tables</a:t>
            </a:r>
          </a:p>
          <a:p>
            <a:pPr>
              <a:lnSpc>
                <a:spcPct val="80000"/>
              </a:lnSpc>
              <a:buFontTx/>
              <a:buNone/>
            </a:pPr>
            <a:endParaRPr lang="en-US" dirty="0" smtClean="0"/>
          </a:p>
        </p:txBody>
      </p:sp>
    </p:spTree>
    <p:extLst>
      <p:ext uri="{BB962C8B-B14F-4D97-AF65-F5344CB8AC3E}">
        <p14:creationId xmlns:p14="http://schemas.microsoft.com/office/powerpoint/2010/main" val="18322777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5.3.2 – ARP</a:t>
            </a:r>
          </a:p>
          <a:p>
            <a:pPr>
              <a:lnSpc>
                <a:spcPct val="80000"/>
              </a:lnSpc>
              <a:buFontTx/>
              <a:buNone/>
            </a:pPr>
            <a:r>
              <a:rPr lang="en-US" dirty="0" smtClean="0">
                <a:latin typeface="Arial" charset="0"/>
              </a:rPr>
              <a:t>5.3.2.7 </a:t>
            </a:r>
            <a:r>
              <a:rPr lang="en-US" baseline="0" dirty="0" smtClean="0">
                <a:latin typeface="Arial" charset="0"/>
              </a:rPr>
              <a:t>– Packet Tracer - Examine the ARP Table </a:t>
            </a:r>
          </a:p>
          <a:p>
            <a:pPr>
              <a:lnSpc>
                <a:spcPct val="80000"/>
              </a:lnSpc>
              <a:buFontTx/>
              <a:buNone/>
            </a:pPr>
            <a:endParaRPr lang="en-US" dirty="0" smtClean="0"/>
          </a:p>
        </p:txBody>
      </p:sp>
    </p:spTree>
    <p:extLst>
      <p:ext uri="{BB962C8B-B14F-4D97-AF65-F5344CB8AC3E}">
        <p14:creationId xmlns:p14="http://schemas.microsoft.com/office/powerpoint/2010/main" val="31598702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5.3.3 – ARP Issues</a:t>
            </a:r>
          </a:p>
          <a:p>
            <a:pPr>
              <a:lnSpc>
                <a:spcPct val="80000"/>
              </a:lnSpc>
              <a:buFontTx/>
              <a:buNone/>
            </a:pPr>
            <a:r>
              <a:rPr lang="en-US" dirty="0" smtClean="0">
                <a:latin typeface="Arial" charset="0"/>
              </a:rPr>
              <a:t>5.3.3.1 </a:t>
            </a:r>
            <a:r>
              <a:rPr lang="en-US" baseline="0" dirty="0" smtClean="0">
                <a:latin typeface="Arial" charset="0"/>
              </a:rPr>
              <a:t>– ARP Broadcasts</a:t>
            </a:r>
          </a:p>
          <a:p>
            <a:pPr>
              <a:lnSpc>
                <a:spcPct val="80000"/>
              </a:lnSpc>
              <a:buFontTx/>
              <a:buNone/>
            </a:pPr>
            <a:endParaRPr lang="en-US" dirty="0" smtClean="0"/>
          </a:p>
        </p:txBody>
      </p:sp>
    </p:spTree>
    <p:extLst>
      <p:ext uri="{BB962C8B-B14F-4D97-AF65-F5344CB8AC3E}">
        <p14:creationId xmlns:p14="http://schemas.microsoft.com/office/powerpoint/2010/main" val="612695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 – Address </a:t>
            </a:r>
            <a:r>
              <a:rPr lang="en-US" dirty="0" smtClean="0">
                <a:latin typeface="Arial" charset="0"/>
              </a:rPr>
              <a:t>Resolution Protocol</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5.3.3 – ARP Issues</a:t>
            </a:r>
          </a:p>
          <a:p>
            <a:pPr>
              <a:lnSpc>
                <a:spcPct val="80000"/>
              </a:lnSpc>
              <a:buFontTx/>
              <a:buNone/>
            </a:pPr>
            <a:r>
              <a:rPr lang="en-US" dirty="0" smtClean="0">
                <a:latin typeface="Arial" charset="0"/>
              </a:rPr>
              <a:t>5.3.3.2 </a:t>
            </a:r>
            <a:r>
              <a:rPr lang="en-US" baseline="0" dirty="0" smtClean="0">
                <a:latin typeface="Arial" charset="0"/>
              </a:rPr>
              <a:t>– ARP Spoofing</a:t>
            </a:r>
          </a:p>
          <a:p>
            <a:pPr>
              <a:lnSpc>
                <a:spcPct val="80000"/>
              </a:lnSpc>
              <a:buFontTx/>
              <a:buNone/>
            </a:pPr>
            <a:endParaRPr lang="en-US" dirty="0" smtClean="0"/>
          </a:p>
        </p:txBody>
      </p:sp>
    </p:spTree>
    <p:extLst>
      <p:ext uri="{BB962C8B-B14F-4D97-AF65-F5344CB8AC3E}">
        <p14:creationId xmlns:p14="http://schemas.microsoft.com/office/powerpoint/2010/main" val="2895650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5 – Ethernet</a:t>
            </a:r>
          </a:p>
          <a:p>
            <a:pPr>
              <a:buFontTx/>
              <a:buNone/>
            </a:pPr>
            <a:r>
              <a:rPr lang="en-US" sz="1200" b="0" dirty="0" smtClean="0"/>
              <a:t>5.4 –  Summary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5.4 – Summary</a:t>
            </a:r>
          </a:p>
          <a:p>
            <a:r>
              <a:rPr lang="en-US" dirty="0" smtClean="0"/>
              <a:t>5.4.1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5.4.1.2 – </a:t>
            </a:r>
            <a:r>
              <a:rPr lang="en-US" dirty="0" smtClean="0"/>
              <a:t>Chapter 5: Ethernet</a:t>
            </a:r>
            <a:endParaRPr lang="en-US" altLang="en-US" dirty="0" smtClean="0"/>
          </a:p>
        </p:txBody>
      </p:sp>
    </p:spTree>
    <p:extLst>
      <p:ext uri="{BB962C8B-B14F-4D97-AF65-F5344CB8AC3E}">
        <p14:creationId xmlns:p14="http://schemas.microsoft.com/office/powerpoint/2010/main" val="294930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59</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015717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60</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72320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61</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110809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672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x9ZZivtzE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computernetworkingnotes.com/network-technologies/10base-ethernet.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macvendorlooku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smtClean="0"/>
              <a:t>Chapter 5: Ethernet</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p>
          <a:p>
            <a:r>
              <a:rPr lang="en-US" dirty="0" smtClean="0"/>
              <a:t>Introduction to Networks v6.0</a:t>
            </a: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0"/>
            <a:r>
              <a:rPr lang="en-US" dirty="0" smtClean="0"/>
              <a:t>In Section 5.2, encourage </a:t>
            </a:r>
            <a:r>
              <a:rPr lang="en-US" dirty="0"/>
              <a:t>students to view the video demonstrations on switch Mac address tables (5.2.1.4 and 5.2.1.5).</a:t>
            </a:r>
          </a:p>
          <a:p>
            <a:pPr lvl="0"/>
            <a:r>
              <a:rPr lang="en-US" dirty="0"/>
              <a:t>Use the good interactive activity on page 5.2.1.6.</a:t>
            </a:r>
          </a:p>
          <a:p>
            <a:pPr lvl="0"/>
            <a:r>
              <a:rPr lang="en-US" dirty="0" smtClean="0"/>
              <a:t>In Section 5.3, it </a:t>
            </a:r>
            <a:r>
              <a:rPr lang="en-US" dirty="0"/>
              <a:t>is important that students understand the ARP process. Recommend that students watch the videos in 5.3.2 on ARP. </a:t>
            </a:r>
          </a:p>
          <a:p>
            <a:pPr lvl="0"/>
            <a:r>
              <a:rPr lang="en-US" dirty="0"/>
              <a:t>Use Packet Tracer to demonstrate the ARP process in a local network and in a remote network (see lab 5.3.2.8).  </a:t>
            </a:r>
          </a:p>
          <a:p>
            <a:pPr lvl="0"/>
            <a:r>
              <a:rPr lang="en-US" dirty="0"/>
              <a:t>Describe how ARP entries age out of the ARP table.</a:t>
            </a:r>
          </a:p>
          <a:p>
            <a:pPr lvl="0"/>
            <a:r>
              <a:rPr lang="en-US" dirty="0"/>
              <a:t>View an overview of ARP at this web site: </a:t>
            </a:r>
            <a:r>
              <a:rPr lang="en-US" dirty="0">
                <a:hlinkClick r:id="rId3"/>
              </a:rPr>
              <a:t>https://</a:t>
            </a:r>
            <a:r>
              <a:rPr lang="en-US" dirty="0" smtClean="0">
                <a:hlinkClick r:id="rId3"/>
              </a:rPr>
              <a:t>www.youtube.com/watch?v=hx9ZZivtzEE</a:t>
            </a:r>
            <a:r>
              <a:rPr lang="en-US" dirty="0" smtClean="0"/>
              <a:t> </a:t>
            </a:r>
            <a:endParaRPr lang="en-US" dirty="0"/>
          </a:p>
          <a:p>
            <a:pPr lvl="0"/>
            <a:endParaRPr lang="en-US" dirty="0"/>
          </a:p>
          <a:p>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231217509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5: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5: Ethernet</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Introduction to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5.1 Ethernet Protocol</a:t>
            </a:r>
            <a:endParaRPr lang="en-CA" dirty="0"/>
          </a:p>
          <a:p>
            <a:pPr marL="469106" lvl="1" indent="-214313">
              <a:buFont typeface="Arial" panose="020B0604020202020204" pitchFamily="34" charset="0"/>
              <a:buChar char="•"/>
            </a:pPr>
            <a:r>
              <a:rPr lang="en-US" sz="1350" dirty="0"/>
              <a:t>Explain the operation of Ethernet</a:t>
            </a:r>
            <a:r>
              <a:rPr lang="en-US" sz="1350" dirty="0" smtClean="0"/>
              <a:t>.</a:t>
            </a:r>
          </a:p>
          <a:p>
            <a:pPr marL="542131" lvl="2" indent="-214313">
              <a:buFont typeface="Arial" panose="020B0604020202020204" pitchFamily="34" charset="0"/>
              <a:buChar char="•"/>
            </a:pPr>
            <a:r>
              <a:rPr lang="en-US" sz="1150" dirty="0" smtClean="0"/>
              <a:t>Explain </a:t>
            </a:r>
            <a:r>
              <a:rPr lang="en-US" sz="1150" dirty="0"/>
              <a:t>how the Ethernet sublayers are related to the frame fields.</a:t>
            </a:r>
          </a:p>
          <a:p>
            <a:pPr marL="542131" lvl="2" indent="-214313">
              <a:buFont typeface="Arial" panose="020B0604020202020204" pitchFamily="34" charset="0"/>
              <a:buChar char="•"/>
            </a:pPr>
            <a:r>
              <a:rPr lang="en-US" sz="1150" dirty="0"/>
              <a:t>Describe the Ethernet MAC address</a:t>
            </a:r>
            <a:endParaRPr lang="en-US" sz="950" dirty="0" smtClean="0"/>
          </a:p>
          <a:p>
            <a:pPr marL="286941" indent="-285750"/>
            <a:r>
              <a:rPr lang="en-CA" dirty="0" smtClean="0"/>
              <a:t>5.2 LAN Switches</a:t>
            </a:r>
          </a:p>
          <a:p>
            <a:pPr marL="469106" lvl="1" indent="-214313">
              <a:buFont typeface="Arial" panose="020B0604020202020204" pitchFamily="34" charset="0"/>
              <a:buChar char="•"/>
            </a:pPr>
            <a:r>
              <a:rPr lang="en-US" sz="1350" dirty="0"/>
              <a:t>Explain how a switch operates.</a:t>
            </a:r>
          </a:p>
          <a:p>
            <a:pPr marL="542131" lvl="2" indent="-214313">
              <a:buFont typeface="Arial" panose="020B0604020202020204" pitchFamily="34" charset="0"/>
              <a:buChar char="•"/>
            </a:pPr>
            <a:r>
              <a:rPr lang="en-US" sz="1150" dirty="0"/>
              <a:t>Explain how a switch builds its MAC address table and forwards frames.</a:t>
            </a:r>
          </a:p>
          <a:p>
            <a:pPr marL="542131" lvl="2" indent="-214313">
              <a:buFont typeface="Arial" panose="020B0604020202020204" pitchFamily="34" charset="0"/>
              <a:buChar char="•"/>
            </a:pPr>
            <a:r>
              <a:rPr lang="en-US" sz="1150" dirty="0"/>
              <a:t>Describe switch forwarding methods and port settings available on Layer 2 switch ports.</a:t>
            </a:r>
            <a:endParaRPr lang="en-US" sz="950" dirty="0" smtClean="0"/>
          </a:p>
          <a:p>
            <a:pPr marL="286941" indent="-285750"/>
            <a:r>
              <a:rPr lang="en-CA" dirty="0" smtClean="0"/>
              <a:t>5.3 Address Resolution Protocol</a:t>
            </a:r>
            <a:endParaRPr lang="en-CA" dirty="0"/>
          </a:p>
          <a:p>
            <a:pPr marL="469106" lvl="1" indent="-214313">
              <a:buFont typeface="Arial" panose="020B0604020202020204" pitchFamily="34" charset="0"/>
              <a:buChar char="•"/>
            </a:pPr>
            <a:r>
              <a:rPr lang="en-US" sz="1350" dirty="0"/>
              <a:t>Explain how the address resolution protocol enables communication on a network</a:t>
            </a:r>
            <a:r>
              <a:rPr lang="en-US" sz="1350" dirty="0" smtClean="0"/>
              <a:t>.</a:t>
            </a:r>
          </a:p>
          <a:p>
            <a:pPr marL="542131" lvl="2" indent="-214313">
              <a:buFont typeface="Arial" panose="020B0604020202020204" pitchFamily="34" charset="0"/>
              <a:buChar char="•"/>
            </a:pPr>
            <a:r>
              <a:rPr lang="en-US" sz="1150" dirty="0" smtClean="0"/>
              <a:t>Compare </a:t>
            </a:r>
            <a:r>
              <a:rPr lang="en-US" sz="1150" dirty="0"/>
              <a:t>the roles of the MAC address and the IP address.</a:t>
            </a:r>
          </a:p>
          <a:p>
            <a:pPr marL="542131" lvl="2" indent="-214313">
              <a:buFont typeface="Arial" panose="020B0604020202020204" pitchFamily="34" charset="0"/>
              <a:buChar char="•"/>
            </a:pPr>
            <a:r>
              <a:rPr lang="en-US" sz="1150" dirty="0"/>
              <a:t>Describe the purpose of ARP.</a:t>
            </a:r>
          </a:p>
          <a:p>
            <a:pPr marL="542131" lvl="2" indent="-214313">
              <a:buFont typeface="Arial" panose="020B0604020202020204" pitchFamily="34" charset="0"/>
              <a:buChar char="•"/>
            </a:pPr>
            <a:r>
              <a:rPr lang="en-US" sz="1150" dirty="0"/>
              <a:t>Explain how ARP requests impact network and host performance</a:t>
            </a:r>
            <a:r>
              <a:rPr lang="en-US" sz="1150" dirty="0" smtClean="0"/>
              <a:t>.</a:t>
            </a:r>
          </a:p>
        </p:txBody>
      </p:sp>
      <p:sp>
        <p:nvSpPr>
          <p:cNvPr id="4098" name="Rectangle 33"/>
          <p:cNvSpPr>
            <a:spLocks noGrp="1" noChangeArrowheads="1"/>
          </p:cNvSpPr>
          <p:nvPr>
            <p:ph type="title"/>
          </p:nvPr>
        </p:nvSpPr>
        <p:spPr/>
        <p:txBody>
          <a:bodyPr/>
          <a:lstStyle/>
          <a:p>
            <a:pPr eaLnBrk="1" hangingPunct="1"/>
            <a:r>
              <a:rPr lang="en-US" dirty="0" smtClean="0"/>
              <a:t>Chapter 5 -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5.1 Ethernet </a:t>
            </a:r>
            <a:r>
              <a:rPr lang="en-US" dirty="0"/>
              <a:t>Protocol</a:t>
            </a:r>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5450285" cy="4155319"/>
          </a:xfrm>
        </p:spPr>
        <p:txBody>
          <a:bodyPr/>
          <a:lstStyle/>
          <a:p>
            <a:r>
              <a:rPr lang="en-US" altLang="ja-JP" dirty="0"/>
              <a:t>Ethernet is the most widely used LAN technology today.</a:t>
            </a:r>
          </a:p>
          <a:p>
            <a:pPr lvl="1"/>
            <a:r>
              <a:rPr lang="en-US" altLang="ja-JP" dirty="0" smtClean="0"/>
              <a:t>Defined </a:t>
            </a:r>
            <a:r>
              <a:rPr lang="en-US" altLang="ja-JP" dirty="0"/>
              <a:t>in the IEEE 802.2 and 802.3 standards. </a:t>
            </a:r>
            <a:endParaRPr lang="en-US" altLang="ja-JP" dirty="0" smtClean="0"/>
          </a:p>
          <a:p>
            <a:pPr lvl="1"/>
            <a:r>
              <a:rPr lang="en-US" altLang="ja-JP" dirty="0" smtClean="0"/>
              <a:t>It supports </a:t>
            </a:r>
            <a:r>
              <a:rPr lang="en-US" altLang="ja-JP" dirty="0"/>
              <a:t>data bandwidths </a:t>
            </a:r>
            <a:r>
              <a:rPr lang="en-US" altLang="ja-JP" dirty="0" smtClean="0"/>
              <a:t>of 10 Mb/s, 100 Mb/s, 1000 </a:t>
            </a:r>
            <a:r>
              <a:rPr lang="en-US" altLang="ja-JP" dirty="0"/>
              <a:t>Mb/s (1 Gb/s</a:t>
            </a:r>
            <a:r>
              <a:rPr lang="en-US" altLang="ja-JP" dirty="0" smtClean="0"/>
              <a:t>), 10,000 </a:t>
            </a:r>
            <a:r>
              <a:rPr lang="en-US" altLang="ja-JP" dirty="0"/>
              <a:t>Mb/s (10 Gb/s</a:t>
            </a:r>
            <a:r>
              <a:rPr lang="en-US" altLang="ja-JP" dirty="0" smtClean="0"/>
              <a:t>), 40,000 </a:t>
            </a:r>
            <a:r>
              <a:rPr lang="en-US" altLang="ja-JP" dirty="0"/>
              <a:t>Mb/s (40 Gb/s</a:t>
            </a:r>
            <a:r>
              <a:rPr lang="en-US" altLang="ja-JP" dirty="0" smtClean="0"/>
              <a:t>), and 100,000 </a:t>
            </a:r>
            <a:r>
              <a:rPr lang="en-US" altLang="ja-JP" dirty="0"/>
              <a:t>Mb/s (100 Gb/s</a:t>
            </a:r>
            <a:r>
              <a:rPr lang="en-US" altLang="ja-JP" dirty="0" smtClean="0"/>
              <a:t>).</a:t>
            </a:r>
            <a:endParaRPr lang="en-US" altLang="ja-JP" dirty="0"/>
          </a:p>
          <a:p>
            <a:endParaRPr lang="en-US" altLang="ja-JP" dirty="0" smtClean="0"/>
          </a:p>
          <a:p>
            <a:r>
              <a:rPr lang="en-US" altLang="ja-JP" dirty="0"/>
              <a:t>Ethernet operates in the data link layer and the physical layer. </a:t>
            </a:r>
          </a:p>
          <a:p>
            <a:endParaRPr lang="en-US" altLang="ja-JP" dirty="0" smtClean="0"/>
          </a:p>
          <a:p>
            <a:r>
              <a:rPr lang="en-US" altLang="ja-JP" dirty="0" smtClean="0"/>
              <a:t>Ethernet </a:t>
            </a:r>
            <a:r>
              <a:rPr lang="en-US" altLang="ja-JP" dirty="0"/>
              <a:t>relies on the two separate sublayers of the data link layer to operate, the Logical Link Control (LLC) and the MAC sublayers</a:t>
            </a:r>
            <a:r>
              <a:rPr lang="en-US" altLang="ja-JP" dirty="0" smtClean="0"/>
              <a:t>.</a:t>
            </a:r>
            <a:endParaRPr lang="en-US" altLang="ja-JP" dirty="0"/>
          </a:p>
        </p:txBody>
      </p:sp>
      <p:sp>
        <p:nvSpPr>
          <p:cNvPr id="8194" name="Rectangle 2"/>
          <p:cNvSpPr>
            <a:spLocks noGrp="1" noChangeArrowheads="1"/>
          </p:cNvSpPr>
          <p:nvPr>
            <p:ph type="title"/>
          </p:nvPr>
        </p:nvSpPr>
        <p:spPr/>
        <p:txBody>
          <a:bodyPr/>
          <a:lstStyle/>
          <a:p>
            <a:r>
              <a:rPr lang="en-US" altLang="en-US" sz="1600" dirty="0" smtClean="0"/>
              <a:t>Ethernet Frame</a:t>
            </a:r>
            <a:r>
              <a:rPr lang="en-US" altLang="en-US" dirty="0" smtClean="0"/>
              <a:t/>
            </a:r>
            <a:br>
              <a:rPr lang="en-US" altLang="en-US" dirty="0" smtClean="0"/>
            </a:br>
            <a:r>
              <a:rPr lang="en-US" altLang="en-US" dirty="0"/>
              <a:t>Ethernet Encapsulation</a:t>
            </a:r>
            <a:endParaRPr lang="en-US" altLang="en-US" dirty="0" smtClean="0"/>
          </a:p>
        </p:txBody>
      </p:sp>
      <p:pic>
        <p:nvPicPr>
          <p:cNvPr id="4" name="Picture 3"/>
          <p:cNvPicPr>
            <a:picLocks noChangeAspect="1"/>
          </p:cNvPicPr>
          <p:nvPr/>
        </p:nvPicPr>
        <p:blipFill>
          <a:blip r:embed="rId3"/>
          <a:stretch>
            <a:fillRect/>
          </a:stretch>
        </p:blipFill>
        <p:spPr>
          <a:xfrm>
            <a:off x="5594350" y="798944"/>
            <a:ext cx="3219450" cy="2213372"/>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5450285" cy="4155319"/>
          </a:xfrm>
        </p:spPr>
        <p:txBody>
          <a:bodyPr/>
          <a:lstStyle/>
          <a:p>
            <a:r>
              <a:rPr lang="en-US" altLang="ja-JP" dirty="0" smtClean="0"/>
              <a:t>The </a:t>
            </a:r>
            <a:r>
              <a:rPr lang="en-US" altLang="ja-JP" dirty="0"/>
              <a:t>Ethernet LLC sublayer handles the communication between the upper layers and the lower layers. </a:t>
            </a:r>
            <a:r>
              <a:rPr lang="en-US" altLang="ja-JP" dirty="0" smtClean="0"/>
              <a:t>It is implemented </a:t>
            </a:r>
            <a:r>
              <a:rPr lang="en-US" altLang="ja-JP" dirty="0"/>
              <a:t>in software, and its implementation is independent of the hardware. </a:t>
            </a:r>
            <a:endParaRPr lang="en-US" altLang="ja-JP" dirty="0" smtClean="0"/>
          </a:p>
          <a:p>
            <a:endParaRPr lang="en-US" altLang="ja-JP" dirty="0"/>
          </a:p>
          <a:p>
            <a:r>
              <a:rPr lang="en-US" altLang="ja-JP" dirty="0" smtClean="0"/>
              <a:t>The MAC sublayer constitutes </a:t>
            </a:r>
            <a:r>
              <a:rPr lang="en-US" altLang="ja-JP" dirty="0"/>
              <a:t>the lower sublayer of the data link layer. </a:t>
            </a:r>
            <a:r>
              <a:rPr lang="en-US" altLang="ja-JP" dirty="0" smtClean="0"/>
              <a:t>MAC </a:t>
            </a:r>
            <a:r>
              <a:rPr lang="en-US" altLang="ja-JP" dirty="0"/>
              <a:t>is implemented by hardware, typically in the computer NIC. </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Ethernet Frame</a:t>
            </a:r>
            <a:r>
              <a:rPr lang="en-US" altLang="en-US" dirty="0" smtClean="0"/>
              <a:t/>
            </a:r>
            <a:br>
              <a:rPr lang="en-US" altLang="en-US" dirty="0" smtClean="0"/>
            </a:br>
            <a:r>
              <a:rPr lang="en-US" altLang="en-US" dirty="0"/>
              <a:t>Ethernet </a:t>
            </a:r>
            <a:r>
              <a:rPr lang="en-US" altLang="en-US" dirty="0" smtClean="0"/>
              <a:t>Encapsulation (Cont.)</a:t>
            </a:r>
          </a:p>
        </p:txBody>
      </p:sp>
      <p:pic>
        <p:nvPicPr>
          <p:cNvPr id="4" name="Picture 3"/>
          <p:cNvPicPr>
            <a:picLocks noChangeAspect="1"/>
          </p:cNvPicPr>
          <p:nvPr/>
        </p:nvPicPr>
        <p:blipFill>
          <a:blip r:embed="rId3"/>
          <a:stretch>
            <a:fillRect/>
          </a:stretch>
        </p:blipFill>
        <p:spPr>
          <a:xfrm>
            <a:off x="5594350" y="798944"/>
            <a:ext cx="3219450" cy="2213372"/>
          </a:xfrm>
          <a:prstGeom prst="rect">
            <a:avLst/>
          </a:prstGeom>
        </p:spPr>
      </p:pic>
    </p:spTree>
    <p:extLst>
      <p:ext uri="{BB962C8B-B14F-4D97-AF65-F5344CB8AC3E}">
        <p14:creationId xmlns:p14="http://schemas.microsoft.com/office/powerpoint/2010/main" val="210359019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4910535" cy="4155319"/>
          </a:xfrm>
        </p:spPr>
        <p:txBody>
          <a:bodyPr/>
          <a:lstStyle/>
          <a:p>
            <a:r>
              <a:rPr lang="en-US" altLang="ja-JP" dirty="0" smtClean="0"/>
              <a:t>The MAC sublayer has two primary responsibilities:</a:t>
            </a:r>
          </a:p>
          <a:p>
            <a:pPr lvl="1"/>
            <a:r>
              <a:rPr lang="en-US" altLang="ja-JP" dirty="0" smtClean="0"/>
              <a:t>Data encapsulation</a:t>
            </a:r>
          </a:p>
          <a:p>
            <a:pPr lvl="1"/>
            <a:r>
              <a:rPr lang="en-US" altLang="ja-JP" dirty="0" smtClean="0"/>
              <a:t>Media access control</a:t>
            </a:r>
          </a:p>
          <a:p>
            <a:endParaRPr lang="en-US" altLang="ja-JP" dirty="0" smtClean="0"/>
          </a:p>
          <a:p>
            <a:r>
              <a:rPr lang="en-US" altLang="ja-JP" dirty="0" smtClean="0"/>
              <a:t>Data encapsulation provides three primary functions:</a:t>
            </a:r>
          </a:p>
          <a:p>
            <a:pPr lvl="1"/>
            <a:r>
              <a:rPr lang="en-US" altLang="ja-JP" dirty="0" smtClean="0"/>
              <a:t>Frame delimiting</a:t>
            </a:r>
          </a:p>
          <a:p>
            <a:pPr lvl="1"/>
            <a:r>
              <a:rPr lang="en-US" altLang="ja-JP" dirty="0" smtClean="0"/>
              <a:t>Addressing	</a:t>
            </a:r>
          </a:p>
          <a:p>
            <a:pPr lvl="1"/>
            <a:r>
              <a:rPr lang="en-US" altLang="ja-JP" dirty="0" smtClean="0"/>
              <a:t>Error detection</a:t>
            </a:r>
          </a:p>
        </p:txBody>
      </p:sp>
      <p:sp>
        <p:nvSpPr>
          <p:cNvPr id="8194" name="Rectangle 2"/>
          <p:cNvSpPr>
            <a:spLocks noGrp="1" noChangeArrowheads="1"/>
          </p:cNvSpPr>
          <p:nvPr>
            <p:ph type="title"/>
          </p:nvPr>
        </p:nvSpPr>
        <p:spPr/>
        <p:txBody>
          <a:bodyPr/>
          <a:lstStyle/>
          <a:p>
            <a:r>
              <a:rPr lang="en-US" altLang="en-US" sz="1600" dirty="0" smtClean="0"/>
              <a:t>Ethernet Frame</a:t>
            </a:r>
            <a:r>
              <a:rPr lang="en-US" altLang="en-US" dirty="0" smtClean="0"/>
              <a:t/>
            </a:r>
            <a:br>
              <a:rPr lang="en-US" altLang="en-US" dirty="0" smtClean="0"/>
            </a:br>
            <a:r>
              <a:rPr lang="en-US" altLang="en-US" dirty="0"/>
              <a:t>MAC Sublayer</a:t>
            </a:r>
            <a:endParaRPr lang="en-US" altLang="en-US" dirty="0" smtClean="0"/>
          </a:p>
        </p:txBody>
      </p:sp>
      <p:pic>
        <p:nvPicPr>
          <p:cNvPr id="2" name="Picture 1"/>
          <p:cNvPicPr>
            <a:picLocks noChangeAspect="1"/>
          </p:cNvPicPr>
          <p:nvPr/>
        </p:nvPicPr>
        <p:blipFill>
          <a:blip r:embed="rId3"/>
          <a:stretch>
            <a:fillRect/>
          </a:stretch>
        </p:blipFill>
        <p:spPr>
          <a:xfrm>
            <a:off x="5127925" y="633500"/>
            <a:ext cx="3654125" cy="2700875"/>
          </a:xfrm>
          <a:prstGeom prst="rect">
            <a:avLst/>
          </a:prstGeom>
        </p:spPr>
      </p:pic>
      <p:sp>
        <p:nvSpPr>
          <p:cNvPr id="5" name="Rectangle 6"/>
          <p:cNvSpPr txBox="1">
            <a:spLocks noChangeArrowheads="1"/>
          </p:cNvSpPr>
          <p:nvPr/>
        </p:nvSpPr>
        <p:spPr bwMode="auto">
          <a:xfrm>
            <a:off x="144064" y="3683053"/>
            <a:ext cx="8752286" cy="90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Media access control is responsible for the placement of frames on the media and the removal of frames from the media. This sublayer communicates directly with the physical layer.</a:t>
            </a:r>
          </a:p>
          <a:p>
            <a:pPr lvl="1"/>
            <a:endParaRPr lang="en-US" altLang="ja-JP" dirty="0" smtClean="0"/>
          </a:p>
          <a:p>
            <a:endParaRPr lang="en-US" altLang="ja-JP" dirty="0" smtClean="0"/>
          </a:p>
        </p:txBody>
      </p:sp>
    </p:spTree>
    <p:extLst>
      <p:ext uri="{BB962C8B-B14F-4D97-AF65-F5344CB8AC3E}">
        <p14:creationId xmlns:p14="http://schemas.microsoft.com/office/powerpoint/2010/main" val="163062617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a:t>Since </a:t>
            </a:r>
            <a:r>
              <a:rPr lang="en-US" altLang="ja-JP" dirty="0" smtClean="0"/>
              <a:t>1973</a:t>
            </a:r>
            <a:r>
              <a:rPr lang="en-US" altLang="ja-JP" dirty="0"/>
              <a:t>, </a:t>
            </a:r>
            <a:r>
              <a:rPr lang="en-US" altLang="ja-JP" dirty="0" smtClean="0"/>
              <a:t>Ethernet standards </a:t>
            </a:r>
            <a:r>
              <a:rPr lang="en-US" altLang="ja-JP" dirty="0"/>
              <a:t>have evolved </a:t>
            </a:r>
            <a:r>
              <a:rPr lang="en-US" altLang="ja-JP" dirty="0" smtClean="0"/>
              <a:t>specifying </a:t>
            </a:r>
            <a:r>
              <a:rPr lang="en-US" altLang="ja-JP" dirty="0"/>
              <a:t>faster and more flexible versions of the technology. </a:t>
            </a:r>
            <a:endParaRPr lang="en-US" altLang="ja-JP" dirty="0" smtClean="0"/>
          </a:p>
          <a:p>
            <a:endParaRPr lang="en-US" altLang="ja-JP" dirty="0" smtClean="0"/>
          </a:p>
          <a:p>
            <a:r>
              <a:rPr lang="en-US" altLang="ja-JP" dirty="0" smtClean="0"/>
              <a:t>Early </a:t>
            </a:r>
            <a:r>
              <a:rPr lang="en-US" altLang="ja-JP" dirty="0"/>
              <a:t>versions of Ethernet were relatively slow at 10 Mbps. </a:t>
            </a:r>
            <a:endParaRPr lang="en-US" altLang="ja-JP" dirty="0" smtClean="0"/>
          </a:p>
          <a:p>
            <a:endParaRPr lang="en-US" altLang="ja-JP" dirty="0"/>
          </a:p>
          <a:p>
            <a:r>
              <a:rPr lang="en-US" altLang="ja-JP" dirty="0" smtClean="0"/>
              <a:t>The </a:t>
            </a:r>
            <a:r>
              <a:rPr lang="en-US" altLang="ja-JP" dirty="0"/>
              <a:t>latest versions of Ethernet operate at 10 Gigabits per second and faster. </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Ethernet Frame</a:t>
            </a:r>
            <a:r>
              <a:rPr lang="en-US" altLang="en-US" dirty="0" smtClean="0"/>
              <a:t/>
            </a:r>
            <a:br>
              <a:rPr lang="en-US" altLang="en-US" dirty="0" smtClean="0"/>
            </a:br>
            <a:r>
              <a:rPr lang="en-US" altLang="en-US" dirty="0"/>
              <a:t>Ethernet Evolution</a:t>
            </a:r>
            <a:endParaRPr lang="en-US" altLang="en-US" dirty="0" smtClean="0"/>
          </a:p>
        </p:txBody>
      </p:sp>
    </p:spTree>
    <p:extLst>
      <p:ext uri="{BB962C8B-B14F-4D97-AF65-F5344CB8AC3E}">
        <p14:creationId xmlns:p14="http://schemas.microsoft.com/office/powerpoint/2010/main" val="389645880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13</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5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3361135" cy="1271156"/>
          </a:xfrm>
        </p:spPr>
        <p:txBody>
          <a:bodyPr/>
          <a:lstStyle/>
          <a:p>
            <a:r>
              <a:rPr lang="en-US" altLang="ja-JP" dirty="0"/>
              <a:t>The minimum Ethernet frame size </a:t>
            </a:r>
            <a:r>
              <a:rPr lang="en-US" altLang="ja-JP" dirty="0" smtClean="0"/>
              <a:t>from Destination MAC address to FCS is </a:t>
            </a:r>
            <a:r>
              <a:rPr lang="en-US" altLang="ja-JP" dirty="0"/>
              <a:t>64 bytes and the maximum is 1518 bytes. </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Ethernet Frame</a:t>
            </a:r>
            <a:r>
              <a:rPr lang="en-US" altLang="en-US" dirty="0" smtClean="0"/>
              <a:t/>
            </a:r>
            <a:br>
              <a:rPr lang="en-US" altLang="en-US" dirty="0" smtClean="0"/>
            </a:br>
            <a:r>
              <a:rPr lang="en-US" altLang="en-US" dirty="0"/>
              <a:t>Ethernet </a:t>
            </a:r>
            <a:r>
              <a:rPr lang="en-US" altLang="en-US" dirty="0" smtClean="0"/>
              <a:t>Frame Fields</a:t>
            </a:r>
          </a:p>
        </p:txBody>
      </p:sp>
      <p:pic>
        <p:nvPicPr>
          <p:cNvPr id="2" name="Picture 1"/>
          <p:cNvPicPr>
            <a:picLocks noChangeAspect="1"/>
          </p:cNvPicPr>
          <p:nvPr/>
        </p:nvPicPr>
        <p:blipFill>
          <a:blip r:embed="rId3"/>
          <a:stretch>
            <a:fillRect/>
          </a:stretch>
        </p:blipFill>
        <p:spPr>
          <a:xfrm>
            <a:off x="3827757" y="798944"/>
            <a:ext cx="4993686" cy="1182528"/>
          </a:xfrm>
          <a:prstGeom prst="rect">
            <a:avLst/>
          </a:prstGeom>
        </p:spPr>
      </p:pic>
      <p:sp>
        <p:nvSpPr>
          <p:cNvPr id="5" name="Rectangle 6"/>
          <p:cNvSpPr txBox="1">
            <a:spLocks noChangeArrowheads="1"/>
          </p:cNvSpPr>
          <p:nvPr/>
        </p:nvSpPr>
        <p:spPr bwMode="auto">
          <a:xfrm>
            <a:off x="144065" y="2392795"/>
            <a:ext cx="8853286" cy="208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Frames less than 64 bytes are called a “collision fragment” or “runt frame” and are automatically discarded by receiving stations. Frames greater than 1500 bytes of data are considered “jumbo” or “baby giant frames”.</a:t>
            </a:r>
          </a:p>
          <a:p>
            <a:endParaRPr lang="en-US" altLang="ja-JP" dirty="0" smtClean="0"/>
          </a:p>
          <a:p>
            <a:r>
              <a:rPr lang="en-US" altLang="ja-JP" dirty="0" smtClean="0"/>
              <a:t>If the size of a transmitted frame is less than the minimum or greater than the maximum, the receiving device drops the frame. </a:t>
            </a:r>
          </a:p>
        </p:txBody>
      </p:sp>
    </p:spTree>
    <p:extLst>
      <p:ext uri="{BB962C8B-B14F-4D97-AF65-F5344CB8AC3E}">
        <p14:creationId xmlns:p14="http://schemas.microsoft.com/office/powerpoint/2010/main" val="47193153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Ethernet Frame</a:t>
            </a:r>
            <a:r>
              <a:rPr lang="en-US" dirty="0" smtClean="0"/>
              <a:t/>
            </a:r>
            <a:br>
              <a:rPr lang="en-US" dirty="0" smtClean="0"/>
            </a:br>
            <a:r>
              <a:rPr lang="en-US" dirty="0"/>
              <a:t>Lab - Using Wireshark to Examine Ethernet Frames</a:t>
            </a:r>
          </a:p>
        </p:txBody>
      </p:sp>
      <p:pic>
        <p:nvPicPr>
          <p:cNvPr id="7" name="Content Placeholder 6"/>
          <p:cNvPicPr>
            <a:picLocks noGrp="1" noChangeAspect="1"/>
          </p:cNvPicPr>
          <p:nvPr>
            <p:ph idx="1"/>
          </p:nvPr>
        </p:nvPicPr>
        <p:blipFill>
          <a:blip r:embed="rId3"/>
          <a:stretch>
            <a:fillRect/>
          </a:stretch>
        </p:blipFill>
        <p:spPr>
          <a:xfrm>
            <a:off x="1607656" y="798513"/>
            <a:ext cx="5927100" cy="4156075"/>
          </a:xfrm>
          <a:prstGeom prst="rect">
            <a:avLst/>
          </a:prstGeom>
          <a:ln>
            <a:solidFill>
              <a:srgbClr val="000000"/>
            </a:solidFill>
          </a:ln>
        </p:spPr>
      </p:pic>
    </p:spTree>
    <p:extLst>
      <p:ext uri="{BB962C8B-B14F-4D97-AF65-F5344CB8AC3E}">
        <p14:creationId xmlns:p14="http://schemas.microsoft.com/office/powerpoint/2010/main" val="332773197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8853286" cy="725056"/>
          </a:xfrm>
        </p:spPr>
        <p:txBody>
          <a:bodyPr/>
          <a:lstStyle/>
          <a:p>
            <a:r>
              <a:rPr lang="en-US" altLang="ja-JP" dirty="0"/>
              <a:t>An Ethernet MAC address is a 48-bit binary value expressed as 12 hexadecimal digits (4 bits per hexadecimal digit</a:t>
            </a:r>
            <a:r>
              <a:rPr lang="en-US" altLang="ja-JP" dirty="0" smtClean="0"/>
              <a:t>).</a:t>
            </a:r>
          </a:p>
        </p:txBody>
      </p:sp>
      <p:sp>
        <p:nvSpPr>
          <p:cNvPr id="8194" name="Rectangle 2"/>
          <p:cNvSpPr>
            <a:spLocks noGrp="1" noChangeArrowheads="1"/>
          </p:cNvSpPr>
          <p:nvPr>
            <p:ph type="title"/>
          </p:nvPr>
        </p:nvSpPr>
        <p:spPr/>
        <p:txBody>
          <a:bodyPr/>
          <a:lstStyle/>
          <a:p>
            <a:r>
              <a:rPr lang="en-US" altLang="en-US" sz="1600" dirty="0"/>
              <a:t>Ethernet </a:t>
            </a:r>
            <a:r>
              <a:rPr lang="en-US" altLang="en-US" sz="1600" dirty="0" smtClean="0"/>
              <a:t>MAC </a:t>
            </a:r>
            <a:r>
              <a:rPr lang="en-US" altLang="en-US" sz="1600" dirty="0"/>
              <a:t>Addresses</a:t>
            </a:r>
            <a:r>
              <a:rPr lang="en-US" altLang="en-US" dirty="0" smtClean="0"/>
              <a:t/>
            </a:r>
            <a:br>
              <a:rPr lang="en-US" altLang="en-US" dirty="0" smtClean="0"/>
            </a:br>
            <a:r>
              <a:rPr lang="en-US" altLang="en-US" dirty="0"/>
              <a:t>MAC Addresses and Hexadecimal</a:t>
            </a:r>
            <a:endParaRPr lang="en-US" altLang="en-US" dirty="0" smtClean="0"/>
          </a:p>
        </p:txBody>
      </p:sp>
      <p:pic>
        <p:nvPicPr>
          <p:cNvPr id="3" name="Picture 2"/>
          <p:cNvPicPr>
            <a:picLocks noChangeAspect="1"/>
          </p:cNvPicPr>
          <p:nvPr/>
        </p:nvPicPr>
        <p:blipFill>
          <a:blip r:embed="rId3"/>
          <a:stretch>
            <a:fillRect/>
          </a:stretch>
        </p:blipFill>
        <p:spPr>
          <a:xfrm>
            <a:off x="5245101" y="1504950"/>
            <a:ext cx="3377216" cy="2260600"/>
          </a:xfrm>
          <a:prstGeom prst="rect">
            <a:avLst/>
          </a:prstGeom>
        </p:spPr>
      </p:pic>
      <p:sp>
        <p:nvSpPr>
          <p:cNvPr id="6" name="Rectangle 6"/>
          <p:cNvSpPr txBox="1">
            <a:spLocks noChangeArrowheads="1"/>
          </p:cNvSpPr>
          <p:nvPr/>
        </p:nvSpPr>
        <p:spPr bwMode="auto">
          <a:xfrm>
            <a:off x="144065" y="1504951"/>
            <a:ext cx="510103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Hexadecimal is used to represent Ethernet MAC addresses and IP Version 6 addresses.</a:t>
            </a:r>
          </a:p>
          <a:p>
            <a:pPr lvl="1"/>
            <a:r>
              <a:rPr lang="en-US" altLang="ja-JP" dirty="0" smtClean="0"/>
              <a:t>Hexadecimal is a base sixteen system using the numbers 0 to 9 and the letters A to F. </a:t>
            </a:r>
          </a:p>
          <a:p>
            <a:pPr lvl="1"/>
            <a:r>
              <a:rPr lang="en-US" altLang="ja-JP" dirty="0" smtClean="0"/>
              <a:t>It is easier to express a value as a single hexadecimal digit than as four binary bits.</a:t>
            </a:r>
          </a:p>
          <a:p>
            <a:pPr lvl="1"/>
            <a:r>
              <a:rPr lang="en-US" altLang="ja-JP" dirty="0" smtClean="0"/>
              <a:t>Hexadecimal is usually represented in text by the value preceded by 0x (E.g., 0x73).</a:t>
            </a:r>
          </a:p>
        </p:txBody>
      </p:sp>
      <p:sp>
        <p:nvSpPr>
          <p:cNvPr id="7" name="Rectangle 6"/>
          <p:cNvSpPr txBox="1">
            <a:spLocks noChangeArrowheads="1"/>
          </p:cNvSpPr>
          <p:nvPr/>
        </p:nvSpPr>
        <p:spPr bwMode="auto">
          <a:xfrm>
            <a:off x="144065" y="3892550"/>
            <a:ext cx="8752285"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Convert the decimal or hexadecimal value to binary, and then to convert the binary value to either decimal or hexadecimal as needed.</a:t>
            </a:r>
          </a:p>
        </p:txBody>
      </p:sp>
    </p:spTree>
    <p:extLst>
      <p:ext uri="{BB962C8B-B14F-4D97-AF65-F5344CB8AC3E}">
        <p14:creationId xmlns:p14="http://schemas.microsoft.com/office/powerpoint/2010/main" val="387303611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a:t>MAC addresses were created to identify the actual source and destination. </a:t>
            </a:r>
            <a:endParaRPr lang="en-US" altLang="ja-JP" dirty="0" smtClean="0"/>
          </a:p>
          <a:p>
            <a:pPr lvl="1"/>
            <a:r>
              <a:rPr lang="en-US" altLang="ja-JP" dirty="0" smtClean="0"/>
              <a:t>The </a:t>
            </a:r>
            <a:r>
              <a:rPr lang="en-US" altLang="ja-JP" dirty="0"/>
              <a:t>MAC address </a:t>
            </a:r>
            <a:r>
              <a:rPr lang="en-US" altLang="ja-JP" dirty="0" smtClean="0"/>
              <a:t>rules are established </a:t>
            </a:r>
            <a:r>
              <a:rPr lang="en-US" altLang="ja-JP" dirty="0"/>
              <a:t>by </a:t>
            </a:r>
            <a:r>
              <a:rPr lang="en-US" altLang="ja-JP" dirty="0" smtClean="0"/>
              <a:t>IEEE. </a:t>
            </a:r>
          </a:p>
          <a:p>
            <a:pPr lvl="1"/>
            <a:r>
              <a:rPr lang="en-US" altLang="ja-JP" dirty="0" smtClean="0"/>
              <a:t>The </a:t>
            </a:r>
            <a:r>
              <a:rPr lang="en-US" altLang="ja-JP" dirty="0"/>
              <a:t>IEEE assigns the vendor a 3-byte (24-bit) code, called the Organizationally Unique Identifier (OUI</a:t>
            </a:r>
            <a:r>
              <a:rPr lang="en-US" altLang="ja-JP" dirty="0" smtClean="0"/>
              <a:t>).</a:t>
            </a:r>
            <a:endParaRPr lang="en-US" altLang="ja-JP" dirty="0"/>
          </a:p>
        </p:txBody>
      </p:sp>
      <p:sp>
        <p:nvSpPr>
          <p:cNvPr id="8194" name="Rectangle 2"/>
          <p:cNvSpPr>
            <a:spLocks noGrp="1" noChangeArrowheads="1"/>
          </p:cNvSpPr>
          <p:nvPr>
            <p:ph type="title"/>
          </p:nvPr>
        </p:nvSpPr>
        <p:spPr/>
        <p:txBody>
          <a:bodyPr/>
          <a:lstStyle/>
          <a:p>
            <a:r>
              <a:rPr lang="en-US" altLang="en-US" sz="1600" dirty="0"/>
              <a:t>Ethernet </a:t>
            </a:r>
            <a:r>
              <a:rPr lang="en-US" altLang="en-US" sz="1600" dirty="0" smtClean="0"/>
              <a:t>MAC </a:t>
            </a:r>
            <a:r>
              <a:rPr lang="en-US" altLang="en-US" sz="1600" dirty="0"/>
              <a:t>Addresses</a:t>
            </a:r>
            <a:r>
              <a:rPr lang="en-US" altLang="en-US" dirty="0" smtClean="0"/>
              <a:t/>
            </a:r>
            <a:br>
              <a:rPr lang="en-US" altLang="en-US" dirty="0" smtClean="0"/>
            </a:br>
            <a:r>
              <a:rPr lang="en-US" altLang="en-US" dirty="0"/>
              <a:t>MAC Addresses: Ethernet Identity</a:t>
            </a:r>
            <a:endParaRPr lang="en-US" altLang="en-US" dirty="0" smtClean="0"/>
          </a:p>
        </p:txBody>
      </p:sp>
      <p:pic>
        <p:nvPicPr>
          <p:cNvPr id="2" name="Picture 1"/>
          <p:cNvPicPr>
            <a:picLocks noChangeAspect="1"/>
          </p:cNvPicPr>
          <p:nvPr/>
        </p:nvPicPr>
        <p:blipFill>
          <a:blip r:embed="rId3"/>
          <a:stretch>
            <a:fillRect/>
          </a:stretch>
        </p:blipFill>
        <p:spPr>
          <a:xfrm>
            <a:off x="4636407" y="2025650"/>
            <a:ext cx="3971017" cy="2779712"/>
          </a:xfrm>
          <a:prstGeom prst="rect">
            <a:avLst/>
          </a:prstGeom>
        </p:spPr>
      </p:pic>
      <p:sp>
        <p:nvSpPr>
          <p:cNvPr id="5" name="Rectangle 6"/>
          <p:cNvSpPr txBox="1">
            <a:spLocks noChangeArrowheads="1"/>
          </p:cNvSpPr>
          <p:nvPr/>
        </p:nvSpPr>
        <p:spPr bwMode="auto">
          <a:xfrm>
            <a:off x="144065" y="2025650"/>
            <a:ext cx="4237435"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IEEE requires a vendor to follow two simple rules:</a:t>
            </a:r>
          </a:p>
          <a:p>
            <a:pPr lvl="1"/>
            <a:r>
              <a:rPr lang="en-US" altLang="ja-JP" dirty="0"/>
              <a:t>A</a:t>
            </a:r>
            <a:r>
              <a:rPr lang="en-US" altLang="ja-JP" dirty="0" smtClean="0"/>
              <a:t>ll MAC addresses assigned to a NIC or other Ethernet device must use that vendor's assigned OUI as the first 3 bytes.</a:t>
            </a:r>
          </a:p>
          <a:p>
            <a:pPr lvl="1"/>
            <a:r>
              <a:rPr lang="en-US" altLang="ja-JP" dirty="0" smtClean="0"/>
              <a:t>All MAC addresses with the same OUI must be assigned a unique value in the last 3 bytes.</a:t>
            </a:r>
          </a:p>
        </p:txBody>
      </p:sp>
    </p:spTree>
    <p:extLst>
      <p:ext uri="{BB962C8B-B14F-4D97-AF65-F5344CB8AC3E}">
        <p14:creationId xmlns:p14="http://schemas.microsoft.com/office/powerpoint/2010/main" val="315774781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a:t>The MAC address is often referred to as a burned-in address (BIA) </a:t>
            </a:r>
            <a:r>
              <a:rPr lang="en-US" altLang="ja-JP" dirty="0" smtClean="0"/>
              <a:t>meaning the </a:t>
            </a:r>
            <a:r>
              <a:rPr lang="en-US" altLang="ja-JP" dirty="0"/>
              <a:t>address is encoded into the ROM chip permanently</a:t>
            </a:r>
            <a:r>
              <a:rPr lang="en-US" altLang="ja-JP" dirty="0" smtClean="0"/>
              <a:t>. When </a:t>
            </a:r>
            <a:r>
              <a:rPr lang="en-US" altLang="ja-JP" dirty="0"/>
              <a:t>the computer starts up, the first thing the NIC does is copy the MAC address from ROM into RAM. </a:t>
            </a:r>
            <a:r>
              <a:rPr lang="en-US" altLang="ja-JP" dirty="0" smtClean="0"/>
              <a:t>                 </a:t>
            </a:r>
          </a:p>
        </p:txBody>
      </p:sp>
      <p:sp>
        <p:nvSpPr>
          <p:cNvPr id="8194" name="Rectangle 2"/>
          <p:cNvSpPr>
            <a:spLocks noGrp="1" noChangeArrowheads="1"/>
          </p:cNvSpPr>
          <p:nvPr>
            <p:ph type="title"/>
          </p:nvPr>
        </p:nvSpPr>
        <p:spPr/>
        <p:txBody>
          <a:bodyPr/>
          <a:lstStyle/>
          <a:p>
            <a:r>
              <a:rPr lang="en-US" altLang="en-US" sz="1600" dirty="0"/>
              <a:t>Ethernet </a:t>
            </a:r>
            <a:r>
              <a:rPr lang="en-US" altLang="en-US" sz="1600" dirty="0" smtClean="0"/>
              <a:t>MAC </a:t>
            </a:r>
            <a:r>
              <a:rPr lang="en-US" altLang="en-US" sz="1600" dirty="0"/>
              <a:t>Addresses</a:t>
            </a:r>
            <a:r>
              <a:rPr lang="en-US" altLang="en-US" dirty="0" smtClean="0"/>
              <a:t/>
            </a:r>
            <a:br>
              <a:rPr lang="en-US" altLang="en-US" dirty="0" smtClean="0"/>
            </a:br>
            <a:r>
              <a:rPr lang="en-US" altLang="en-US" dirty="0"/>
              <a:t>Frame Processing</a:t>
            </a:r>
            <a:endParaRPr lang="en-US" altLang="en-US" dirty="0" smtClean="0"/>
          </a:p>
        </p:txBody>
      </p:sp>
      <p:pic>
        <p:nvPicPr>
          <p:cNvPr id="2" name="Picture 1"/>
          <p:cNvPicPr>
            <a:picLocks noChangeAspect="1"/>
          </p:cNvPicPr>
          <p:nvPr/>
        </p:nvPicPr>
        <p:blipFill>
          <a:blip r:embed="rId3"/>
          <a:stretch>
            <a:fillRect/>
          </a:stretch>
        </p:blipFill>
        <p:spPr>
          <a:xfrm>
            <a:off x="4773214" y="2068944"/>
            <a:ext cx="3632200" cy="2695474"/>
          </a:xfrm>
          <a:prstGeom prst="rect">
            <a:avLst/>
          </a:prstGeom>
        </p:spPr>
      </p:pic>
      <p:sp>
        <p:nvSpPr>
          <p:cNvPr id="5" name="Rectangle 6"/>
          <p:cNvSpPr txBox="1">
            <a:spLocks noChangeArrowheads="1"/>
          </p:cNvSpPr>
          <p:nvPr/>
        </p:nvSpPr>
        <p:spPr bwMode="auto">
          <a:xfrm>
            <a:off x="144065" y="2068944"/>
            <a:ext cx="4485085" cy="2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When a device is forwarding a message to an Ethernet network, it attaches header information to the frame. </a:t>
            </a:r>
          </a:p>
          <a:p>
            <a:endParaRPr lang="en-US" altLang="ja-JP" dirty="0"/>
          </a:p>
          <a:p>
            <a:r>
              <a:rPr lang="en-US" altLang="ja-JP" dirty="0" smtClean="0"/>
              <a:t>The header information contains the source and destination MAC address.                                </a:t>
            </a:r>
          </a:p>
        </p:txBody>
      </p:sp>
    </p:spTree>
    <p:extLst>
      <p:ext uri="{BB962C8B-B14F-4D97-AF65-F5344CB8AC3E}">
        <p14:creationId xmlns:p14="http://schemas.microsoft.com/office/powerpoint/2010/main" val="267102931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Use the </a:t>
            </a:r>
            <a:r>
              <a:rPr lang="en-US" altLang="ja-JP" b="1" dirty="0" smtClean="0"/>
              <a:t>ipconfig </a:t>
            </a:r>
            <a:r>
              <a:rPr lang="en-US" altLang="ja-JP" b="1" dirty="0"/>
              <a:t>/all </a:t>
            </a:r>
            <a:r>
              <a:rPr lang="en-US" altLang="ja-JP" dirty="0"/>
              <a:t>command </a:t>
            </a:r>
            <a:r>
              <a:rPr lang="en-US" altLang="ja-JP" dirty="0" smtClean="0"/>
              <a:t>on a Windows host to identify </a:t>
            </a:r>
            <a:r>
              <a:rPr lang="en-US" altLang="ja-JP" dirty="0"/>
              <a:t>the MAC address of an Ethernet adapter. </a:t>
            </a:r>
            <a:r>
              <a:rPr lang="en-US" altLang="ja-JP" dirty="0" smtClean="0"/>
              <a:t>On </a:t>
            </a:r>
            <a:r>
              <a:rPr lang="en-US" altLang="ja-JP" dirty="0"/>
              <a:t>a MAC or Linux host, the </a:t>
            </a:r>
            <a:r>
              <a:rPr lang="en-US" altLang="ja-JP" b="1" dirty="0"/>
              <a:t>ifconfig </a:t>
            </a:r>
            <a:r>
              <a:rPr lang="en-US" altLang="ja-JP" dirty="0"/>
              <a:t>command is used.</a:t>
            </a:r>
          </a:p>
          <a:p>
            <a:endParaRPr lang="en-US" altLang="ja-JP" dirty="0"/>
          </a:p>
          <a:p>
            <a:r>
              <a:rPr lang="en-US" altLang="ja-JP" dirty="0"/>
              <a:t>Depending on the device and the operating system, you will see various representations of MAC </a:t>
            </a:r>
            <a:r>
              <a:rPr lang="en-US" altLang="ja-JP" dirty="0" smtClean="0"/>
              <a:t>addresses.</a:t>
            </a:r>
          </a:p>
        </p:txBody>
      </p:sp>
      <p:sp>
        <p:nvSpPr>
          <p:cNvPr id="8194" name="Rectangle 2"/>
          <p:cNvSpPr>
            <a:spLocks noGrp="1" noChangeArrowheads="1"/>
          </p:cNvSpPr>
          <p:nvPr>
            <p:ph type="title"/>
          </p:nvPr>
        </p:nvSpPr>
        <p:spPr/>
        <p:txBody>
          <a:bodyPr/>
          <a:lstStyle/>
          <a:p>
            <a:r>
              <a:rPr lang="en-US" altLang="en-US" sz="1600" dirty="0"/>
              <a:t>Ethernet </a:t>
            </a:r>
            <a:r>
              <a:rPr lang="en-US" altLang="en-US" sz="1600" dirty="0" smtClean="0"/>
              <a:t>MAC </a:t>
            </a:r>
            <a:r>
              <a:rPr lang="en-US" altLang="en-US" sz="1600" dirty="0"/>
              <a:t>Addresses</a:t>
            </a:r>
            <a:r>
              <a:rPr lang="en-US" altLang="en-US" dirty="0" smtClean="0"/>
              <a:t/>
            </a:r>
            <a:br>
              <a:rPr lang="en-US" altLang="en-US" dirty="0" smtClean="0"/>
            </a:br>
            <a:r>
              <a:rPr lang="en-US" altLang="en-US" dirty="0"/>
              <a:t>MAC </a:t>
            </a:r>
            <a:r>
              <a:rPr lang="en-US" altLang="en-US" dirty="0" smtClean="0"/>
              <a:t>Address </a:t>
            </a:r>
            <a:r>
              <a:rPr lang="en-US" altLang="en-US" dirty="0"/>
              <a:t>Representations</a:t>
            </a:r>
            <a:endParaRPr lang="en-US" altLang="en-US" dirty="0" smtClean="0"/>
          </a:p>
        </p:txBody>
      </p:sp>
      <p:pic>
        <p:nvPicPr>
          <p:cNvPr id="2" name="Picture 1"/>
          <p:cNvPicPr>
            <a:picLocks noChangeAspect="1"/>
          </p:cNvPicPr>
          <p:nvPr/>
        </p:nvPicPr>
        <p:blipFill>
          <a:blip r:embed="rId3"/>
          <a:stretch>
            <a:fillRect/>
          </a:stretch>
        </p:blipFill>
        <p:spPr>
          <a:xfrm>
            <a:off x="2932112" y="2586037"/>
            <a:ext cx="3114675" cy="2257425"/>
          </a:xfrm>
          <a:prstGeom prst="rect">
            <a:avLst/>
          </a:prstGeom>
        </p:spPr>
      </p:pic>
    </p:spTree>
    <p:extLst>
      <p:ext uri="{BB962C8B-B14F-4D97-AF65-F5344CB8AC3E}">
        <p14:creationId xmlns:p14="http://schemas.microsoft.com/office/powerpoint/2010/main" val="267022009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3585649" cy="4155319"/>
          </a:xfrm>
        </p:spPr>
        <p:txBody>
          <a:bodyPr/>
          <a:lstStyle/>
          <a:p>
            <a:r>
              <a:rPr lang="en-US" altLang="ja-JP" dirty="0"/>
              <a:t>A unicast MAC address is the unique address used when a frame is sent from a single transmitting device to a single destination device.</a:t>
            </a:r>
          </a:p>
          <a:p>
            <a:pPr marL="0" indent="0">
              <a:buNone/>
            </a:pPr>
            <a:endParaRPr lang="en-US" altLang="ja-JP" dirty="0" smtClean="0"/>
          </a:p>
          <a:p>
            <a:r>
              <a:rPr lang="en-US" altLang="ja-JP" dirty="0" smtClean="0"/>
              <a:t>For </a:t>
            </a:r>
            <a:r>
              <a:rPr lang="en-US" altLang="ja-JP" dirty="0"/>
              <a:t>a unicast packet to be sent and received, a destination IP address must be in the IP packet </a:t>
            </a:r>
            <a:r>
              <a:rPr lang="en-US" altLang="ja-JP" dirty="0" smtClean="0"/>
              <a:t>header and a </a:t>
            </a:r>
            <a:r>
              <a:rPr lang="en-US" altLang="ja-JP" dirty="0"/>
              <a:t>corresponding destination MAC address must also be present in the Ethernet frame header. </a:t>
            </a:r>
            <a:endParaRPr lang="en-US" altLang="ja-JP" dirty="0" smtClean="0"/>
          </a:p>
        </p:txBody>
      </p:sp>
      <p:sp>
        <p:nvSpPr>
          <p:cNvPr id="8194" name="Rectangle 2"/>
          <p:cNvSpPr>
            <a:spLocks noGrp="1" noChangeArrowheads="1"/>
          </p:cNvSpPr>
          <p:nvPr>
            <p:ph type="title"/>
          </p:nvPr>
        </p:nvSpPr>
        <p:spPr/>
        <p:txBody>
          <a:bodyPr/>
          <a:lstStyle/>
          <a:p>
            <a:r>
              <a:rPr lang="en-US" altLang="en-US" sz="1600" dirty="0"/>
              <a:t>Ethernet </a:t>
            </a:r>
            <a:r>
              <a:rPr lang="en-US" altLang="en-US" sz="1600" dirty="0" smtClean="0"/>
              <a:t>MAC </a:t>
            </a:r>
            <a:r>
              <a:rPr lang="en-US" altLang="en-US" sz="1600" dirty="0"/>
              <a:t>Addresses</a:t>
            </a:r>
            <a:r>
              <a:rPr lang="en-US" altLang="en-US" dirty="0" smtClean="0"/>
              <a:t/>
            </a:r>
            <a:br>
              <a:rPr lang="en-US" altLang="en-US" dirty="0" smtClean="0"/>
            </a:br>
            <a:r>
              <a:rPr lang="en-US" altLang="en-US" dirty="0"/>
              <a:t>Unicast MAC Address</a:t>
            </a:r>
            <a:endParaRPr lang="en-US" altLang="en-US" dirty="0" smtClean="0"/>
          </a:p>
        </p:txBody>
      </p:sp>
      <p:pic>
        <p:nvPicPr>
          <p:cNvPr id="4" name="Picture 3"/>
          <p:cNvPicPr>
            <a:picLocks noChangeAspect="1"/>
          </p:cNvPicPr>
          <p:nvPr/>
        </p:nvPicPr>
        <p:blipFill>
          <a:blip r:embed="rId3"/>
          <a:stretch>
            <a:fillRect/>
          </a:stretch>
        </p:blipFill>
        <p:spPr>
          <a:xfrm>
            <a:off x="3729714" y="798944"/>
            <a:ext cx="5051338" cy="3284106"/>
          </a:xfrm>
          <a:prstGeom prst="rect">
            <a:avLst/>
          </a:prstGeom>
        </p:spPr>
      </p:pic>
    </p:spTree>
    <p:extLst>
      <p:ext uri="{BB962C8B-B14F-4D97-AF65-F5344CB8AC3E}">
        <p14:creationId xmlns:p14="http://schemas.microsoft.com/office/powerpoint/2010/main" val="40605436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6" y="798944"/>
            <a:ext cx="3585650" cy="4155319"/>
          </a:xfrm>
        </p:spPr>
        <p:txBody>
          <a:bodyPr/>
          <a:lstStyle/>
          <a:p>
            <a:r>
              <a:rPr lang="en-US" altLang="ja-JP" dirty="0"/>
              <a:t>Many network protocols, such as DHCP and ARP, use broadcasts. </a:t>
            </a:r>
            <a:endParaRPr lang="en-US" altLang="ja-JP" dirty="0" smtClean="0"/>
          </a:p>
          <a:p>
            <a:r>
              <a:rPr lang="en-US" altLang="ja-JP" dirty="0" smtClean="0"/>
              <a:t>A </a:t>
            </a:r>
            <a:r>
              <a:rPr lang="en-US" altLang="ja-JP" dirty="0"/>
              <a:t>broadcast packet contains a destination IPv4 address that has all ones (1s) in the host </a:t>
            </a:r>
            <a:r>
              <a:rPr lang="en-US" altLang="ja-JP" dirty="0" smtClean="0"/>
              <a:t>portion indicating that all </a:t>
            </a:r>
            <a:r>
              <a:rPr lang="en-US" altLang="ja-JP" dirty="0"/>
              <a:t>hosts on that local network </a:t>
            </a:r>
            <a:r>
              <a:rPr lang="en-US" altLang="ja-JP" dirty="0" smtClean="0"/>
              <a:t>will </a:t>
            </a:r>
            <a:r>
              <a:rPr lang="en-US" altLang="ja-JP" dirty="0"/>
              <a:t>receive and process the packet. </a:t>
            </a:r>
          </a:p>
          <a:p>
            <a:r>
              <a:rPr lang="en-US" altLang="ja-JP" dirty="0" smtClean="0"/>
              <a:t>When </a:t>
            </a:r>
            <a:r>
              <a:rPr lang="en-US" altLang="ja-JP" dirty="0"/>
              <a:t>the IPv4 broadcast packet is encapsulated in the Ethernet frame, the destination MAC address is the broadcast MAC address of FF-FF-FF-FF-FF-FF in hexadecimal (48 ones in binary).</a:t>
            </a:r>
            <a:endParaRPr lang="en-US" altLang="ja-JP" dirty="0" smtClean="0"/>
          </a:p>
        </p:txBody>
      </p:sp>
      <p:sp>
        <p:nvSpPr>
          <p:cNvPr id="8194" name="Rectangle 2"/>
          <p:cNvSpPr>
            <a:spLocks noGrp="1" noChangeArrowheads="1"/>
          </p:cNvSpPr>
          <p:nvPr>
            <p:ph type="title"/>
          </p:nvPr>
        </p:nvSpPr>
        <p:spPr/>
        <p:txBody>
          <a:bodyPr/>
          <a:lstStyle/>
          <a:p>
            <a:r>
              <a:rPr lang="en-US" altLang="en-US" sz="1600" dirty="0"/>
              <a:t>Ethernet </a:t>
            </a:r>
            <a:r>
              <a:rPr lang="en-US" altLang="en-US" sz="1600" dirty="0" smtClean="0"/>
              <a:t>MAC </a:t>
            </a:r>
            <a:r>
              <a:rPr lang="en-US" altLang="en-US" sz="1600" dirty="0"/>
              <a:t>Addresses</a:t>
            </a:r>
            <a:r>
              <a:rPr lang="en-US" altLang="en-US" dirty="0" smtClean="0"/>
              <a:t/>
            </a:r>
            <a:br>
              <a:rPr lang="en-US" altLang="en-US" dirty="0" smtClean="0"/>
            </a:br>
            <a:r>
              <a:rPr lang="en-US" altLang="en-US" dirty="0" smtClean="0"/>
              <a:t>Broadcast </a:t>
            </a:r>
            <a:r>
              <a:rPr lang="en-US" altLang="en-US" dirty="0"/>
              <a:t>MAC Address</a:t>
            </a:r>
            <a:endParaRPr lang="en-US" altLang="en-US" dirty="0" smtClean="0"/>
          </a:p>
        </p:txBody>
      </p:sp>
      <p:pic>
        <p:nvPicPr>
          <p:cNvPr id="4" name="Picture 3"/>
          <p:cNvPicPr>
            <a:picLocks noChangeAspect="1"/>
          </p:cNvPicPr>
          <p:nvPr/>
        </p:nvPicPr>
        <p:blipFill>
          <a:blip r:embed="rId3"/>
          <a:stretch>
            <a:fillRect/>
          </a:stretch>
        </p:blipFill>
        <p:spPr>
          <a:xfrm>
            <a:off x="3729715" y="798945"/>
            <a:ext cx="5125430" cy="3220606"/>
          </a:xfrm>
          <a:prstGeom prst="rect">
            <a:avLst/>
          </a:prstGeom>
        </p:spPr>
      </p:pic>
    </p:spTree>
    <p:extLst>
      <p:ext uri="{BB962C8B-B14F-4D97-AF65-F5344CB8AC3E}">
        <p14:creationId xmlns:p14="http://schemas.microsoft.com/office/powerpoint/2010/main" val="368810584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3291285" cy="4155319"/>
          </a:xfrm>
        </p:spPr>
        <p:txBody>
          <a:bodyPr/>
          <a:lstStyle/>
          <a:p>
            <a:r>
              <a:rPr lang="en-US" altLang="ja-JP" dirty="0"/>
              <a:t>Multicast addresses allow a source device to send a packet to a group of devices. </a:t>
            </a:r>
            <a:endParaRPr lang="en-US" altLang="ja-JP" dirty="0" smtClean="0"/>
          </a:p>
          <a:p>
            <a:pPr lvl="1"/>
            <a:r>
              <a:rPr lang="en-US" altLang="ja-JP" dirty="0" smtClean="0"/>
              <a:t>Devices in a </a:t>
            </a:r>
            <a:r>
              <a:rPr lang="en-US" altLang="ja-JP" dirty="0"/>
              <a:t>multicast group are assigned a multicast group IP </a:t>
            </a:r>
            <a:r>
              <a:rPr lang="en-US" altLang="ja-JP" dirty="0" smtClean="0"/>
              <a:t>address in the range </a:t>
            </a:r>
            <a:r>
              <a:rPr lang="en-US" altLang="ja-JP" dirty="0"/>
              <a:t>of </a:t>
            </a:r>
            <a:r>
              <a:rPr lang="en-US" altLang="ja-JP" dirty="0" smtClean="0"/>
              <a:t>224.0.0.0 </a:t>
            </a:r>
            <a:r>
              <a:rPr lang="en-US" altLang="ja-JP" dirty="0"/>
              <a:t>to </a:t>
            </a:r>
            <a:r>
              <a:rPr lang="en-US" altLang="ja-JP" dirty="0" smtClean="0"/>
              <a:t>239.255.255.255 (IPv6 </a:t>
            </a:r>
            <a:r>
              <a:rPr lang="en-US" altLang="ja-JP" dirty="0"/>
              <a:t>multicast addresses begin with FF00::/</a:t>
            </a:r>
            <a:r>
              <a:rPr lang="en-US" altLang="ja-JP" dirty="0" smtClean="0"/>
              <a:t>8). </a:t>
            </a:r>
          </a:p>
          <a:p>
            <a:pPr lvl="1"/>
            <a:r>
              <a:rPr lang="en-US" altLang="ja-JP" dirty="0" smtClean="0"/>
              <a:t>The multicast </a:t>
            </a:r>
            <a:r>
              <a:rPr lang="en-US" altLang="ja-JP" dirty="0"/>
              <a:t>IP address requires a corresponding multicast MAC address </a:t>
            </a:r>
            <a:r>
              <a:rPr lang="en-US" altLang="ja-JP" dirty="0" smtClean="0"/>
              <a:t>that </a:t>
            </a:r>
            <a:r>
              <a:rPr lang="en-US" altLang="ja-JP" dirty="0"/>
              <a:t>begins with 01-00-5E in hexadecimal. </a:t>
            </a:r>
            <a:endParaRPr lang="en-US" altLang="ja-JP" dirty="0" smtClean="0"/>
          </a:p>
        </p:txBody>
      </p:sp>
      <p:sp>
        <p:nvSpPr>
          <p:cNvPr id="8194" name="Rectangle 2"/>
          <p:cNvSpPr>
            <a:spLocks noGrp="1" noChangeArrowheads="1"/>
          </p:cNvSpPr>
          <p:nvPr>
            <p:ph type="title"/>
          </p:nvPr>
        </p:nvSpPr>
        <p:spPr/>
        <p:txBody>
          <a:bodyPr/>
          <a:lstStyle/>
          <a:p>
            <a:r>
              <a:rPr lang="en-US" altLang="en-US" sz="1600" dirty="0"/>
              <a:t>Ethernet </a:t>
            </a:r>
            <a:r>
              <a:rPr lang="en-US" altLang="en-US" sz="1600" dirty="0" smtClean="0"/>
              <a:t>MAC </a:t>
            </a:r>
            <a:r>
              <a:rPr lang="en-US" altLang="en-US" sz="1600" dirty="0"/>
              <a:t>Addresses</a:t>
            </a:r>
            <a:r>
              <a:rPr lang="en-US" altLang="en-US" dirty="0" smtClean="0"/>
              <a:t/>
            </a:r>
            <a:br>
              <a:rPr lang="en-US" altLang="en-US" dirty="0" smtClean="0"/>
            </a:br>
            <a:r>
              <a:rPr lang="en-US" dirty="0">
                <a:latin typeface="Arial" charset="0"/>
              </a:rPr>
              <a:t>Multicast</a:t>
            </a:r>
            <a:r>
              <a:rPr lang="en-US" altLang="en-US" dirty="0" smtClean="0"/>
              <a:t> </a:t>
            </a:r>
            <a:r>
              <a:rPr lang="en-US" altLang="en-US" dirty="0"/>
              <a:t>MAC Address</a:t>
            </a:r>
            <a:endParaRPr lang="en-US" altLang="en-US" dirty="0" smtClean="0"/>
          </a:p>
        </p:txBody>
      </p:sp>
      <p:pic>
        <p:nvPicPr>
          <p:cNvPr id="2" name="Picture 1"/>
          <p:cNvPicPr>
            <a:picLocks noChangeAspect="1"/>
          </p:cNvPicPr>
          <p:nvPr/>
        </p:nvPicPr>
        <p:blipFill>
          <a:blip r:embed="rId3"/>
          <a:stretch>
            <a:fillRect/>
          </a:stretch>
        </p:blipFill>
        <p:spPr>
          <a:xfrm>
            <a:off x="3729715" y="798944"/>
            <a:ext cx="4928276" cy="3220606"/>
          </a:xfrm>
          <a:prstGeom prst="rect">
            <a:avLst/>
          </a:prstGeom>
        </p:spPr>
      </p:pic>
    </p:spTree>
    <p:extLst>
      <p:ext uri="{BB962C8B-B14F-4D97-AF65-F5344CB8AC3E}">
        <p14:creationId xmlns:p14="http://schemas.microsoft.com/office/powerpoint/2010/main" val="125279173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Ethernet MAC Addresses</a:t>
            </a:r>
            <a:r>
              <a:rPr lang="en-US" dirty="0" smtClean="0"/>
              <a:t/>
            </a:r>
            <a:br>
              <a:rPr lang="en-US" dirty="0" smtClean="0"/>
            </a:br>
            <a:r>
              <a:rPr lang="en-US" dirty="0"/>
              <a:t>Lab – Viewing Network Device MAC Addresses</a:t>
            </a:r>
          </a:p>
        </p:txBody>
      </p:sp>
      <p:pic>
        <p:nvPicPr>
          <p:cNvPr id="5" name="Content Placeholder 4"/>
          <p:cNvPicPr>
            <a:picLocks noGrp="1" noChangeAspect="1"/>
          </p:cNvPicPr>
          <p:nvPr>
            <p:ph idx="1"/>
          </p:nvPr>
        </p:nvPicPr>
        <p:blipFill>
          <a:blip r:embed="rId3"/>
          <a:stretch>
            <a:fillRect/>
          </a:stretch>
        </p:blipFill>
        <p:spPr>
          <a:xfrm>
            <a:off x="2034811" y="798513"/>
            <a:ext cx="5072791" cy="4156075"/>
          </a:xfrm>
          <a:prstGeom prst="rect">
            <a:avLst/>
          </a:prstGeom>
          <a:ln>
            <a:solidFill>
              <a:srgbClr val="000000"/>
            </a:solidFill>
          </a:ln>
        </p:spPr>
      </p:pic>
    </p:spTree>
    <p:extLst>
      <p:ext uri="{BB962C8B-B14F-4D97-AF65-F5344CB8AC3E}">
        <p14:creationId xmlns:p14="http://schemas.microsoft.com/office/powerpoint/2010/main" val="11606642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a:t>
            </a:r>
            <a:r>
              <a:rPr lang="en-US" dirty="0" smtClean="0"/>
              <a:t>5: Ethernet</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a:t>Introduction to </a:t>
            </a:r>
            <a:r>
              <a:rPr lang="en-US" b="1" dirty="0" smtClean="0"/>
              <a:t>Networks </a:t>
            </a:r>
            <a:r>
              <a:rPr lang="en-US" b="1" dirty="0"/>
              <a:t>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5.2 LAN Switches</a:t>
            </a:r>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a:t>A Layer 2 Ethernet switch </a:t>
            </a:r>
            <a:r>
              <a:rPr lang="en-US" altLang="ja-JP" dirty="0" smtClean="0"/>
              <a:t>makes </a:t>
            </a:r>
            <a:r>
              <a:rPr lang="en-US" altLang="ja-JP" dirty="0"/>
              <a:t>its forwarding decisions based only on the Layer 2 Ethernet MAC addresses</a:t>
            </a:r>
            <a:r>
              <a:rPr lang="en-US" altLang="ja-JP" dirty="0" smtClean="0"/>
              <a:t>.</a:t>
            </a:r>
          </a:p>
        </p:txBody>
      </p:sp>
      <p:sp>
        <p:nvSpPr>
          <p:cNvPr id="8194" name="Rectangle 2"/>
          <p:cNvSpPr>
            <a:spLocks noGrp="1" noChangeArrowheads="1"/>
          </p:cNvSpPr>
          <p:nvPr>
            <p:ph type="title"/>
          </p:nvPr>
        </p:nvSpPr>
        <p:spPr/>
        <p:txBody>
          <a:bodyPr/>
          <a:lstStyle/>
          <a:p>
            <a:r>
              <a:rPr lang="en-US" altLang="en-US" sz="1600" dirty="0"/>
              <a:t>The MAC Address </a:t>
            </a:r>
            <a:r>
              <a:rPr lang="en-US" altLang="en-US" sz="1600" dirty="0" smtClean="0"/>
              <a:t>Table</a:t>
            </a:r>
            <a:r>
              <a:rPr lang="en-US" altLang="en-US" dirty="0" smtClean="0"/>
              <a:t/>
            </a:r>
            <a:br>
              <a:rPr lang="en-US" altLang="en-US" dirty="0" smtClean="0"/>
            </a:br>
            <a:r>
              <a:rPr lang="en-US" altLang="en-US" dirty="0"/>
              <a:t>Switch Fundamentals</a:t>
            </a:r>
            <a:endParaRPr lang="en-US" altLang="en-US" dirty="0" smtClean="0"/>
          </a:p>
        </p:txBody>
      </p:sp>
      <p:pic>
        <p:nvPicPr>
          <p:cNvPr id="2" name="Picture 1"/>
          <p:cNvPicPr>
            <a:picLocks noChangeAspect="1"/>
          </p:cNvPicPr>
          <p:nvPr/>
        </p:nvPicPr>
        <p:blipFill>
          <a:blip r:embed="rId3"/>
          <a:stretch>
            <a:fillRect/>
          </a:stretch>
        </p:blipFill>
        <p:spPr>
          <a:xfrm>
            <a:off x="5175507" y="1556495"/>
            <a:ext cx="3436680" cy="2877392"/>
          </a:xfrm>
          <a:prstGeom prst="rect">
            <a:avLst/>
          </a:prstGeom>
        </p:spPr>
      </p:pic>
      <p:sp>
        <p:nvSpPr>
          <p:cNvPr id="5" name="Rectangle 6"/>
          <p:cNvSpPr txBox="1">
            <a:spLocks noChangeArrowheads="1"/>
          </p:cNvSpPr>
          <p:nvPr/>
        </p:nvSpPr>
        <p:spPr bwMode="auto">
          <a:xfrm>
            <a:off x="144065" y="1556495"/>
            <a:ext cx="4821292" cy="231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A switch that is powered on, will have an empty MAC address table as it has not yet learned the MAC addresses for the four attached PCs.</a:t>
            </a:r>
          </a:p>
          <a:p>
            <a:endParaRPr lang="en-US" altLang="ja-JP" dirty="0" smtClean="0"/>
          </a:p>
          <a:p>
            <a:r>
              <a:rPr lang="en-US" altLang="ja-JP" dirty="0" smtClean="0"/>
              <a:t>Note: The MAC address table is sometimes referred to as a content addressable memory (CAM) table. </a:t>
            </a:r>
          </a:p>
        </p:txBody>
      </p:sp>
    </p:spTree>
    <p:extLst>
      <p:ext uri="{BB962C8B-B14F-4D97-AF65-F5344CB8AC3E}">
        <p14:creationId xmlns:p14="http://schemas.microsoft.com/office/powerpoint/2010/main" val="86582664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3926619" cy="1976339"/>
          </a:xfrm>
        </p:spPr>
        <p:txBody>
          <a:bodyPr/>
          <a:lstStyle/>
          <a:p>
            <a:r>
              <a:rPr lang="en-US" altLang="ja-JP" dirty="0" smtClean="0"/>
              <a:t>The switch dynamically builds the MAC address table</a:t>
            </a:r>
            <a:r>
              <a:rPr lang="en-US" altLang="ja-JP" dirty="0"/>
              <a:t>. </a:t>
            </a:r>
            <a:r>
              <a:rPr lang="en-US" altLang="ja-JP" dirty="0" smtClean="0"/>
              <a:t>The process to learn the Source MAC Address is:</a:t>
            </a:r>
          </a:p>
          <a:p>
            <a:pPr lvl="1"/>
            <a:r>
              <a:rPr lang="en-US" altLang="ja-JP" dirty="0"/>
              <a:t>Switches examine all incoming frames for new source MAC address information to learn. </a:t>
            </a:r>
          </a:p>
          <a:p>
            <a:pPr lvl="1"/>
            <a:r>
              <a:rPr lang="en-US" altLang="ja-JP" dirty="0"/>
              <a:t>If the source MAC address is unknown, it is added to the table along with the port number. </a:t>
            </a:r>
          </a:p>
          <a:p>
            <a:pPr lvl="1"/>
            <a:r>
              <a:rPr lang="en-US" altLang="ja-JP" dirty="0"/>
              <a:t>If the source MAC address does exist, the switch updates the refresh timer for that entry. </a:t>
            </a:r>
          </a:p>
          <a:p>
            <a:pPr lvl="1"/>
            <a:r>
              <a:rPr lang="en-US" altLang="ja-JP" dirty="0"/>
              <a:t>By default, most Ethernet switches keep an entry in the table for 5 minutes.</a:t>
            </a:r>
          </a:p>
          <a:p>
            <a:endParaRPr lang="en-US" altLang="ja-JP" dirty="0"/>
          </a:p>
        </p:txBody>
      </p:sp>
      <p:sp>
        <p:nvSpPr>
          <p:cNvPr id="8194" name="Rectangle 2"/>
          <p:cNvSpPr>
            <a:spLocks noGrp="1" noChangeArrowheads="1"/>
          </p:cNvSpPr>
          <p:nvPr>
            <p:ph type="title"/>
          </p:nvPr>
        </p:nvSpPr>
        <p:spPr/>
        <p:txBody>
          <a:bodyPr/>
          <a:lstStyle/>
          <a:p>
            <a:r>
              <a:rPr lang="en-US" altLang="en-US" sz="1600" dirty="0"/>
              <a:t>The MAC Address </a:t>
            </a:r>
            <a:r>
              <a:rPr lang="en-US" altLang="en-US" sz="1600" dirty="0" smtClean="0"/>
              <a:t>Table</a:t>
            </a:r>
            <a:r>
              <a:rPr lang="en-US" altLang="en-US" dirty="0" smtClean="0"/>
              <a:t/>
            </a:r>
            <a:br>
              <a:rPr lang="en-US" altLang="en-US" dirty="0" smtClean="0"/>
            </a:br>
            <a:r>
              <a:rPr lang="en-US" altLang="en-US" dirty="0"/>
              <a:t>Learning MAC Addresses</a:t>
            </a: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615775157"/>
              </p:ext>
            </p:extLst>
          </p:nvPr>
        </p:nvGraphicFramePr>
        <p:xfrm>
          <a:off x="925353" y="4723108"/>
          <a:ext cx="8413750" cy="3054109"/>
        </p:xfrm>
        <a:graphic>
          <a:graphicData uri="http://schemas.openxmlformats.org/drawingml/2006/table">
            <a:tbl>
              <a:tblPr firstRow="1" bandRow="1">
                <a:tableStyleId>{5C22544A-7EE6-4342-B048-85BDC9FD1C3A}</a:tableStyleId>
              </a:tblPr>
              <a:tblGrid>
                <a:gridCol w="1968500">
                  <a:extLst>
                    <a:ext uri="{9D8B030D-6E8A-4147-A177-3AD203B41FA5}">
                      <a16:colId xmlns:a16="http://schemas.microsoft.com/office/drawing/2014/main" val="25372131"/>
                    </a:ext>
                  </a:extLst>
                </a:gridCol>
                <a:gridCol w="6445250">
                  <a:extLst>
                    <a:ext uri="{9D8B030D-6E8A-4147-A177-3AD203B41FA5}">
                      <a16:colId xmlns:a16="http://schemas.microsoft.com/office/drawing/2014/main" val="1143898363"/>
                    </a:ext>
                  </a:extLst>
                </a:gridCol>
              </a:tblGrid>
              <a:tr h="0">
                <a:tc>
                  <a:txBody>
                    <a:bodyPr/>
                    <a:lstStyle/>
                    <a:p>
                      <a:pPr algn="ctr"/>
                      <a:r>
                        <a:rPr lang="en-US" sz="1400" dirty="0" smtClean="0"/>
                        <a:t>Switching Process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Description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655587"/>
                  </a:ext>
                </a:extLst>
              </a:tr>
              <a:tr h="1108779">
                <a:tc>
                  <a:txBody>
                    <a:bodyPr/>
                    <a:lstStyle/>
                    <a:p>
                      <a:pPr algn="ctr"/>
                      <a:r>
                        <a:rPr lang="en-US" sz="1400" b="1" dirty="0" smtClean="0">
                          <a:solidFill>
                            <a:srgbClr val="000000"/>
                          </a:solidFill>
                        </a:rPr>
                        <a:t>Learn</a:t>
                      </a:r>
                      <a:endParaRPr lang="en-US" sz="1400" dirty="0" smtClean="0">
                        <a:solidFill>
                          <a:srgbClr val="000000"/>
                        </a:solidFill>
                      </a:endParaRPr>
                    </a:p>
                    <a:p>
                      <a:pPr algn="ctr"/>
                      <a:r>
                        <a:rPr lang="en-US" sz="1200" dirty="0" smtClean="0">
                          <a:solidFill>
                            <a:srgbClr val="000000"/>
                          </a:solidFill>
                        </a:rPr>
                        <a:t>Examining the Source MAC Address</a:t>
                      </a:r>
                      <a:endParaRPr lang="en-US" sz="12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11430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Switches examine all incoming frames for new source MAC address information to learn. </a:t>
                      </a:r>
                    </a:p>
                    <a:p>
                      <a:pPr marL="114300" indent="-11430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If the source MAC address is unknown, it is added to the table along with the port number. </a:t>
                      </a:r>
                    </a:p>
                    <a:p>
                      <a:pPr marL="114300" indent="-11430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If the source MAC address does exist, the switch updates the refresh timer for that entry. </a:t>
                      </a:r>
                    </a:p>
                    <a:p>
                      <a:pPr marL="114300" indent="-11430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By default, most Ethernet switches keep an entry in the table for 5 minutes.</a:t>
                      </a:r>
                      <a:endParaRPr lang="en-US" sz="1200"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230580"/>
                  </a:ext>
                </a:extLst>
              </a:tr>
              <a:tr h="1640530">
                <a:tc>
                  <a:txBody>
                    <a:bodyPr/>
                    <a:lstStyle/>
                    <a:p>
                      <a:pPr algn="ctr"/>
                      <a:r>
                        <a:rPr lang="en-US" sz="1400" b="1" dirty="0" smtClean="0">
                          <a:solidFill>
                            <a:srgbClr val="000000"/>
                          </a:solidFill>
                        </a:rPr>
                        <a:t>Forward</a:t>
                      </a:r>
                      <a:endParaRPr lang="en-US" sz="1400" dirty="0" smtClean="0">
                        <a:solidFill>
                          <a:srgbClr val="000000"/>
                        </a:solidFill>
                      </a:endParaRPr>
                    </a:p>
                    <a:p>
                      <a:pPr algn="ctr"/>
                      <a:r>
                        <a:rPr lang="en-US" sz="1200" dirty="0" smtClean="0">
                          <a:solidFill>
                            <a:srgbClr val="000000"/>
                          </a:solidFill>
                        </a:rPr>
                        <a:t>Examining the Destination MAC Address</a:t>
                      </a:r>
                      <a:endParaRPr lang="en-US" sz="12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11430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If the destination MAC address is a broadcast or a multicast, the frame is also flooded out all ports except the incoming port.</a:t>
                      </a:r>
                    </a:p>
                    <a:p>
                      <a:pPr marL="114300" indent="-11430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If the destination MAC address is a unicast address, the switch will look for a match in its MAC address table.</a:t>
                      </a:r>
                    </a:p>
                    <a:p>
                      <a:pPr marL="228600" lvl="1" indent="-114300" algn="l" defTabSz="685777" rtl="0" eaLnBrk="1" latinLnBrk="0" hangingPunct="1">
                        <a:buFont typeface="Arial" panose="020B0604020202020204" pitchFamily="34" charset="0"/>
                        <a:buChar char="•"/>
                      </a:pPr>
                      <a:r>
                        <a:rPr lang="en-US" sz="1100" kern="1200" dirty="0" smtClean="0">
                          <a:solidFill>
                            <a:srgbClr val="000000"/>
                          </a:solidFill>
                          <a:latin typeface="+mn-lt"/>
                          <a:ea typeface="+mn-ea"/>
                          <a:cs typeface="+mn-cs"/>
                        </a:rPr>
                        <a:t>If the destination MAC address is in the table, it will forward the frame out the specified port.</a:t>
                      </a:r>
                    </a:p>
                    <a:p>
                      <a:pPr marL="228600" lvl="1" indent="-114300" algn="l" defTabSz="685777" rtl="0" eaLnBrk="1" latinLnBrk="0" hangingPunct="1">
                        <a:buFont typeface="Arial" panose="020B0604020202020204" pitchFamily="34" charset="0"/>
                        <a:buChar char="•"/>
                      </a:pPr>
                      <a:r>
                        <a:rPr lang="en-US" sz="1100" kern="1200" dirty="0" smtClean="0">
                          <a:solidFill>
                            <a:srgbClr val="000000"/>
                          </a:solidFill>
                          <a:latin typeface="+mn-lt"/>
                          <a:ea typeface="+mn-ea"/>
                          <a:cs typeface="+mn-cs"/>
                        </a:rPr>
                        <a:t>If the destination MAC address is not in the table (i.e., an unknown unicast)  the switch will forward the frame out all ports except the incoming port. </a:t>
                      </a:r>
                      <a:endParaRPr lang="en-US" sz="1100"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599707"/>
                  </a:ext>
                </a:extLst>
              </a:tr>
            </a:tbl>
          </a:graphicData>
        </a:graphic>
      </p:graphicFrame>
      <p:pic>
        <p:nvPicPr>
          <p:cNvPr id="3" name="Picture 2"/>
          <p:cNvPicPr>
            <a:picLocks noChangeAspect="1"/>
          </p:cNvPicPr>
          <p:nvPr/>
        </p:nvPicPr>
        <p:blipFill>
          <a:blip r:embed="rId3"/>
          <a:stretch>
            <a:fillRect/>
          </a:stretch>
        </p:blipFill>
        <p:spPr>
          <a:xfrm>
            <a:off x="4110038" y="1375359"/>
            <a:ext cx="4353352" cy="2799849"/>
          </a:xfrm>
          <a:prstGeom prst="rect">
            <a:avLst/>
          </a:prstGeom>
        </p:spPr>
      </p:pic>
    </p:spTree>
    <p:extLst>
      <p:ext uri="{BB962C8B-B14F-4D97-AF65-F5344CB8AC3E}">
        <p14:creationId xmlns:p14="http://schemas.microsoft.com/office/powerpoint/2010/main" val="48040727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3926619" cy="1976339"/>
          </a:xfrm>
        </p:spPr>
        <p:txBody>
          <a:bodyPr/>
          <a:lstStyle/>
          <a:p>
            <a:r>
              <a:rPr lang="en-US" altLang="ja-JP" dirty="0" smtClean="0"/>
              <a:t>The process to forward the Destination MAC Address is:</a:t>
            </a:r>
          </a:p>
          <a:p>
            <a:pPr lvl="1"/>
            <a:r>
              <a:rPr lang="en-US" altLang="ja-JP" dirty="0"/>
              <a:t>If the destination MAC address is a broadcast or a multicast, the frame is also flooded out all ports except the incoming port.</a:t>
            </a:r>
          </a:p>
          <a:p>
            <a:pPr lvl="1"/>
            <a:r>
              <a:rPr lang="en-US" altLang="ja-JP" dirty="0"/>
              <a:t>If the destination MAC address is a unicast address, the switch will look for a match in its MAC address table.</a:t>
            </a:r>
          </a:p>
          <a:p>
            <a:pPr lvl="1"/>
            <a:r>
              <a:rPr lang="en-US" altLang="ja-JP" dirty="0"/>
              <a:t>If the destination MAC address is in the table, it will forward the frame out the specified port.</a:t>
            </a:r>
          </a:p>
          <a:p>
            <a:pPr lvl="1"/>
            <a:r>
              <a:rPr lang="en-US" altLang="ja-JP" dirty="0"/>
              <a:t>If the destination MAC address is not in the table (i.e., an unknown unicast)  the switch will forward the frame out all ports except the incoming port. </a:t>
            </a:r>
          </a:p>
          <a:p>
            <a:pPr lvl="1"/>
            <a:endParaRPr lang="en-US" altLang="ja-JP" dirty="0"/>
          </a:p>
        </p:txBody>
      </p:sp>
      <p:sp>
        <p:nvSpPr>
          <p:cNvPr id="8194" name="Rectangle 2"/>
          <p:cNvSpPr>
            <a:spLocks noGrp="1" noChangeArrowheads="1"/>
          </p:cNvSpPr>
          <p:nvPr>
            <p:ph type="title"/>
          </p:nvPr>
        </p:nvSpPr>
        <p:spPr/>
        <p:txBody>
          <a:bodyPr/>
          <a:lstStyle/>
          <a:p>
            <a:r>
              <a:rPr lang="en-US" altLang="en-US" sz="1600" dirty="0"/>
              <a:t>The MAC Address </a:t>
            </a:r>
            <a:r>
              <a:rPr lang="en-US" altLang="en-US" sz="1600" dirty="0" smtClean="0"/>
              <a:t>Table</a:t>
            </a:r>
            <a:r>
              <a:rPr lang="en-US" altLang="en-US" dirty="0" smtClean="0"/>
              <a:t/>
            </a:r>
            <a:br>
              <a:rPr lang="en-US" altLang="en-US" dirty="0" smtClean="0"/>
            </a:br>
            <a:r>
              <a:rPr lang="en-US" altLang="en-US" dirty="0"/>
              <a:t>Learning MAC </a:t>
            </a:r>
            <a:r>
              <a:rPr lang="en-US" altLang="en-US" dirty="0" smtClean="0"/>
              <a:t>Addresses (Cont.)</a:t>
            </a:r>
          </a:p>
        </p:txBody>
      </p:sp>
      <p:pic>
        <p:nvPicPr>
          <p:cNvPr id="4" name="Picture 3"/>
          <p:cNvPicPr>
            <a:picLocks noChangeAspect="1"/>
          </p:cNvPicPr>
          <p:nvPr/>
        </p:nvPicPr>
        <p:blipFill>
          <a:blip r:embed="rId3"/>
          <a:stretch>
            <a:fillRect/>
          </a:stretch>
        </p:blipFill>
        <p:spPr>
          <a:xfrm>
            <a:off x="4244890" y="1387642"/>
            <a:ext cx="4517461" cy="2854742"/>
          </a:xfrm>
          <a:prstGeom prst="rect">
            <a:avLst/>
          </a:prstGeom>
        </p:spPr>
      </p:pic>
    </p:spTree>
    <p:extLst>
      <p:ext uri="{BB962C8B-B14F-4D97-AF65-F5344CB8AC3E}">
        <p14:creationId xmlns:p14="http://schemas.microsoft.com/office/powerpoint/2010/main" val="70649381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8853286" cy="1061606"/>
          </a:xfrm>
        </p:spPr>
        <p:txBody>
          <a:bodyPr/>
          <a:lstStyle/>
          <a:p>
            <a:r>
              <a:rPr lang="en-US" altLang="ja-JP" dirty="0"/>
              <a:t>As a switch receives frames from different devices, it is able to populate its MAC address table by examining the source MAC address of every frame. </a:t>
            </a:r>
          </a:p>
        </p:txBody>
      </p:sp>
      <p:sp>
        <p:nvSpPr>
          <p:cNvPr id="8194" name="Rectangle 2"/>
          <p:cNvSpPr>
            <a:spLocks noGrp="1" noChangeArrowheads="1"/>
          </p:cNvSpPr>
          <p:nvPr>
            <p:ph type="title"/>
          </p:nvPr>
        </p:nvSpPr>
        <p:spPr/>
        <p:txBody>
          <a:bodyPr/>
          <a:lstStyle/>
          <a:p>
            <a:r>
              <a:rPr lang="en-US" altLang="en-US" sz="1600" dirty="0"/>
              <a:t>The MAC Address </a:t>
            </a:r>
            <a:r>
              <a:rPr lang="en-US" altLang="en-US" sz="1600" dirty="0" smtClean="0"/>
              <a:t>Table</a:t>
            </a:r>
            <a:r>
              <a:rPr lang="en-US" altLang="en-US" dirty="0" smtClean="0"/>
              <a:t/>
            </a:r>
            <a:br>
              <a:rPr lang="en-US" altLang="en-US" dirty="0" smtClean="0"/>
            </a:br>
            <a:r>
              <a:rPr lang="en-US" altLang="en-US" dirty="0" smtClean="0"/>
              <a:t>Filtering Frames</a:t>
            </a:r>
          </a:p>
        </p:txBody>
      </p:sp>
      <p:pic>
        <p:nvPicPr>
          <p:cNvPr id="2" name="Picture 1"/>
          <p:cNvPicPr>
            <a:picLocks noChangeAspect="1"/>
          </p:cNvPicPr>
          <p:nvPr/>
        </p:nvPicPr>
        <p:blipFill>
          <a:blip r:embed="rId3"/>
          <a:stretch>
            <a:fillRect/>
          </a:stretch>
        </p:blipFill>
        <p:spPr>
          <a:xfrm>
            <a:off x="4049500" y="1783195"/>
            <a:ext cx="4553162" cy="2967880"/>
          </a:xfrm>
          <a:prstGeom prst="rect">
            <a:avLst/>
          </a:prstGeom>
        </p:spPr>
      </p:pic>
      <p:sp>
        <p:nvSpPr>
          <p:cNvPr id="5" name="Rectangle 6"/>
          <p:cNvSpPr txBox="1">
            <a:spLocks noChangeArrowheads="1"/>
          </p:cNvSpPr>
          <p:nvPr/>
        </p:nvSpPr>
        <p:spPr bwMode="auto">
          <a:xfrm>
            <a:off x="144065" y="1783195"/>
            <a:ext cx="3510746" cy="269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When the switch’s MAC address table contains the destination MAC address, it is able to filter the frame and forward out a single port.</a:t>
            </a:r>
            <a:endParaRPr lang="en-US" altLang="ja-JP" dirty="0"/>
          </a:p>
        </p:txBody>
      </p:sp>
    </p:spTree>
    <p:extLst>
      <p:ext uri="{BB962C8B-B14F-4D97-AF65-F5344CB8AC3E}">
        <p14:creationId xmlns:p14="http://schemas.microsoft.com/office/powerpoint/2010/main" val="391504792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6" y="798944"/>
            <a:ext cx="4218210" cy="4155319"/>
          </a:xfrm>
        </p:spPr>
        <p:txBody>
          <a:bodyPr/>
          <a:lstStyle/>
          <a:p>
            <a:r>
              <a:rPr lang="en-US" dirty="0" smtClean="0"/>
              <a:t>The switch </a:t>
            </a:r>
            <a:r>
              <a:rPr lang="en-US" dirty="0"/>
              <a:t>receives the Ethernet frame, examines the source MAC address and </a:t>
            </a:r>
            <a:r>
              <a:rPr lang="en-US" dirty="0" smtClean="0"/>
              <a:t>notices that </a:t>
            </a:r>
            <a:r>
              <a:rPr lang="en-US" dirty="0"/>
              <a:t>this MAC address is not in its MAC address table, so it adds the MAC </a:t>
            </a:r>
            <a:r>
              <a:rPr lang="en-US" dirty="0" smtClean="0"/>
              <a:t>address </a:t>
            </a:r>
            <a:r>
              <a:rPr lang="en-US" dirty="0"/>
              <a:t>and the incoming </a:t>
            </a:r>
            <a:r>
              <a:rPr lang="en-US" dirty="0" smtClean="0"/>
              <a:t>port number. </a:t>
            </a:r>
          </a:p>
          <a:p>
            <a:r>
              <a:rPr lang="en-US" dirty="0"/>
              <a:t>Next, </a:t>
            </a:r>
            <a:r>
              <a:rPr lang="en-US" dirty="0" smtClean="0"/>
              <a:t>the switch examines </a:t>
            </a:r>
            <a:r>
              <a:rPr lang="en-US" dirty="0"/>
              <a:t>the destination MAC address and notices that this MAC address is not in its table</a:t>
            </a:r>
            <a:r>
              <a:rPr lang="en-US" dirty="0" smtClean="0"/>
              <a:t>, so </a:t>
            </a:r>
            <a:r>
              <a:rPr lang="en-US" dirty="0"/>
              <a:t>it floods it out all ports. </a:t>
            </a:r>
            <a:endParaRPr lang="en-US" dirty="0" smtClean="0"/>
          </a:p>
          <a:p>
            <a:r>
              <a:rPr lang="en-US" dirty="0" smtClean="0"/>
              <a:t>The computer </a:t>
            </a:r>
            <a:r>
              <a:rPr lang="en-US" dirty="0"/>
              <a:t>receives the Ethernet frame, examines the destination MAC address against its own MAC address, and notices that that is a match and receives the rest of the frame. </a:t>
            </a:r>
          </a:p>
        </p:txBody>
      </p:sp>
      <p:sp>
        <p:nvSpPr>
          <p:cNvPr id="29698" name="Rectangle 2"/>
          <p:cNvSpPr>
            <a:spLocks noGrp="1" noChangeArrowheads="1"/>
          </p:cNvSpPr>
          <p:nvPr>
            <p:ph type="title"/>
          </p:nvPr>
        </p:nvSpPr>
        <p:spPr/>
        <p:txBody>
          <a:bodyPr/>
          <a:lstStyle/>
          <a:p>
            <a:r>
              <a:rPr lang="en-US" altLang="en-US" sz="1600" dirty="0"/>
              <a:t>The MAC Address Table</a:t>
            </a:r>
            <a:r>
              <a:rPr lang="en-US" altLang="en-US" dirty="0" smtClean="0"/>
              <a:t/>
            </a:r>
            <a:br>
              <a:rPr lang="en-US" altLang="en-US" dirty="0" smtClean="0"/>
            </a:br>
            <a:r>
              <a:rPr lang="en-US" altLang="en-US" sz="2000" dirty="0"/>
              <a:t>Video Demonstration - MAC Address Tables on Connected Switches</a:t>
            </a:r>
            <a:endParaRPr lang="en-US" altLang="en-US" dirty="0" smtClean="0"/>
          </a:p>
        </p:txBody>
      </p:sp>
      <p:pic>
        <p:nvPicPr>
          <p:cNvPr id="5" name="Picture 4"/>
          <p:cNvPicPr>
            <a:picLocks noChangeAspect="1"/>
          </p:cNvPicPr>
          <p:nvPr/>
        </p:nvPicPr>
        <p:blipFill>
          <a:blip r:embed="rId3"/>
          <a:stretch>
            <a:fillRect/>
          </a:stretch>
        </p:blipFill>
        <p:spPr>
          <a:xfrm>
            <a:off x="4572000" y="2103120"/>
            <a:ext cx="4233863" cy="2343626"/>
          </a:xfrm>
          <a:prstGeom prst="rect">
            <a:avLst/>
          </a:prstGeom>
        </p:spPr>
      </p:pic>
    </p:spTree>
    <p:extLst>
      <p:ext uri="{BB962C8B-B14F-4D97-AF65-F5344CB8AC3E}">
        <p14:creationId xmlns:p14="http://schemas.microsoft.com/office/powerpoint/2010/main" val="142922742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6" y="798944"/>
            <a:ext cx="4218210" cy="4155319"/>
          </a:xfrm>
        </p:spPr>
        <p:txBody>
          <a:bodyPr/>
          <a:lstStyle/>
          <a:p>
            <a:r>
              <a:rPr lang="en-US" dirty="0" smtClean="0"/>
              <a:t>The computer </a:t>
            </a:r>
            <a:r>
              <a:rPr lang="en-US" dirty="0"/>
              <a:t>is going to send a packet to the </a:t>
            </a:r>
            <a:r>
              <a:rPr lang="en-US" dirty="0" smtClean="0"/>
              <a:t>Internet</a:t>
            </a:r>
            <a:r>
              <a:rPr lang="en-US" dirty="0"/>
              <a:t>, because the destination IP address </a:t>
            </a:r>
            <a:r>
              <a:rPr lang="en-US" dirty="0" smtClean="0"/>
              <a:t>is in </a:t>
            </a:r>
            <a:r>
              <a:rPr lang="en-US" dirty="0"/>
              <a:t>on another network. </a:t>
            </a:r>
            <a:r>
              <a:rPr lang="en-US" dirty="0" smtClean="0"/>
              <a:t>In this </a:t>
            </a:r>
            <a:r>
              <a:rPr lang="en-US" dirty="0"/>
              <a:t>case, the source MAC address is that of </a:t>
            </a:r>
            <a:r>
              <a:rPr lang="en-US" dirty="0" smtClean="0"/>
              <a:t>the sending computer. </a:t>
            </a:r>
            <a:r>
              <a:rPr lang="en-US" dirty="0"/>
              <a:t>The destination MAC address is that of the router of 00-0D. </a:t>
            </a:r>
            <a:r>
              <a:rPr lang="en-US" dirty="0" smtClean="0"/>
              <a:t> </a:t>
            </a:r>
          </a:p>
        </p:txBody>
      </p:sp>
      <p:sp>
        <p:nvSpPr>
          <p:cNvPr id="29698" name="Rectangle 2"/>
          <p:cNvSpPr>
            <a:spLocks noGrp="1" noChangeArrowheads="1"/>
          </p:cNvSpPr>
          <p:nvPr>
            <p:ph type="title"/>
          </p:nvPr>
        </p:nvSpPr>
        <p:spPr/>
        <p:txBody>
          <a:bodyPr/>
          <a:lstStyle/>
          <a:p>
            <a:r>
              <a:rPr lang="en-US" altLang="en-US" sz="1600" dirty="0"/>
              <a:t>The MAC Address Table</a:t>
            </a:r>
            <a:r>
              <a:rPr lang="en-US" altLang="en-US" dirty="0" smtClean="0"/>
              <a:t/>
            </a:r>
            <a:br>
              <a:rPr lang="en-US" altLang="en-US" dirty="0" smtClean="0"/>
            </a:br>
            <a:r>
              <a:rPr lang="en-US" altLang="en-US" sz="2000" dirty="0"/>
              <a:t>Video Demonstration - Sending a Frame to the Default Gateway</a:t>
            </a:r>
            <a:endParaRPr lang="en-US" altLang="en-US" dirty="0" smtClean="0"/>
          </a:p>
        </p:txBody>
      </p:sp>
      <p:pic>
        <p:nvPicPr>
          <p:cNvPr id="2" name="Picture 1"/>
          <p:cNvPicPr>
            <a:picLocks noChangeAspect="1"/>
          </p:cNvPicPr>
          <p:nvPr/>
        </p:nvPicPr>
        <p:blipFill>
          <a:blip r:embed="rId3"/>
          <a:stretch>
            <a:fillRect/>
          </a:stretch>
        </p:blipFill>
        <p:spPr>
          <a:xfrm>
            <a:off x="4572000" y="2103120"/>
            <a:ext cx="4253865" cy="2373630"/>
          </a:xfrm>
          <a:prstGeom prst="rect">
            <a:avLst/>
          </a:prstGeom>
        </p:spPr>
      </p:pic>
    </p:spTree>
    <p:extLst>
      <p:ext uri="{BB962C8B-B14F-4D97-AF65-F5344CB8AC3E}">
        <p14:creationId xmlns:p14="http://schemas.microsoft.com/office/powerpoint/2010/main" val="208438039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Ethernet MAC Addresses</a:t>
            </a:r>
            <a:r>
              <a:rPr lang="en-US" dirty="0" smtClean="0"/>
              <a:t/>
            </a:r>
            <a:br>
              <a:rPr lang="en-US" dirty="0" smtClean="0"/>
            </a:br>
            <a:r>
              <a:rPr lang="en-US" dirty="0"/>
              <a:t>Lab – Viewing the Switch MAC Address Table</a:t>
            </a:r>
          </a:p>
        </p:txBody>
      </p:sp>
      <p:pic>
        <p:nvPicPr>
          <p:cNvPr id="4" name="Content Placeholder 3"/>
          <p:cNvPicPr>
            <a:picLocks noGrp="1" noChangeAspect="1"/>
          </p:cNvPicPr>
          <p:nvPr>
            <p:ph idx="1"/>
          </p:nvPr>
        </p:nvPicPr>
        <p:blipFill>
          <a:blip r:embed="rId3"/>
          <a:stretch>
            <a:fillRect/>
          </a:stretch>
        </p:blipFill>
        <p:spPr>
          <a:xfrm>
            <a:off x="2839509" y="798513"/>
            <a:ext cx="3463395" cy="4156075"/>
          </a:xfrm>
          <a:prstGeom prst="rect">
            <a:avLst/>
          </a:prstGeom>
          <a:ln>
            <a:solidFill>
              <a:srgbClr val="000000"/>
            </a:solidFill>
          </a:ln>
        </p:spPr>
      </p:pic>
    </p:spTree>
    <p:extLst>
      <p:ext uri="{BB962C8B-B14F-4D97-AF65-F5344CB8AC3E}">
        <p14:creationId xmlns:p14="http://schemas.microsoft.com/office/powerpoint/2010/main" val="111913876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a:t>Switches use one of the following forwarding methods for switching data between network ports:</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Switch Forwarding Methods</a:t>
            </a:r>
            <a:r>
              <a:rPr lang="en-US" altLang="en-US" dirty="0" smtClean="0"/>
              <a:t/>
            </a:r>
            <a:br>
              <a:rPr lang="en-US" altLang="en-US" dirty="0" smtClean="0"/>
            </a:br>
            <a:r>
              <a:rPr lang="en-US" altLang="en-US" dirty="0"/>
              <a:t>Frame Forwarding Methods on Cisco Switches</a:t>
            </a:r>
            <a:endParaRPr lang="en-US" altLang="en-US" dirty="0" smtClean="0"/>
          </a:p>
        </p:txBody>
      </p:sp>
      <p:pic>
        <p:nvPicPr>
          <p:cNvPr id="2" name="Picture 1"/>
          <p:cNvPicPr>
            <a:picLocks noChangeAspect="1"/>
          </p:cNvPicPr>
          <p:nvPr/>
        </p:nvPicPr>
        <p:blipFill>
          <a:blip r:embed="rId3"/>
          <a:stretch>
            <a:fillRect/>
          </a:stretch>
        </p:blipFill>
        <p:spPr>
          <a:xfrm>
            <a:off x="2190750" y="1371352"/>
            <a:ext cx="4491037" cy="3213348"/>
          </a:xfrm>
          <a:prstGeom prst="rect">
            <a:avLst/>
          </a:prstGeom>
        </p:spPr>
      </p:pic>
    </p:spTree>
    <p:extLst>
      <p:ext uri="{BB962C8B-B14F-4D97-AF65-F5344CB8AC3E}">
        <p14:creationId xmlns:p14="http://schemas.microsoft.com/office/powerpoint/2010/main" val="397090923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4091051" cy="2265097"/>
          </a:xfrm>
        </p:spPr>
        <p:txBody>
          <a:bodyPr/>
          <a:lstStyle/>
          <a:p>
            <a:r>
              <a:rPr lang="en-US" altLang="ja-JP" sz="1400" dirty="0"/>
              <a:t>In cut-through switching, the switch </a:t>
            </a:r>
            <a:r>
              <a:rPr lang="en-US" altLang="ja-JP" sz="1400" dirty="0" smtClean="0"/>
              <a:t>buffers </a:t>
            </a:r>
            <a:r>
              <a:rPr lang="en-US" altLang="ja-JP" sz="1400" dirty="0"/>
              <a:t>just enough of the frame to read the destination MAC address so that it can determine to which port to forward the data. </a:t>
            </a:r>
            <a:r>
              <a:rPr lang="en-US" altLang="ja-JP" sz="1400" dirty="0" smtClean="0"/>
              <a:t>The </a:t>
            </a:r>
            <a:r>
              <a:rPr lang="en-US" altLang="ja-JP" sz="1400" dirty="0"/>
              <a:t>switch does not perform any error checking on the frame.</a:t>
            </a:r>
          </a:p>
          <a:p>
            <a:r>
              <a:rPr lang="en-US" altLang="ja-JP" sz="1400" dirty="0" smtClean="0"/>
              <a:t>There </a:t>
            </a:r>
            <a:r>
              <a:rPr lang="en-US" altLang="ja-JP" sz="1400" dirty="0"/>
              <a:t>are two variants of cut-through switching</a:t>
            </a:r>
            <a:r>
              <a:rPr lang="en-US" altLang="ja-JP" sz="1400" dirty="0" smtClean="0"/>
              <a:t>:</a:t>
            </a:r>
          </a:p>
          <a:p>
            <a:pPr lvl="1"/>
            <a:r>
              <a:rPr lang="en-US" altLang="ja-JP" sz="1200" dirty="0" smtClean="0"/>
              <a:t>Fast-forward switching offers the lowest level of latency. The s</a:t>
            </a:r>
            <a:r>
              <a:rPr lang="en-US" sz="1200" dirty="0" smtClean="0"/>
              <a:t>witch </a:t>
            </a:r>
            <a:r>
              <a:rPr lang="en-US" sz="1200" dirty="0"/>
              <a:t>immediately forwards a packet after reading the destination </a:t>
            </a:r>
            <a:r>
              <a:rPr lang="en-US" sz="1200" dirty="0" smtClean="0"/>
              <a:t>address. This is the most typical form of cut-through switching.</a:t>
            </a:r>
          </a:p>
          <a:p>
            <a:pPr lvl="1"/>
            <a:r>
              <a:rPr lang="en-US" altLang="ja-JP" sz="1200" dirty="0" smtClean="0"/>
              <a:t>Fragment-free switching, in which the switch stores the first 64 bytes of the frame before forwarding. It is a compromise between store-and-forward and fast-forward switching.</a:t>
            </a:r>
            <a:endParaRPr lang="en-US" altLang="ja-JP" sz="1200" dirty="0"/>
          </a:p>
        </p:txBody>
      </p:sp>
      <p:sp>
        <p:nvSpPr>
          <p:cNvPr id="8194" name="Rectangle 2"/>
          <p:cNvSpPr>
            <a:spLocks noGrp="1" noChangeArrowheads="1"/>
          </p:cNvSpPr>
          <p:nvPr>
            <p:ph type="title"/>
          </p:nvPr>
        </p:nvSpPr>
        <p:spPr/>
        <p:txBody>
          <a:bodyPr/>
          <a:lstStyle/>
          <a:p>
            <a:r>
              <a:rPr lang="en-US" altLang="en-US" sz="1600" dirty="0" smtClean="0"/>
              <a:t>Switch Forwarding Methods</a:t>
            </a:r>
            <a:r>
              <a:rPr lang="en-US" altLang="en-US" dirty="0" smtClean="0"/>
              <a:t/>
            </a:r>
            <a:br>
              <a:rPr lang="en-US" altLang="en-US" dirty="0" smtClean="0"/>
            </a:br>
            <a:r>
              <a:rPr lang="en-US" altLang="en-US" dirty="0" smtClean="0"/>
              <a:t>Cut-Through Switching</a:t>
            </a:r>
          </a:p>
        </p:txBody>
      </p:sp>
      <p:pic>
        <p:nvPicPr>
          <p:cNvPr id="3" name="Picture 2"/>
          <p:cNvPicPr>
            <a:picLocks noChangeAspect="1"/>
          </p:cNvPicPr>
          <p:nvPr/>
        </p:nvPicPr>
        <p:blipFill>
          <a:blip r:embed="rId3"/>
          <a:stretch>
            <a:fillRect/>
          </a:stretch>
        </p:blipFill>
        <p:spPr>
          <a:xfrm>
            <a:off x="4161422" y="921647"/>
            <a:ext cx="4749967" cy="2740965"/>
          </a:xfrm>
          <a:prstGeom prst="rect">
            <a:avLst/>
          </a:prstGeom>
        </p:spPr>
      </p:pic>
    </p:spTree>
    <p:extLst>
      <p:ext uri="{BB962C8B-B14F-4D97-AF65-F5344CB8AC3E}">
        <p14:creationId xmlns:p14="http://schemas.microsoft.com/office/powerpoint/2010/main" val="9715790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5: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4187799089"/>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5.0.1.2</a:t>
                      </a:r>
                      <a:endParaRPr lang="en-US" sz="1100" dirty="0"/>
                    </a:p>
                  </a:txBody>
                  <a:tcPr marL="68580" marR="68580" marT="34290" marB="34290" anchor="ctr"/>
                </a:tc>
                <a:tc>
                  <a:txBody>
                    <a:bodyPr/>
                    <a:lstStyle/>
                    <a:p>
                      <a:r>
                        <a:rPr lang="en-US" sz="1100" dirty="0" smtClean="0"/>
                        <a:t>Class Activity</a:t>
                      </a:r>
                    </a:p>
                  </a:txBody>
                  <a:tcPr marL="68580" marR="68580" marT="34290" marB="34290" anchor="ctr"/>
                </a:tc>
                <a:tc>
                  <a:txBody>
                    <a:bodyPr/>
                    <a:lstStyle/>
                    <a:p>
                      <a:r>
                        <a:rPr lang="en-US" sz="1100" dirty="0" smtClean="0"/>
                        <a:t>Join My Social Circle!</a:t>
                      </a:r>
                      <a:endParaRPr lang="en-US" sz="1100" dirty="0"/>
                    </a:p>
                  </a:txBody>
                  <a:tcPr marL="68580" marR="68580" marT="34290" marB="34290" anchor="ctr"/>
                </a:tc>
                <a:tc>
                  <a:txBody>
                    <a:bodyPr/>
                    <a:lstStyle/>
                    <a:p>
                      <a:r>
                        <a:rPr lang="en-US" sz="1100" kern="1200" dirty="0" smtClean="0">
                          <a:solidFill>
                            <a:schemeClr val="tx1"/>
                          </a:solidFill>
                          <a:latin typeface="+mn-lt"/>
                          <a:ea typeface="+mn-ea"/>
                          <a:cs typeface="+mn-cs"/>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5.1.1.5</a:t>
                      </a:r>
                      <a:endParaRPr lang="en-US" sz="1100" kern="1200" dirty="0">
                        <a:solidFill>
                          <a:schemeClr val="dk1"/>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aseline="0" dirty="0" smtClean="0"/>
                        <a:t>Interactive Activity</a:t>
                      </a:r>
                      <a:endParaRPr lang="en-US" sz="1100" dirty="0" smtClean="0"/>
                    </a:p>
                  </a:txBody>
                  <a:tcPr marL="68580" marR="68580" marT="34290" marB="34290" anchor="ctr"/>
                </a:tc>
                <a:tc>
                  <a:txBody>
                    <a:bodyPr/>
                    <a:lstStyle/>
                    <a:p>
                      <a:r>
                        <a:rPr lang="en-US" sz="1100" dirty="0" smtClean="0"/>
                        <a:t>MAC and LLC Sublayers</a:t>
                      </a:r>
                      <a:endParaRPr lang="en-US" sz="1100" dirty="0"/>
                    </a:p>
                  </a:txBody>
                  <a:tcPr marL="68580" marR="68580" marT="34290" marB="34290" anchor="ctr"/>
                </a:tc>
                <a:tc>
                  <a:txBody>
                    <a:bodyPr/>
                    <a:lstStyle/>
                    <a:p>
                      <a:r>
                        <a:rPr lang="en-US" sz="1100" kern="1200" dirty="0" smtClean="0">
                          <a:solidFill>
                            <a:schemeClr val="tx1"/>
                          </a:solidFill>
                          <a:latin typeface="+mn-lt"/>
                          <a:ea typeface="+mn-ea"/>
                          <a:cs typeface="+mn-cs"/>
                        </a:rPr>
                        <a:t>Recommended</a:t>
                      </a:r>
                      <a:endParaRPr lang="en-US" sz="1100" kern="120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5.1.1.6</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Interactive Activity</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Ethernet Frame Fields</a:t>
                      </a:r>
                    </a:p>
                  </a:txBody>
                  <a:tcPr/>
                </a:tc>
                <a:tc>
                  <a:txBody>
                    <a:bodyPr/>
                    <a:lstStyle/>
                    <a:p>
                      <a:r>
                        <a:rPr lang="en-US" sz="1100" kern="1200" dirty="0" smtClean="0">
                          <a:solidFill>
                            <a:schemeClr val="tx1"/>
                          </a:solidFill>
                          <a:latin typeface="+mn-lt"/>
                          <a:ea typeface="+mn-ea"/>
                          <a:cs typeface="+mn-cs"/>
                        </a:rPr>
                        <a:t>Recommended</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5.1.1.7</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Lab</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Using Wireshark to Examine Ethernet Frames</a:t>
                      </a:r>
                    </a:p>
                  </a:txBody>
                  <a:tcPr/>
                </a:tc>
                <a:tc>
                  <a:txBody>
                    <a:bodyPr/>
                    <a:lstStyle/>
                    <a:p>
                      <a:r>
                        <a:rPr lang="en-US" sz="1100" kern="1200" dirty="0" smtClean="0">
                          <a:solidFill>
                            <a:schemeClr val="tx1"/>
                          </a:solidFill>
                          <a:latin typeface="+mn-lt"/>
                          <a:ea typeface="+mn-ea"/>
                          <a:cs typeface="+mn-cs"/>
                        </a:rPr>
                        <a:t>Optional</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4174380596"/>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5.1.2.8</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Lab</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Viewing Network Device MAC Addresses</a:t>
                      </a:r>
                      <a:endParaRPr lang="en-US" sz="1100" kern="1200" dirty="0">
                        <a:solidFill>
                          <a:schemeClr val="dk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Optional</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5.2.1.4</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Video Demonstration</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MAC Address Tables on Connected Switches</a:t>
                      </a:r>
                      <a:endParaRPr lang="en-US" sz="1100" kern="1200" dirty="0">
                        <a:solidFill>
                          <a:schemeClr val="dk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Recommended</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06"/>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5.2.1.5</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Video Demonstration</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Sending a Frame to the Default Gateway</a:t>
                      </a:r>
                      <a:endParaRPr lang="en-US" sz="1100" kern="1200" dirty="0">
                        <a:solidFill>
                          <a:schemeClr val="dk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Recommended</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07"/>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5.2.1.6</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Interactive Activity</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Switch It!</a:t>
                      </a:r>
                      <a:endParaRPr lang="en-US" sz="1100" kern="1200" dirty="0">
                        <a:solidFill>
                          <a:schemeClr val="dk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Recommended</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08"/>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5.2.1.7</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Lab</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Viewing the Switch MAC Address Table</a:t>
                      </a:r>
                      <a:endParaRPr lang="en-US" sz="1100" kern="1200" dirty="0">
                        <a:solidFill>
                          <a:schemeClr val="dk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Recommended</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2582900979"/>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5.2.2.4</a:t>
                      </a:r>
                      <a:endParaRPr lang="en-US" sz="11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Interactive Activity</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Frame Forwarding Methods</a:t>
                      </a:r>
                      <a:endParaRPr lang="en-US" sz="1100" kern="1200" dirty="0">
                        <a:solidFill>
                          <a:schemeClr val="dk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Recommended</a:t>
                      </a:r>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509709" y="4434450"/>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a:t>An Ethernet switch may use a </a:t>
            </a:r>
            <a:r>
              <a:rPr lang="en-US" altLang="ja-JP" dirty="0" smtClean="0"/>
              <a:t>memory buffering </a:t>
            </a:r>
            <a:r>
              <a:rPr lang="en-US" altLang="ja-JP" dirty="0"/>
              <a:t>technique to store frames before forwarding them</a:t>
            </a:r>
            <a:r>
              <a:rPr lang="en-US" altLang="ja-JP" dirty="0" smtClean="0"/>
              <a:t>. Buffering </a:t>
            </a:r>
            <a:r>
              <a:rPr lang="en-US" altLang="ja-JP" dirty="0"/>
              <a:t>may also be used when the destination port is busy due to congestion and the switch stores the frame until it can be transmitted</a:t>
            </a:r>
            <a:r>
              <a:rPr lang="en-US" altLang="ja-JP" dirty="0" smtClean="0"/>
              <a:t>.</a:t>
            </a:r>
          </a:p>
          <a:p>
            <a:r>
              <a:rPr lang="en-US" altLang="ja-JP" dirty="0" smtClean="0"/>
              <a:t>There are two types of memory buffering techniques:                                                </a:t>
            </a:r>
          </a:p>
        </p:txBody>
      </p:sp>
      <p:sp>
        <p:nvSpPr>
          <p:cNvPr id="8194" name="Rectangle 2"/>
          <p:cNvSpPr>
            <a:spLocks noGrp="1" noChangeArrowheads="1"/>
          </p:cNvSpPr>
          <p:nvPr>
            <p:ph type="title"/>
          </p:nvPr>
        </p:nvSpPr>
        <p:spPr/>
        <p:txBody>
          <a:bodyPr/>
          <a:lstStyle/>
          <a:p>
            <a:r>
              <a:rPr lang="en-US" altLang="en-US" sz="1600" dirty="0" smtClean="0"/>
              <a:t>Switch Forwarding Methods</a:t>
            </a:r>
            <a:r>
              <a:rPr lang="en-US" altLang="en-US" dirty="0" smtClean="0"/>
              <a:t/>
            </a:r>
            <a:br>
              <a:rPr lang="en-US" altLang="en-US" dirty="0" smtClean="0"/>
            </a:br>
            <a:r>
              <a:rPr lang="en-US" altLang="en-US" dirty="0"/>
              <a:t>Memory Buffering on Switches</a:t>
            </a: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509293430"/>
              </p:ext>
            </p:extLst>
          </p:nvPr>
        </p:nvGraphicFramePr>
        <p:xfrm>
          <a:off x="452733" y="2144414"/>
          <a:ext cx="8235950" cy="1864696"/>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1006138010"/>
                    </a:ext>
                  </a:extLst>
                </a:gridCol>
                <a:gridCol w="5670550">
                  <a:extLst>
                    <a:ext uri="{9D8B030D-6E8A-4147-A177-3AD203B41FA5}">
                      <a16:colId xmlns:a16="http://schemas.microsoft.com/office/drawing/2014/main" val="434733037"/>
                    </a:ext>
                  </a:extLst>
                </a:gridCol>
              </a:tblGrid>
              <a:tr h="382218">
                <a:tc>
                  <a:txBody>
                    <a:bodyPr/>
                    <a:lstStyle/>
                    <a:p>
                      <a:r>
                        <a:rPr lang="en-US" dirty="0" smtClean="0"/>
                        <a:t>Memory Buffering Method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Description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657307"/>
                  </a:ext>
                </a:extLst>
              </a:tr>
              <a:tr h="741239">
                <a:tc>
                  <a:txBody>
                    <a:bodyPr/>
                    <a:lstStyle/>
                    <a:p>
                      <a:r>
                        <a:rPr lang="en-US" b="1" dirty="0" smtClean="0">
                          <a:solidFill>
                            <a:srgbClr val="000000"/>
                          </a:solidFill>
                        </a:rPr>
                        <a:t>Port-based memory</a:t>
                      </a:r>
                      <a:endParaRPr lang="en-US"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Frames are stored in queues that are linked to specific incoming and outgoing ports. </a:t>
                      </a:r>
                    </a:p>
                    <a:p>
                      <a:pPr marL="171450" indent="-17145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A frame is transmitted when all the frames ahead of it have been transmitted.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088699"/>
                  </a:ext>
                </a:extLst>
              </a:tr>
              <a:tr h="741239">
                <a:tc>
                  <a:txBody>
                    <a:bodyPr/>
                    <a:lstStyle/>
                    <a:p>
                      <a:r>
                        <a:rPr lang="en-US" b="1" dirty="0" smtClean="0">
                          <a:solidFill>
                            <a:srgbClr val="000000"/>
                          </a:solidFill>
                        </a:rPr>
                        <a:t>Shared memory</a:t>
                      </a:r>
                      <a:endParaRPr lang="en-US"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defTabSz="685777" rtl="0" eaLnBrk="1" latinLnBrk="0" hangingPunct="1">
                        <a:buFont typeface="Arial" panose="020B0604020202020204" pitchFamily="34" charset="0"/>
                        <a:buChar char="•"/>
                      </a:pPr>
                      <a:r>
                        <a:rPr lang="en-US" sz="1200" kern="1200" dirty="0" smtClean="0">
                          <a:solidFill>
                            <a:srgbClr val="000000"/>
                          </a:solidFill>
                          <a:latin typeface="+mn-lt"/>
                          <a:ea typeface="+mn-ea"/>
                          <a:cs typeface="+mn-cs"/>
                        </a:rPr>
                        <a:t>All frames are deposited into a common buffer which is shared by all ports on the switch.</a:t>
                      </a:r>
                      <a:endParaRPr lang="en-US" sz="1200"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694914"/>
                  </a:ext>
                </a:extLst>
              </a:tr>
            </a:tbl>
          </a:graphicData>
        </a:graphic>
      </p:graphicFrame>
    </p:spTree>
    <p:extLst>
      <p:ext uri="{BB962C8B-B14F-4D97-AF65-F5344CB8AC3E}">
        <p14:creationId xmlns:p14="http://schemas.microsoft.com/office/powerpoint/2010/main" val="374625223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8853286" cy="1962096"/>
          </a:xfrm>
        </p:spPr>
        <p:txBody>
          <a:bodyPr/>
          <a:lstStyle/>
          <a:p>
            <a:r>
              <a:rPr lang="en-US" altLang="ja-JP" dirty="0" smtClean="0"/>
              <a:t>There </a:t>
            </a:r>
            <a:r>
              <a:rPr lang="en-US" altLang="ja-JP" dirty="0"/>
              <a:t>are two types of duplex settings used for communications on an Ethernet network</a:t>
            </a:r>
            <a:r>
              <a:rPr lang="en-US" altLang="ja-JP" dirty="0" smtClean="0"/>
              <a:t>:	</a:t>
            </a:r>
            <a:endParaRPr lang="en-US" altLang="ja-JP" dirty="0"/>
          </a:p>
          <a:p>
            <a:pPr lvl="1"/>
            <a:r>
              <a:rPr lang="en-US" altLang="ja-JP" b="1" dirty="0"/>
              <a:t>Full-duplex</a:t>
            </a:r>
            <a:r>
              <a:rPr lang="en-US" altLang="ja-JP" dirty="0"/>
              <a:t> – Both ends of the connection can send and receive simultaneously.</a:t>
            </a:r>
          </a:p>
          <a:p>
            <a:pPr lvl="1"/>
            <a:r>
              <a:rPr lang="en-US" altLang="ja-JP" b="1" dirty="0"/>
              <a:t>Half-duplex </a:t>
            </a:r>
            <a:r>
              <a:rPr lang="en-US" altLang="ja-JP" dirty="0"/>
              <a:t>– Only one end of the connection </a:t>
            </a:r>
            <a:r>
              <a:rPr lang="en-US" altLang="ja-JP" dirty="0" smtClean="0"/>
              <a:t>can </a:t>
            </a:r>
            <a:r>
              <a:rPr lang="en-US" altLang="ja-JP" dirty="0"/>
              <a:t>send at a time</a:t>
            </a:r>
            <a:r>
              <a:rPr lang="en-US" altLang="ja-JP" dirty="0" smtClean="0"/>
              <a:t>.</a:t>
            </a:r>
          </a:p>
          <a:p>
            <a:pPr lvl="1"/>
            <a:endParaRPr lang="en-US" altLang="ja-JP" dirty="0"/>
          </a:p>
          <a:p>
            <a:r>
              <a:rPr lang="en-US" altLang="ja-JP" dirty="0" smtClean="0"/>
              <a:t>Most devices use autonegotiation which enables </a:t>
            </a:r>
            <a:r>
              <a:rPr lang="en-US" altLang="ja-JP" dirty="0"/>
              <a:t>two devices to automatically exchange information about speed and duplex </a:t>
            </a:r>
            <a:r>
              <a:rPr lang="en-US" altLang="ja-JP" dirty="0" smtClean="0"/>
              <a:t>capabilities</a:t>
            </a:r>
            <a:r>
              <a:rPr lang="en-US" altLang="ja-JP" dirty="0"/>
              <a:t> </a:t>
            </a:r>
            <a:r>
              <a:rPr lang="en-US" altLang="ja-JP" dirty="0" smtClean="0"/>
              <a:t>and </a:t>
            </a:r>
            <a:r>
              <a:rPr lang="en-US" dirty="0"/>
              <a:t>choose the highest performance mode</a:t>
            </a:r>
            <a:r>
              <a:rPr lang="en-US" dirty="0" smtClean="0"/>
              <a:t>.</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Switch Forwarding Methods</a:t>
            </a:r>
            <a:r>
              <a:rPr lang="en-US" altLang="en-US" dirty="0" smtClean="0"/>
              <a:t/>
            </a:r>
            <a:br>
              <a:rPr lang="en-US" altLang="en-US" dirty="0" smtClean="0"/>
            </a:br>
            <a:r>
              <a:rPr lang="en-US" altLang="en-US" dirty="0"/>
              <a:t>Duplex and Speed </a:t>
            </a:r>
            <a:r>
              <a:rPr lang="en-US" altLang="en-US" dirty="0" smtClean="0"/>
              <a:t>Settings</a:t>
            </a:r>
          </a:p>
        </p:txBody>
      </p:sp>
      <p:pic>
        <p:nvPicPr>
          <p:cNvPr id="2" name="Picture 1"/>
          <p:cNvPicPr>
            <a:picLocks noChangeAspect="1"/>
          </p:cNvPicPr>
          <p:nvPr/>
        </p:nvPicPr>
        <p:blipFill>
          <a:blip r:embed="rId3"/>
          <a:stretch>
            <a:fillRect/>
          </a:stretch>
        </p:blipFill>
        <p:spPr>
          <a:xfrm>
            <a:off x="3429000" y="3012511"/>
            <a:ext cx="5510212" cy="1610290"/>
          </a:xfrm>
          <a:prstGeom prst="rect">
            <a:avLst/>
          </a:prstGeom>
        </p:spPr>
      </p:pic>
      <p:sp>
        <p:nvSpPr>
          <p:cNvPr id="5" name="Rectangle 6"/>
          <p:cNvSpPr txBox="1">
            <a:spLocks noChangeArrowheads="1"/>
          </p:cNvSpPr>
          <p:nvPr/>
        </p:nvSpPr>
        <p:spPr bwMode="auto">
          <a:xfrm>
            <a:off x="144065" y="3046791"/>
            <a:ext cx="3284935" cy="15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b="1" dirty="0" smtClean="0"/>
              <a:t>Duplex mismatch </a:t>
            </a:r>
            <a:r>
              <a:rPr lang="en-US" altLang="ja-JP" dirty="0" smtClean="0"/>
              <a:t>is a common cause of performance issues with Ethernet links. It occurs when one port on the link operates at half-duplex while the other port operates at full-duplex. </a:t>
            </a:r>
          </a:p>
        </p:txBody>
      </p:sp>
    </p:spTree>
    <p:extLst>
      <p:ext uri="{BB962C8B-B14F-4D97-AF65-F5344CB8AC3E}">
        <p14:creationId xmlns:p14="http://schemas.microsoft.com/office/powerpoint/2010/main" val="640735490"/>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5348685" cy="4155319"/>
          </a:xfrm>
        </p:spPr>
        <p:txBody>
          <a:bodyPr/>
          <a:lstStyle/>
          <a:p>
            <a:r>
              <a:rPr lang="en-US" altLang="ja-JP" dirty="0" smtClean="0"/>
              <a:t>Connections </a:t>
            </a:r>
            <a:r>
              <a:rPr lang="en-US" altLang="ja-JP" dirty="0"/>
              <a:t>between specific </a:t>
            </a:r>
            <a:r>
              <a:rPr lang="en-US" altLang="ja-JP" dirty="0" smtClean="0"/>
              <a:t>devices </a:t>
            </a:r>
            <a:r>
              <a:rPr lang="en-US" altLang="ja-JP" dirty="0"/>
              <a:t>such as switch-to-switch, switch-to-router, switch-to-host, and router-to-host devices, once required the use of specific cable types (crossover or straight-through). </a:t>
            </a:r>
            <a:endParaRPr lang="en-US" altLang="ja-JP" dirty="0" smtClean="0"/>
          </a:p>
          <a:p>
            <a:endParaRPr lang="en-US" altLang="ja-JP" dirty="0" smtClean="0"/>
          </a:p>
          <a:p>
            <a:r>
              <a:rPr lang="en-US" altLang="ja-JP" dirty="0" smtClean="0"/>
              <a:t>Most switch devices now support the automatic medium-dependent interface crossover (auto-MDIX) feature. This is enabled </a:t>
            </a:r>
            <a:r>
              <a:rPr lang="en-US" altLang="ja-JP" dirty="0"/>
              <a:t>by default </a:t>
            </a:r>
            <a:r>
              <a:rPr lang="en-US" altLang="ja-JP" dirty="0" smtClean="0"/>
              <a:t>on switches since IOS 12.2(18)SE.</a:t>
            </a:r>
          </a:p>
        </p:txBody>
      </p:sp>
      <p:sp>
        <p:nvSpPr>
          <p:cNvPr id="8194" name="Rectangle 2"/>
          <p:cNvSpPr>
            <a:spLocks noGrp="1" noChangeArrowheads="1"/>
          </p:cNvSpPr>
          <p:nvPr>
            <p:ph type="title"/>
          </p:nvPr>
        </p:nvSpPr>
        <p:spPr/>
        <p:txBody>
          <a:bodyPr/>
          <a:lstStyle/>
          <a:p>
            <a:r>
              <a:rPr lang="en-US" altLang="en-US" sz="1600" dirty="0" smtClean="0"/>
              <a:t>Switch Forwarding Methods</a:t>
            </a:r>
            <a:r>
              <a:rPr lang="en-US" altLang="en-US" dirty="0" smtClean="0"/>
              <a:t/>
            </a:r>
            <a:br>
              <a:rPr lang="en-US" altLang="en-US" dirty="0" smtClean="0"/>
            </a:br>
            <a:r>
              <a:rPr lang="en-US" altLang="en-US" dirty="0" smtClean="0"/>
              <a:t>Auto-MDIX</a:t>
            </a:r>
          </a:p>
        </p:txBody>
      </p:sp>
      <p:pic>
        <p:nvPicPr>
          <p:cNvPr id="2" name="Picture 1"/>
          <p:cNvPicPr>
            <a:picLocks noChangeAspect="1"/>
          </p:cNvPicPr>
          <p:nvPr/>
        </p:nvPicPr>
        <p:blipFill>
          <a:blip r:embed="rId3"/>
          <a:stretch>
            <a:fillRect/>
          </a:stretch>
        </p:blipFill>
        <p:spPr>
          <a:xfrm>
            <a:off x="5492750" y="420168"/>
            <a:ext cx="3338512" cy="2255019"/>
          </a:xfrm>
          <a:prstGeom prst="rect">
            <a:avLst/>
          </a:prstGeom>
        </p:spPr>
      </p:pic>
      <p:sp>
        <p:nvSpPr>
          <p:cNvPr id="5" name="Rectangle 6"/>
          <p:cNvSpPr txBox="1">
            <a:spLocks noChangeArrowheads="1"/>
          </p:cNvSpPr>
          <p:nvPr/>
        </p:nvSpPr>
        <p:spPr bwMode="auto">
          <a:xfrm>
            <a:off x="144064" y="3378201"/>
            <a:ext cx="8745936"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When enabled using the </a:t>
            </a:r>
            <a:r>
              <a:rPr lang="en-US" altLang="ja-JP" b="1" dirty="0" smtClean="0"/>
              <a:t>mdix auto </a:t>
            </a:r>
            <a:r>
              <a:rPr lang="en-US" altLang="ja-JP" dirty="0" smtClean="0"/>
              <a:t>interface configuration command, the switch detects the type of cable attached to the port, and configures the interfaces accordingly. </a:t>
            </a:r>
          </a:p>
        </p:txBody>
      </p:sp>
    </p:spTree>
    <p:extLst>
      <p:ext uri="{BB962C8B-B14F-4D97-AF65-F5344CB8AC3E}">
        <p14:creationId xmlns:p14="http://schemas.microsoft.com/office/powerpoint/2010/main" val="527836988"/>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smtClean="0"/>
              <a:t>5.3 Address Resolution Protocol</a:t>
            </a:r>
            <a:endParaRPr lang="en-US" sz="4000" dirty="0"/>
          </a:p>
        </p:txBody>
      </p:sp>
    </p:spTree>
    <p:extLst>
      <p:ext uri="{BB962C8B-B14F-4D97-AF65-F5344CB8AC3E}">
        <p14:creationId xmlns:p14="http://schemas.microsoft.com/office/powerpoint/2010/main" val="350260256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8707835" cy="1036206"/>
          </a:xfrm>
        </p:spPr>
        <p:txBody>
          <a:bodyPr/>
          <a:lstStyle/>
          <a:p>
            <a:r>
              <a:rPr lang="en-US" altLang="ja-JP" dirty="0"/>
              <a:t>There are two primary addresses assigned to a device on an Ethernet LAN:</a:t>
            </a:r>
          </a:p>
          <a:p>
            <a:pPr lvl="1"/>
            <a:r>
              <a:rPr lang="en-US" altLang="ja-JP" dirty="0" smtClean="0"/>
              <a:t>Physical </a:t>
            </a:r>
            <a:r>
              <a:rPr lang="en-US" altLang="ja-JP" dirty="0"/>
              <a:t>address (the </a:t>
            </a:r>
            <a:r>
              <a:rPr lang="en-US" altLang="ja-JP" dirty="0" smtClean="0"/>
              <a:t>Ethernet MAC </a:t>
            </a:r>
            <a:r>
              <a:rPr lang="en-US" altLang="ja-JP" dirty="0"/>
              <a:t>address</a:t>
            </a:r>
            <a:r>
              <a:rPr lang="en-US" altLang="ja-JP" dirty="0" smtClean="0"/>
              <a:t>)</a:t>
            </a:r>
            <a:endParaRPr lang="en-US" altLang="ja-JP" dirty="0"/>
          </a:p>
          <a:p>
            <a:pPr lvl="1"/>
            <a:r>
              <a:rPr lang="en-US" altLang="ja-JP" dirty="0"/>
              <a:t>Logical address (the IP address</a:t>
            </a:r>
            <a:r>
              <a:rPr lang="en-US" altLang="ja-JP" dirty="0" smtClean="0"/>
              <a:t>)</a:t>
            </a:r>
          </a:p>
        </p:txBody>
      </p:sp>
      <p:sp>
        <p:nvSpPr>
          <p:cNvPr id="8194" name="Rectangle 2"/>
          <p:cNvSpPr>
            <a:spLocks noGrp="1" noChangeArrowheads="1"/>
          </p:cNvSpPr>
          <p:nvPr>
            <p:ph type="title"/>
          </p:nvPr>
        </p:nvSpPr>
        <p:spPr/>
        <p:txBody>
          <a:bodyPr/>
          <a:lstStyle/>
          <a:p>
            <a:r>
              <a:rPr lang="en-US" altLang="en-US" sz="1600" dirty="0"/>
              <a:t>MAC and IP</a:t>
            </a:r>
            <a:r>
              <a:rPr lang="en-US" altLang="en-US" dirty="0" smtClean="0"/>
              <a:t/>
            </a:r>
            <a:br>
              <a:rPr lang="en-US" altLang="en-US" dirty="0" smtClean="0"/>
            </a:br>
            <a:r>
              <a:rPr lang="en-US" altLang="en-US" dirty="0"/>
              <a:t>Destination on Same Network</a:t>
            </a:r>
            <a:endParaRPr lang="en-US" altLang="en-US" dirty="0" smtClean="0"/>
          </a:p>
        </p:txBody>
      </p:sp>
      <p:pic>
        <p:nvPicPr>
          <p:cNvPr id="2" name="Picture 1"/>
          <p:cNvPicPr>
            <a:picLocks noChangeAspect="1"/>
          </p:cNvPicPr>
          <p:nvPr/>
        </p:nvPicPr>
        <p:blipFill>
          <a:blip r:embed="rId3"/>
          <a:stretch>
            <a:fillRect/>
          </a:stretch>
        </p:blipFill>
        <p:spPr>
          <a:xfrm>
            <a:off x="4519231" y="1771650"/>
            <a:ext cx="4229481" cy="2590800"/>
          </a:xfrm>
          <a:prstGeom prst="rect">
            <a:avLst/>
          </a:prstGeom>
        </p:spPr>
      </p:pic>
      <p:sp>
        <p:nvSpPr>
          <p:cNvPr id="5" name="Rectangle 6"/>
          <p:cNvSpPr txBox="1">
            <a:spLocks noChangeArrowheads="1"/>
          </p:cNvSpPr>
          <p:nvPr/>
        </p:nvSpPr>
        <p:spPr bwMode="auto">
          <a:xfrm>
            <a:off x="144065" y="1835151"/>
            <a:ext cx="4205685" cy="262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As an example, PC-A sends an IP packet to the file server on the same network. The Layer 2 Ethernet frame contains:</a:t>
            </a:r>
          </a:p>
          <a:p>
            <a:pPr lvl="1"/>
            <a:r>
              <a:rPr lang="en-US" altLang="ja-JP" dirty="0" smtClean="0"/>
              <a:t>Destination MAC address</a:t>
            </a:r>
          </a:p>
          <a:p>
            <a:pPr lvl="1"/>
            <a:r>
              <a:rPr lang="en-US" altLang="ja-JP" dirty="0" smtClean="0"/>
              <a:t>Source MAC address</a:t>
            </a:r>
          </a:p>
          <a:p>
            <a:r>
              <a:rPr lang="en-US" altLang="ja-JP" dirty="0" smtClean="0"/>
              <a:t>The Layer 3 IP packet contains:</a:t>
            </a:r>
          </a:p>
          <a:p>
            <a:pPr lvl="1"/>
            <a:r>
              <a:rPr lang="en-US" altLang="ja-JP" dirty="0" smtClean="0"/>
              <a:t>Source IP address</a:t>
            </a:r>
          </a:p>
          <a:p>
            <a:pPr lvl="1"/>
            <a:r>
              <a:rPr lang="en-US" altLang="ja-JP" dirty="0" smtClean="0"/>
              <a:t>Destination IP address</a:t>
            </a:r>
          </a:p>
        </p:txBody>
      </p:sp>
    </p:spTree>
    <p:extLst>
      <p:ext uri="{BB962C8B-B14F-4D97-AF65-F5344CB8AC3E}">
        <p14:creationId xmlns:p14="http://schemas.microsoft.com/office/powerpoint/2010/main" val="258362293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4548585" cy="4155319"/>
          </a:xfrm>
        </p:spPr>
        <p:txBody>
          <a:bodyPr/>
          <a:lstStyle/>
          <a:p>
            <a:r>
              <a:rPr lang="en-US" altLang="ja-JP" dirty="0"/>
              <a:t>When the destination IP address is on a remote network, the destination MAC address will be the address of the host’s default </a:t>
            </a:r>
            <a:r>
              <a:rPr lang="en-US" altLang="ja-JP" dirty="0" smtClean="0"/>
              <a:t>gateway.</a:t>
            </a:r>
            <a:endParaRPr lang="en-US" altLang="ja-JP" dirty="0"/>
          </a:p>
          <a:p>
            <a:endParaRPr lang="en-US" altLang="ja-JP" dirty="0"/>
          </a:p>
          <a:p>
            <a:r>
              <a:rPr lang="en-US" altLang="ja-JP" dirty="0" smtClean="0"/>
              <a:t>In the figure, </a:t>
            </a:r>
            <a:r>
              <a:rPr lang="en-US" altLang="ja-JP" dirty="0"/>
              <a:t>PC-A </a:t>
            </a:r>
            <a:r>
              <a:rPr lang="en-US" altLang="ja-JP" dirty="0" smtClean="0"/>
              <a:t>is sending </a:t>
            </a:r>
            <a:r>
              <a:rPr lang="en-US" altLang="ja-JP" dirty="0"/>
              <a:t>an IP packet to a web server on a remote </a:t>
            </a:r>
            <a:r>
              <a:rPr lang="en-US" altLang="ja-JP" dirty="0" smtClean="0"/>
              <a:t>network.</a:t>
            </a:r>
          </a:p>
          <a:p>
            <a:pPr lvl="1"/>
            <a:r>
              <a:rPr lang="en-US" altLang="ja-JP" dirty="0" smtClean="0"/>
              <a:t>The destination IP address is that of the File Server.</a:t>
            </a:r>
          </a:p>
          <a:p>
            <a:pPr lvl="1"/>
            <a:r>
              <a:rPr lang="en-US" altLang="ja-JP" dirty="0" smtClean="0"/>
              <a:t>The destination MAC address is that of Ethernet interface of R1.</a:t>
            </a:r>
            <a:endParaRPr lang="en-US" altLang="ja-JP" dirty="0"/>
          </a:p>
        </p:txBody>
      </p:sp>
      <p:sp>
        <p:nvSpPr>
          <p:cNvPr id="8194" name="Rectangle 2"/>
          <p:cNvSpPr>
            <a:spLocks noGrp="1" noChangeArrowheads="1"/>
          </p:cNvSpPr>
          <p:nvPr>
            <p:ph type="title"/>
          </p:nvPr>
        </p:nvSpPr>
        <p:spPr/>
        <p:txBody>
          <a:bodyPr/>
          <a:lstStyle/>
          <a:p>
            <a:r>
              <a:rPr lang="en-US" altLang="en-US" sz="1600" dirty="0"/>
              <a:t>MAC and IP</a:t>
            </a:r>
            <a:r>
              <a:rPr lang="en-US" altLang="en-US" dirty="0" smtClean="0"/>
              <a:t/>
            </a:r>
            <a:br>
              <a:rPr lang="en-US" altLang="en-US" dirty="0" smtClean="0"/>
            </a:br>
            <a:r>
              <a:rPr lang="en-US" altLang="en-US" dirty="0"/>
              <a:t>Destination on </a:t>
            </a:r>
            <a:r>
              <a:rPr lang="en-US" altLang="en-US" dirty="0" smtClean="0"/>
              <a:t>Remote Network</a:t>
            </a:r>
          </a:p>
        </p:txBody>
      </p:sp>
      <p:pic>
        <p:nvPicPr>
          <p:cNvPr id="2" name="Picture 1"/>
          <p:cNvPicPr>
            <a:picLocks noChangeAspect="1"/>
          </p:cNvPicPr>
          <p:nvPr/>
        </p:nvPicPr>
        <p:blipFill>
          <a:blip r:embed="rId3"/>
          <a:stretch>
            <a:fillRect/>
          </a:stretch>
        </p:blipFill>
        <p:spPr>
          <a:xfrm>
            <a:off x="4866676" y="1216051"/>
            <a:ext cx="4130675" cy="2679673"/>
          </a:xfrm>
          <a:prstGeom prst="rect">
            <a:avLst/>
          </a:prstGeom>
        </p:spPr>
      </p:pic>
    </p:spTree>
    <p:extLst>
      <p:ext uri="{BB962C8B-B14F-4D97-AF65-F5344CB8AC3E}">
        <p14:creationId xmlns:p14="http://schemas.microsoft.com/office/powerpoint/2010/main" val="249828128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943752" y="798513"/>
            <a:ext cx="5254909" cy="4156075"/>
          </a:xfrm>
          <a:prstGeom prst="rect">
            <a:avLst/>
          </a:prstGeom>
          <a:ln>
            <a:solidFill>
              <a:srgbClr val="000000"/>
            </a:solidFill>
          </a:ln>
        </p:spPr>
      </p:pic>
      <p:sp>
        <p:nvSpPr>
          <p:cNvPr id="8194" name="Rectangle 2"/>
          <p:cNvSpPr>
            <a:spLocks noGrp="1" noChangeArrowheads="1"/>
          </p:cNvSpPr>
          <p:nvPr>
            <p:ph type="title"/>
          </p:nvPr>
        </p:nvSpPr>
        <p:spPr/>
        <p:txBody>
          <a:bodyPr/>
          <a:lstStyle/>
          <a:p>
            <a:r>
              <a:rPr lang="en-US" altLang="en-US" sz="1600" dirty="0"/>
              <a:t>MAC and IP</a:t>
            </a:r>
            <a:r>
              <a:rPr lang="en-US" altLang="en-US" dirty="0" smtClean="0"/>
              <a:t/>
            </a:r>
            <a:br>
              <a:rPr lang="en-US" altLang="en-US" dirty="0" smtClean="0"/>
            </a:br>
            <a:r>
              <a:rPr lang="en-US" altLang="en-US" dirty="0"/>
              <a:t>Packet Tracer - Identify MAC and IP Addresses </a:t>
            </a:r>
            <a:endParaRPr lang="en-US" altLang="en-US" dirty="0" smtClean="0"/>
          </a:p>
        </p:txBody>
      </p:sp>
    </p:spTree>
    <p:extLst>
      <p:ext uri="{BB962C8B-B14F-4D97-AF65-F5344CB8AC3E}">
        <p14:creationId xmlns:p14="http://schemas.microsoft.com/office/powerpoint/2010/main" val="75311399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5329635" cy="4155319"/>
          </a:xfrm>
        </p:spPr>
        <p:txBody>
          <a:bodyPr/>
          <a:lstStyle/>
          <a:p>
            <a:r>
              <a:rPr lang="en-US" altLang="ja-JP" dirty="0"/>
              <a:t>When a device sends an Ethernet frame, it contains these two addresses:</a:t>
            </a:r>
          </a:p>
          <a:p>
            <a:pPr lvl="1"/>
            <a:r>
              <a:rPr lang="en-US" altLang="ja-JP" dirty="0" smtClean="0"/>
              <a:t>Destination </a:t>
            </a:r>
            <a:r>
              <a:rPr lang="en-US" altLang="ja-JP" dirty="0"/>
              <a:t>MAC </a:t>
            </a:r>
            <a:r>
              <a:rPr lang="en-US" altLang="ja-JP" dirty="0" smtClean="0"/>
              <a:t>address</a:t>
            </a:r>
            <a:endParaRPr lang="en-US" altLang="ja-JP" dirty="0"/>
          </a:p>
          <a:p>
            <a:pPr lvl="1"/>
            <a:r>
              <a:rPr lang="en-US" altLang="ja-JP" dirty="0"/>
              <a:t>Source MAC </a:t>
            </a:r>
            <a:r>
              <a:rPr lang="en-US" altLang="ja-JP" dirty="0" smtClean="0"/>
              <a:t>address</a:t>
            </a:r>
            <a:endParaRPr lang="en-US" altLang="ja-JP" dirty="0"/>
          </a:p>
          <a:p>
            <a:endParaRPr lang="en-US" altLang="ja-JP" dirty="0" smtClean="0"/>
          </a:p>
          <a:p>
            <a:r>
              <a:rPr lang="en-US" altLang="ja-JP" dirty="0" smtClean="0"/>
              <a:t>To </a:t>
            </a:r>
            <a:r>
              <a:rPr lang="en-US" altLang="ja-JP" dirty="0"/>
              <a:t>determine the destination MAC address, the device uses ARP. </a:t>
            </a:r>
            <a:endParaRPr lang="en-US" altLang="ja-JP" dirty="0" smtClean="0"/>
          </a:p>
          <a:p>
            <a:endParaRPr lang="en-US" altLang="ja-JP" dirty="0"/>
          </a:p>
          <a:p>
            <a:r>
              <a:rPr lang="en-US" altLang="ja-JP" dirty="0" smtClean="0"/>
              <a:t>ARP </a:t>
            </a:r>
            <a:r>
              <a:rPr lang="en-US" altLang="ja-JP" dirty="0"/>
              <a:t>provides two basic functions:</a:t>
            </a:r>
          </a:p>
          <a:p>
            <a:pPr lvl="1"/>
            <a:r>
              <a:rPr lang="en-US" altLang="ja-JP" dirty="0" smtClean="0"/>
              <a:t>Resolving </a:t>
            </a:r>
            <a:r>
              <a:rPr lang="en-US" altLang="ja-JP" dirty="0"/>
              <a:t>IPv4 addresses to MAC addresses</a:t>
            </a:r>
          </a:p>
          <a:p>
            <a:pPr lvl="1"/>
            <a:r>
              <a:rPr lang="en-US" altLang="ja-JP" dirty="0"/>
              <a:t>Maintaining a table of mappings</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ARP</a:t>
            </a:r>
            <a:r>
              <a:rPr lang="en-US" altLang="en-US" dirty="0" smtClean="0"/>
              <a:t/>
            </a:r>
            <a:br>
              <a:rPr lang="en-US" altLang="en-US" dirty="0" smtClean="0"/>
            </a:br>
            <a:r>
              <a:rPr lang="en-US" altLang="en-US" dirty="0" smtClean="0"/>
              <a:t>Introduction to ARP</a:t>
            </a:r>
          </a:p>
        </p:txBody>
      </p:sp>
      <p:pic>
        <p:nvPicPr>
          <p:cNvPr id="2" name="Picture 1"/>
          <p:cNvPicPr>
            <a:picLocks noChangeAspect="1"/>
          </p:cNvPicPr>
          <p:nvPr/>
        </p:nvPicPr>
        <p:blipFill>
          <a:blip r:embed="rId3"/>
          <a:stretch>
            <a:fillRect/>
          </a:stretch>
        </p:blipFill>
        <p:spPr>
          <a:xfrm>
            <a:off x="5133474" y="798943"/>
            <a:ext cx="3659660" cy="2584751"/>
          </a:xfrm>
          <a:prstGeom prst="rect">
            <a:avLst/>
          </a:prstGeom>
        </p:spPr>
      </p:pic>
    </p:spTree>
    <p:extLst>
      <p:ext uri="{BB962C8B-B14F-4D97-AF65-F5344CB8AC3E}">
        <p14:creationId xmlns:p14="http://schemas.microsoft.com/office/powerpoint/2010/main" val="181458704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4688285" cy="4155319"/>
          </a:xfrm>
        </p:spPr>
        <p:txBody>
          <a:bodyPr/>
          <a:lstStyle/>
          <a:p>
            <a:r>
              <a:rPr lang="en-US" altLang="ja-JP" dirty="0" smtClean="0"/>
              <a:t>Ethernet devices refer to an ARP </a:t>
            </a:r>
            <a:r>
              <a:rPr lang="en-US" altLang="ja-JP" dirty="0"/>
              <a:t>table </a:t>
            </a:r>
            <a:r>
              <a:rPr lang="en-US" altLang="ja-JP" dirty="0" smtClean="0"/>
              <a:t>(or </a:t>
            </a:r>
            <a:r>
              <a:rPr lang="en-US" altLang="ja-JP" dirty="0"/>
              <a:t>the ARP </a:t>
            </a:r>
            <a:r>
              <a:rPr lang="en-US" altLang="ja-JP" dirty="0" smtClean="0"/>
              <a:t>cache) in </a:t>
            </a:r>
            <a:r>
              <a:rPr lang="en-US" altLang="ja-JP" dirty="0"/>
              <a:t>its memory </a:t>
            </a:r>
            <a:r>
              <a:rPr lang="en-US" altLang="ja-JP" dirty="0" smtClean="0"/>
              <a:t>(i.e., RAM) to </a:t>
            </a:r>
            <a:r>
              <a:rPr lang="en-US" altLang="ja-JP" dirty="0"/>
              <a:t>find the MAC address that is mapped to the IPv4 address. </a:t>
            </a:r>
          </a:p>
          <a:p>
            <a:endParaRPr lang="en-US" altLang="ja-JP" dirty="0"/>
          </a:p>
          <a:p>
            <a:r>
              <a:rPr lang="en-US" altLang="ja-JP" dirty="0" smtClean="0"/>
              <a:t>A device </a:t>
            </a:r>
            <a:r>
              <a:rPr lang="en-US" altLang="ja-JP" dirty="0"/>
              <a:t>will search its ARP table for a destination IPv4 address and a corresponding MAC address.</a:t>
            </a:r>
          </a:p>
          <a:p>
            <a:pPr lvl="1"/>
            <a:r>
              <a:rPr lang="en-US" altLang="ja-JP" dirty="0" smtClean="0"/>
              <a:t>If </a:t>
            </a:r>
            <a:r>
              <a:rPr lang="en-US" altLang="ja-JP" dirty="0"/>
              <a:t>the packet’s destination IPv4 address is on the same network as the source IPv4 address, the device will search the ARP table for the destination IPv4 address.</a:t>
            </a:r>
          </a:p>
          <a:p>
            <a:pPr lvl="1"/>
            <a:r>
              <a:rPr lang="en-US" altLang="ja-JP" dirty="0"/>
              <a:t>If the destination IPv4 address is on a different network than the source IPv4 address, the device will search the ARP table for the IPv4 address of the default gateway.</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ARP</a:t>
            </a:r>
            <a:r>
              <a:rPr lang="en-US" altLang="en-US" dirty="0" smtClean="0"/>
              <a:t/>
            </a:r>
            <a:br>
              <a:rPr lang="en-US" altLang="en-US" dirty="0" smtClean="0"/>
            </a:br>
            <a:r>
              <a:rPr lang="en-US" altLang="en-US" dirty="0" smtClean="0"/>
              <a:t>ARP Functions</a:t>
            </a:r>
          </a:p>
        </p:txBody>
      </p:sp>
      <p:pic>
        <p:nvPicPr>
          <p:cNvPr id="2" name="Picture 1"/>
          <p:cNvPicPr>
            <a:picLocks noChangeAspect="1"/>
          </p:cNvPicPr>
          <p:nvPr/>
        </p:nvPicPr>
        <p:blipFill>
          <a:blip r:embed="rId3"/>
          <a:stretch>
            <a:fillRect/>
          </a:stretch>
        </p:blipFill>
        <p:spPr>
          <a:xfrm>
            <a:off x="4735467" y="1441450"/>
            <a:ext cx="4261884" cy="2476500"/>
          </a:xfrm>
          <a:prstGeom prst="rect">
            <a:avLst/>
          </a:prstGeom>
        </p:spPr>
      </p:pic>
    </p:spTree>
    <p:extLst>
      <p:ext uri="{BB962C8B-B14F-4D97-AF65-F5344CB8AC3E}">
        <p14:creationId xmlns:p14="http://schemas.microsoft.com/office/powerpoint/2010/main" val="407112345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6" y="798944"/>
            <a:ext cx="4218210" cy="4155319"/>
          </a:xfrm>
        </p:spPr>
        <p:txBody>
          <a:bodyPr/>
          <a:lstStyle/>
          <a:p>
            <a:r>
              <a:rPr lang="en-US" dirty="0"/>
              <a:t>An ARP request is </a:t>
            </a:r>
            <a:r>
              <a:rPr lang="en-US" dirty="0" smtClean="0"/>
              <a:t>a broadcast frame sent </a:t>
            </a:r>
            <a:r>
              <a:rPr lang="en-US" dirty="0"/>
              <a:t>when a device needs a MAC address associated with an IPv4 address, and it does not have an entry for the IPv4 address in its ARP table.</a:t>
            </a:r>
          </a:p>
          <a:p>
            <a:endParaRPr lang="en-US" dirty="0"/>
          </a:p>
          <a:p>
            <a:r>
              <a:rPr lang="en-US" dirty="0"/>
              <a:t>ARP messages are encapsulated directly within an Ethernet frame. There is no IPv4 header. </a:t>
            </a:r>
            <a:endParaRPr lang="en-US" dirty="0" smtClean="0"/>
          </a:p>
          <a:p>
            <a:endParaRPr lang="en-US" dirty="0" smtClean="0"/>
          </a:p>
          <a:p>
            <a:r>
              <a:rPr lang="en-US" dirty="0" smtClean="0"/>
              <a:t>The </a:t>
            </a:r>
            <a:r>
              <a:rPr lang="en-US" dirty="0"/>
              <a:t>ARP request message includes:</a:t>
            </a:r>
          </a:p>
          <a:p>
            <a:pPr lvl="1"/>
            <a:r>
              <a:rPr lang="en-US" dirty="0" smtClean="0"/>
              <a:t>Target </a:t>
            </a:r>
            <a:r>
              <a:rPr lang="en-US" dirty="0"/>
              <a:t>IPv4 </a:t>
            </a:r>
            <a:r>
              <a:rPr lang="en-US" dirty="0" smtClean="0"/>
              <a:t>address</a:t>
            </a:r>
            <a:endParaRPr lang="en-US" dirty="0"/>
          </a:p>
          <a:p>
            <a:pPr lvl="1"/>
            <a:r>
              <a:rPr lang="en-US" dirty="0"/>
              <a:t>Target MAC </a:t>
            </a:r>
            <a:r>
              <a:rPr lang="en-US" dirty="0" smtClean="0"/>
              <a:t>address</a:t>
            </a:r>
            <a:endParaRPr lang="en-US" dirty="0"/>
          </a:p>
        </p:txBody>
      </p:sp>
      <p:sp>
        <p:nvSpPr>
          <p:cNvPr id="29698" name="Rectangle 2"/>
          <p:cNvSpPr>
            <a:spLocks noGrp="1" noChangeArrowheads="1"/>
          </p:cNvSpPr>
          <p:nvPr>
            <p:ph type="title"/>
          </p:nvPr>
        </p:nvSpPr>
        <p:spPr/>
        <p:txBody>
          <a:bodyPr/>
          <a:lstStyle/>
          <a:p>
            <a:r>
              <a:rPr lang="en-US" altLang="en-US" sz="1600" dirty="0"/>
              <a:t>ARP</a:t>
            </a:r>
            <a:r>
              <a:rPr lang="en-US" altLang="en-US" dirty="0" smtClean="0"/>
              <a:t/>
            </a:r>
            <a:br>
              <a:rPr lang="en-US" altLang="en-US" dirty="0" smtClean="0"/>
            </a:br>
            <a:r>
              <a:rPr lang="en-US" altLang="en-US" dirty="0"/>
              <a:t>Video Demonstration </a:t>
            </a:r>
            <a:r>
              <a:rPr lang="en-US" altLang="en-US" dirty="0" smtClean="0"/>
              <a:t>– ARP Request</a:t>
            </a:r>
          </a:p>
        </p:txBody>
      </p:sp>
      <p:pic>
        <p:nvPicPr>
          <p:cNvPr id="4" name="Picture 3"/>
          <p:cNvPicPr>
            <a:picLocks noChangeAspect="1"/>
          </p:cNvPicPr>
          <p:nvPr/>
        </p:nvPicPr>
        <p:blipFill>
          <a:blip r:embed="rId3"/>
          <a:stretch>
            <a:fillRect/>
          </a:stretch>
        </p:blipFill>
        <p:spPr>
          <a:xfrm>
            <a:off x="4572000" y="2103120"/>
            <a:ext cx="4257199" cy="2376964"/>
          </a:xfrm>
          <a:prstGeom prst="rect">
            <a:avLst/>
          </a:prstGeom>
        </p:spPr>
      </p:pic>
    </p:spTree>
    <p:extLst>
      <p:ext uri="{BB962C8B-B14F-4D97-AF65-F5344CB8AC3E}">
        <p14:creationId xmlns:p14="http://schemas.microsoft.com/office/powerpoint/2010/main" val="274586326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r>
              <a:rPr lang="en-US" dirty="0"/>
              <a:t>Chapter 5: Activities (Cont.)</a:t>
            </a:r>
            <a:endParaRPr lang="en-US" dirty="0" smtClean="0"/>
          </a:p>
        </p:txBody>
      </p:sp>
      <p:graphicFrame>
        <p:nvGraphicFramePr>
          <p:cNvPr id="7" name="Content Placeholder 3"/>
          <p:cNvGraphicFramePr>
            <a:graphicFrameLocks/>
          </p:cNvGraphicFramePr>
          <p:nvPr>
            <p:extLst>
              <p:ext uri="{D42A27DB-BD31-4B8C-83A1-F6EECF244321}">
                <p14:modId xmlns:p14="http://schemas.microsoft.com/office/powerpoint/2010/main" val="3020216961"/>
              </p:ext>
            </p:extLst>
          </p:nvPr>
        </p:nvGraphicFramePr>
        <p:xfrm>
          <a:off x="457291" y="1122081"/>
          <a:ext cx="8229418" cy="2042121"/>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5.3.1.3</a:t>
                      </a:r>
                      <a:endParaRPr lang="en-US" sz="1100" kern="1200" dirty="0">
                        <a:solidFill>
                          <a:schemeClr val="dk1"/>
                        </a:solidFill>
                        <a:latin typeface="+mn-lt"/>
                        <a:ea typeface="+mn-ea"/>
                        <a:cs typeface="+mn-cs"/>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Packet Tracer</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Identify MAC and IP Addresses</a:t>
                      </a:r>
                      <a:endParaRPr lang="en-US" sz="1100" kern="1200" dirty="0">
                        <a:solidFill>
                          <a:schemeClr val="dk1"/>
                        </a:solidFill>
                        <a:latin typeface="+mn-lt"/>
                        <a:ea typeface="+mn-ea"/>
                        <a:cs typeface="+mn-cs"/>
                      </a:endParaRPr>
                    </a:p>
                  </a:txBody>
                  <a:tcPr/>
                </a:tc>
                <a:tc>
                  <a:txBody>
                    <a:bodyPr/>
                    <a:lstStyle/>
                    <a:p>
                      <a:pPr marL="0" algn="l" defTabSz="685777" rtl="0" eaLnBrk="1" latinLnBrk="0" hangingPunct="1"/>
                      <a:r>
                        <a:rPr lang="en-US" sz="1100" kern="1200" dirty="0" smtClean="0">
                          <a:solidFill>
                            <a:schemeClr val="dk1"/>
                          </a:solidFill>
                          <a:latin typeface="+mn-lt"/>
                          <a:ea typeface="+mn-ea"/>
                          <a:cs typeface="+mn-cs"/>
                        </a:rPr>
                        <a:t>Optional</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5.3.2.3</a:t>
                      </a:r>
                      <a:endParaRPr lang="en-US" sz="1100" kern="1200" dirty="0">
                        <a:solidFill>
                          <a:schemeClr val="dk1"/>
                        </a:solidFill>
                        <a:latin typeface="+mn-lt"/>
                        <a:ea typeface="+mn-ea"/>
                        <a:cs typeface="+mn-cs"/>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Video Demonstration</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ARP Request</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Recommended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5.3.2.4</a:t>
                      </a:r>
                      <a:endParaRPr lang="en-US" sz="1100" kern="1200" dirty="0">
                        <a:solidFill>
                          <a:schemeClr val="dk1"/>
                        </a:solidFill>
                        <a:latin typeface="+mn-lt"/>
                        <a:ea typeface="+mn-ea"/>
                        <a:cs typeface="+mn-cs"/>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Video Demonstration</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ARP Reply</a:t>
                      </a:r>
                      <a:endParaRPr lang="en-US" sz="1100" kern="1200" dirty="0">
                        <a:solidFill>
                          <a:schemeClr val="dk1"/>
                        </a:solidFill>
                        <a:latin typeface="+mn-lt"/>
                        <a:ea typeface="+mn-ea"/>
                        <a:cs typeface="+mn-cs"/>
                      </a:endParaRPr>
                    </a:p>
                  </a:txBody>
                  <a:tcPr/>
                </a:tc>
                <a:tc>
                  <a:txBody>
                    <a:bodyPr/>
                    <a:lstStyle/>
                    <a:p>
                      <a:pPr marL="0" algn="l" defTabSz="685777" rtl="0" eaLnBrk="1" latinLnBrk="0" hangingPunct="1"/>
                      <a:r>
                        <a:rPr lang="en-US" sz="1100" kern="1200" dirty="0" smtClean="0">
                          <a:solidFill>
                            <a:schemeClr val="dk1"/>
                          </a:solidFill>
                          <a:latin typeface="+mn-lt"/>
                          <a:ea typeface="+mn-ea"/>
                          <a:cs typeface="+mn-cs"/>
                        </a:rPr>
                        <a:t>Recommended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5.3.2.5</a:t>
                      </a:r>
                      <a:endParaRPr lang="en-US" sz="1100" kern="1200" dirty="0">
                        <a:solidFill>
                          <a:schemeClr val="dk1"/>
                        </a:solidFill>
                        <a:latin typeface="+mn-lt"/>
                        <a:ea typeface="+mn-ea"/>
                        <a:cs typeface="+mn-cs"/>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Video Demonstration</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ARP Role in Remote Communication</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Recommended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5.3.2.8</a:t>
                      </a:r>
                      <a:endParaRPr lang="en-US" sz="1100" kern="1200" dirty="0">
                        <a:solidFill>
                          <a:schemeClr val="dk1"/>
                        </a:solidFill>
                        <a:latin typeface="+mn-lt"/>
                        <a:ea typeface="+mn-ea"/>
                        <a:cs typeface="+mn-cs"/>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Packet Tracer</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Examine the ARP Table</a:t>
                      </a:r>
                      <a:endParaRPr lang="en-US" sz="1100" kern="1200" dirty="0">
                        <a:solidFill>
                          <a:schemeClr val="dk1"/>
                        </a:solidFill>
                        <a:latin typeface="+mn-lt"/>
                        <a:ea typeface="+mn-ea"/>
                        <a:cs typeface="+mn-cs"/>
                      </a:endParaRPr>
                    </a:p>
                  </a:txBody>
                  <a:tcPr/>
                </a:tc>
                <a:tc>
                  <a:txBody>
                    <a:bodyPr/>
                    <a:lstStyle/>
                    <a:p>
                      <a:pPr marL="0" algn="l" defTabSz="685777" rtl="0" eaLnBrk="1" latinLnBrk="0" hangingPunct="1"/>
                      <a:r>
                        <a:rPr lang="en-US" sz="1100" kern="1200" dirty="0" smtClean="0">
                          <a:solidFill>
                            <a:schemeClr val="dk1"/>
                          </a:solidFill>
                          <a:latin typeface="+mn-lt"/>
                          <a:ea typeface="+mn-ea"/>
                          <a:cs typeface="+mn-cs"/>
                        </a:rPr>
                        <a:t>Recommended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5.4.1.1</a:t>
                      </a:r>
                      <a:endParaRPr lang="en-US" sz="1100" kern="1200" dirty="0">
                        <a:solidFill>
                          <a:schemeClr val="dk1"/>
                        </a:solidFill>
                        <a:latin typeface="+mn-lt"/>
                        <a:ea typeface="+mn-ea"/>
                        <a:cs typeface="+mn-cs"/>
                      </a:endParaRP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Class Activity</a:t>
                      </a:r>
                    </a:p>
                  </a:txBody>
                  <a:tcPr/>
                </a:tc>
                <a:tc>
                  <a:txBody>
                    <a:bodyPr/>
                    <a:lstStyle/>
                    <a:p>
                      <a:pPr marL="0" algn="l" defTabSz="685777" rtl="0" eaLnBrk="1" latinLnBrk="0" hangingPunct="1"/>
                      <a:r>
                        <a:rPr lang="en-US" sz="1100" kern="1200" dirty="0" smtClean="0">
                          <a:solidFill>
                            <a:schemeClr val="dk1"/>
                          </a:solidFill>
                          <a:latin typeface="+mn-lt"/>
                          <a:ea typeface="+mn-ea"/>
                          <a:cs typeface="+mn-cs"/>
                        </a:rPr>
                        <a:t>MAC and Choose…</a:t>
                      </a:r>
                      <a:endParaRPr lang="en-US" sz="1100" kern="1200" dirty="0">
                        <a:solidFill>
                          <a:schemeClr val="dk1"/>
                        </a:solidFill>
                        <a:latin typeface="+mn-lt"/>
                        <a:ea typeface="+mn-ea"/>
                        <a:cs typeface="+mn-cs"/>
                      </a:endParaRPr>
                    </a:p>
                  </a:txBody>
                  <a:tcPr/>
                </a:tc>
                <a:tc>
                  <a:txBody>
                    <a:bodyPr/>
                    <a:lstStyle/>
                    <a:p>
                      <a:pPr marL="0" algn="l" defTabSz="685777" rtl="0" eaLnBrk="1" latinLnBrk="0" hangingPunct="1"/>
                      <a:r>
                        <a:rPr lang="en-US" sz="1100" kern="1200" dirty="0" smtClean="0">
                          <a:solidFill>
                            <a:schemeClr val="dk1"/>
                          </a:solidFill>
                          <a:latin typeface="+mn-lt"/>
                          <a:ea typeface="+mn-ea"/>
                          <a:cs typeface="+mn-cs"/>
                        </a:rPr>
                        <a:t>Optional</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6420846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6" y="798944"/>
            <a:ext cx="4218210" cy="4155319"/>
          </a:xfrm>
        </p:spPr>
        <p:txBody>
          <a:bodyPr/>
          <a:lstStyle/>
          <a:p>
            <a:r>
              <a:rPr lang="en-US" dirty="0"/>
              <a:t>Only the device with an IPv4 address associated with the target IPv4 address in the ARP request will respond with an ARP reply. </a:t>
            </a:r>
            <a:endParaRPr lang="en-US" dirty="0" smtClean="0"/>
          </a:p>
          <a:p>
            <a:endParaRPr lang="en-US" dirty="0" smtClean="0"/>
          </a:p>
          <a:p>
            <a:r>
              <a:rPr lang="en-US" dirty="0" smtClean="0"/>
              <a:t>The </a:t>
            </a:r>
            <a:r>
              <a:rPr lang="en-US" dirty="0"/>
              <a:t>ARP reply message includes:</a:t>
            </a:r>
          </a:p>
          <a:p>
            <a:pPr lvl="1"/>
            <a:r>
              <a:rPr lang="en-US" dirty="0" smtClean="0"/>
              <a:t>Sender’s </a:t>
            </a:r>
            <a:r>
              <a:rPr lang="en-US" dirty="0"/>
              <a:t>IPv4 </a:t>
            </a:r>
            <a:r>
              <a:rPr lang="en-US" dirty="0" smtClean="0"/>
              <a:t>address</a:t>
            </a:r>
          </a:p>
          <a:p>
            <a:pPr lvl="1"/>
            <a:r>
              <a:rPr lang="en-US" dirty="0" smtClean="0"/>
              <a:t>Sender’s </a:t>
            </a:r>
            <a:r>
              <a:rPr lang="en-US" dirty="0"/>
              <a:t>MAC address </a:t>
            </a:r>
            <a:endParaRPr lang="en-US" dirty="0" smtClean="0"/>
          </a:p>
          <a:p>
            <a:pPr lvl="1"/>
            <a:endParaRPr lang="en-US" dirty="0"/>
          </a:p>
          <a:p>
            <a:r>
              <a:rPr lang="en-US" dirty="0"/>
              <a:t>Entries in the ARP table are time stamped. If a device does not receive a frame from a particular device by the time the timestamp expires, the entry for this device is removed from the ARP table.</a:t>
            </a:r>
          </a:p>
        </p:txBody>
      </p:sp>
      <p:sp>
        <p:nvSpPr>
          <p:cNvPr id="29698" name="Rectangle 2"/>
          <p:cNvSpPr>
            <a:spLocks noGrp="1" noChangeArrowheads="1"/>
          </p:cNvSpPr>
          <p:nvPr>
            <p:ph type="title"/>
          </p:nvPr>
        </p:nvSpPr>
        <p:spPr/>
        <p:txBody>
          <a:bodyPr/>
          <a:lstStyle/>
          <a:p>
            <a:r>
              <a:rPr lang="en-US" altLang="en-US" sz="1600" dirty="0" smtClean="0"/>
              <a:t>ARP</a:t>
            </a:r>
            <a:r>
              <a:rPr lang="en-US" altLang="en-US" dirty="0" smtClean="0"/>
              <a:t/>
            </a:r>
            <a:br>
              <a:rPr lang="en-US" altLang="en-US" dirty="0" smtClean="0"/>
            </a:br>
            <a:r>
              <a:rPr lang="en-US" altLang="en-US" dirty="0"/>
              <a:t>Video Demonstration </a:t>
            </a:r>
            <a:r>
              <a:rPr lang="en-US" altLang="en-US" dirty="0" smtClean="0"/>
              <a:t>– ARP Reply</a:t>
            </a:r>
          </a:p>
        </p:txBody>
      </p:sp>
      <p:pic>
        <p:nvPicPr>
          <p:cNvPr id="2" name="Picture 1"/>
          <p:cNvPicPr>
            <a:picLocks noChangeAspect="1"/>
          </p:cNvPicPr>
          <p:nvPr/>
        </p:nvPicPr>
        <p:blipFill>
          <a:blip r:embed="rId3"/>
          <a:stretch>
            <a:fillRect/>
          </a:stretch>
        </p:blipFill>
        <p:spPr>
          <a:xfrm>
            <a:off x="4572000" y="2103120"/>
            <a:ext cx="4260533" cy="2373630"/>
          </a:xfrm>
          <a:prstGeom prst="rect">
            <a:avLst/>
          </a:prstGeom>
        </p:spPr>
      </p:pic>
    </p:spTree>
    <p:extLst>
      <p:ext uri="{BB962C8B-B14F-4D97-AF65-F5344CB8AC3E}">
        <p14:creationId xmlns:p14="http://schemas.microsoft.com/office/powerpoint/2010/main" val="54500100"/>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6" y="798944"/>
            <a:ext cx="4218210" cy="4155319"/>
          </a:xfrm>
        </p:spPr>
        <p:txBody>
          <a:bodyPr/>
          <a:lstStyle/>
          <a:p>
            <a:r>
              <a:rPr lang="en-US" dirty="0" smtClean="0"/>
              <a:t>When </a:t>
            </a:r>
            <a:r>
              <a:rPr lang="en-US" dirty="0"/>
              <a:t>a host creates a packet for a destination, it compares the destination IPv4 address and its own IPv4 address to determine if the two IPv4 addresses are located on the same Layer 3 network. </a:t>
            </a:r>
            <a:endParaRPr lang="en-US" dirty="0" smtClean="0"/>
          </a:p>
          <a:p>
            <a:r>
              <a:rPr lang="en-US" dirty="0" smtClean="0"/>
              <a:t>If </a:t>
            </a:r>
            <a:r>
              <a:rPr lang="en-US" dirty="0"/>
              <a:t>the destination host is not on its same network, the source checks its ARP table for an entry with the IPv4 address of the default gateway. </a:t>
            </a:r>
            <a:endParaRPr lang="en-US" dirty="0" smtClean="0"/>
          </a:p>
          <a:p>
            <a:r>
              <a:rPr lang="en-US" dirty="0" smtClean="0"/>
              <a:t>If </a:t>
            </a:r>
            <a:r>
              <a:rPr lang="en-US" dirty="0"/>
              <a:t>there is not an entry, it uses the ARP process to determine a MAC address of the default gateway</a:t>
            </a:r>
            <a:r>
              <a:rPr lang="en-US" dirty="0" smtClean="0"/>
              <a:t>.</a:t>
            </a:r>
            <a:endParaRPr lang="en-US" dirty="0"/>
          </a:p>
        </p:txBody>
      </p:sp>
      <p:sp>
        <p:nvSpPr>
          <p:cNvPr id="29698" name="Rectangle 2"/>
          <p:cNvSpPr>
            <a:spLocks noGrp="1" noChangeArrowheads="1"/>
          </p:cNvSpPr>
          <p:nvPr>
            <p:ph type="title"/>
          </p:nvPr>
        </p:nvSpPr>
        <p:spPr/>
        <p:txBody>
          <a:bodyPr/>
          <a:lstStyle/>
          <a:p>
            <a:r>
              <a:rPr lang="en-US" altLang="en-US" sz="1600" dirty="0" smtClean="0"/>
              <a:t>ARP</a:t>
            </a:r>
            <a:r>
              <a:rPr lang="en-US" altLang="en-US" dirty="0" smtClean="0"/>
              <a:t/>
            </a:r>
            <a:br>
              <a:rPr lang="en-US" altLang="en-US" dirty="0" smtClean="0"/>
            </a:br>
            <a:r>
              <a:rPr lang="en-US" altLang="en-US" dirty="0"/>
              <a:t>Video Demonstration – ARP role in Remote Communications</a:t>
            </a:r>
            <a:endParaRPr lang="en-US" altLang="en-US" dirty="0" smtClean="0"/>
          </a:p>
        </p:txBody>
      </p:sp>
      <p:pic>
        <p:nvPicPr>
          <p:cNvPr id="4" name="Picture 3"/>
          <p:cNvPicPr>
            <a:picLocks noChangeAspect="1"/>
          </p:cNvPicPr>
          <p:nvPr/>
        </p:nvPicPr>
        <p:blipFill>
          <a:blip r:embed="rId3"/>
          <a:stretch>
            <a:fillRect/>
          </a:stretch>
        </p:blipFill>
        <p:spPr>
          <a:xfrm>
            <a:off x="4572000" y="2103120"/>
            <a:ext cx="4260533" cy="2380298"/>
          </a:xfrm>
          <a:prstGeom prst="rect">
            <a:avLst/>
          </a:prstGeom>
        </p:spPr>
      </p:pic>
    </p:spTree>
    <p:extLst>
      <p:ext uri="{BB962C8B-B14F-4D97-AF65-F5344CB8AC3E}">
        <p14:creationId xmlns:p14="http://schemas.microsoft.com/office/powerpoint/2010/main" val="407697924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Every device has an ARP cache timer that removes ARP entries that have not been used for a specified period of time. </a:t>
            </a:r>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r>
              <a:rPr lang="en-US" altLang="ja-JP" dirty="0" smtClean="0"/>
              <a:t>You can also manually remove all or some of the entries in the ARP table. </a:t>
            </a:r>
          </a:p>
        </p:txBody>
      </p:sp>
      <p:sp>
        <p:nvSpPr>
          <p:cNvPr id="8194" name="Rectangle 2"/>
          <p:cNvSpPr>
            <a:spLocks noGrp="1" noChangeArrowheads="1"/>
          </p:cNvSpPr>
          <p:nvPr>
            <p:ph type="title"/>
          </p:nvPr>
        </p:nvSpPr>
        <p:spPr/>
        <p:txBody>
          <a:bodyPr/>
          <a:lstStyle/>
          <a:p>
            <a:r>
              <a:rPr lang="en-US" altLang="en-US" sz="1600" dirty="0" smtClean="0"/>
              <a:t>ARP</a:t>
            </a:r>
            <a:r>
              <a:rPr lang="en-US" altLang="en-US" dirty="0" smtClean="0"/>
              <a:t/>
            </a:r>
            <a:br>
              <a:rPr lang="en-US" altLang="en-US" dirty="0" smtClean="0"/>
            </a:br>
            <a:r>
              <a:rPr lang="en-US" altLang="en-US" dirty="0" smtClean="0"/>
              <a:t>Removing Entries from an ARP Table</a:t>
            </a:r>
          </a:p>
        </p:txBody>
      </p:sp>
      <p:pic>
        <p:nvPicPr>
          <p:cNvPr id="2" name="Picture 1"/>
          <p:cNvPicPr>
            <a:picLocks noChangeAspect="1"/>
          </p:cNvPicPr>
          <p:nvPr/>
        </p:nvPicPr>
        <p:blipFill>
          <a:blip r:embed="rId3"/>
          <a:stretch>
            <a:fillRect/>
          </a:stretch>
        </p:blipFill>
        <p:spPr>
          <a:xfrm>
            <a:off x="4506514" y="1212849"/>
            <a:ext cx="3837386" cy="2661131"/>
          </a:xfrm>
          <a:prstGeom prst="rect">
            <a:avLst/>
          </a:prstGeom>
        </p:spPr>
      </p:pic>
      <p:sp>
        <p:nvSpPr>
          <p:cNvPr id="7" name="Rectangle 6"/>
          <p:cNvSpPr txBox="1">
            <a:spLocks noChangeArrowheads="1"/>
          </p:cNvSpPr>
          <p:nvPr/>
        </p:nvSpPr>
        <p:spPr bwMode="auto">
          <a:xfrm>
            <a:off x="144065" y="1556495"/>
            <a:ext cx="3335735" cy="208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ja-JP" dirty="0" smtClean="0"/>
              <a:t>The times differ depending on the device’s operating system. As shown in the figure, some Windows operating systems store ARP cache entries for 2 minutes.</a:t>
            </a:r>
          </a:p>
        </p:txBody>
      </p:sp>
    </p:spTree>
    <p:extLst>
      <p:ext uri="{BB962C8B-B14F-4D97-AF65-F5344CB8AC3E}">
        <p14:creationId xmlns:p14="http://schemas.microsoft.com/office/powerpoint/2010/main" val="299275134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ARP</a:t>
            </a:r>
            <a:r>
              <a:rPr lang="en-US" altLang="en-US" dirty="0" smtClean="0"/>
              <a:t/>
            </a:r>
            <a:br>
              <a:rPr lang="en-US" altLang="en-US" dirty="0" smtClean="0"/>
            </a:br>
            <a:r>
              <a:rPr lang="en-US" altLang="en-US" dirty="0"/>
              <a:t>ARP Tables</a:t>
            </a:r>
            <a:endParaRPr lang="en-US" altLang="en-US" dirty="0" smtClean="0"/>
          </a:p>
        </p:txBody>
      </p:sp>
      <p:pic>
        <p:nvPicPr>
          <p:cNvPr id="3" name="Picture 2"/>
          <p:cNvPicPr>
            <a:picLocks noChangeAspect="1"/>
          </p:cNvPicPr>
          <p:nvPr/>
        </p:nvPicPr>
        <p:blipFill>
          <a:blip r:embed="rId3"/>
          <a:stretch>
            <a:fillRect/>
          </a:stretch>
        </p:blipFill>
        <p:spPr>
          <a:xfrm>
            <a:off x="4799012" y="1556495"/>
            <a:ext cx="3762375" cy="300037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78275566"/>
              </p:ext>
            </p:extLst>
          </p:nvPr>
        </p:nvGraphicFramePr>
        <p:xfrm>
          <a:off x="203200" y="860003"/>
          <a:ext cx="8686800" cy="3902497"/>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1663389662"/>
                    </a:ext>
                  </a:extLst>
                </a:gridCol>
                <a:gridCol w="4343400">
                  <a:extLst>
                    <a:ext uri="{9D8B030D-6E8A-4147-A177-3AD203B41FA5}">
                      <a16:colId xmlns:a16="http://schemas.microsoft.com/office/drawing/2014/main" val="2595474361"/>
                    </a:ext>
                  </a:extLst>
                </a:gridCol>
              </a:tblGrid>
              <a:tr h="422697">
                <a:tc>
                  <a:txBody>
                    <a:bodyPr/>
                    <a:lstStyle/>
                    <a:p>
                      <a:r>
                        <a:rPr lang="en-US" dirty="0" smtClean="0"/>
                        <a:t>On a Router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On a Windows</a:t>
                      </a:r>
                      <a:r>
                        <a:rPr lang="en-US" baseline="0" dirty="0" smtClean="0"/>
                        <a:t> Host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243352"/>
                  </a:ext>
                </a:extLst>
              </a:tr>
              <a:tr h="590550">
                <a:tc>
                  <a:txBody>
                    <a:bodyPr/>
                    <a:lstStyle/>
                    <a:p>
                      <a:r>
                        <a:rPr lang="en-US" dirty="0" smtClean="0"/>
                        <a:t>On a Cisco router, the</a:t>
                      </a:r>
                      <a:r>
                        <a:rPr lang="en-US" b="1" dirty="0" smtClean="0"/>
                        <a:t> show ip arp </a:t>
                      </a:r>
                      <a:r>
                        <a:rPr lang="en-US" dirty="0" smtClean="0"/>
                        <a:t>command is used to display the ARP table.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smtClean="0"/>
                        <a:t>On a Windows 7 PC, the </a:t>
                      </a:r>
                      <a:r>
                        <a:rPr lang="en-US" b="1" dirty="0" smtClean="0"/>
                        <a:t>arp –a </a:t>
                      </a:r>
                      <a:r>
                        <a:rPr lang="en-US" dirty="0" smtClean="0"/>
                        <a:t>command is used to display the ARP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146615"/>
                  </a:ext>
                </a:extLst>
              </a:tr>
              <a:tr h="28892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196960"/>
                  </a:ext>
                </a:extLst>
              </a:tr>
            </a:tbl>
          </a:graphicData>
        </a:graphic>
      </p:graphicFrame>
      <p:pic>
        <p:nvPicPr>
          <p:cNvPr id="5" name="Picture 4"/>
          <p:cNvPicPr>
            <a:picLocks noChangeAspect="1"/>
          </p:cNvPicPr>
          <p:nvPr/>
        </p:nvPicPr>
        <p:blipFill>
          <a:blip r:embed="rId3"/>
          <a:stretch>
            <a:fillRect/>
          </a:stretch>
        </p:blipFill>
        <p:spPr>
          <a:xfrm>
            <a:off x="4700936" y="1989550"/>
            <a:ext cx="3395709" cy="2707970"/>
          </a:xfrm>
          <a:prstGeom prst="rect">
            <a:avLst/>
          </a:prstGeom>
        </p:spPr>
      </p:pic>
      <p:sp>
        <p:nvSpPr>
          <p:cNvPr id="7" name="TextBox 6"/>
          <p:cNvSpPr txBox="1"/>
          <p:nvPr/>
        </p:nvSpPr>
        <p:spPr>
          <a:xfrm>
            <a:off x="329355" y="1989550"/>
            <a:ext cx="3906839" cy="846386"/>
          </a:xfrm>
          <a:prstGeom prst="rect">
            <a:avLst/>
          </a:prstGeom>
          <a:solidFill>
            <a:srgbClr val="000000"/>
          </a:solidFill>
        </p:spPr>
        <p:txBody>
          <a:bodyPr wrap="none" rtlCol="0">
            <a:spAutoFit/>
          </a:bodyPr>
          <a:lstStyle/>
          <a:p>
            <a:r>
              <a:rPr lang="en-US" sz="700" dirty="0">
                <a:solidFill>
                  <a:schemeClr val="bg1"/>
                </a:solidFill>
                <a:latin typeface="CiscoSans" panose="020B0503020201020303" pitchFamily="34" charset="0"/>
              </a:rPr>
              <a:t>Router</a:t>
            </a:r>
            <a:r>
              <a:rPr lang="en-US" sz="700" dirty="0" smtClean="0">
                <a:solidFill>
                  <a:schemeClr val="bg1"/>
                </a:solidFill>
                <a:latin typeface="CiscoSans" panose="020B0503020201020303" pitchFamily="34" charset="0"/>
              </a:rPr>
              <a:t># </a:t>
            </a:r>
            <a:r>
              <a:rPr lang="en-US" sz="700" b="1" dirty="0" smtClean="0">
                <a:solidFill>
                  <a:schemeClr val="bg1"/>
                </a:solidFill>
                <a:latin typeface="CiscoSans" panose="020B0503020201020303" pitchFamily="34" charset="0"/>
              </a:rPr>
              <a:t>show </a:t>
            </a:r>
            <a:r>
              <a:rPr lang="en-US" sz="700" b="1" dirty="0">
                <a:solidFill>
                  <a:schemeClr val="bg1"/>
                </a:solidFill>
                <a:latin typeface="CiscoSans" panose="020B0503020201020303" pitchFamily="34" charset="0"/>
              </a:rPr>
              <a:t>ip arp</a:t>
            </a:r>
          </a:p>
          <a:p>
            <a:r>
              <a:rPr lang="en-US" sz="700" dirty="0">
                <a:solidFill>
                  <a:schemeClr val="bg1"/>
                </a:solidFill>
                <a:latin typeface="CiscoSans" panose="020B0503020201020303" pitchFamily="34" charset="0"/>
              </a:rPr>
              <a:t>Protocol  </a:t>
            </a:r>
            <a:r>
              <a:rPr lang="en-US" sz="700" dirty="0" smtClean="0">
                <a:solidFill>
                  <a:schemeClr val="bg1"/>
                </a:solidFill>
                <a:latin typeface="CiscoSans" panose="020B0503020201020303" pitchFamily="34" charset="0"/>
              </a:rPr>
              <a:t>Address               </a:t>
            </a:r>
            <a:r>
              <a:rPr lang="en-US" sz="700" dirty="0">
                <a:solidFill>
                  <a:schemeClr val="bg1"/>
                </a:solidFill>
                <a:latin typeface="CiscoSans" panose="020B0503020201020303" pitchFamily="34" charset="0"/>
              </a:rPr>
              <a:t>Age (min) </a:t>
            </a:r>
            <a:r>
              <a:rPr lang="en-US" sz="700" dirty="0" smtClean="0">
                <a:solidFill>
                  <a:schemeClr val="bg1"/>
                </a:solidFill>
                <a:latin typeface="CiscoSans" panose="020B0503020201020303" pitchFamily="34" charset="0"/>
              </a:rPr>
              <a:t>	Hardware </a:t>
            </a:r>
            <a:r>
              <a:rPr lang="en-US" sz="700" dirty="0">
                <a:solidFill>
                  <a:schemeClr val="bg1"/>
                </a:solidFill>
                <a:latin typeface="CiscoSans" panose="020B0503020201020303" pitchFamily="34" charset="0"/>
              </a:rPr>
              <a:t>Addr </a:t>
            </a:r>
            <a:r>
              <a:rPr lang="en-US" sz="700" dirty="0" smtClean="0">
                <a:solidFill>
                  <a:schemeClr val="bg1"/>
                </a:solidFill>
                <a:latin typeface="CiscoSans" panose="020B0503020201020303" pitchFamily="34" charset="0"/>
              </a:rPr>
              <a:t>	Type	Interface</a:t>
            </a:r>
            <a:endParaRPr lang="en-US" sz="700" dirty="0">
              <a:solidFill>
                <a:schemeClr val="bg1"/>
              </a:solidFill>
              <a:latin typeface="CiscoSans" panose="020B0503020201020303" pitchFamily="34" charset="0"/>
            </a:endParaRPr>
          </a:p>
          <a:p>
            <a:r>
              <a:rPr lang="en-US" sz="700" dirty="0" smtClean="0">
                <a:solidFill>
                  <a:schemeClr val="bg1"/>
                </a:solidFill>
                <a:latin typeface="CiscoSans" panose="020B0503020201020303" pitchFamily="34" charset="0"/>
              </a:rPr>
              <a:t>Internet	 172.16.233.229             </a:t>
            </a:r>
            <a:r>
              <a:rPr lang="en-US" sz="700" dirty="0">
                <a:solidFill>
                  <a:schemeClr val="bg1"/>
                </a:solidFill>
                <a:latin typeface="CiscoSans" panose="020B0503020201020303" pitchFamily="34" charset="0"/>
              </a:rPr>
              <a:t>-   </a:t>
            </a:r>
            <a:r>
              <a:rPr lang="en-US" sz="700" dirty="0" smtClean="0">
                <a:solidFill>
                  <a:schemeClr val="bg1"/>
                </a:solidFill>
                <a:latin typeface="CiscoSans" panose="020B0503020201020303" pitchFamily="34" charset="0"/>
              </a:rPr>
              <a:t>  	0000.0c59.f892	ARPA 	Ethernet0/0</a:t>
            </a:r>
            <a:endParaRPr lang="en-US" sz="700" dirty="0">
              <a:solidFill>
                <a:schemeClr val="bg1"/>
              </a:solidFill>
              <a:latin typeface="CiscoSans" panose="020B0503020201020303" pitchFamily="34" charset="0"/>
            </a:endParaRPr>
          </a:p>
          <a:p>
            <a:r>
              <a:rPr lang="en-US" sz="700" dirty="0" smtClean="0">
                <a:solidFill>
                  <a:schemeClr val="bg1"/>
                </a:solidFill>
                <a:latin typeface="CiscoSans" panose="020B0503020201020303" pitchFamily="34" charset="0"/>
              </a:rPr>
              <a:t>Internet	 172.16.233.218             </a:t>
            </a:r>
            <a:r>
              <a:rPr lang="en-US" sz="700" dirty="0">
                <a:solidFill>
                  <a:schemeClr val="bg1"/>
                </a:solidFill>
                <a:latin typeface="CiscoSans" panose="020B0503020201020303" pitchFamily="34" charset="0"/>
              </a:rPr>
              <a:t>-     </a:t>
            </a:r>
            <a:r>
              <a:rPr lang="en-US" sz="700" dirty="0" smtClean="0">
                <a:solidFill>
                  <a:schemeClr val="bg1"/>
                </a:solidFill>
                <a:latin typeface="CiscoSans" panose="020B0503020201020303" pitchFamily="34" charset="0"/>
              </a:rPr>
              <a:t>	0000.0c07.ac00	ARPA	Ethernet0/0</a:t>
            </a:r>
            <a:endParaRPr lang="en-US" sz="700" dirty="0">
              <a:solidFill>
                <a:schemeClr val="bg1"/>
              </a:solidFill>
              <a:latin typeface="CiscoSans" panose="020B0503020201020303" pitchFamily="34" charset="0"/>
            </a:endParaRPr>
          </a:p>
          <a:p>
            <a:r>
              <a:rPr lang="en-US" sz="700" dirty="0" smtClean="0">
                <a:solidFill>
                  <a:schemeClr val="bg1"/>
                </a:solidFill>
                <a:latin typeface="CiscoSans" panose="020B0503020201020303" pitchFamily="34" charset="0"/>
              </a:rPr>
              <a:t>Internet	 172.16.168.11               </a:t>
            </a:r>
            <a:r>
              <a:rPr lang="en-US" sz="700" dirty="0">
                <a:solidFill>
                  <a:schemeClr val="bg1"/>
                </a:solidFill>
                <a:latin typeface="CiscoSans" panose="020B0503020201020303" pitchFamily="34" charset="0"/>
              </a:rPr>
              <a:t>-     </a:t>
            </a:r>
            <a:r>
              <a:rPr lang="en-US" sz="700" dirty="0" smtClean="0">
                <a:solidFill>
                  <a:schemeClr val="bg1"/>
                </a:solidFill>
                <a:latin typeface="CiscoSans" panose="020B0503020201020303" pitchFamily="34" charset="0"/>
              </a:rPr>
              <a:t>	0000.0c63.1300	ARPA	Ethernet0/0</a:t>
            </a:r>
            <a:endParaRPr lang="en-US" sz="700" dirty="0">
              <a:solidFill>
                <a:schemeClr val="bg1"/>
              </a:solidFill>
              <a:latin typeface="CiscoSans" panose="020B0503020201020303" pitchFamily="34" charset="0"/>
            </a:endParaRPr>
          </a:p>
          <a:p>
            <a:r>
              <a:rPr lang="en-US" sz="700" dirty="0" smtClean="0">
                <a:solidFill>
                  <a:schemeClr val="bg1"/>
                </a:solidFill>
                <a:latin typeface="CiscoSans" panose="020B0503020201020303" pitchFamily="34" charset="0"/>
              </a:rPr>
              <a:t>Internet 	 172.16.168.254             9     	0000.0c36.6965	ARPA	Ethernet0/0</a:t>
            </a:r>
            <a:endParaRPr lang="en-US" sz="700" dirty="0">
              <a:solidFill>
                <a:schemeClr val="bg1"/>
              </a:solidFill>
              <a:latin typeface="CiscoSans" panose="020B0503020201020303" pitchFamily="34" charset="0"/>
            </a:endParaRPr>
          </a:p>
          <a:p>
            <a:r>
              <a:rPr lang="en-US" sz="700" dirty="0" smtClean="0">
                <a:solidFill>
                  <a:schemeClr val="bg1"/>
                </a:solidFill>
                <a:latin typeface="CiscoSans" panose="020B0503020201020303" pitchFamily="34" charset="0"/>
              </a:rPr>
              <a:t>Router</a:t>
            </a:r>
            <a:r>
              <a:rPr lang="en-US" sz="700" dirty="0">
                <a:solidFill>
                  <a:schemeClr val="bg1"/>
                </a:solidFill>
                <a:latin typeface="CiscoSans" panose="020B0503020201020303" pitchFamily="34" charset="0"/>
              </a:rPr>
              <a:t>#</a:t>
            </a:r>
          </a:p>
        </p:txBody>
      </p:sp>
    </p:spTree>
    <p:extLst>
      <p:ext uri="{BB962C8B-B14F-4D97-AF65-F5344CB8AC3E}">
        <p14:creationId xmlns:p14="http://schemas.microsoft.com/office/powerpoint/2010/main" val="2926493430"/>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2788127" y="798513"/>
            <a:ext cx="3566158" cy="4156075"/>
          </a:xfrm>
          <a:prstGeom prst="rect">
            <a:avLst/>
          </a:prstGeom>
          <a:ln>
            <a:solidFill>
              <a:srgbClr val="000000"/>
            </a:solidFill>
          </a:ln>
        </p:spPr>
      </p:pic>
      <p:sp>
        <p:nvSpPr>
          <p:cNvPr id="8194" name="Rectangle 2"/>
          <p:cNvSpPr>
            <a:spLocks noGrp="1" noChangeArrowheads="1"/>
          </p:cNvSpPr>
          <p:nvPr>
            <p:ph type="title"/>
          </p:nvPr>
        </p:nvSpPr>
        <p:spPr/>
        <p:txBody>
          <a:bodyPr/>
          <a:lstStyle/>
          <a:p>
            <a:r>
              <a:rPr lang="en-US" altLang="en-US" sz="1600" dirty="0" smtClean="0"/>
              <a:t>ARP</a:t>
            </a:r>
            <a:r>
              <a:rPr lang="en-US" altLang="en-US" dirty="0" smtClean="0"/>
              <a:t/>
            </a:r>
            <a:br>
              <a:rPr lang="en-US" altLang="en-US" dirty="0" smtClean="0"/>
            </a:br>
            <a:r>
              <a:rPr lang="en-US" altLang="en-US" dirty="0"/>
              <a:t>Packet Tracer - Examine the ARP Table </a:t>
            </a:r>
            <a:endParaRPr lang="en-US" altLang="en-US" dirty="0" smtClean="0"/>
          </a:p>
        </p:txBody>
      </p:sp>
    </p:spTree>
    <p:extLst>
      <p:ext uri="{BB962C8B-B14F-4D97-AF65-F5344CB8AC3E}">
        <p14:creationId xmlns:p14="http://schemas.microsoft.com/office/powerpoint/2010/main" val="1576770973"/>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a:t>As a broadcast frame, an ARP request is received and processed by every device on the local network. </a:t>
            </a:r>
          </a:p>
          <a:p>
            <a:r>
              <a:rPr lang="en-US" altLang="ja-JP" dirty="0" smtClean="0"/>
              <a:t>ARP </a:t>
            </a:r>
            <a:r>
              <a:rPr lang="en-US" altLang="ja-JP" dirty="0"/>
              <a:t>requests can flood the local </a:t>
            </a:r>
            <a:r>
              <a:rPr lang="en-US" altLang="ja-JP" dirty="0" smtClean="0"/>
              <a:t>segment if </a:t>
            </a:r>
            <a:r>
              <a:rPr lang="en-US" altLang="ja-JP" dirty="0"/>
              <a:t>a large number of devices were to be powered up and all start accessing network services at the same </a:t>
            </a:r>
            <a:r>
              <a:rPr lang="en-US" altLang="ja-JP" dirty="0" smtClean="0"/>
              <a:t>time.</a:t>
            </a:r>
          </a:p>
        </p:txBody>
      </p:sp>
      <p:sp>
        <p:nvSpPr>
          <p:cNvPr id="8194" name="Rectangle 2"/>
          <p:cNvSpPr>
            <a:spLocks noGrp="1" noChangeArrowheads="1"/>
          </p:cNvSpPr>
          <p:nvPr>
            <p:ph type="title"/>
          </p:nvPr>
        </p:nvSpPr>
        <p:spPr/>
        <p:txBody>
          <a:bodyPr/>
          <a:lstStyle/>
          <a:p>
            <a:r>
              <a:rPr lang="en-US" altLang="en-US" sz="1600" dirty="0" smtClean="0"/>
              <a:t>ARP Issues</a:t>
            </a:r>
            <a:r>
              <a:rPr lang="en-US" altLang="en-US" dirty="0" smtClean="0"/>
              <a:t/>
            </a:r>
            <a:br>
              <a:rPr lang="en-US" altLang="en-US" dirty="0" smtClean="0"/>
            </a:br>
            <a:r>
              <a:rPr lang="en-US" altLang="en-US" dirty="0"/>
              <a:t>ARP </a:t>
            </a:r>
            <a:r>
              <a:rPr lang="en-US" altLang="en-US" dirty="0" smtClean="0"/>
              <a:t>Broadcasts</a:t>
            </a:r>
          </a:p>
        </p:txBody>
      </p:sp>
      <p:pic>
        <p:nvPicPr>
          <p:cNvPr id="2" name="Picture 1"/>
          <p:cNvPicPr>
            <a:picLocks noChangeAspect="1"/>
          </p:cNvPicPr>
          <p:nvPr/>
        </p:nvPicPr>
        <p:blipFill>
          <a:blip r:embed="rId3"/>
          <a:stretch>
            <a:fillRect/>
          </a:stretch>
        </p:blipFill>
        <p:spPr>
          <a:xfrm>
            <a:off x="1829573" y="2048350"/>
            <a:ext cx="5292767" cy="2612979"/>
          </a:xfrm>
          <a:prstGeom prst="rect">
            <a:avLst/>
          </a:prstGeom>
        </p:spPr>
      </p:pic>
    </p:spTree>
    <p:extLst>
      <p:ext uri="{BB962C8B-B14F-4D97-AF65-F5344CB8AC3E}">
        <p14:creationId xmlns:p14="http://schemas.microsoft.com/office/powerpoint/2010/main" val="2582412007"/>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3831035" cy="4155319"/>
          </a:xfrm>
        </p:spPr>
        <p:txBody>
          <a:bodyPr/>
          <a:lstStyle/>
          <a:p>
            <a:r>
              <a:rPr lang="en-US" altLang="ja-JP" dirty="0"/>
              <a:t>Attackers can respond to requests and pretend to be providers of services. </a:t>
            </a:r>
          </a:p>
          <a:p>
            <a:r>
              <a:rPr lang="en-US" altLang="ja-JP" dirty="0" smtClean="0"/>
              <a:t>One type of ARP spoofing attack used </a:t>
            </a:r>
            <a:r>
              <a:rPr lang="en-US" altLang="ja-JP" dirty="0"/>
              <a:t>by </a:t>
            </a:r>
            <a:r>
              <a:rPr lang="en-US" altLang="ja-JP" dirty="0" smtClean="0"/>
              <a:t>attackers is to </a:t>
            </a:r>
            <a:r>
              <a:rPr lang="en-US" altLang="ja-JP" dirty="0"/>
              <a:t>reply to an ARP request </a:t>
            </a:r>
            <a:r>
              <a:rPr lang="en-US" altLang="ja-JP" dirty="0" smtClean="0"/>
              <a:t>for the default gateway.  </a:t>
            </a:r>
            <a:r>
              <a:rPr lang="en-US" altLang="ja-JP" dirty="0"/>
              <a:t>I</a:t>
            </a:r>
            <a:r>
              <a:rPr lang="en-US" altLang="ja-JP" dirty="0" smtClean="0"/>
              <a:t>n the figure, host A requests the MAC address of the default gateway. Host C replies to the ARP request. Host A receives the reply and updates its ARP table. It now sends packets destined to the default gateway to the attacker host C.</a:t>
            </a:r>
            <a:endParaRPr lang="en-US" altLang="ja-JP" dirty="0"/>
          </a:p>
          <a:p>
            <a:r>
              <a:rPr lang="en-US" altLang="ja-JP" dirty="0" smtClean="0"/>
              <a:t>Enterprise </a:t>
            </a:r>
            <a:r>
              <a:rPr lang="en-US" altLang="ja-JP" dirty="0"/>
              <a:t>level switches include mitigation techniques known as dynamic ARP inspection (DAI). </a:t>
            </a:r>
            <a:r>
              <a:rPr lang="en-US" altLang="ja-JP" dirty="0" smtClean="0"/>
              <a:t>                                                  </a:t>
            </a:r>
          </a:p>
        </p:txBody>
      </p:sp>
      <p:sp>
        <p:nvSpPr>
          <p:cNvPr id="8194" name="Rectangle 2"/>
          <p:cNvSpPr>
            <a:spLocks noGrp="1" noChangeArrowheads="1"/>
          </p:cNvSpPr>
          <p:nvPr>
            <p:ph type="title"/>
          </p:nvPr>
        </p:nvSpPr>
        <p:spPr/>
        <p:txBody>
          <a:bodyPr/>
          <a:lstStyle/>
          <a:p>
            <a:r>
              <a:rPr lang="en-US" altLang="en-US" sz="1600" dirty="0" smtClean="0"/>
              <a:t>ARP Issues</a:t>
            </a:r>
            <a:r>
              <a:rPr lang="en-US" altLang="en-US" dirty="0" smtClean="0"/>
              <a:t/>
            </a:r>
            <a:br>
              <a:rPr lang="en-US" altLang="en-US" dirty="0" smtClean="0"/>
            </a:br>
            <a:r>
              <a:rPr lang="en-US" altLang="en-US" dirty="0"/>
              <a:t>ARP </a:t>
            </a:r>
            <a:r>
              <a:rPr lang="en-US" altLang="en-US" dirty="0" smtClean="0"/>
              <a:t>Spoofing</a:t>
            </a:r>
          </a:p>
        </p:txBody>
      </p:sp>
      <p:pic>
        <p:nvPicPr>
          <p:cNvPr id="2" name="Picture 1"/>
          <p:cNvPicPr>
            <a:picLocks noChangeAspect="1"/>
          </p:cNvPicPr>
          <p:nvPr/>
        </p:nvPicPr>
        <p:blipFill>
          <a:blip r:embed="rId3"/>
          <a:stretch>
            <a:fillRect/>
          </a:stretch>
        </p:blipFill>
        <p:spPr>
          <a:xfrm>
            <a:off x="4264233" y="1085850"/>
            <a:ext cx="4430504" cy="3028950"/>
          </a:xfrm>
          <a:prstGeom prst="rect">
            <a:avLst/>
          </a:prstGeom>
        </p:spPr>
      </p:pic>
    </p:spTree>
    <p:extLst>
      <p:ext uri="{BB962C8B-B14F-4D97-AF65-F5344CB8AC3E}">
        <p14:creationId xmlns:p14="http://schemas.microsoft.com/office/powerpoint/2010/main" val="2118189208"/>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5.4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3" name="Content Placeholder 2"/>
          <p:cNvSpPr>
            <a:spLocks noGrp="1"/>
          </p:cNvSpPr>
          <p:nvPr>
            <p:ph idx="1"/>
          </p:nvPr>
        </p:nvSpPr>
        <p:spPr/>
        <p:txBody>
          <a:bodyPr/>
          <a:lstStyle/>
          <a:p>
            <a:r>
              <a:rPr lang="en-US" dirty="0"/>
              <a:t>Explain the operation of Ethernet.</a:t>
            </a:r>
          </a:p>
          <a:p>
            <a:r>
              <a:rPr lang="en-US" dirty="0"/>
              <a:t>Explain how a switch operates.</a:t>
            </a:r>
          </a:p>
          <a:p>
            <a:r>
              <a:rPr lang="en-US" dirty="0"/>
              <a:t>Explain how the address resolution protocol enables communication on a network.</a:t>
            </a:r>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5: Ethernet</a:t>
            </a:r>
            <a:endParaRPr lang="en-US" dirty="0"/>
          </a:p>
        </p:txBody>
      </p:sp>
    </p:spTree>
    <p:extLst>
      <p:ext uri="{BB962C8B-B14F-4D97-AF65-F5344CB8AC3E}">
        <p14:creationId xmlns:p14="http://schemas.microsoft.com/office/powerpoint/2010/main" val="2268662561"/>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5.1</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p:cNvSpPr>
            <a:spLocks noGrp="1"/>
          </p:cNvSpPr>
          <p:nvPr>
            <p:ph idx="1"/>
          </p:nvPr>
        </p:nvSpPr>
        <p:spPr/>
        <p:txBody>
          <a:bodyPr/>
          <a:lstStyle/>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833542027"/>
              </p:ext>
            </p:extLst>
          </p:nvPr>
        </p:nvGraphicFramePr>
        <p:xfrm>
          <a:off x="144461" y="798513"/>
          <a:ext cx="8472890" cy="321056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731093094"/>
                    </a:ext>
                  </a:extLst>
                </a:gridCol>
                <a:gridCol w="4236445">
                  <a:extLst>
                    <a:ext uri="{9D8B030D-6E8A-4147-A177-3AD203B41FA5}">
                      <a16:colId xmlns:a16="http://schemas.microsoft.com/office/drawing/2014/main" val="2353496225"/>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IEEE 802.2</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IEEE 802.3</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LLC Sublayer</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MAC Sublayer</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Data Encapsulation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Frame Delimiting</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Cyclic Redundancy Check</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Carrier Sense Multiple Access (CSMA)</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Ethernet II</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Frame Check Sequence (FCS)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Preamble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EtherType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Runt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Collision Fragment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Jumbo</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Baby Giant Frame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Hexadecimal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Organizationally Unique Identifier (OUI)</a:t>
                      </a:r>
                    </a:p>
                    <a:p>
                      <a:pPr marL="285750" indent="-285750" algn="l" defTabSz="685777" rtl="0" eaLnBrk="1" latinLnBrk="0" hangingPunct="1">
                        <a:buFont typeface="Arial" panose="020B0604020202020204" pitchFamily="34" charset="0"/>
                        <a:buChar cha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1621868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5</a:t>
            </a:r>
            <a:r>
              <a:rPr lang="en-US" dirty="0" smtClean="0"/>
              <a:t>, </a:t>
            </a:r>
            <a:r>
              <a:rPr lang="en-US" dirty="0"/>
              <a:t>“Assessment” after completing Chapter 5</a:t>
            </a:r>
            <a:r>
              <a:rPr lang="en-US" dirty="0" smtClean="0"/>
              <a:t>.</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5: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5.2</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p:cNvSpPr>
            <a:spLocks noGrp="1"/>
          </p:cNvSpPr>
          <p:nvPr>
            <p:ph idx="1"/>
          </p:nvPr>
        </p:nvSpPr>
        <p:spPr/>
        <p:txBody>
          <a:bodyPr/>
          <a:lstStyle/>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2216768631"/>
              </p:ext>
            </p:extLst>
          </p:nvPr>
        </p:nvGraphicFramePr>
        <p:xfrm>
          <a:off x="144461" y="798513"/>
          <a:ext cx="8472890" cy="347472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731093094"/>
                    </a:ext>
                  </a:extLst>
                </a:gridCol>
                <a:gridCol w="4236445">
                  <a:extLst>
                    <a:ext uri="{9D8B030D-6E8A-4147-A177-3AD203B41FA5}">
                      <a16:colId xmlns:a16="http://schemas.microsoft.com/office/drawing/2014/main" val="2353496225"/>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burned-in address (BIA)</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ipconfig /all command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ifconfig command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Unicast MAC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Broadcast MAC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Multicast MAC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Content Addressable Memory (CAM)</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Store-and-forward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Cut-through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Fast-forward switching</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Fragment-free switching</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Port-based Memory Buffering</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Shared Memory Buffering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Half-duplex</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Full-duplex</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Auto-MDIX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Address Resolution Protocol (ARP)</a:t>
                      </a:r>
                    </a:p>
                    <a:p>
                      <a:pPr marL="285750" indent="-285750" algn="l" defTabSz="685777" rtl="0" eaLnBrk="1" latinLnBrk="0" hangingPunct="1">
                        <a:buFont typeface="Arial" panose="020B0604020202020204" pitchFamily="34" charset="0"/>
                        <a:buChar cha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563777627"/>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5.3</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p:cNvSpPr>
            <a:spLocks noGrp="1"/>
          </p:cNvSpPr>
          <p:nvPr>
            <p:ph idx="1"/>
          </p:nvPr>
        </p:nvSpPr>
        <p:spPr/>
        <p:txBody>
          <a:bodyPr/>
          <a:lstStyle/>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3727050891"/>
              </p:ext>
            </p:extLst>
          </p:nvPr>
        </p:nvGraphicFramePr>
        <p:xfrm>
          <a:off x="144461" y="798513"/>
          <a:ext cx="8472890" cy="1625600"/>
        </p:xfrm>
        <a:graphic>
          <a:graphicData uri="http://schemas.openxmlformats.org/drawingml/2006/table">
            <a:tbl>
              <a:tblPr firstRow="1" bandRow="1">
                <a:tableStyleId>{F5AB1C69-6EDB-4FF4-983F-18BD219EF322}</a:tableStyleId>
              </a:tblPr>
              <a:tblGrid>
                <a:gridCol w="8472890">
                  <a:extLst>
                    <a:ext uri="{9D8B030D-6E8A-4147-A177-3AD203B41FA5}">
                      <a16:colId xmlns:a16="http://schemas.microsoft.com/office/drawing/2014/main" val="2731093094"/>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ARP Table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ARP Cache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ARP Request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ARP Reply</a:t>
                      </a:r>
                    </a:p>
                    <a:p>
                      <a:pPr marL="173038" indent="-173038">
                        <a:spcBef>
                          <a:spcPts val="200"/>
                        </a:spcBef>
                        <a:spcAft>
                          <a:spcPts val="200"/>
                        </a:spcAft>
                        <a:buFont typeface="Arial" panose="020B0604020202020204" pitchFamily="34" charset="0"/>
                        <a:buChar char="•"/>
                      </a:pPr>
                      <a:r>
                        <a:rPr lang="en-US" b="1" dirty="0" smtClean="0">
                          <a:solidFill>
                            <a:schemeClr val="tx1"/>
                          </a:solidFill>
                          <a:latin typeface="+mn-lt"/>
                        </a:rPr>
                        <a:t>show ip arp, arp –a</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ARP spoofing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048932706"/>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5</a:t>
            </a:r>
            <a:r>
              <a:rPr lang="en-US" dirty="0" smtClean="0"/>
              <a:t>, </a:t>
            </a:r>
            <a:r>
              <a:rPr lang="en-US" dirty="0"/>
              <a:t>the instructor should:</a:t>
            </a:r>
          </a:p>
          <a:p>
            <a:pPr eaLnBrk="1" hangingPunct="1">
              <a:lnSpc>
                <a:spcPct val="85000"/>
              </a:lnSpc>
              <a:spcBef>
                <a:spcPct val="30000"/>
              </a:spcBef>
            </a:pPr>
            <a:r>
              <a:rPr lang="en-US" dirty="0"/>
              <a:t>Complete </a:t>
            </a:r>
            <a:r>
              <a:rPr lang="en-US" dirty="0" smtClean="0"/>
              <a:t>Chapter 5, </a:t>
            </a:r>
            <a:r>
              <a:rPr lang="en-US" dirty="0"/>
              <a:t>“Assessment.”</a:t>
            </a:r>
          </a:p>
          <a:p>
            <a:pPr eaLnBrk="1" hangingPunct="1">
              <a:lnSpc>
                <a:spcPct val="85000"/>
              </a:lnSpc>
              <a:spcBef>
                <a:spcPct val="30000"/>
              </a:spcBef>
            </a:pPr>
            <a:endParaRPr lang="en-US" dirty="0" smtClean="0"/>
          </a:p>
          <a:p>
            <a:pPr eaLnBrk="1" hangingPunct="1">
              <a:lnSpc>
                <a:spcPct val="85000"/>
              </a:lnSpc>
              <a:spcBef>
                <a:spcPct val="30000"/>
              </a:spcBef>
            </a:pPr>
            <a:r>
              <a:rPr lang="en-US" dirty="0" smtClean="0"/>
              <a:t>The </a:t>
            </a:r>
            <a:r>
              <a:rPr lang="en-US" dirty="0"/>
              <a:t>objectives of this chapter are:</a:t>
            </a:r>
          </a:p>
          <a:p>
            <a:pPr marL="630238" lvl="2" indent="-214313">
              <a:buFont typeface="Arial" panose="020B0604020202020204" pitchFamily="34" charset="0"/>
              <a:buChar char="•"/>
            </a:pPr>
            <a:r>
              <a:rPr lang="en-US" dirty="0"/>
              <a:t>Explain how the Ethernet sublayers are related to the frame fields.</a:t>
            </a:r>
          </a:p>
          <a:p>
            <a:pPr marL="630238" lvl="2" indent="-214313">
              <a:buFont typeface="Arial" panose="020B0604020202020204" pitchFamily="34" charset="0"/>
              <a:buChar char="•"/>
            </a:pPr>
            <a:r>
              <a:rPr lang="en-US" dirty="0"/>
              <a:t>Describe the Ethernet MAC address.</a:t>
            </a:r>
          </a:p>
          <a:p>
            <a:pPr marL="630238" lvl="2" indent="-214313">
              <a:buFont typeface="Arial" panose="020B0604020202020204" pitchFamily="34" charset="0"/>
              <a:buChar char="•"/>
            </a:pPr>
            <a:r>
              <a:rPr lang="en-US" dirty="0"/>
              <a:t>Explain how a switch builds its MAC address table and forwards frames.</a:t>
            </a:r>
          </a:p>
          <a:p>
            <a:pPr marL="630238" lvl="2" indent="-214313">
              <a:buFont typeface="Arial" panose="020B0604020202020204" pitchFamily="34" charset="0"/>
              <a:buChar char="•"/>
            </a:pPr>
            <a:r>
              <a:rPr lang="en-US" dirty="0"/>
              <a:t>Describe switch forwarding </a:t>
            </a:r>
            <a:r>
              <a:rPr lang="en-US" dirty="0" smtClean="0"/>
              <a:t>methods and </a:t>
            </a:r>
            <a:r>
              <a:rPr lang="en-US" dirty="0"/>
              <a:t>port settings available for Layer 2 switches.</a:t>
            </a:r>
          </a:p>
          <a:p>
            <a:pPr marL="630238" lvl="2" indent="-214313">
              <a:buFont typeface="Arial" panose="020B0604020202020204" pitchFamily="34" charset="0"/>
              <a:buChar char="•"/>
            </a:pPr>
            <a:r>
              <a:rPr lang="en-US" dirty="0"/>
              <a:t>Compare the roles of the MAC address and the IP address.</a:t>
            </a:r>
          </a:p>
          <a:p>
            <a:pPr marL="630238" lvl="2" indent="-214313">
              <a:buFont typeface="Arial" panose="020B0604020202020204" pitchFamily="34" charset="0"/>
              <a:buChar char="•"/>
            </a:pPr>
            <a:r>
              <a:rPr lang="en-US" dirty="0"/>
              <a:t>Describe the purpose of ARP.</a:t>
            </a:r>
          </a:p>
          <a:p>
            <a:pPr marL="630238" lvl="2" indent="-214313">
              <a:buFont typeface="Arial" panose="020B0604020202020204" pitchFamily="34" charset="0"/>
              <a:buChar char="•"/>
            </a:pPr>
            <a:r>
              <a:rPr lang="en-US" dirty="0"/>
              <a:t>Explain how ARP requests impact network and host performance.</a:t>
            </a:r>
          </a:p>
          <a:p>
            <a:pPr marL="630238" lvl="2" indent="-214313">
              <a:buFont typeface="Arial" panose="020B0604020202020204" pitchFamily="34" charset="0"/>
              <a:buChar char="•"/>
            </a:pPr>
            <a:endParaRPr lang="en-US" sz="1200" dirty="0" smtClean="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a:t>
            </a:r>
            <a:r>
              <a:rPr lang="en-US" dirty="0" smtClean="0"/>
              <a:t>5: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0"/>
            <a:r>
              <a:rPr lang="en-US" dirty="0"/>
              <a:t>Explain that this chapter focuses on the Ethernet protocol, the most commonly used LAN technology in the world. Ethernet is a combination of Data Link layer software and Physical layer hardware, because the Physical and Data Link layers are tightly coupled. </a:t>
            </a:r>
          </a:p>
          <a:p>
            <a:pPr lvl="0"/>
            <a:r>
              <a:rPr lang="en-US" dirty="0" smtClean="0"/>
              <a:t>In Section 5.1, remind </a:t>
            </a:r>
            <a:r>
              <a:rPr lang="en-US" dirty="0"/>
              <a:t>students that Ethernet is a standardized </a:t>
            </a:r>
            <a:r>
              <a:rPr lang="en-US" dirty="0" smtClean="0"/>
              <a:t>protocol. Therefore</a:t>
            </a:r>
            <a:r>
              <a:rPr lang="en-US" dirty="0"/>
              <a:t>, it has well-defined rules for how it operates and for the structure of the Data Link layer frames and Physical layer signals it uses.</a:t>
            </a:r>
          </a:p>
          <a:p>
            <a:pPr lvl="0"/>
            <a:r>
              <a:rPr lang="en-US" dirty="0"/>
              <a:t>Explain that the Ethernet Data Link layer today has two main parts. The LLC sublayer links Ethernet to the upper layers, while the MAC sublayer controls the hardware. Ethernet can be used with a wide variety of physical media</a:t>
            </a:r>
            <a:r>
              <a:rPr lang="en-US" dirty="0" smtClean="0"/>
              <a:t>.</a:t>
            </a:r>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0"/>
            <a:r>
              <a:rPr lang="en-US" dirty="0"/>
              <a:t>Use the following web site to </a:t>
            </a:r>
            <a:r>
              <a:rPr lang="en-US" dirty="0" smtClean="0"/>
              <a:t>explain the </a:t>
            </a:r>
            <a:r>
              <a:rPr lang="en-US" dirty="0"/>
              <a:t>IEEE shorthand identifiers, such as 10BaseT, and 100BaseT: </a:t>
            </a:r>
            <a:r>
              <a:rPr lang="en-US" dirty="0">
                <a:hlinkClick r:id="rId3"/>
              </a:rPr>
              <a:t>http://</a:t>
            </a:r>
            <a:r>
              <a:rPr lang="en-US" dirty="0" smtClean="0">
                <a:hlinkClick r:id="rId3"/>
              </a:rPr>
              <a:t>computernetworkingnotes.com/network-technologies/10base-ethernet.html</a:t>
            </a:r>
            <a:r>
              <a:rPr lang="en-US" dirty="0" smtClean="0"/>
              <a:t> </a:t>
            </a:r>
            <a:endParaRPr lang="en-US" dirty="0"/>
          </a:p>
          <a:p>
            <a:pPr lvl="0"/>
            <a:r>
              <a:rPr lang="en-US" dirty="0"/>
              <a:t>Explain the chart on 5.1.2.1 and how it can be used to quickly translate hexadecimal to binary and decimal.</a:t>
            </a:r>
          </a:p>
          <a:p>
            <a:pPr lvl="0"/>
            <a:r>
              <a:rPr lang="en-US" dirty="0"/>
              <a:t>Describe the OUI and vendor assigned components of a MAC address. </a:t>
            </a:r>
          </a:p>
          <a:p>
            <a:pPr lvl="0"/>
            <a:r>
              <a:rPr lang="en-US" dirty="0" smtClean="0"/>
              <a:t>MAC </a:t>
            </a:r>
            <a:r>
              <a:rPr lang="en-US" dirty="0"/>
              <a:t>addresses are unique to Ethernet networks (serial interfaces have no MAC address).</a:t>
            </a:r>
          </a:p>
          <a:p>
            <a:pPr lvl="0"/>
            <a:r>
              <a:rPr lang="en-US" dirty="0"/>
              <a:t>MAC Address vendor lookup - </a:t>
            </a:r>
            <a:r>
              <a:rPr lang="en-US" dirty="0" smtClean="0">
                <a:hlinkClick r:id="rId4"/>
              </a:rPr>
              <a:t>www.macvendorlookup.com</a:t>
            </a:r>
            <a:r>
              <a:rPr lang="en-US" dirty="0" smtClean="0"/>
              <a:t> </a:t>
            </a:r>
            <a:endParaRPr lang="en-US" dirty="0"/>
          </a:p>
          <a:p>
            <a:pPr lvl="0"/>
            <a:r>
              <a:rPr lang="en-US" dirty="0"/>
              <a:t>Perform a Wireshark demonstration (perhaps demo </a:t>
            </a:r>
            <a:r>
              <a:rPr lang="en-US" dirty="0" smtClean="0"/>
              <a:t>Lab 5.1.1.7 - Using </a:t>
            </a:r>
            <a:r>
              <a:rPr lang="en-US" dirty="0"/>
              <a:t>Wireshark to Examine Ethernet </a:t>
            </a:r>
            <a:r>
              <a:rPr lang="en-US" dirty="0" smtClean="0"/>
              <a:t>Frames). </a:t>
            </a:r>
            <a:r>
              <a:rPr lang="en-US" dirty="0"/>
              <a:t>Use Wireshark to capture several packets. Point out the different fields in the Layer 2 PDU.</a:t>
            </a:r>
          </a:p>
          <a:p>
            <a:endParaRPr lang="en-US" dirty="0"/>
          </a:p>
        </p:txBody>
      </p:sp>
      <p:sp>
        <p:nvSpPr>
          <p:cNvPr id="2" name="Title 1"/>
          <p:cNvSpPr>
            <a:spLocks noGrp="1"/>
          </p:cNvSpPr>
          <p:nvPr>
            <p:ph type="title"/>
          </p:nvPr>
        </p:nvSpPr>
        <p:spPr/>
        <p:txBody>
          <a:bodyPr/>
          <a:lstStyle/>
          <a:p>
            <a:r>
              <a:rPr lang="en-US" dirty="0" smtClean="0"/>
              <a:t>Chapter 5: Best Practices (Cont.)</a:t>
            </a:r>
            <a:endParaRPr lang="en-US" dirty="0"/>
          </a:p>
        </p:txBody>
      </p:sp>
    </p:spTree>
    <p:extLst>
      <p:ext uri="{BB962C8B-B14F-4D97-AF65-F5344CB8AC3E}">
        <p14:creationId xmlns:p14="http://schemas.microsoft.com/office/powerpoint/2010/main" val="351070921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15222</TotalTime>
  <Words>4554</Words>
  <Application>Microsoft Office PowerPoint</Application>
  <PresentationFormat>On-screen Show (16:9)</PresentationFormat>
  <Paragraphs>636</Paragraphs>
  <Slides>62</Slides>
  <Notes>60</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ＭＳ Ｐゴシック</vt:lpstr>
      <vt:lpstr>Arial</vt:lpstr>
      <vt:lpstr>Calibri</vt:lpstr>
      <vt:lpstr>CiscoSans</vt:lpstr>
      <vt:lpstr>CiscoSans ExtraLight</vt:lpstr>
      <vt:lpstr>CiscoSans Thin</vt:lpstr>
      <vt:lpstr>Wingdings</vt:lpstr>
      <vt:lpstr>Default Theme</vt:lpstr>
      <vt:lpstr>Chapter 5: Ethernet</vt:lpstr>
      <vt:lpstr>Instructor Materials – Chapter 5 Planning Guide</vt:lpstr>
      <vt:lpstr>Chapter 5: Ethernet</vt:lpstr>
      <vt:lpstr>Chapter 5: Activities</vt:lpstr>
      <vt:lpstr>Chapter 5: Activities (Cont.)</vt:lpstr>
      <vt:lpstr>Chapter 5: Assessment</vt:lpstr>
      <vt:lpstr>Chapter 5: Best Practices</vt:lpstr>
      <vt:lpstr>Chapter 5: Best Practices (Cont.)</vt:lpstr>
      <vt:lpstr>Chapter 5: Best Practices (Cont.)</vt:lpstr>
      <vt:lpstr>Chapter 5: Best Practices (Cont.)</vt:lpstr>
      <vt:lpstr>Chapter 5: Additional Help</vt:lpstr>
      <vt:lpstr>PowerPoint Presentation</vt:lpstr>
      <vt:lpstr>Chapter 5: Ethernet</vt:lpstr>
      <vt:lpstr>Chapter 5 - Sections &amp; Objectives</vt:lpstr>
      <vt:lpstr>5.1 Ethernet Protocol</vt:lpstr>
      <vt:lpstr>Ethernet Frame Ethernet Encapsulation</vt:lpstr>
      <vt:lpstr>Ethernet Frame Ethernet Encapsulation (Cont.)</vt:lpstr>
      <vt:lpstr>Ethernet Frame MAC Sublayer</vt:lpstr>
      <vt:lpstr>Ethernet Frame Ethernet Evolution</vt:lpstr>
      <vt:lpstr>Ethernet Frame Ethernet Frame Fields</vt:lpstr>
      <vt:lpstr>Ethernet Frame Lab - Using Wireshark to Examine Ethernet Frames</vt:lpstr>
      <vt:lpstr>Ethernet MAC Addresses MAC Addresses and Hexadecimal</vt:lpstr>
      <vt:lpstr>Ethernet MAC Addresses MAC Addresses: Ethernet Identity</vt:lpstr>
      <vt:lpstr>Ethernet MAC Addresses Frame Processing</vt:lpstr>
      <vt:lpstr>Ethernet MAC Addresses MAC Address Representations</vt:lpstr>
      <vt:lpstr>Ethernet MAC Addresses Unicast MAC Address</vt:lpstr>
      <vt:lpstr>Ethernet MAC Addresses Broadcast MAC Address</vt:lpstr>
      <vt:lpstr>Ethernet MAC Addresses Multicast MAC Address</vt:lpstr>
      <vt:lpstr>Ethernet MAC Addresses Lab – Viewing Network Device MAC Addresses</vt:lpstr>
      <vt:lpstr>5.2 LAN Switches</vt:lpstr>
      <vt:lpstr>The MAC Address Table Switch Fundamentals</vt:lpstr>
      <vt:lpstr>The MAC Address Table Learning MAC Addresses</vt:lpstr>
      <vt:lpstr>The MAC Address Table Learning MAC Addresses (Cont.)</vt:lpstr>
      <vt:lpstr>The MAC Address Table Filtering Frames</vt:lpstr>
      <vt:lpstr>The MAC Address Table Video Demonstration - MAC Address Tables on Connected Switches</vt:lpstr>
      <vt:lpstr>The MAC Address Table Video Demonstration - Sending a Frame to the Default Gateway</vt:lpstr>
      <vt:lpstr>Ethernet MAC Addresses Lab – Viewing the Switch MAC Address Table</vt:lpstr>
      <vt:lpstr>Switch Forwarding Methods Frame Forwarding Methods on Cisco Switches</vt:lpstr>
      <vt:lpstr>Switch Forwarding Methods Cut-Through Switching</vt:lpstr>
      <vt:lpstr>Switch Forwarding Methods Memory Buffering on Switches</vt:lpstr>
      <vt:lpstr>Switch Forwarding Methods Duplex and Speed Settings</vt:lpstr>
      <vt:lpstr>Switch Forwarding Methods Auto-MDIX</vt:lpstr>
      <vt:lpstr>5.3 Address Resolution Protocol</vt:lpstr>
      <vt:lpstr>MAC and IP Destination on Same Network</vt:lpstr>
      <vt:lpstr>MAC and IP Destination on Remote Network</vt:lpstr>
      <vt:lpstr>MAC and IP Packet Tracer - Identify MAC and IP Addresses </vt:lpstr>
      <vt:lpstr>ARP Introduction to ARP</vt:lpstr>
      <vt:lpstr>ARP ARP Functions</vt:lpstr>
      <vt:lpstr>ARP Video Demonstration – ARP Request</vt:lpstr>
      <vt:lpstr>ARP Video Demonstration – ARP Reply</vt:lpstr>
      <vt:lpstr>ARP Video Demonstration – ARP role in Remote Communications</vt:lpstr>
      <vt:lpstr>ARP Removing Entries from an ARP Table</vt:lpstr>
      <vt:lpstr>ARP ARP Tables</vt:lpstr>
      <vt:lpstr>ARP Packet Tracer - Examine the ARP Table </vt:lpstr>
      <vt:lpstr>ARP Issues ARP Broadcasts</vt:lpstr>
      <vt:lpstr>ARP Issues ARP Spoofing</vt:lpstr>
      <vt:lpstr>5.4 Chapter Summary</vt:lpstr>
      <vt:lpstr>Conclusion Chapter 5: Ethernet</vt:lpstr>
      <vt:lpstr>Section 5.1 New Terms and Commands</vt:lpstr>
      <vt:lpstr>Section 5.2 New Terms and Commands</vt:lpstr>
      <vt:lpstr>Section 5.3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328</cp:revision>
  <dcterms:created xsi:type="dcterms:W3CDTF">2016-08-22T22:27:36Z</dcterms:created>
  <dcterms:modified xsi:type="dcterms:W3CDTF">2017-11-30T18:29:24Z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