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4"/>
  </p:notesMasterIdLst>
  <p:sldIdLst>
    <p:sldId id="513" r:id="rId2"/>
    <p:sldId id="730" r:id="rId3"/>
    <p:sldId id="747" r:id="rId4"/>
    <p:sldId id="763" r:id="rId5"/>
    <p:sldId id="775" r:id="rId6"/>
    <p:sldId id="844" r:id="rId7"/>
    <p:sldId id="735" r:id="rId8"/>
    <p:sldId id="736" r:id="rId9"/>
    <p:sldId id="845" r:id="rId10"/>
    <p:sldId id="745" r:id="rId11"/>
    <p:sldId id="777" r:id="rId12"/>
    <p:sldId id="758" r:id="rId13"/>
    <p:sldId id="760" r:id="rId14"/>
    <p:sldId id="809" r:id="rId15"/>
    <p:sldId id="759" r:id="rId16"/>
    <p:sldId id="786" r:id="rId17"/>
    <p:sldId id="787" r:id="rId18"/>
    <p:sldId id="788" r:id="rId19"/>
    <p:sldId id="789" r:id="rId20"/>
    <p:sldId id="790" r:id="rId21"/>
    <p:sldId id="791" r:id="rId22"/>
    <p:sldId id="792" r:id="rId23"/>
    <p:sldId id="793" r:id="rId24"/>
    <p:sldId id="794" r:id="rId25"/>
    <p:sldId id="795" r:id="rId26"/>
    <p:sldId id="796" r:id="rId27"/>
    <p:sldId id="798" r:id="rId28"/>
    <p:sldId id="799" r:id="rId29"/>
    <p:sldId id="800" r:id="rId30"/>
    <p:sldId id="801" r:id="rId31"/>
    <p:sldId id="802" r:id="rId32"/>
    <p:sldId id="803" r:id="rId33"/>
    <p:sldId id="804" r:id="rId34"/>
    <p:sldId id="805" r:id="rId35"/>
    <p:sldId id="806" r:id="rId36"/>
    <p:sldId id="807" r:id="rId37"/>
    <p:sldId id="808" r:id="rId38"/>
    <p:sldId id="810" r:id="rId39"/>
    <p:sldId id="811" r:id="rId40"/>
    <p:sldId id="812" r:id="rId41"/>
    <p:sldId id="813" r:id="rId42"/>
    <p:sldId id="814" r:id="rId43"/>
    <p:sldId id="815" r:id="rId44"/>
    <p:sldId id="816" r:id="rId45"/>
    <p:sldId id="817" r:id="rId46"/>
    <p:sldId id="818" r:id="rId47"/>
    <p:sldId id="820" r:id="rId48"/>
    <p:sldId id="821" r:id="rId49"/>
    <p:sldId id="822" r:id="rId50"/>
    <p:sldId id="823" r:id="rId51"/>
    <p:sldId id="824" r:id="rId52"/>
    <p:sldId id="825" r:id="rId53"/>
    <p:sldId id="826" r:id="rId54"/>
    <p:sldId id="827" r:id="rId55"/>
    <p:sldId id="828" r:id="rId56"/>
    <p:sldId id="829" r:id="rId57"/>
    <p:sldId id="830" r:id="rId58"/>
    <p:sldId id="831" r:id="rId59"/>
    <p:sldId id="832" r:id="rId60"/>
    <p:sldId id="834" r:id="rId61"/>
    <p:sldId id="833" r:id="rId62"/>
    <p:sldId id="835" r:id="rId63"/>
    <p:sldId id="836" r:id="rId64"/>
    <p:sldId id="837" r:id="rId65"/>
    <p:sldId id="838" r:id="rId66"/>
    <p:sldId id="839" r:id="rId67"/>
    <p:sldId id="840" r:id="rId68"/>
    <p:sldId id="843" r:id="rId69"/>
    <p:sldId id="841" r:id="rId70"/>
    <p:sldId id="842" r:id="rId71"/>
    <p:sldId id="846" r:id="rId72"/>
    <p:sldId id="291" r:id="rId7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3" autoAdjust="0"/>
    <p:restoredTop sz="89600" autoAdjust="0"/>
  </p:normalViewPr>
  <p:slideViewPr>
    <p:cSldViewPr snapToGrid="0" showGuides="1">
      <p:cViewPr varScale="1">
        <p:scale>
          <a:sx n="101" d="100"/>
          <a:sy n="101" d="100"/>
        </p:scale>
        <p:origin x="96" y="468"/>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11/30/2017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 v6.0</a:t>
            </a:r>
          </a:p>
          <a:p>
            <a:pPr>
              <a:buFontTx/>
              <a:buNone/>
            </a:pPr>
            <a:r>
              <a:rPr lang="en-US" sz="1200" b="0" dirty="0" smtClean="0"/>
              <a:t>Chapter 6: Network</a:t>
            </a:r>
            <a:r>
              <a:rPr lang="en-US" sz="1200" b="0" baseline="0" dirty="0" smtClean="0"/>
              <a:t> Layer</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10</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157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a:t>
            </a:r>
            <a:r>
              <a:rPr lang="en-US" b="0" baseline="0" dirty="0" smtClean="0"/>
              <a:t> to Networks v6.0</a:t>
            </a:r>
            <a:endParaRPr lang="en-US" b="0" dirty="0" smtClean="0"/>
          </a:p>
          <a:p>
            <a:pPr>
              <a:buFontTx/>
              <a:buNone/>
            </a:pPr>
            <a:r>
              <a:rPr lang="en-US" sz="1200" b="0" dirty="0" smtClean="0"/>
              <a:t>Chapter 6: Network</a:t>
            </a:r>
            <a:r>
              <a:rPr lang="en-US" sz="1200" b="0" baseline="0" dirty="0" smtClean="0"/>
              <a:t> Layer</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13</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Course Title and Version</a:t>
            </a:r>
          </a:p>
          <a:p>
            <a:pPr>
              <a:buFontTx/>
              <a:buNone/>
            </a:pPr>
            <a:r>
              <a:rPr lang="en-US" sz="1200" b="0" dirty="0" smtClean="0"/>
              <a:t>Chapter X: Chapter Title</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14</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Course Title and Version</a:t>
            </a:r>
          </a:p>
          <a:p>
            <a:pPr>
              <a:buFontTx/>
              <a:buNone/>
            </a:pPr>
            <a:r>
              <a:rPr lang="en-US" sz="1200" b="0" dirty="0" smtClean="0"/>
              <a:t>Chapter X: Chapter Title</a:t>
            </a:r>
            <a:endParaRPr lang="en-GB" b="0" dirty="0" smtClean="0"/>
          </a:p>
          <a:p>
            <a:endParaRPr lang="en-GB" dirty="0" smtClean="0"/>
          </a:p>
        </p:txBody>
      </p:sp>
    </p:spTree>
    <p:extLst>
      <p:ext uri="{BB962C8B-B14F-4D97-AF65-F5344CB8AC3E}">
        <p14:creationId xmlns:p14="http://schemas.microsoft.com/office/powerpoint/2010/main" val="3443297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Network Layer</a:t>
            </a:r>
          </a:p>
          <a:p>
            <a:pPr>
              <a:buFontTx/>
              <a:buNone/>
            </a:pPr>
            <a:r>
              <a:rPr lang="en-US" sz="1200" b="0" dirty="0" smtClean="0"/>
              <a:t>6.1 – Network</a:t>
            </a:r>
            <a:r>
              <a:rPr lang="en-US" sz="1200" b="0" baseline="0" dirty="0" smtClean="0"/>
              <a:t> Layer Protocols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6.1.1 – Network</a:t>
            </a:r>
            <a:r>
              <a:rPr lang="en-US" baseline="0" dirty="0" smtClean="0">
                <a:latin typeface="Arial" charset="0"/>
              </a:rPr>
              <a:t> Layer in Communications</a:t>
            </a:r>
            <a:endParaRPr lang="en-US" dirty="0" smtClean="0">
              <a:latin typeface="Arial" charset="0"/>
            </a:endParaRPr>
          </a:p>
          <a:p>
            <a:pPr>
              <a:lnSpc>
                <a:spcPct val="80000"/>
              </a:lnSpc>
              <a:buFontTx/>
              <a:buNone/>
            </a:pPr>
            <a:r>
              <a:rPr lang="en-US" dirty="0" smtClean="0">
                <a:latin typeface="Arial" charset="0"/>
              </a:rPr>
              <a:t>6.1.1.1 – The</a:t>
            </a:r>
            <a:r>
              <a:rPr lang="en-US" baseline="0" dirty="0" smtClean="0">
                <a:latin typeface="Arial" charset="0"/>
              </a:rPr>
              <a:t> Network Layer</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492447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6.1.1 – Network</a:t>
            </a:r>
            <a:r>
              <a:rPr lang="en-US" baseline="0" dirty="0" smtClean="0">
                <a:latin typeface="Arial" charset="0"/>
              </a:rPr>
              <a:t> Layer in Communications</a:t>
            </a:r>
            <a:endParaRPr lang="en-US" dirty="0" smtClean="0">
              <a:latin typeface="Arial" charset="0"/>
            </a:endParaRPr>
          </a:p>
          <a:p>
            <a:pPr>
              <a:lnSpc>
                <a:spcPct val="80000"/>
              </a:lnSpc>
              <a:buFontTx/>
              <a:buNone/>
            </a:pPr>
            <a:r>
              <a:rPr lang="en-US" dirty="0" smtClean="0">
                <a:latin typeface="Arial" charset="0"/>
              </a:rPr>
              <a:t>6.1.1.2 – </a:t>
            </a:r>
            <a:r>
              <a:rPr lang="en-US" baseline="0" dirty="0" smtClean="0">
                <a:latin typeface="Arial" charset="0"/>
              </a:rPr>
              <a:t>Network Layer Protocols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271989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6.1.2 – Characteristics of the IP Protocol</a:t>
            </a:r>
          </a:p>
          <a:p>
            <a:pPr>
              <a:lnSpc>
                <a:spcPct val="80000"/>
              </a:lnSpc>
              <a:buFontTx/>
              <a:buNone/>
            </a:pPr>
            <a:r>
              <a:rPr lang="en-US" dirty="0" smtClean="0">
                <a:latin typeface="Arial" charset="0"/>
              </a:rPr>
              <a:t>6.1.2.1 – Encapsulating</a:t>
            </a:r>
            <a:r>
              <a:rPr lang="en-US" baseline="0" dirty="0" smtClean="0">
                <a:latin typeface="Arial" charset="0"/>
              </a:rPr>
              <a:t> IP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01355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6.1.2 – Characteristics of the IP Protocol</a:t>
            </a:r>
          </a:p>
          <a:p>
            <a:pPr>
              <a:lnSpc>
                <a:spcPct val="80000"/>
              </a:lnSpc>
              <a:buFontTx/>
              <a:buNone/>
            </a:pPr>
            <a:r>
              <a:rPr lang="en-US" dirty="0" smtClean="0">
                <a:latin typeface="Arial" charset="0"/>
              </a:rPr>
              <a:t>6.1.2.2 – Characteristics of </a:t>
            </a:r>
            <a:r>
              <a:rPr lang="en-US" baseline="0" dirty="0" smtClean="0">
                <a:latin typeface="Arial" charset="0"/>
              </a:rPr>
              <a:t>IP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54712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6.1.2 – Characteristics of the IP Protocol</a:t>
            </a:r>
          </a:p>
          <a:p>
            <a:pPr>
              <a:lnSpc>
                <a:spcPct val="80000"/>
              </a:lnSpc>
              <a:buFontTx/>
              <a:buNone/>
            </a:pPr>
            <a:r>
              <a:rPr lang="en-US" dirty="0" smtClean="0">
                <a:latin typeface="Arial" charset="0"/>
              </a:rPr>
              <a:t>6.1.2.3</a:t>
            </a:r>
            <a:r>
              <a:rPr lang="en-US" baseline="0" dirty="0" smtClean="0">
                <a:latin typeface="Arial" charset="0"/>
              </a:rPr>
              <a:t> </a:t>
            </a:r>
            <a:r>
              <a:rPr lang="en-US" dirty="0" smtClean="0">
                <a:latin typeface="Arial" charset="0"/>
              </a:rPr>
              <a:t>– IP - Connectionless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72777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6.1.2 – Characteristics of the IP Protocol</a:t>
            </a:r>
          </a:p>
          <a:p>
            <a:pPr>
              <a:lnSpc>
                <a:spcPct val="80000"/>
              </a:lnSpc>
              <a:buFontTx/>
              <a:buNone/>
            </a:pPr>
            <a:r>
              <a:rPr lang="en-US" dirty="0" smtClean="0">
                <a:latin typeface="Arial" charset="0"/>
              </a:rPr>
              <a:t>6.1.2.4 – IP -</a:t>
            </a:r>
            <a:r>
              <a:rPr lang="en-US" baseline="0" dirty="0" smtClean="0">
                <a:latin typeface="Arial" charset="0"/>
              </a:rPr>
              <a:t> Best Effort Delivery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907514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6.1.2 – Characteristics of the IP Protocol</a:t>
            </a:r>
          </a:p>
          <a:p>
            <a:pPr>
              <a:lnSpc>
                <a:spcPct val="80000"/>
              </a:lnSpc>
              <a:buFontTx/>
              <a:buNone/>
            </a:pPr>
            <a:r>
              <a:rPr lang="en-US" dirty="0" smtClean="0">
                <a:latin typeface="Arial" charset="0"/>
              </a:rPr>
              <a:t>6.1.2.5 – IP –</a:t>
            </a:r>
            <a:r>
              <a:rPr lang="en-US" baseline="0" dirty="0" smtClean="0">
                <a:latin typeface="Arial" charset="0"/>
              </a:rPr>
              <a:t> Media Independent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103667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6.1.3 – IPv4 Packet</a:t>
            </a:r>
          </a:p>
          <a:p>
            <a:pPr>
              <a:lnSpc>
                <a:spcPct val="80000"/>
              </a:lnSpc>
              <a:buFontTx/>
              <a:buNone/>
            </a:pPr>
            <a:r>
              <a:rPr lang="en-US" dirty="0" smtClean="0">
                <a:latin typeface="Arial" charset="0"/>
              </a:rPr>
              <a:t>6.1.3.1</a:t>
            </a:r>
            <a:r>
              <a:rPr lang="en-US" baseline="0" dirty="0" smtClean="0">
                <a:latin typeface="Arial" charset="0"/>
              </a:rPr>
              <a:t> </a:t>
            </a:r>
            <a:r>
              <a:rPr lang="en-US" dirty="0" smtClean="0">
                <a:latin typeface="Arial" charset="0"/>
              </a:rPr>
              <a:t>– IPv4</a:t>
            </a:r>
            <a:r>
              <a:rPr lang="en-US" baseline="0" dirty="0" smtClean="0">
                <a:latin typeface="Arial" charset="0"/>
              </a:rPr>
              <a:t> Packet Header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777969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6.1.3 – IPv4 Packet</a:t>
            </a:r>
          </a:p>
          <a:p>
            <a:pPr>
              <a:lnSpc>
                <a:spcPct val="80000"/>
              </a:lnSpc>
              <a:buFontTx/>
              <a:buNone/>
            </a:pPr>
            <a:r>
              <a:rPr lang="en-US" dirty="0" smtClean="0">
                <a:latin typeface="Arial" charset="0"/>
              </a:rPr>
              <a:t>6.1.3.2</a:t>
            </a:r>
            <a:r>
              <a:rPr lang="en-US" baseline="0" dirty="0" smtClean="0">
                <a:latin typeface="Arial" charset="0"/>
              </a:rPr>
              <a:t> </a:t>
            </a:r>
            <a:r>
              <a:rPr lang="en-US" dirty="0" smtClean="0">
                <a:latin typeface="Arial" charset="0"/>
              </a:rPr>
              <a:t>– Video Demonstration – Sample IPv4 Headers in Wireshark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287635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6.1.4 – IPv6 Packet</a:t>
            </a:r>
          </a:p>
          <a:p>
            <a:pPr>
              <a:lnSpc>
                <a:spcPct val="80000"/>
              </a:lnSpc>
              <a:buFontTx/>
              <a:buNone/>
            </a:pPr>
            <a:r>
              <a:rPr lang="en-US" dirty="0" smtClean="0">
                <a:latin typeface="Arial" charset="0"/>
              </a:rPr>
              <a:t>6.1.4.1</a:t>
            </a:r>
            <a:r>
              <a:rPr lang="en-US" baseline="0" dirty="0" smtClean="0">
                <a:latin typeface="Arial" charset="0"/>
              </a:rPr>
              <a:t> </a:t>
            </a:r>
            <a:r>
              <a:rPr lang="en-US" dirty="0" smtClean="0">
                <a:latin typeface="Arial" charset="0"/>
              </a:rPr>
              <a:t>– </a:t>
            </a:r>
            <a:r>
              <a:rPr lang="en-US" baseline="0" dirty="0" smtClean="0">
                <a:latin typeface="Arial" charset="0"/>
              </a:rPr>
              <a:t>Limitations of IPv4</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82179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6.1.4 – IPv6 Packet</a:t>
            </a:r>
          </a:p>
          <a:p>
            <a:pPr>
              <a:lnSpc>
                <a:spcPct val="80000"/>
              </a:lnSpc>
              <a:buFontTx/>
              <a:buNone/>
            </a:pPr>
            <a:r>
              <a:rPr lang="en-US" dirty="0" smtClean="0">
                <a:latin typeface="Arial" charset="0"/>
              </a:rPr>
              <a:t>6.1.4.2</a:t>
            </a:r>
            <a:r>
              <a:rPr lang="en-US" baseline="0" dirty="0" smtClean="0">
                <a:latin typeface="Arial" charset="0"/>
              </a:rPr>
              <a:t> </a:t>
            </a:r>
            <a:r>
              <a:rPr lang="en-US" dirty="0" smtClean="0">
                <a:latin typeface="Arial" charset="0"/>
              </a:rPr>
              <a:t>– </a:t>
            </a:r>
            <a:r>
              <a:rPr lang="en-US" baseline="0" dirty="0" smtClean="0">
                <a:latin typeface="Arial" charset="0"/>
              </a:rPr>
              <a:t>Introducing IPv6</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921905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6.1.4 – IPv6 Packet</a:t>
            </a:r>
          </a:p>
          <a:p>
            <a:pPr>
              <a:lnSpc>
                <a:spcPct val="80000"/>
              </a:lnSpc>
              <a:buFontTx/>
              <a:buNone/>
            </a:pPr>
            <a:r>
              <a:rPr lang="en-US" smtClean="0">
                <a:latin typeface="Arial" charset="0"/>
              </a:rPr>
              <a:t>6.1.4.3</a:t>
            </a:r>
            <a:r>
              <a:rPr lang="en-US" baseline="0" smtClean="0">
                <a:latin typeface="Arial" charset="0"/>
              </a:rPr>
              <a:t> </a:t>
            </a:r>
            <a:r>
              <a:rPr lang="en-US" smtClean="0">
                <a:latin typeface="Arial" charset="0"/>
              </a:rPr>
              <a:t>– Encapsulating </a:t>
            </a:r>
            <a:r>
              <a:rPr lang="en-US" baseline="0" smtClean="0">
                <a:latin typeface="Arial" charset="0"/>
              </a:rPr>
              <a:t>IPv6</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699462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6.1.4 – IPv6 Packet</a:t>
            </a:r>
          </a:p>
          <a:p>
            <a:pPr>
              <a:lnSpc>
                <a:spcPct val="80000"/>
              </a:lnSpc>
              <a:buFontTx/>
              <a:buNone/>
            </a:pPr>
            <a:r>
              <a:rPr lang="en-US" dirty="0" smtClean="0">
                <a:latin typeface="Arial" charset="0"/>
              </a:rPr>
              <a:t>6.1.4.3</a:t>
            </a:r>
            <a:r>
              <a:rPr lang="en-US" baseline="0" dirty="0" smtClean="0">
                <a:latin typeface="Arial" charset="0"/>
              </a:rPr>
              <a:t> </a:t>
            </a:r>
            <a:r>
              <a:rPr lang="en-US" dirty="0" smtClean="0">
                <a:latin typeface="Arial" charset="0"/>
              </a:rPr>
              <a:t>– Encapsulating </a:t>
            </a:r>
            <a:r>
              <a:rPr lang="en-US" baseline="0" dirty="0" smtClean="0">
                <a:latin typeface="Arial" charset="0"/>
              </a:rPr>
              <a:t>IPv6</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159700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6.1.4 – IPv6 Packet</a:t>
            </a:r>
          </a:p>
          <a:p>
            <a:pPr>
              <a:lnSpc>
                <a:spcPct val="80000"/>
              </a:lnSpc>
              <a:buFontTx/>
              <a:buNone/>
            </a:pPr>
            <a:r>
              <a:rPr lang="en-US" dirty="0" smtClean="0">
                <a:latin typeface="Arial" charset="0"/>
              </a:rPr>
              <a:t>6.1.4.4</a:t>
            </a:r>
            <a:r>
              <a:rPr lang="en-US" baseline="0" dirty="0" smtClean="0">
                <a:latin typeface="Arial" charset="0"/>
              </a:rPr>
              <a:t> </a:t>
            </a:r>
            <a:r>
              <a:rPr lang="en-US" dirty="0" smtClean="0">
                <a:latin typeface="Arial" charset="0"/>
              </a:rPr>
              <a:t>– IPv6</a:t>
            </a:r>
            <a:r>
              <a:rPr lang="en-US" baseline="0" dirty="0" smtClean="0">
                <a:latin typeface="Arial" charset="0"/>
              </a:rPr>
              <a:t> Packet Header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439421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6.1.4 – IPv6 Packet</a:t>
            </a:r>
          </a:p>
          <a:p>
            <a:pPr>
              <a:lnSpc>
                <a:spcPct val="80000"/>
              </a:lnSpc>
              <a:buFontTx/>
              <a:buNone/>
            </a:pPr>
            <a:r>
              <a:rPr lang="en-US" dirty="0" smtClean="0">
                <a:latin typeface="Arial" charset="0"/>
              </a:rPr>
              <a:t>6.1.4.4</a:t>
            </a:r>
            <a:r>
              <a:rPr lang="en-US" baseline="0" dirty="0" smtClean="0">
                <a:latin typeface="Arial" charset="0"/>
              </a:rPr>
              <a:t> </a:t>
            </a:r>
            <a:r>
              <a:rPr lang="en-US" dirty="0" smtClean="0">
                <a:latin typeface="Arial" charset="0"/>
              </a:rPr>
              <a:t>– IPv6</a:t>
            </a:r>
            <a:r>
              <a:rPr lang="en-US" baseline="0" dirty="0" smtClean="0">
                <a:latin typeface="Arial" charset="0"/>
              </a:rPr>
              <a:t> Packet Header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60573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6: Network layer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6.1.4 – IPv6 Packet</a:t>
            </a:r>
          </a:p>
          <a:p>
            <a:pPr>
              <a:lnSpc>
                <a:spcPct val="80000"/>
              </a:lnSpc>
              <a:buFontTx/>
              <a:buNone/>
            </a:pPr>
            <a:r>
              <a:rPr lang="en-US" dirty="0" smtClean="0">
                <a:latin typeface="Arial" charset="0"/>
              </a:rPr>
              <a:t>6.1.4.5</a:t>
            </a:r>
            <a:r>
              <a:rPr lang="en-US" baseline="0" dirty="0" smtClean="0">
                <a:latin typeface="Arial" charset="0"/>
              </a:rPr>
              <a:t> </a:t>
            </a:r>
            <a:r>
              <a:rPr lang="en-US" dirty="0" smtClean="0">
                <a:latin typeface="Arial" charset="0"/>
              </a:rPr>
              <a:t>– </a:t>
            </a:r>
            <a:r>
              <a:rPr lang="en-US" baseline="0" dirty="0" smtClean="0">
                <a:latin typeface="Arial" charset="0"/>
              </a:rPr>
              <a:t>Video Demonstration – Sample IPv6 Headers and Wireshark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71059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Network Layer</a:t>
            </a:r>
          </a:p>
          <a:p>
            <a:pPr>
              <a:buFontTx/>
              <a:buNone/>
            </a:pPr>
            <a:r>
              <a:rPr lang="en-US" sz="1200" b="0" dirty="0" smtClean="0"/>
              <a:t>6.2 – Routing</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125942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6.2.1 – How a Host Routes</a:t>
            </a:r>
          </a:p>
          <a:p>
            <a:pPr>
              <a:lnSpc>
                <a:spcPct val="80000"/>
              </a:lnSpc>
              <a:buFontTx/>
              <a:buNone/>
            </a:pPr>
            <a:r>
              <a:rPr lang="en-US" dirty="0" smtClean="0">
                <a:latin typeface="Arial" charset="0"/>
              </a:rPr>
              <a:t>6.2.1.1</a:t>
            </a:r>
            <a:r>
              <a:rPr lang="en-US" baseline="0" dirty="0" smtClean="0">
                <a:latin typeface="Arial" charset="0"/>
              </a:rPr>
              <a:t> </a:t>
            </a:r>
            <a:r>
              <a:rPr lang="en-US" dirty="0" smtClean="0">
                <a:latin typeface="Arial" charset="0"/>
              </a:rPr>
              <a:t>– Host</a:t>
            </a:r>
            <a:r>
              <a:rPr lang="en-US" baseline="0" dirty="0" smtClean="0">
                <a:latin typeface="Arial" charset="0"/>
              </a:rPr>
              <a:t> Forwarding Decision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677257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6.2.1 – How a Host Routes</a:t>
            </a:r>
          </a:p>
          <a:p>
            <a:pPr>
              <a:lnSpc>
                <a:spcPct val="80000"/>
              </a:lnSpc>
              <a:buFontTx/>
              <a:buNone/>
            </a:pPr>
            <a:r>
              <a:rPr lang="en-US" dirty="0" smtClean="0">
                <a:latin typeface="Arial" charset="0"/>
              </a:rPr>
              <a:t>6.2.1.2</a:t>
            </a:r>
            <a:r>
              <a:rPr lang="en-US" baseline="0" dirty="0" smtClean="0">
                <a:latin typeface="Arial" charset="0"/>
              </a:rPr>
              <a:t> </a:t>
            </a:r>
            <a:r>
              <a:rPr lang="en-US" dirty="0" smtClean="0">
                <a:latin typeface="Arial" charset="0"/>
              </a:rPr>
              <a:t> - Default Gateway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925229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6.2.1 – How a Host Routes</a:t>
            </a:r>
          </a:p>
          <a:p>
            <a:pPr>
              <a:lnSpc>
                <a:spcPct val="80000"/>
              </a:lnSpc>
              <a:buFontTx/>
              <a:buNone/>
            </a:pPr>
            <a:r>
              <a:rPr lang="en-US" dirty="0" smtClean="0">
                <a:latin typeface="Arial" charset="0"/>
              </a:rPr>
              <a:t>6.2.1.3</a:t>
            </a:r>
            <a:r>
              <a:rPr lang="en-US" baseline="0" dirty="0" smtClean="0">
                <a:latin typeface="Arial" charset="0"/>
              </a:rPr>
              <a:t> </a:t>
            </a:r>
            <a:r>
              <a:rPr lang="en-US" dirty="0" smtClean="0">
                <a:latin typeface="Arial" charset="0"/>
              </a:rPr>
              <a:t> - Using the Default Gateway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145684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6.2.1 – How a Host Routes</a:t>
            </a:r>
          </a:p>
          <a:p>
            <a:pPr>
              <a:lnSpc>
                <a:spcPct val="80000"/>
              </a:lnSpc>
              <a:buFontTx/>
              <a:buNone/>
            </a:pPr>
            <a:r>
              <a:rPr lang="en-US" dirty="0" smtClean="0">
                <a:latin typeface="Arial" charset="0"/>
              </a:rPr>
              <a:t>6.2.1.4</a:t>
            </a:r>
            <a:r>
              <a:rPr lang="en-US" baseline="0" dirty="0" smtClean="0">
                <a:latin typeface="Arial" charset="0"/>
              </a:rPr>
              <a:t> </a:t>
            </a:r>
            <a:r>
              <a:rPr lang="en-US" dirty="0" smtClean="0">
                <a:latin typeface="Arial" charset="0"/>
              </a:rPr>
              <a:t> - Host Routing Tables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754885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6.2.2 – Router Routing Tables</a:t>
            </a:r>
          </a:p>
          <a:p>
            <a:pPr>
              <a:lnSpc>
                <a:spcPct val="80000"/>
              </a:lnSpc>
              <a:buFontTx/>
              <a:buNone/>
            </a:pPr>
            <a:r>
              <a:rPr lang="en-US" dirty="0" smtClean="0">
                <a:latin typeface="Arial" charset="0"/>
              </a:rPr>
              <a:t>6.2.2.1</a:t>
            </a:r>
            <a:r>
              <a:rPr lang="en-US" baseline="0" dirty="0" smtClean="0">
                <a:latin typeface="Arial" charset="0"/>
              </a:rPr>
              <a:t> </a:t>
            </a:r>
            <a:r>
              <a:rPr lang="en-US" dirty="0" smtClean="0">
                <a:latin typeface="Arial" charset="0"/>
              </a:rPr>
              <a:t> - Router</a:t>
            </a:r>
            <a:r>
              <a:rPr lang="en-US" baseline="0" dirty="0" smtClean="0">
                <a:latin typeface="Arial" charset="0"/>
              </a:rPr>
              <a:t> Packet Forwarding Decision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89444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6.2.2 – Router Routing Tables</a:t>
            </a:r>
          </a:p>
          <a:p>
            <a:pPr>
              <a:lnSpc>
                <a:spcPct val="80000"/>
              </a:lnSpc>
              <a:buFontTx/>
              <a:buNone/>
            </a:pPr>
            <a:r>
              <a:rPr lang="en-US" dirty="0" smtClean="0">
                <a:latin typeface="Arial" charset="0"/>
              </a:rPr>
              <a:t>6.2.2.2</a:t>
            </a:r>
            <a:r>
              <a:rPr lang="en-US" baseline="0" dirty="0" smtClean="0">
                <a:latin typeface="Arial" charset="0"/>
              </a:rPr>
              <a:t> </a:t>
            </a:r>
            <a:r>
              <a:rPr lang="en-US" dirty="0" smtClean="0">
                <a:latin typeface="Arial" charset="0"/>
              </a:rPr>
              <a:t> - IPv4 Router Routing Table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753704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6.2.2 – Router Routing Tables</a:t>
            </a:r>
          </a:p>
          <a:p>
            <a:pPr>
              <a:lnSpc>
                <a:spcPct val="80000"/>
              </a:lnSpc>
              <a:buFontTx/>
              <a:buNone/>
            </a:pPr>
            <a:r>
              <a:rPr lang="en-US" dirty="0" smtClean="0">
                <a:latin typeface="Arial" charset="0"/>
              </a:rPr>
              <a:t>6.2.2.3</a:t>
            </a:r>
            <a:r>
              <a:rPr lang="en-US" baseline="0" dirty="0" smtClean="0">
                <a:latin typeface="Arial" charset="0"/>
              </a:rPr>
              <a:t> </a:t>
            </a:r>
            <a:r>
              <a:rPr lang="en-US" dirty="0" smtClean="0">
                <a:latin typeface="Arial" charset="0"/>
              </a:rPr>
              <a:t> - Video Demonstration – Introducing the IPv4 Routing Table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958143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6.2.2 – Router Routing Tables</a:t>
            </a:r>
          </a:p>
          <a:p>
            <a:pPr>
              <a:lnSpc>
                <a:spcPct val="80000"/>
              </a:lnSpc>
              <a:buFontTx/>
              <a:buNone/>
            </a:pPr>
            <a:r>
              <a:rPr lang="en-US" dirty="0" smtClean="0">
                <a:latin typeface="Arial" charset="0"/>
              </a:rPr>
              <a:t>6.2.2.4</a:t>
            </a:r>
            <a:r>
              <a:rPr lang="en-US" baseline="0" dirty="0" smtClean="0">
                <a:latin typeface="Arial" charset="0"/>
              </a:rPr>
              <a:t> </a:t>
            </a:r>
            <a:r>
              <a:rPr lang="en-US" dirty="0" smtClean="0">
                <a:latin typeface="Arial" charset="0"/>
              </a:rPr>
              <a:t> - Directly Connected Routing Table Entries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12296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6.2.2 – Router Routing Tables</a:t>
            </a:r>
          </a:p>
          <a:p>
            <a:pPr>
              <a:lnSpc>
                <a:spcPct val="80000"/>
              </a:lnSpc>
              <a:buFontTx/>
              <a:buNone/>
            </a:pPr>
            <a:r>
              <a:rPr lang="en-US" dirty="0" smtClean="0">
                <a:latin typeface="Arial" charset="0"/>
              </a:rPr>
              <a:t>6.2.2.5</a:t>
            </a:r>
            <a:r>
              <a:rPr lang="en-US" baseline="0" dirty="0" smtClean="0">
                <a:latin typeface="Arial" charset="0"/>
              </a:rPr>
              <a:t> </a:t>
            </a:r>
            <a:r>
              <a:rPr lang="en-US" dirty="0" smtClean="0">
                <a:latin typeface="Arial" charset="0"/>
              </a:rPr>
              <a:t> - Remote Network Routing Table Entries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453081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6.2.2 – Router Routing Tables</a:t>
            </a:r>
          </a:p>
          <a:p>
            <a:pPr>
              <a:lnSpc>
                <a:spcPct val="80000"/>
              </a:lnSpc>
              <a:buFontTx/>
              <a:buNone/>
            </a:pPr>
            <a:r>
              <a:rPr lang="en-US" dirty="0" smtClean="0">
                <a:latin typeface="Arial" charset="0"/>
              </a:rPr>
              <a:t>6.2.2.6</a:t>
            </a:r>
            <a:r>
              <a:rPr lang="en-US" baseline="0" dirty="0" smtClean="0">
                <a:latin typeface="Arial" charset="0"/>
              </a:rPr>
              <a:t> </a:t>
            </a:r>
            <a:r>
              <a:rPr lang="en-US" dirty="0" smtClean="0">
                <a:latin typeface="Arial" charset="0"/>
              </a:rPr>
              <a:t> - Next-Hop</a:t>
            </a:r>
            <a:r>
              <a:rPr lang="en-US" baseline="0" dirty="0" smtClean="0">
                <a:latin typeface="Arial" charset="0"/>
              </a:rPr>
              <a:t> Address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1232134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6.2.2 – Router Routing Tables</a:t>
            </a:r>
          </a:p>
          <a:p>
            <a:pPr>
              <a:lnSpc>
                <a:spcPct val="80000"/>
              </a:lnSpc>
              <a:buFontTx/>
              <a:buNone/>
            </a:pPr>
            <a:r>
              <a:rPr lang="en-US" dirty="0" smtClean="0">
                <a:latin typeface="Arial" charset="0"/>
              </a:rPr>
              <a:t>6.2.2.7</a:t>
            </a:r>
            <a:r>
              <a:rPr lang="en-US" baseline="0" dirty="0" smtClean="0">
                <a:latin typeface="Arial" charset="0"/>
              </a:rPr>
              <a:t> </a:t>
            </a:r>
            <a:r>
              <a:rPr lang="en-US" dirty="0" smtClean="0">
                <a:latin typeface="Arial" charset="0"/>
              </a:rPr>
              <a:t> - Video Demonstration – Explaining the IPv4 Routing Table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1450365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Network Layer</a:t>
            </a:r>
          </a:p>
          <a:p>
            <a:pPr>
              <a:buFontTx/>
              <a:buNone/>
            </a:pPr>
            <a:r>
              <a:rPr lang="en-US" sz="1200" b="0" dirty="0" smtClean="0"/>
              <a:t>6.3 – Routers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383161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6.3.1 – Anatomy of a Router</a:t>
            </a:r>
          </a:p>
          <a:p>
            <a:pPr>
              <a:lnSpc>
                <a:spcPct val="80000"/>
              </a:lnSpc>
              <a:buFontTx/>
              <a:buNone/>
            </a:pPr>
            <a:r>
              <a:rPr lang="en-US" dirty="0" smtClean="0">
                <a:latin typeface="Arial" charset="0"/>
              </a:rPr>
              <a:t>6.3.1.1</a:t>
            </a:r>
            <a:r>
              <a:rPr lang="en-US" baseline="0" dirty="0" smtClean="0">
                <a:latin typeface="Arial" charset="0"/>
              </a:rPr>
              <a:t> </a:t>
            </a:r>
            <a:r>
              <a:rPr lang="en-US" dirty="0" smtClean="0">
                <a:latin typeface="Arial" charset="0"/>
              </a:rPr>
              <a:t> - A Router is a Computer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0121396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6.3.1 – Anatomy of a Router</a:t>
            </a:r>
          </a:p>
          <a:p>
            <a:pPr>
              <a:lnSpc>
                <a:spcPct val="80000"/>
              </a:lnSpc>
              <a:buFontTx/>
              <a:buNone/>
            </a:pPr>
            <a:r>
              <a:rPr lang="en-US" dirty="0" smtClean="0">
                <a:latin typeface="Arial" charset="0"/>
              </a:rPr>
              <a:t>6.3.1.2</a:t>
            </a:r>
            <a:r>
              <a:rPr lang="en-US" baseline="0" dirty="0" smtClean="0">
                <a:latin typeface="Arial" charset="0"/>
              </a:rPr>
              <a:t> </a:t>
            </a:r>
            <a:r>
              <a:rPr lang="en-US" dirty="0" smtClean="0">
                <a:latin typeface="Arial" charset="0"/>
              </a:rPr>
              <a:t> - Router CPU and OS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8048843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6.3.1 – Anatomy of a Router</a:t>
            </a:r>
          </a:p>
          <a:p>
            <a:pPr>
              <a:lnSpc>
                <a:spcPct val="80000"/>
              </a:lnSpc>
              <a:buFontTx/>
              <a:buNone/>
            </a:pPr>
            <a:r>
              <a:rPr lang="en-US" dirty="0" smtClean="0">
                <a:latin typeface="Arial" charset="0"/>
              </a:rPr>
              <a:t>6.3.1.3</a:t>
            </a:r>
            <a:r>
              <a:rPr lang="en-US" baseline="0" dirty="0" smtClean="0">
                <a:latin typeface="Arial" charset="0"/>
              </a:rPr>
              <a:t> </a:t>
            </a:r>
            <a:r>
              <a:rPr lang="en-US" dirty="0" smtClean="0">
                <a:latin typeface="Arial" charset="0"/>
              </a:rPr>
              <a:t> - Router Memory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732850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6.3.1 – Anatomy of a Router</a:t>
            </a:r>
          </a:p>
          <a:p>
            <a:pPr>
              <a:lnSpc>
                <a:spcPct val="80000"/>
              </a:lnSpc>
              <a:buFontTx/>
              <a:buNone/>
            </a:pPr>
            <a:r>
              <a:rPr lang="en-US" dirty="0" smtClean="0">
                <a:latin typeface="Arial" charset="0"/>
              </a:rPr>
              <a:t>6.3.1.4</a:t>
            </a:r>
            <a:r>
              <a:rPr lang="en-US" baseline="0" dirty="0" smtClean="0">
                <a:latin typeface="Arial" charset="0"/>
              </a:rPr>
              <a:t> </a:t>
            </a:r>
            <a:r>
              <a:rPr lang="en-US" dirty="0" smtClean="0">
                <a:latin typeface="Arial" charset="0"/>
              </a:rPr>
              <a:t> - Inside a Router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4008703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6.3.1 – Anatomy of a Router</a:t>
            </a:r>
          </a:p>
          <a:p>
            <a:pPr>
              <a:lnSpc>
                <a:spcPct val="80000"/>
              </a:lnSpc>
              <a:buFontTx/>
              <a:buNone/>
            </a:pPr>
            <a:r>
              <a:rPr lang="en-US" dirty="0" smtClean="0">
                <a:latin typeface="Arial" charset="0"/>
              </a:rPr>
              <a:t>6.3.1.5</a:t>
            </a:r>
            <a:r>
              <a:rPr lang="en-US" baseline="0" dirty="0" smtClean="0">
                <a:latin typeface="Arial" charset="0"/>
              </a:rPr>
              <a:t> – Connect to </a:t>
            </a:r>
            <a:r>
              <a:rPr lang="en-US" dirty="0" smtClean="0">
                <a:latin typeface="Arial" charset="0"/>
              </a:rPr>
              <a:t>a Router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9134962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6.3.1 – Anatomy of a Router</a:t>
            </a:r>
          </a:p>
          <a:p>
            <a:pPr>
              <a:lnSpc>
                <a:spcPct val="80000"/>
              </a:lnSpc>
              <a:buFontTx/>
              <a:buNone/>
            </a:pPr>
            <a:r>
              <a:rPr lang="en-US" dirty="0" smtClean="0">
                <a:latin typeface="Arial" charset="0"/>
              </a:rPr>
              <a:t>6.3.1.6</a:t>
            </a:r>
            <a:r>
              <a:rPr lang="en-US" baseline="0" dirty="0" smtClean="0">
                <a:latin typeface="Arial" charset="0"/>
              </a:rPr>
              <a:t> – LAN and WAN Interfaces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79415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16143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6.3.1 – Anatomy of a Router</a:t>
            </a:r>
          </a:p>
          <a:p>
            <a:pPr>
              <a:lnSpc>
                <a:spcPct val="80000"/>
              </a:lnSpc>
              <a:buFontTx/>
              <a:buNone/>
            </a:pPr>
            <a:r>
              <a:rPr lang="en-US" dirty="0" smtClean="0">
                <a:latin typeface="Arial" charset="0"/>
              </a:rPr>
              <a:t>6.3.1.8</a:t>
            </a:r>
            <a:r>
              <a:rPr lang="en-US" baseline="0" dirty="0" smtClean="0">
                <a:latin typeface="Arial" charset="0"/>
              </a:rPr>
              <a:t> – Packet Tracer – Exploring Internetworking Devices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7285089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6.3.2 – Router Boot-up</a:t>
            </a:r>
          </a:p>
          <a:p>
            <a:pPr>
              <a:lnSpc>
                <a:spcPct val="80000"/>
              </a:lnSpc>
              <a:buFontTx/>
              <a:buNone/>
            </a:pPr>
            <a:r>
              <a:rPr lang="en-US" dirty="0" smtClean="0">
                <a:latin typeface="Arial" charset="0"/>
              </a:rPr>
              <a:t>6.3.2.1</a:t>
            </a:r>
            <a:r>
              <a:rPr lang="en-US" baseline="0" dirty="0" smtClean="0">
                <a:latin typeface="Arial" charset="0"/>
              </a:rPr>
              <a:t> – </a:t>
            </a:r>
            <a:r>
              <a:rPr lang="en-US" baseline="0" dirty="0" err="1" smtClean="0">
                <a:latin typeface="Arial" charset="0"/>
              </a:rPr>
              <a:t>Bootset</a:t>
            </a:r>
            <a:r>
              <a:rPr lang="en-US" baseline="0" dirty="0" smtClean="0">
                <a:latin typeface="Arial" charset="0"/>
              </a:rPr>
              <a:t> Files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1890952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6.3.2 – Router Boot-up</a:t>
            </a:r>
          </a:p>
          <a:p>
            <a:pPr>
              <a:lnSpc>
                <a:spcPct val="80000"/>
              </a:lnSpc>
              <a:buFontTx/>
              <a:buNone/>
            </a:pPr>
            <a:r>
              <a:rPr lang="en-US" dirty="0" smtClean="0">
                <a:latin typeface="Arial" charset="0"/>
              </a:rPr>
              <a:t>6.3.2.2</a:t>
            </a:r>
            <a:r>
              <a:rPr lang="en-US" baseline="0" dirty="0" smtClean="0">
                <a:latin typeface="Arial" charset="0"/>
              </a:rPr>
              <a:t> – Router </a:t>
            </a:r>
            <a:r>
              <a:rPr lang="en-US" baseline="0" dirty="0" err="1" smtClean="0">
                <a:latin typeface="Arial" charset="0"/>
              </a:rPr>
              <a:t>Bootup</a:t>
            </a:r>
            <a:r>
              <a:rPr lang="en-US" baseline="0" dirty="0" smtClean="0">
                <a:latin typeface="Arial" charset="0"/>
              </a:rPr>
              <a:t> Process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5326992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6.3.2 – Router Boot-up</a:t>
            </a:r>
          </a:p>
          <a:p>
            <a:pPr>
              <a:lnSpc>
                <a:spcPct val="80000"/>
              </a:lnSpc>
              <a:buFontTx/>
              <a:buNone/>
            </a:pPr>
            <a:r>
              <a:rPr lang="en-US" dirty="0" smtClean="0">
                <a:latin typeface="Arial" charset="0"/>
              </a:rPr>
              <a:t>6.3.2.3</a:t>
            </a:r>
            <a:r>
              <a:rPr lang="en-US" baseline="0" dirty="0" smtClean="0">
                <a:latin typeface="Arial" charset="0"/>
              </a:rPr>
              <a:t> – Video Demonstration – Router </a:t>
            </a:r>
            <a:r>
              <a:rPr lang="en-US" baseline="0" dirty="0" err="1" smtClean="0">
                <a:latin typeface="Arial" charset="0"/>
              </a:rPr>
              <a:t>Bootup</a:t>
            </a:r>
            <a:r>
              <a:rPr lang="en-US" baseline="0" dirty="0" smtClean="0">
                <a:latin typeface="Arial" charset="0"/>
              </a:rPr>
              <a:t> Process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800575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6.3.2 – Router Boot-up</a:t>
            </a:r>
          </a:p>
          <a:p>
            <a:pPr>
              <a:lnSpc>
                <a:spcPct val="80000"/>
              </a:lnSpc>
              <a:buFontTx/>
              <a:buNone/>
            </a:pPr>
            <a:r>
              <a:rPr lang="en-US" dirty="0" smtClean="0">
                <a:latin typeface="Arial" charset="0"/>
              </a:rPr>
              <a:t>6.3.2.4</a:t>
            </a:r>
            <a:r>
              <a:rPr lang="en-US" baseline="0" dirty="0" smtClean="0">
                <a:latin typeface="Arial" charset="0"/>
              </a:rPr>
              <a:t> – Show Version Output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6504139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6.3.2 – Router Boot-up</a:t>
            </a:r>
          </a:p>
          <a:p>
            <a:pPr>
              <a:lnSpc>
                <a:spcPct val="80000"/>
              </a:lnSpc>
              <a:buFontTx/>
              <a:buNone/>
            </a:pPr>
            <a:r>
              <a:rPr lang="en-US" dirty="0" smtClean="0">
                <a:latin typeface="Arial" charset="0"/>
              </a:rPr>
              <a:t>6.3.2.5</a:t>
            </a:r>
            <a:r>
              <a:rPr lang="en-US" baseline="0" dirty="0" smtClean="0">
                <a:latin typeface="Arial" charset="0"/>
              </a:rPr>
              <a:t> – Video Demonstration – The show version Command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774385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6.3.2 – Router Boot-up</a:t>
            </a:r>
          </a:p>
          <a:p>
            <a:pPr>
              <a:lnSpc>
                <a:spcPct val="80000"/>
              </a:lnSpc>
              <a:buFontTx/>
              <a:buNone/>
            </a:pPr>
            <a:r>
              <a:rPr lang="en-US" dirty="0" smtClean="0">
                <a:latin typeface="Arial" charset="0"/>
              </a:rPr>
              <a:t>6.3.2.7</a:t>
            </a:r>
            <a:r>
              <a:rPr lang="en-US" baseline="0" dirty="0" smtClean="0">
                <a:latin typeface="Arial" charset="0"/>
              </a:rPr>
              <a:t> – Lab – Exploring Router Physical Characteristics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7101805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Network Layer</a:t>
            </a:r>
          </a:p>
          <a:p>
            <a:pPr>
              <a:buFontTx/>
              <a:buNone/>
            </a:pPr>
            <a:r>
              <a:rPr lang="en-US" sz="1200" b="0" dirty="0" smtClean="0"/>
              <a:t>6.4 – Configure a Cisco Router</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2674600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 Configure</a:t>
            </a:r>
            <a:r>
              <a:rPr lang="en-US" sz="1200" kern="1200" baseline="0" dirty="0" smtClean="0">
                <a:solidFill>
                  <a:schemeClr val="tx1"/>
                </a:solidFill>
                <a:latin typeface="Arial" charset="0"/>
                <a:ea typeface="ＭＳ Ｐゴシック" charset="0"/>
                <a:cs typeface="ＭＳ Ｐゴシック" charset="0"/>
              </a:rPr>
              <a:t> a Cisco Router</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6.4.1 – Configure</a:t>
            </a:r>
            <a:r>
              <a:rPr lang="en-US" baseline="0" dirty="0" smtClean="0">
                <a:latin typeface="Arial" charset="0"/>
              </a:rPr>
              <a:t> Initial Settings</a:t>
            </a:r>
            <a:endParaRPr lang="en-US" dirty="0" smtClean="0">
              <a:latin typeface="Arial" charset="0"/>
            </a:endParaRPr>
          </a:p>
          <a:p>
            <a:pPr>
              <a:lnSpc>
                <a:spcPct val="80000"/>
              </a:lnSpc>
              <a:buFontTx/>
              <a:buNone/>
            </a:pPr>
            <a:r>
              <a:rPr lang="en-US" dirty="0" smtClean="0">
                <a:latin typeface="Arial" charset="0"/>
              </a:rPr>
              <a:t>6.4.1.1</a:t>
            </a:r>
            <a:r>
              <a:rPr lang="en-US" baseline="0" dirty="0" smtClean="0">
                <a:latin typeface="Arial" charset="0"/>
              </a:rPr>
              <a:t> – Basic Switch Configuration Steps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4781300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 Configure</a:t>
            </a:r>
            <a:r>
              <a:rPr lang="en-US" sz="1200" kern="1200" baseline="0" dirty="0" smtClean="0">
                <a:solidFill>
                  <a:schemeClr val="tx1"/>
                </a:solidFill>
                <a:latin typeface="Arial" charset="0"/>
                <a:ea typeface="ＭＳ Ｐゴシック" charset="0"/>
                <a:cs typeface="ＭＳ Ｐゴシック" charset="0"/>
              </a:rPr>
              <a:t> a Cisco Router</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6.4.1 – Configure</a:t>
            </a:r>
            <a:r>
              <a:rPr lang="en-US" baseline="0" dirty="0" smtClean="0">
                <a:latin typeface="Arial" charset="0"/>
              </a:rPr>
              <a:t> Initial Settings</a:t>
            </a:r>
            <a:endParaRPr lang="en-US" dirty="0" smtClean="0">
              <a:latin typeface="Arial" charset="0"/>
            </a:endParaRPr>
          </a:p>
          <a:p>
            <a:pPr>
              <a:lnSpc>
                <a:spcPct val="80000"/>
              </a:lnSpc>
              <a:buFontTx/>
              <a:buNone/>
            </a:pPr>
            <a:r>
              <a:rPr lang="en-US" dirty="0" smtClean="0">
                <a:latin typeface="Arial" charset="0"/>
              </a:rPr>
              <a:t>6.4.1.2</a:t>
            </a:r>
            <a:r>
              <a:rPr lang="en-US" baseline="0" dirty="0" smtClean="0">
                <a:latin typeface="Arial" charset="0"/>
              </a:rPr>
              <a:t> – Basic Router Configuration Steps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27171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solidFill>
                  <a:prstClr val="black"/>
                </a:solidFill>
              </a:rPr>
              <a:pPr algn="r"/>
              <a:t>6</a:t>
            </a:fld>
            <a:endParaRPr lang="en-US" sz="800" b="0" dirty="0">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0992344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 Configure</a:t>
            </a:r>
            <a:r>
              <a:rPr lang="en-US" sz="1200" kern="1200" baseline="0" dirty="0" smtClean="0">
                <a:solidFill>
                  <a:schemeClr val="tx1"/>
                </a:solidFill>
                <a:latin typeface="Arial" charset="0"/>
                <a:ea typeface="ＭＳ Ｐゴシック" charset="0"/>
                <a:cs typeface="ＭＳ Ｐゴシック" charset="0"/>
              </a:rPr>
              <a:t> a Cisco Router</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6.4.1 – Configure</a:t>
            </a:r>
            <a:r>
              <a:rPr lang="en-US" baseline="0" dirty="0" smtClean="0">
                <a:latin typeface="Arial" charset="0"/>
              </a:rPr>
              <a:t> Initial Settings</a:t>
            </a:r>
            <a:endParaRPr lang="en-US" dirty="0" smtClean="0">
              <a:latin typeface="Arial" charset="0"/>
            </a:endParaRPr>
          </a:p>
          <a:p>
            <a:pPr>
              <a:lnSpc>
                <a:spcPct val="80000"/>
              </a:lnSpc>
              <a:buFontTx/>
              <a:buNone/>
            </a:pPr>
            <a:r>
              <a:rPr lang="en-US" dirty="0" smtClean="0">
                <a:latin typeface="Arial" charset="0"/>
              </a:rPr>
              <a:t>6.4.1.3</a:t>
            </a:r>
            <a:r>
              <a:rPr lang="en-US" baseline="0" dirty="0" smtClean="0">
                <a:latin typeface="Arial" charset="0"/>
              </a:rPr>
              <a:t> – Packet Tracer – Configure Initial Router Settings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957271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 Configure</a:t>
            </a:r>
            <a:r>
              <a:rPr lang="en-US" sz="1200" kern="1200" baseline="0" dirty="0" smtClean="0">
                <a:solidFill>
                  <a:schemeClr val="tx1"/>
                </a:solidFill>
                <a:latin typeface="Arial" charset="0"/>
                <a:ea typeface="ＭＳ Ｐゴシック" charset="0"/>
                <a:cs typeface="ＭＳ Ｐゴシック" charset="0"/>
              </a:rPr>
              <a:t> a Cisco Router</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6.4.2 – Configure</a:t>
            </a:r>
            <a:r>
              <a:rPr lang="en-US" baseline="0" dirty="0" smtClean="0">
                <a:latin typeface="Arial" charset="0"/>
              </a:rPr>
              <a:t> Interfaces</a:t>
            </a:r>
            <a:endParaRPr lang="en-US" dirty="0" smtClean="0">
              <a:latin typeface="Arial" charset="0"/>
            </a:endParaRPr>
          </a:p>
          <a:p>
            <a:pPr>
              <a:lnSpc>
                <a:spcPct val="80000"/>
              </a:lnSpc>
              <a:buFontTx/>
              <a:buNone/>
            </a:pPr>
            <a:r>
              <a:rPr lang="en-US" dirty="0" smtClean="0">
                <a:latin typeface="Arial" charset="0"/>
              </a:rPr>
              <a:t>6.4.2.1</a:t>
            </a:r>
            <a:r>
              <a:rPr lang="en-US" baseline="0" dirty="0" smtClean="0">
                <a:latin typeface="Arial" charset="0"/>
              </a:rPr>
              <a:t> – Configure Router Interfaces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13184559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 Configure</a:t>
            </a:r>
            <a:r>
              <a:rPr lang="en-US" sz="1200" kern="1200" baseline="0" dirty="0" smtClean="0">
                <a:solidFill>
                  <a:schemeClr val="tx1"/>
                </a:solidFill>
                <a:latin typeface="Arial" charset="0"/>
                <a:ea typeface="ＭＳ Ｐゴシック" charset="0"/>
                <a:cs typeface="ＭＳ Ｐゴシック" charset="0"/>
              </a:rPr>
              <a:t> a Cisco Router</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6.4.2 – Configure</a:t>
            </a:r>
            <a:r>
              <a:rPr lang="en-US" baseline="0" dirty="0" smtClean="0">
                <a:latin typeface="Arial" charset="0"/>
              </a:rPr>
              <a:t> Interfaces</a:t>
            </a:r>
            <a:endParaRPr lang="en-US" dirty="0" smtClean="0">
              <a:latin typeface="Arial" charset="0"/>
            </a:endParaRPr>
          </a:p>
          <a:p>
            <a:pPr>
              <a:lnSpc>
                <a:spcPct val="80000"/>
              </a:lnSpc>
              <a:buFontTx/>
              <a:buNone/>
            </a:pPr>
            <a:r>
              <a:rPr lang="en-US" dirty="0" smtClean="0">
                <a:latin typeface="Arial" charset="0"/>
              </a:rPr>
              <a:t>6.4.2.2</a:t>
            </a:r>
            <a:r>
              <a:rPr lang="en-US" baseline="0" dirty="0" smtClean="0">
                <a:latin typeface="Arial" charset="0"/>
              </a:rPr>
              <a:t> – Verify Interface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71571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 Configure</a:t>
            </a:r>
            <a:r>
              <a:rPr lang="en-US" sz="1200" kern="1200" baseline="0" dirty="0" smtClean="0">
                <a:solidFill>
                  <a:schemeClr val="tx1"/>
                </a:solidFill>
                <a:latin typeface="Arial" charset="0"/>
                <a:ea typeface="ＭＳ Ｐゴシック" charset="0"/>
                <a:cs typeface="ＭＳ Ｐゴシック" charset="0"/>
              </a:rPr>
              <a:t> a Cisco Router</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6.4.3 – Configure</a:t>
            </a:r>
            <a:r>
              <a:rPr lang="en-US" baseline="0" dirty="0" smtClean="0">
                <a:latin typeface="Arial" charset="0"/>
              </a:rPr>
              <a:t> the Default Gateway</a:t>
            </a:r>
            <a:endParaRPr lang="en-US" dirty="0" smtClean="0">
              <a:latin typeface="Arial" charset="0"/>
            </a:endParaRPr>
          </a:p>
          <a:p>
            <a:pPr>
              <a:lnSpc>
                <a:spcPct val="80000"/>
              </a:lnSpc>
              <a:buFontTx/>
              <a:buNone/>
            </a:pPr>
            <a:r>
              <a:rPr lang="en-US" dirty="0" smtClean="0">
                <a:latin typeface="Arial" charset="0"/>
              </a:rPr>
              <a:t>6.4.3.1</a:t>
            </a:r>
            <a:r>
              <a:rPr lang="en-US" baseline="0" dirty="0" smtClean="0">
                <a:latin typeface="Arial" charset="0"/>
              </a:rPr>
              <a:t> – Default Gateway for a Host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6560974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 Configure</a:t>
            </a:r>
            <a:r>
              <a:rPr lang="en-US" sz="1200" kern="1200" baseline="0" dirty="0" smtClean="0">
                <a:solidFill>
                  <a:schemeClr val="tx1"/>
                </a:solidFill>
                <a:latin typeface="Arial" charset="0"/>
                <a:ea typeface="ＭＳ Ｐゴシック" charset="0"/>
                <a:cs typeface="ＭＳ Ｐゴシック" charset="0"/>
              </a:rPr>
              <a:t> a Cisco Router</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6.4.3 – Configure</a:t>
            </a:r>
            <a:r>
              <a:rPr lang="en-US" baseline="0" dirty="0" smtClean="0">
                <a:latin typeface="Arial" charset="0"/>
              </a:rPr>
              <a:t> the Default Gateway</a:t>
            </a:r>
            <a:endParaRPr lang="en-US" dirty="0" smtClean="0">
              <a:latin typeface="Arial" charset="0"/>
            </a:endParaRPr>
          </a:p>
          <a:p>
            <a:pPr>
              <a:lnSpc>
                <a:spcPct val="80000"/>
              </a:lnSpc>
              <a:buFontTx/>
              <a:buNone/>
            </a:pPr>
            <a:r>
              <a:rPr lang="en-US" dirty="0" smtClean="0">
                <a:latin typeface="Arial" charset="0"/>
              </a:rPr>
              <a:t>6.4.3.2</a:t>
            </a:r>
            <a:r>
              <a:rPr lang="en-US" baseline="0" dirty="0" smtClean="0">
                <a:latin typeface="Arial" charset="0"/>
              </a:rPr>
              <a:t> – Default Gateway for a Switch</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9333786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 Configure</a:t>
            </a:r>
            <a:r>
              <a:rPr lang="en-US" sz="1200" kern="1200" baseline="0" dirty="0" smtClean="0">
                <a:solidFill>
                  <a:schemeClr val="tx1"/>
                </a:solidFill>
                <a:latin typeface="Arial" charset="0"/>
                <a:ea typeface="ＭＳ Ｐゴシック" charset="0"/>
                <a:cs typeface="ＭＳ Ｐゴシック" charset="0"/>
              </a:rPr>
              <a:t> a Cisco Router</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6.4.3 – Configure</a:t>
            </a:r>
            <a:r>
              <a:rPr lang="en-US" baseline="0" dirty="0" smtClean="0">
                <a:latin typeface="Arial" charset="0"/>
              </a:rPr>
              <a:t> the Default Gateway</a:t>
            </a:r>
            <a:endParaRPr lang="en-US" dirty="0" smtClean="0">
              <a:latin typeface="Arial" charset="0"/>
            </a:endParaRPr>
          </a:p>
          <a:p>
            <a:pPr>
              <a:lnSpc>
                <a:spcPct val="80000"/>
              </a:lnSpc>
              <a:buFontTx/>
              <a:buNone/>
            </a:pPr>
            <a:r>
              <a:rPr lang="en-US" dirty="0" smtClean="0">
                <a:latin typeface="Arial" charset="0"/>
              </a:rPr>
              <a:t>6.4.3.3</a:t>
            </a:r>
            <a:r>
              <a:rPr lang="en-US" baseline="0" dirty="0" smtClean="0">
                <a:latin typeface="Arial" charset="0"/>
              </a:rPr>
              <a:t> – Packet Tracer – Connect a Router to a LAN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15383820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 Configure</a:t>
            </a:r>
            <a:r>
              <a:rPr lang="en-US" sz="1200" kern="1200" baseline="0" dirty="0" smtClean="0">
                <a:solidFill>
                  <a:schemeClr val="tx1"/>
                </a:solidFill>
                <a:latin typeface="Arial" charset="0"/>
                <a:ea typeface="ＭＳ Ｐゴシック" charset="0"/>
                <a:cs typeface="ＭＳ Ｐゴシック" charset="0"/>
              </a:rPr>
              <a:t> a Cisco Router</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6.4.3 – Configure</a:t>
            </a:r>
            <a:r>
              <a:rPr lang="en-US" baseline="0" dirty="0" smtClean="0">
                <a:latin typeface="Arial" charset="0"/>
              </a:rPr>
              <a:t> the Default Gateway</a:t>
            </a:r>
            <a:endParaRPr lang="en-US" dirty="0" smtClean="0">
              <a:latin typeface="Arial" charset="0"/>
            </a:endParaRPr>
          </a:p>
          <a:p>
            <a:pPr>
              <a:lnSpc>
                <a:spcPct val="80000"/>
              </a:lnSpc>
              <a:buFontTx/>
              <a:buNone/>
            </a:pPr>
            <a:r>
              <a:rPr lang="en-US" dirty="0" smtClean="0">
                <a:latin typeface="Arial" charset="0"/>
              </a:rPr>
              <a:t>6.4.3.4</a:t>
            </a:r>
            <a:r>
              <a:rPr lang="en-US" baseline="0" dirty="0" smtClean="0">
                <a:latin typeface="Arial" charset="0"/>
              </a:rPr>
              <a:t> – Packet Tracer – Troubleshooting Default Gateway Issues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4584748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Network Layer</a:t>
            </a:r>
          </a:p>
          <a:p>
            <a:r>
              <a:rPr lang="en-US" dirty="0" smtClean="0"/>
              <a:t>6.5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34816474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 Configure</a:t>
            </a:r>
            <a:r>
              <a:rPr lang="en-US" sz="1200" kern="1200" baseline="0" dirty="0" smtClean="0">
                <a:solidFill>
                  <a:schemeClr val="tx1"/>
                </a:solidFill>
                <a:latin typeface="Arial" charset="0"/>
                <a:ea typeface="ＭＳ Ｐゴシック" charset="0"/>
                <a:cs typeface="ＭＳ Ｐゴシック" charset="0"/>
              </a:rPr>
              <a:t> a Cisco Router</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6.5.1 – Conclusion</a:t>
            </a:r>
          </a:p>
          <a:p>
            <a:pPr>
              <a:lnSpc>
                <a:spcPct val="80000"/>
              </a:lnSpc>
              <a:buFontTx/>
              <a:buNone/>
            </a:pPr>
            <a:r>
              <a:rPr lang="en-US" dirty="0" smtClean="0">
                <a:latin typeface="Arial" charset="0"/>
              </a:rPr>
              <a:t>6.5.1.2</a:t>
            </a:r>
            <a:r>
              <a:rPr lang="en-US" baseline="0" dirty="0" smtClean="0">
                <a:latin typeface="Arial" charset="0"/>
              </a:rPr>
              <a:t> – Lab – Building a Switch and Router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13130314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 Configure</a:t>
            </a:r>
            <a:r>
              <a:rPr lang="en-US" sz="1200" kern="1200" baseline="0" dirty="0" smtClean="0">
                <a:solidFill>
                  <a:schemeClr val="tx1"/>
                </a:solidFill>
                <a:latin typeface="Arial" charset="0"/>
                <a:ea typeface="ＭＳ Ｐゴシック" charset="0"/>
                <a:cs typeface="ＭＳ Ｐゴシック" charset="0"/>
              </a:rPr>
              <a:t> a Cisco Router</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6.5.1 – Conclusion</a:t>
            </a:r>
          </a:p>
          <a:p>
            <a:pPr>
              <a:lnSpc>
                <a:spcPct val="80000"/>
              </a:lnSpc>
              <a:buFontTx/>
              <a:buNone/>
            </a:pPr>
            <a:r>
              <a:rPr lang="en-US" dirty="0" smtClean="0">
                <a:latin typeface="Arial" charset="0"/>
              </a:rPr>
              <a:t>6.5.1.3</a:t>
            </a:r>
            <a:r>
              <a:rPr lang="en-US" baseline="0" dirty="0" smtClean="0">
                <a:latin typeface="Arial" charset="0"/>
              </a:rPr>
              <a:t>– Packet Tracer – Skills Integration Challenge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43028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7</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226138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71</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372652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6057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9</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27894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netacad.com/group/communities/ccna-blo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cidr-report.org/as2.0/"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p:txBody>
          <a:bodyPr/>
          <a:lstStyle/>
          <a:p>
            <a:r>
              <a:rPr lang="en-US" dirty="0" smtClean="0"/>
              <a:t>Chapter 6: Network Layer</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smtClean="0"/>
              <a:t>CCNA Routing and Switching</a:t>
            </a:r>
            <a:endParaRPr lang="en-US" dirty="0"/>
          </a:p>
          <a:p>
            <a:r>
              <a:rPr lang="en-US" dirty="0" smtClean="0"/>
              <a:t>Introduction to Networks v6.0</a:t>
            </a:r>
            <a:endParaRPr lang="en-US" dirty="0"/>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a:t>
            </a:r>
            <a:r>
              <a:rPr lang="en-US" dirty="0" smtClean="0">
                <a:hlinkClick r:id="rId4"/>
              </a:rPr>
              <a:t>www.netacad.com/group/communities/ccna</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in </a:t>
            </a:r>
            <a:r>
              <a:rPr lang="en-US" b="1" dirty="0" smtClean="0"/>
              <a:t>Introduction to </a:t>
            </a:r>
            <a:r>
              <a:rPr lang="en-US" b="1" dirty="0"/>
              <a:t>Packet Tracer </a:t>
            </a:r>
            <a:r>
              <a:rPr lang="en-US" dirty="0" smtClean="0"/>
              <a:t>(self-paced)</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6: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6: Network Layer</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smtClean="0"/>
              <a:t>CCNA Routing and Switching</a:t>
            </a:r>
            <a:endParaRPr lang="en-US" dirty="0"/>
          </a:p>
          <a:p>
            <a:r>
              <a:rPr lang="en-US" dirty="0" smtClean="0"/>
              <a:t>Introduction to Networks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6.1 </a:t>
            </a:r>
            <a:r>
              <a:rPr lang="en-CA" sz="1600" dirty="0" smtClean="0"/>
              <a:t>Network Layer Protocols</a:t>
            </a:r>
            <a:endParaRPr lang="en-CA" sz="1600" dirty="0"/>
          </a:p>
          <a:p>
            <a:pPr marL="469106" lvl="1" indent="-214313">
              <a:buFont typeface="Arial" panose="020B0604020202020204" pitchFamily="34" charset="0"/>
              <a:buChar char="•"/>
            </a:pPr>
            <a:r>
              <a:rPr lang="en-US" sz="1500" dirty="0" smtClean="0"/>
              <a:t>Explain</a:t>
            </a:r>
            <a:r>
              <a:rPr lang="en-US" sz="1350" dirty="0" smtClean="0"/>
              <a:t> how network layer protocols and services support communications across data networks</a:t>
            </a:r>
          </a:p>
          <a:p>
            <a:pPr marL="542131" lvl="2" indent="-214313">
              <a:buFont typeface="Arial" panose="020B0604020202020204" pitchFamily="34" charset="0"/>
              <a:buChar char="•"/>
            </a:pPr>
            <a:r>
              <a:rPr lang="en-US" sz="1400" dirty="0" smtClean="0"/>
              <a:t>Describe the purpose of the network layer in data communication.</a:t>
            </a:r>
            <a:endParaRPr lang="en-US" sz="1400" dirty="0"/>
          </a:p>
          <a:p>
            <a:pPr marL="542131" lvl="2" indent="-214313">
              <a:buFont typeface="Arial" panose="020B0604020202020204" pitchFamily="34" charset="0"/>
              <a:buChar char="•"/>
            </a:pPr>
            <a:r>
              <a:rPr lang="en-US" sz="1400" dirty="0" smtClean="0"/>
              <a:t>Explain why the IPv4 protocol requires other layers to provide reliability.</a:t>
            </a:r>
          </a:p>
          <a:p>
            <a:pPr marL="542131" lvl="2" indent="-214313">
              <a:buFont typeface="Arial" panose="020B0604020202020204" pitchFamily="34" charset="0"/>
              <a:buChar char="•"/>
            </a:pPr>
            <a:r>
              <a:rPr lang="en-US" sz="1400" dirty="0" smtClean="0"/>
              <a:t>Explain the role of the major header fields in the IPv4 packet.</a:t>
            </a:r>
          </a:p>
          <a:p>
            <a:pPr marL="542131" lvl="2" indent="-214313">
              <a:buFont typeface="Arial" panose="020B0604020202020204" pitchFamily="34" charset="0"/>
              <a:buChar char="•"/>
            </a:pPr>
            <a:r>
              <a:rPr lang="en-US" sz="1400" dirty="0" smtClean="0"/>
              <a:t>Explain the role of the major header fields in the IPv6 packet.</a:t>
            </a:r>
          </a:p>
          <a:p>
            <a:pPr lvl="0">
              <a:buClr>
                <a:srgbClr val="58585B"/>
              </a:buClr>
            </a:pPr>
            <a:r>
              <a:rPr lang="en-CA" dirty="0" smtClean="0"/>
              <a:t>6.2 Routing</a:t>
            </a:r>
            <a:endParaRPr lang="en-CA" sz="1600" dirty="0"/>
          </a:p>
          <a:p>
            <a:pPr marL="469106" lvl="1" indent="-214313">
              <a:buClr>
                <a:srgbClr val="58585B"/>
              </a:buClr>
              <a:buFont typeface="Arial" panose="020B0604020202020204" pitchFamily="34" charset="0"/>
              <a:buChar char="•"/>
            </a:pPr>
            <a:r>
              <a:rPr lang="en-US" sz="1350" dirty="0" smtClean="0"/>
              <a:t>Explain how routers enable end-to-end connectivity in a small to medium-sized business network.</a:t>
            </a:r>
            <a:endParaRPr lang="en-US" sz="1350" dirty="0"/>
          </a:p>
          <a:p>
            <a:pPr marL="542131" lvl="2" indent="-214313">
              <a:buFont typeface="Arial" panose="020B0604020202020204" pitchFamily="34" charset="0"/>
              <a:buChar char="•"/>
            </a:pPr>
            <a:r>
              <a:rPr lang="en-US" sz="1400" dirty="0" smtClean="0"/>
              <a:t>Explain how network devices use routing tables to direct packets to a destination network.</a:t>
            </a:r>
          </a:p>
          <a:p>
            <a:pPr marL="542131" lvl="2" indent="-214313">
              <a:buFont typeface="Arial" panose="020B0604020202020204" pitchFamily="34" charset="0"/>
              <a:buChar char="•"/>
            </a:pPr>
            <a:r>
              <a:rPr lang="en-US" sz="1400" dirty="0" smtClean="0"/>
              <a:t>Compare a host routing table to a routing table in a router.</a:t>
            </a:r>
          </a:p>
        </p:txBody>
      </p:sp>
      <p:sp>
        <p:nvSpPr>
          <p:cNvPr id="4098" name="Rectangle 33"/>
          <p:cNvSpPr>
            <a:spLocks noGrp="1" noChangeArrowheads="1"/>
          </p:cNvSpPr>
          <p:nvPr>
            <p:ph type="title"/>
          </p:nvPr>
        </p:nvSpPr>
        <p:spPr/>
        <p:txBody>
          <a:bodyPr/>
          <a:lstStyle/>
          <a:p>
            <a:pPr eaLnBrk="1" hangingPunct="1"/>
            <a:r>
              <a:rPr lang="en-US" dirty="0" smtClean="0"/>
              <a:t>Chapter 6 -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6.3 </a:t>
            </a:r>
            <a:r>
              <a:rPr lang="en-CA" sz="1600" dirty="0" smtClean="0"/>
              <a:t>Routers</a:t>
            </a:r>
            <a:endParaRPr lang="en-CA" sz="1600" dirty="0"/>
          </a:p>
          <a:p>
            <a:pPr marL="469106" lvl="1" indent="-214313">
              <a:buFont typeface="Arial" panose="020B0604020202020204" pitchFamily="34" charset="0"/>
              <a:buChar char="•"/>
            </a:pPr>
            <a:r>
              <a:rPr lang="en-US" sz="1500" dirty="0" smtClean="0"/>
              <a:t>Explain how devices route traffic in a small to medium-sized business network</a:t>
            </a:r>
            <a:endParaRPr lang="en-US" sz="1350" dirty="0" smtClean="0"/>
          </a:p>
          <a:p>
            <a:pPr marL="542131" lvl="2" indent="-214313">
              <a:buFont typeface="Arial" panose="020B0604020202020204" pitchFamily="34" charset="0"/>
              <a:buChar char="•"/>
            </a:pPr>
            <a:r>
              <a:rPr lang="en-US" sz="1400" dirty="0" smtClean="0"/>
              <a:t>Describe the common components and interface of a router.</a:t>
            </a:r>
          </a:p>
          <a:p>
            <a:pPr marL="542131" lvl="2" indent="-214313">
              <a:buFont typeface="Arial" panose="020B0604020202020204" pitchFamily="34" charset="0"/>
              <a:buChar char="•"/>
            </a:pPr>
            <a:r>
              <a:rPr lang="en-US" sz="1400" dirty="0" smtClean="0"/>
              <a:t>Describe the boot-up process of a Cisco IOS router.</a:t>
            </a:r>
            <a:endParaRPr lang="en-US" sz="1400" dirty="0"/>
          </a:p>
          <a:p>
            <a:pPr lvl="0">
              <a:buClr>
                <a:srgbClr val="58585B"/>
              </a:buClr>
            </a:pPr>
            <a:r>
              <a:rPr lang="en-CA" dirty="0" smtClean="0"/>
              <a:t>6.4 Configuring a Cisco Router</a:t>
            </a:r>
            <a:endParaRPr lang="en-CA" sz="1600" dirty="0"/>
          </a:p>
          <a:p>
            <a:pPr marL="469106" lvl="1" indent="-214313">
              <a:buClr>
                <a:srgbClr val="58585B"/>
              </a:buClr>
              <a:buFont typeface="Arial" panose="020B0604020202020204" pitchFamily="34" charset="0"/>
              <a:buChar char="•"/>
            </a:pPr>
            <a:r>
              <a:rPr lang="en-US" sz="1350" dirty="0" smtClean="0"/>
              <a:t>Configure a router with basic configurations.</a:t>
            </a:r>
            <a:endParaRPr lang="en-US" sz="1350" dirty="0"/>
          </a:p>
          <a:p>
            <a:pPr marL="542131" lvl="2" indent="-214313">
              <a:buFont typeface="Arial" panose="020B0604020202020204" pitchFamily="34" charset="0"/>
              <a:buChar char="•"/>
            </a:pPr>
            <a:r>
              <a:rPr lang="en-US" sz="1400" dirty="0" smtClean="0"/>
              <a:t>Configure initial settings on a Cisco IOS router.</a:t>
            </a:r>
          </a:p>
          <a:p>
            <a:pPr marL="542131" lvl="2" indent="-214313">
              <a:buFont typeface="Arial" panose="020B0604020202020204" pitchFamily="34" charset="0"/>
              <a:buChar char="•"/>
            </a:pPr>
            <a:r>
              <a:rPr lang="en-US" sz="1400" dirty="0" smtClean="0"/>
              <a:t>Configure two active interfaces on a Cisco IOS router.</a:t>
            </a:r>
          </a:p>
          <a:p>
            <a:pPr marL="542131" lvl="2" indent="-214313">
              <a:buFont typeface="Arial" panose="020B0604020202020204" pitchFamily="34" charset="0"/>
              <a:buChar char="•"/>
            </a:pPr>
            <a:r>
              <a:rPr lang="en-US" sz="1400" dirty="0" smtClean="0"/>
              <a:t>Configure devices to use the default gateway</a:t>
            </a:r>
          </a:p>
          <a:p>
            <a:pPr marL="327818" lvl="2" indent="0">
              <a:buNone/>
            </a:pPr>
            <a:endParaRPr lang="en-US" sz="1400" dirty="0" smtClean="0"/>
          </a:p>
        </p:txBody>
      </p:sp>
      <p:sp>
        <p:nvSpPr>
          <p:cNvPr id="4098" name="Rectangle 33"/>
          <p:cNvSpPr>
            <a:spLocks noGrp="1" noChangeArrowheads="1"/>
          </p:cNvSpPr>
          <p:nvPr>
            <p:ph type="title"/>
          </p:nvPr>
        </p:nvSpPr>
        <p:spPr/>
        <p:txBody>
          <a:bodyPr/>
          <a:lstStyle/>
          <a:p>
            <a:pPr eaLnBrk="1" hangingPunct="1"/>
            <a:r>
              <a:rPr lang="en-US" dirty="0" smtClean="0"/>
              <a:t>Chapter 6 - Sections &amp; Objectives (Cont.)</a:t>
            </a:r>
          </a:p>
        </p:txBody>
      </p:sp>
    </p:spTree>
    <p:extLst>
      <p:ext uri="{BB962C8B-B14F-4D97-AF65-F5344CB8AC3E}">
        <p14:creationId xmlns:p14="http://schemas.microsoft.com/office/powerpoint/2010/main" val="281001937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6</a:t>
            </a:r>
            <a:r>
              <a:rPr lang="en-US" dirty="0" smtClean="0"/>
              <a:t>.1 Network Layer Protocols</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Network Layer in Communications</a:t>
            </a:r>
            <a:r>
              <a:rPr lang="en-US" altLang="en-US" dirty="0"/>
              <a:t/>
            </a:r>
            <a:br>
              <a:rPr lang="en-US" altLang="en-US" dirty="0"/>
            </a:br>
            <a:r>
              <a:rPr lang="en-US" altLang="en-US" dirty="0" smtClean="0"/>
              <a:t>The Network Layer</a:t>
            </a:r>
            <a:endParaRPr lang="en-CA" altLang="en-US" dirty="0" smtClean="0"/>
          </a:p>
        </p:txBody>
      </p:sp>
      <p:sp>
        <p:nvSpPr>
          <p:cNvPr id="13315" name="Content Placeholder 2"/>
          <p:cNvSpPr>
            <a:spLocks noGrp="1"/>
          </p:cNvSpPr>
          <p:nvPr>
            <p:ph idx="1"/>
          </p:nvPr>
        </p:nvSpPr>
        <p:spPr>
          <a:xfrm>
            <a:off x="0" y="798944"/>
            <a:ext cx="4162926" cy="4155319"/>
          </a:xfrm>
        </p:spPr>
        <p:txBody>
          <a:bodyPr/>
          <a:lstStyle/>
          <a:p>
            <a:pPr lvl="1"/>
            <a:r>
              <a:rPr lang="en-CA" altLang="en-US" dirty="0" smtClean="0"/>
              <a:t>The </a:t>
            </a:r>
            <a:r>
              <a:rPr lang="en-CA" altLang="en-US" dirty="0"/>
              <a:t>n</a:t>
            </a:r>
            <a:r>
              <a:rPr lang="en-CA" altLang="en-US" dirty="0" smtClean="0"/>
              <a:t>etwork layer, which resides at OSI Layer 3, provides services that allow end devices to exchange data across a network.</a:t>
            </a:r>
          </a:p>
          <a:p>
            <a:pPr lvl="1"/>
            <a:r>
              <a:rPr lang="en-CA" altLang="en-US" dirty="0" smtClean="0"/>
              <a:t>The network layer uses four processes in order to provide end-to-end transport:</a:t>
            </a:r>
          </a:p>
          <a:p>
            <a:pPr lvl="2"/>
            <a:r>
              <a:rPr lang="en-CA" altLang="en-US" dirty="0" smtClean="0"/>
              <a:t>Addressing of end devices – IP addresses must be unique for identification purposes.</a:t>
            </a:r>
          </a:p>
          <a:p>
            <a:pPr lvl="2"/>
            <a:r>
              <a:rPr lang="en-CA" altLang="en-US" dirty="0" smtClean="0"/>
              <a:t>Encapsulation – The protocol data units from the transport layer are encapsulated by adding IP header information including source and destination IP addresses.</a:t>
            </a:r>
          </a:p>
          <a:p>
            <a:pPr lvl="2"/>
            <a:r>
              <a:rPr lang="en-CA" altLang="en-US" dirty="0" smtClean="0"/>
              <a:t>Routing – The network layer provides services to direct packets to other networks.  Routers select the best path for a packet to take to its destination network.</a:t>
            </a:r>
          </a:p>
          <a:p>
            <a:pPr lvl="2"/>
            <a:r>
              <a:rPr lang="en-CA" altLang="en-US" dirty="0" smtClean="0"/>
              <a:t>De-encapsulation – The destination host de-encapsulates the packet to see if it matches its own.</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4247289" y="580181"/>
            <a:ext cx="4533900" cy="3543300"/>
          </a:xfrm>
          <a:prstGeom prst="rect">
            <a:avLst/>
          </a:prstGeom>
        </p:spPr>
      </p:pic>
    </p:spTree>
    <p:extLst>
      <p:ext uri="{BB962C8B-B14F-4D97-AF65-F5344CB8AC3E}">
        <p14:creationId xmlns:p14="http://schemas.microsoft.com/office/powerpoint/2010/main" val="7600890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Network Layer in Communications</a:t>
            </a:r>
            <a:r>
              <a:rPr lang="en-US" altLang="en-US" dirty="0"/>
              <a:t/>
            </a:r>
            <a:br>
              <a:rPr lang="en-US" altLang="en-US" dirty="0"/>
            </a:br>
            <a:r>
              <a:rPr lang="en-US" altLang="en-US" dirty="0" smtClean="0"/>
              <a:t>Network Layer Protocols</a:t>
            </a:r>
            <a:endParaRPr lang="en-CA" altLang="en-US" dirty="0" smtClean="0"/>
          </a:p>
        </p:txBody>
      </p:sp>
      <p:sp>
        <p:nvSpPr>
          <p:cNvPr id="13315" name="Content Placeholder 2"/>
          <p:cNvSpPr>
            <a:spLocks noGrp="1"/>
          </p:cNvSpPr>
          <p:nvPr>
            <p:ph idx="1"/>
          </p:nvPr>
        </p:nvSpPr>
        <p:spPr>
          <a:xfrm>
            <a:off x="238126" y="1018019"/>
            <a:ext cx="3646352" cy="3401581"/>
          </a:xfrm>
        </p:spPr>
        <p:txBody>
          <a:bodyPr/>
          <a:lstStyle/>
          <a:p>
            <a:pPr lvl="1"/>
            <a:r>
              <a:rPr lang="en-CA" altLang="en-US" sz="1500" dirty="0" smtClean="0"/>
              <a:t>There are several network layer protocols in existence; however, the most commonly implemented are:</a:t>
            </a:r>
          </a:p>
          <a:p>
            <a:pPr lvl="2"/>
            <a:r>
              <a:rPr lang="en-CA" altLang="en-US" sz="1300" dirty="0" smtClean="0"/>
              <a:t>Internet Protocol version 4 (IPv4)</a:t>
            </a:r>
          </a:p>
          <a:p>
            <a:pPr lvl="2"/>
            <a:r>
              <a:rPr lang="en-CA" altLang="en-US" sz="1300" dirty="0"/>
              <a:t>I</a:t>
            </a:r>
            <a:r>
              <a:rPr lang="en-CA" altLang="en-US" sz="1300" dirty="0" smtClean="0"/>
              <a:t>nternet Protocol version 6 (IPv6)</a:t>
            </a:r>
            <a:endParaRPr lang="en-CA" altLang="en-US" dirty="0" smtClean="0"/>
          </a:p>
          <a:p>
            <a:pPr lvl="1"/>
            <a:endParaRPr lang="en-CA" altLang="en-US" sz="1500" dirty="0" smtClean="0"/>
          </a:p>
          <a:p>
            <a:pPr marL="142875" lvl="1" indent="0">
              <a:buNone/>
            </a:pPr>
            <a:r>
              <a:rPr lang="en-CA" altLang="en-US" sz="1500" dirty="0" smtClean="0"/>
              <a:t>Note:  Legacy network layer protocols are not discussed in this course.</a:t>
            </a: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4000500" y="628650"/>
            <a:ext cx="4648200" cy="3667125"/>
          </a:xfrm>
          <a:prstGeom prst="rect">
            <a:avLst/>
          </a:prstGeom>
        </p:spPr>
      </p:pic>
    </p:spTree>
    <p:extLst>
      <p:ext uri="{BB962C8B-B14F-4D97-AF65-F5344CB8AC3E}">
        <p14:creationId xmlns:p14="http://schemas.microsoft.com/office/powerpoint/2010/main" val="70114682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Characteristics of the IP Protocol</a:t>
            </a:r>
            <a:r>
              <a:rPr lang="en-US" altLang="en-US" dirty="0"/>
              <a:t/>
            </a:r>
            <a:br>
              <a:rPr lang="en-US" altLang="en-US" dirty="0"/>
            </a:br>
            <a:r>
              <a:rPr lang="en-US" altLang="en-US" dirty="0" smtClean="0"/>
              <a:t>Encapsulating IP</a:t>
            </a:r>
            <a:endParaRPr lang="en-CA" altLang="en-US" dirty="0" smtClean="0"/>
          </a:p>
        </p:txBody>
      </p:sp>
      <p:sp>
        <p:nvSpPr>
          <p:cNvPr id="13315" name="Content Placeholder 2"/>
          <p:cNvSpPr>
            <a:spLocks noGrp="1"/>
          </p:cNvSpPr>
          <p:nvPr>
            <p:ph idx="1"/>
          </p:nvPr>
        </p:nvSpPr>
        <p:spPr>
          <a:xfrm>
            <a:off x="124026" y="798944"/>
            <a:ext cx="3838371" cy="3887356"/>
          </a:xfrm>
        </p:spPr>
        <p:txBody>
          <a:bodyPr/>
          <a:lstStyle/>
          <a:p>
            <a:pPr lvl="1"/>
            <a:r>
              <a:rPr lang="en-CA" altLang="en-US" sz="1500" dirty="0" smtClean="0"/>
              <a:t>At the network layer, IP encapsulates the transport layer segment by adding an IP header for the purpose of delivery to the destination host.</a:t>
            </a:r>
          </a:p>
          <a:p>
            <a:pPr lvl="1"/>
            <a:r>
              <a:rPr lang="en-CA" altLang="en-US" sz="1500" dirty="0" smtClean="0"/>
              <a:t>The IP header stays the same from the source to the destination host.</a:t>
            </a:r>
          </a:p>
          <a:p>
            <a:pPr lvl="1"/>
            <a:r>
              <a:rPr lang="en-CA" altLang="en-US" sz="1500" dirty="0" smtClean="0"/>
              <a:t>The process of encapsulating data layer by layer enables the services at different layers to scale without affecting other layers.  </a:t>
            </a:r>
          </a:p>
          <a:p>
            <a:pPr lvl="1"/>
            <a:r>
              <a:rPr lang="en-CA" altLang="en-US" sz="1500" dirty="0" smtClean="0"/>
              <a:t>Routers implement different network layer protocols concurrently over a network and use the network layer packet header for routing.</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5" name="Picture 4"/>
          <p:cNvPicPr>
            <a:picLocks noChangeAspect="1"/>
          </p:cNvPicPr>
          <p:nvPr/>
        </p:nvPicPr>
        <p:blipFill>
          <a:blip r:embed="rId3"/>
          <a:stretch>
            <a:fillRect/>
          </a:stretch>
        </p:blipFill>
        <p:spPr>
          <a:xfrm>
            <a:off x="4148137" y="420168"/>
            <a:ext cx="4810125" cy="4162425"/>
          </a:xfrm>
          <a:prstGeom prst="rect">
            <a:avLst/>
          </a:prstGeom>
        </p:spPr>
      </p:pic>
    </p:spTree>
    <p:extLst>
      <p:ext uri="{BB962C8B-B14F-4D97-AF65-F5344CB8AC3E}">
        <p14:creationId xmlns:p14="http://schemas.microsoft.com/office/powerpoint/2010/main" val="342698004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Characteristics of the IP Protocol</a:t>
            </a:r>
            <a:r>
              <a:rPr lang="en-US" altLang="en-US" dirty="0"/>
              <a:t/>
            </a:r>
            <a:br>
              <a:rPr lang="en-US" altLang="en-US" dirty="0"/>
            </a:br>
            <a:r>
              <a:rPr lang="en-US" altLang="en-US" dirty="0" smtClean="0"/>
              <a:t>Characteristics of IP</a:t>
            </a:r>
            <a:endParaRPr lang="en-CA" altLang="en-US" dirty="0" smtClean="0"/>
          </a:p>
        </p:txBody>
      </p:sp>
      <p:sp>
        <p:nvSpPr>
          <p:cNvPr id="13315" name="Content Placeholder 2"/>
          <p:cNvSpPr>
            <a:spLocks noGrp="1"/>
          </p:cNvSpPr>
          <p:nvPr>
            <p:ph idx="1"/>
          </p:nvPr>
        </p:nvSpPr>
        <p:spPr>
          <a:xfrm>
            <a:off x="124027" y="942974"/>
            <a:ext cx="3228774" cy="3743325"/>
          </a:xfrm>
        </p:spPr>
        <p:txBody>
          <a:bodyPr/>
          <a:lstStyle/>
          <a:p>
            <a:pPr lvl="1"/>
            <a:r>
              <a:rPr lang="en-CA" altLang="en-US" sz="1500" dirty="0" smtClean="0"/>
              <a:t>IP was designed as a protocol with low overhead – it provides only the functions required to deliver a packet from the source to a destination.</a:t>
            </a:r>
            <a:endParaRPr lang="en-CA" altLang="en-US" sz="1300" dirty="0" smtClean="0"/>
          </a:p>
          <a:p>
            <a:pPr lvl="1"/>
            <a:r>
              <a:rPr lang="en-CA" altLang="en-US" sz="1500" dirty="0" smtClean="0"/>
              <a:t>An IP packet is sent to the destination without prior establishment of a connection</a:t>
            </a:r>
          </a:p>
          <a:p>
            <a:pPr lvl="1"/>
            <a:r>
              <a:rPr lang="en-CA" altLang="en-US" sz="1500" dirty="0" smtClean="0"/>
              <a:t>IP was not designed to track and manage the flow of packets.</a:t>
            </a:r>
          </a:p>
          <a:p>
            <a:pPr lvl="2"/>
            <a:r>
              <a:rPr lang="en-CA" altLang="en-US" sz="1300" dirty="0" smtClean="0"/>
              <a:t>These functions, if required, are performed by other layers – primarily TCP</a:t>
            </a:r>
          </a:p>
          <a:p>
            <a:pPr lvl="1"/>
            <a:endParaRPr lang="en-CA" altLang="en-US" sz="15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3962397" y="504825"/>
            <a:ext cx="5086350" cy="3829050"/>
          </a:xfrm>
          <a:prstGeom prst="rect">
            <a:avLst/>
          </a:prstGeom>
        </p:spPr>
      </p:pic>
    </p:spTree>
    <p:extLst>
      <p:ext uri="{BB962C8B-B14F-4D97-AF65-F5344CB8AC3E}">
        <p14:creationId xmlns:p14="http://schemas.microsoft.com/office/powerpoint/2010/main" val="326149819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This PowerPoint deck is divided in two parts:</a:t>
            </a:r>
          </a:p>
          <a:p>
            <a:r>
              <a:rPr lang="en-US" dirty="0" smtClean="0"/>
              <a:t>Instructor Planning Guide</a:t>
            </a:r>
            <a:endParaRPr lang="en-CA" dirty="0" smtClean="0"/>
          </a:p>
          <a:p>
            <a:pPr lvl="1"/>
            <a:r>
              <a:rPr lang="en-CA" dirty="0" smtClean="0"/>
              <a:t>Information to help you become familiar with the chapter</a:t>
            </a:r>
          </a:p>
          <a:p>
            <a:pPr lvl="1"/>
            <a:r>
              <a:rPr lang="en-CA" dirty="0" smtClean="0"/>
              <a:t>Teaching aids</a:t>
            </a:r>
          </a:p>
          <a:p>
            <a:r>
              <a:rPr lang="en-CA" dirty="0" smtClean="0"/>
              <a:t>Instructor Class Presentation</a:t>
            </a:r>
          </a:p>
          <a:p>
            <a:pPr lvl="1"/>
            <a:r>
              <a:rPr lang="en-CA" dirty="0" smtClean="0"/>
              <a:t>Optional slides that you can use in the classroom</a:t>
            </a:r>
          </a:p>
          <a:p>
            <a:pPr lvl="1"/>
            <a:r>
              <a:rPr lang="en-CA" dirty="0" smtClean="0"/>
              <a:t>Begins on slide # 12</a:t>
            </a:r>
          </a:p>
          <a:p>
            <a:endParaRPr lang="en-CA" dirty="0" smtClean="0"/>
          </a:p>
          <a:p>
            <a:r>
              <a:rPr lang="en-CA" b="1" dirty="0" smtClean="0"/>
              <a:t>Note</a:t>
            </a:r>
            <a:r>
              <a:rPr lang="en-CA" dirty="0" smtClean="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smtClean="0"/>
              <a:t>Instructor Materials – Chapter 6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Characteristics of the IP Protocol</a:t>
            </a:r>
            <a:r>
              <a:rPr lang="en-US" altLang="en-US" dirty="0"/>
              <a:t/>
            </a:r>
            <a:br>
              <a:rPr lang="en-US" altLang="en-US" dirty="0"/>
            </a:br>
            <a:r>
              <a:rPr lang="en-US" altLang="en-US" dirty="0" smtClean="0"/>
              <a:t>IP - Connectionless</a:t>
            </a:r>
            <a:endParaRPr lang="en-CA" altLang="en-US" dirty="0" smtClean="0"/>
          </a:p>
        </p:txBody>
      </p:sp>
      <p:sp>
        <p:nvSpPr>
          <p:cNvPr id="13315" name="Content Placeholder 2"/>
          <p:cNvSpPr>
            <a:spLocks noGrp="1"/>
          </p:cNvSpPr>
          <p:nvPr>
            <p:ph idx="1"/>
          </p:nvPr>
        </p:nvSpPr>
        <p:spPr>
          <a:xfrm>
            <a:off x="124027" y="1009649"/>
            <a:ext cx="3266873" cy="3743325"/>
          </a:xfrm>
        </p:spPr>
        <p:txBody>
          <a:bodyPr/>
          <a:lstStyle/>
          <a:p>
            <a:pPr lvl="1"/>
            <a:r>
              <a:rPr lang="en-CA" altLang="en-US" sz="1500" dirty="0" smtClean="0"/>
              <a:t>IP is a connectionless protocol:</a:t>
            </a:r>
          </a:p>
          <a:p>
            <a:pPr lvl="2"/>
            <a:r>
              <a:rPr lang="en-CA" altLang="en-US" sz="1300" dirty="0" smtClean="0"/>
              <a:t>No dedicated end-to-end connection is created before data is sent.</a:t>
            </a:r>
          </a:p>
          <a:p>
            <a:pPr lvl="2"/>
            <a:r>
              <a:rPr lang="en-CA" altLang="en-US" sz="1300" dirty="0" smtClean="0"/>
              <a:t>Very similar process as sending someone a letter through snail mail.</a:t>
            </a:r>
          </a:p>
          <a:p>
            <a:pPr lvl="2"/>
            <a:r>
              <a:rPr lang="en-CA" altLang="en-US" sz="1300" dirty="0" smtClean="0"/>
              <a:t>Senders do not know whether or not the destination is present, reachable, or functional before sending packets.</a:t>
            </a:r>
          </a:p>
          <a:p>
            <a:pPr lvl="2"/>
            <a:r>
              <a:rPr lang="en-CA" altLang="en-US" sz="1300" dirty="0" smtClean="0"/>
              <a:t>This feature contributes to the low overhead of IP.</a:t>
            </a:r>
          </a:p>
          <a:p>
            <a:pPr lvl="2"/>
            <a:endParaRPr lang="en-CA" altLang="en-US" sz="1300" dirty="0" smtClean="0"/>
          </a:p>
          <a:p>
            <a:pPr lvl="1"/>
            <a:endParaRPr lang="en-CA" altLang="en-US" sz="1300" dirty="0" smtClean="0"/>
          </a:p>
          <a:p>
            <a:pPr lvl="1"/>
            <a:endParaRPr lang="en-CA" altLang="en-US" sz="15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3852515" y="798944"/>
            <a:ext cx="4982270" cy="3734321"/>
          </a:xfrm>
          <a:prstGeom prst="rect">
            <a:avLst/>
          </a:prstGeom>
        </p:spPr>
      </p:pic>
    </p:spTree>
    <p:extLst>
      <p:ext uri="{BB962C8B-B14F-4D97-AF65-F5344CB8AC3E}">
        <p14:creationId xmlns:p14="http://schemas.microsoft.com/office/powerpoint/2010/main" val="253038127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Characteristics of the IP Protocol</a:t>
            </a:r>
            <a:r>
              <a:rPr lang="en-US" altLang="en-US" dirty="0"/>
              <a:t/>
            </a:r>
            <a:br>
              <a:rPr lang="en-US" altLang="en-US" dirty="0"/>
            </a:br>
            <a:r>
              <a:rPr lang="en-US" altLang="en-US" dirty="0" smtClean="0"/>
              <a:t>IP – Best Effort Delivery</a:t>
            </a:r>
            <a:endParaRPr lang="en-CA" altLang="en-US" dirty="0" smtClean="0"/>
          </a:p>
        </p:txBody>
      </p:sp>
      <p:sp>
        <p:nvSpPr>
          <p:cNvPr id="13315" name="Content Placeholder 2"/>
          <p:cNvSpPr>
            <a:spLocks noGrp="1"/>
          </p:cNvSpPr>
          <p:nvPr>
            <p:ph idx="1"/>
          </p:nvPr>
        </p:nvSpPr>
        <p:spPr>
          <a:xfrm>
            <a:off x="124027" y="942974"/>
            <a:ext cx="3562148" cy="3743325"/>
          </a:xfrm>
        </p:spPr>
        <p:txBody>
          <a:bodyPr/>
          <a:lstStyle/>
          <a:p>
            <a:r>
              <a:rPr lang="en-CA" altLang="en-US" sz="1600" dirty="0" smtClean="0"/>
              <a:t>IP is a Best Effort Delivery protocol:</a:t>
            </a:r>
          </a:p>
          <a:p>
            <a:pPr lvl="1"/>
            <a:r>
              <a:rPr lang="en-CA" altLang="en-US" sz="1500" dirty="0" smtClean="0"/>
              <a:t>IP is considered “unreliable” because it does not guarantee that all packets that are sent will be received.</a:t>
            </a:r>
          </a:p>
          <a:p>
            <a:pPr lvl="1"/>
            <a:r>
              <a:rPr lang="en-CA" altLang="en-US" sz="1500" dirty="0" smtClean="0"/>
              <a:t>Unreliable means that IP does not have the capability to manage and recover from undelivered, corrupt, or out of sequence packets.</a:t>
            </a:r>
          </a:p>
          <a:p>
            <a:pPr lvl="1"/>
            <a:r>
              <a:rPr lang="en-CA" altLang="en-US" sz="1500" dirty="0" smtClean="0"/>
              <a:t>If packets are missing or not in the correct order at the destination, upper layer protocols/services must resolve these issues.</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3796971" y="705936"/>
            <a:ext cx="5082085" cy="4291703"/>
          </a:xfrm>
          <a:prstGeom prst="rect">
            <a:avLst/>
          </a:prstGeom>
        </p:spPr>
      </p:pic>
    </p:spTree>
    <p:extLst>
      <p:ext uri="{BB962C8B-B14F-4D97-AF65-F5344CB8AC3E}">
        <p14:creationId xmlns:p14="http://schemas.microsoft.com/office/powerpoint/2010/main" val="316727849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Characteristics of the IP Protocol</a:t>
            </a:r>
            <a:r>
              <a:rPr lang="en-US" altLang="en-US" dirty="0"/>
              <a:t/>
            </a:r>
            <a:br>
              <a:rPr lang="en-US" altLang="en-US" dirty="0"/>
            </a:br>
            <a:r>
              <a:rPr lang="en-US" altLang="en-US" dirty="0" smtClean="0"/>
              <a:t>IP – Media Independent</a:t>
            </a:r>
            <a:endParaRPr lang="en-CA" altLang="en-US" dirty="0" smtClean="0"/>
          </a:p>
        </p:txBody>
      </p:sp>
      <p:sp>
        <p:nvSpPr>
          <p:cNvPr id="13315" name="Content Placeholder 2"/>
          <p:cNvSpPr>
            <a:spLocks noGrp="1"/>
          </p:cNvSpPr>
          <p:nvPr>
            <p:ph idx="1"/>
          </p:nvPr>
        </p:nvSpPr>
        <p:spPr>
          <a:xfrm>
            <a:off x="124026" y="942974"/>
            <a:ext cx="3847899" cy="3743325"/>
          </a:xfrm>
        </p:spPr>
        <p:txBody>
          <a:bodyPr/>
          <a:lstStyle/>
          <a:p>
            <a:pPr lvl="1"/>
            <a:r>
              <a:rPr lang="en-CA" altLang="en-US" sz="1500" dirty="0" smtClean="0"/>
              <a:t>IP operates independently from the media that carries the data at lower layers of the protocol stack – it does not care if the media is copper cables, fiber optics or wireless.</a:t>
            </a:r>
          </a:p>
          <a:p>
            <a:pPr lvl="1"/>
            <a:r>
              <a:rPr lang="en-CA" altLang="en-US" sz="1500" dirty="0" smtClean="0"/>
              <a:t>The OSI data link layer is responsible for taking the IP packet and preparing it for transmission over the communications medium.</a:t>
            </a:r>
          </a:p>
          <a:p>
            <a:pPr lvl="1"/>
            <a:r>
              <a:rPr lang="en-CA" altLang="en-US" sz="1500" dirty="0" smtClean="0"/>
              <a:t>The network layer does have a maximum size of the PDU that can be transported – referred to as MTU </a:t>
            </a:r>
            <a:r>
              <a:rPr lang="en-CA" altLang="en-US" sz="1500" u="sng" dirty="0"/>
              <a:t>(maximum transmission unit</a:t>
            </a:r>
            <a:r>
              <a:rPr lang="en-CA" altLang="en-US" sz="1500" dirty="0"/>
              <a:t>).</a:t>
            </a:r>
            <a:endParaRPr lang="en-CA" altLang="en-US" sz="1500" dirty="0" smtClean="0"/>
          </a:p>
          <a:p>
            <a:pPr lvl="1"/>
            <a:r>
              <a:rPr lang="en-CA" altLang="en-US" sz="1500" dirty="0" smtClean="0"/>
              <a:t>The data link layer tells the network layer the MTU.</a:t>
            </a:r>
          </a:p>
          <a:p>
            <a:pPr lvl="1"/>
            <a:endParaRPr lang="en-CA" altLang="en-US" dirty="0" smtClean="0"/>
          </a:p>
          <a:p>
            <a:pPr lvl="1"/>
            <a:endParaRPr lang="en-CA" altLang="en-US" dirty="0" smtClean="0"/>
          </a:p>
          <a:p>
            <a:pPr marL="142875" lvl="1" indent="0">
              <a:buNone/>
            </a:pP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4081135" y="542652"/>
            <a:ext cx="4696480" cy="3905795"/>
          </a:xfrm>
          <a:prstGeom prst="rect">
            <a:avLst/>
          </a:prstGeom>
        </p:spPr>
      </p:pic>
    </p:spTree>
    <p:extLst>
      <p:ext uri="{BB962C8B-B14F-4D97-AF65-F5344CB8AC3E}">
        <p14:creationId xmlns:p14="http://schemas.microsoft.com/office/powerpoint/2010/main" val="215854310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IPv4 Packet</a:t>
            </a:r>
            <a:r>
              <a:rPr lang="en-US" altLang="en-US" dirty="0"/>
              <a:t/>
            </a:r>
            <a:br>
              <a:rPr lang="en-US" altLang="en-US" dirty="0"/>
            </a:br>
            <a:r>
              <a:rPr lang="en-US" altLang="en-US" dirty="0" smtClean="0"/>
              <a:t>IPv4 Packet Header</a:t>
            </a:r>
            <a:endParaRPr lang="en-CA" altLang="en-US" dirty="0" smtClean="0"/>
          </a:p>
        </p:txBody>
      </p:sp>
      <p:sp>
        <p:nvSpPr>
          <p:cNvPr id="13315" name="Content Placeholder 2"/>
          <p:cNvSpPr>
            <a:spLocks noGrp="1"/>
          </p:cNvSpPr>
          <p:nvPr>
            <p:ph idx="1"/>
          </p:nvPr>
        </p:nvSpPr>
        <p:spPr>
          <a:xfrm>
            <a:off x="124027" y="1009649"/>
            <a:ext cx="4105073" cy="3743325"/>
          </a:xfrm>
        </p:spPr>
        <p:txBody>
          <a:bodyPr/>
          <a:lstStyle/>
          <a:p>
            <a:pPr lvl="1"/>
            <a:r>
              <a:rPr lang="en-CA" altLang="en-US" dirty="0" smtClean="0"/>
              <a:t>An IPv4 packet header consists of the fields containing binary numbers. These numbers identify various settings of the IP packet which are examined by the Layer 3 process.</a:t>
            </a:r>
            <a:r>
              <a:rPr lang="en-CA" altLang="en-US" sz="1500" dirty="0" smtClean="0"/>
              <a:t> </a:t>
            </a:r>
          </a:p>
          <a:p>
            <a:pPr lvl="1"/>
            <a:r>
              <a:rPr lang="en-CA" altLang="en-US" dirty="0" smtClean="0"/>
              <a:t>Significant fields include:</a:t>
            </a:r>
          </a:p>
          <a:p>
            <a:pPr lvl="2"/>
            <a:r>
              <a:rPr lang="en-CA" altLang="en-US" dirty="0" smtClean="0"/>
              <a:t>Version – Specifies that the packet is IP version 4</a:t>
            </a:r>
          </a:p>
          <a:p>
            <a:pPr lvl="2"/>
            <a:r>
              <a:rPr lang="en-CA" altLang="en-US" dirty="0" smtClean="0"/>
              <a:t>Differentiated Services or </a:t>
            </a:r>
            <a:r>
              <a:rPr lang="en-CA" altLang="en-US" dirty="0" err="1" smtClean="0"/>
              <a:t>DiffServ</a:t>
            </a:r>
            <a:r>
              <a:rPr lang="en-CA" altLang="en-US" dirty="0" smtClean="0"/>
              <a:t> (DS) – Used to determine the priority of each packet on the network.</a:t>
            </a:r>
          </a:p>
          <a:p>
            <a:pPr lvl="2"/>
            <a:r>
              <a:rPr lang="en-CA" altLang="en-US" dirty="0" smtClean="0"/>
              <a:t>Time-to-Live (TTL) – Limits the lifetime of a packet – decreased by one at each router along the way. </a:t>
            </a:r>
          </a:p>
          <a:p>
            <a:pPr lvl="2"/>
            <a:r>
              <a:rPr lang="en-CA" altLang="en-US" dirty="0" smtClean="0"/>
              <a:t>Protocol – Used to identify the next level protocol.</a:t>
            </a:r>
          </a:p>
          <a:p>
            <a:pPr lvl="2"/>
            <a:r>
              <a:rPr lang="en-CA" altLang="en-US" dirty="0" smtClean="0"/>
              <a:t>Source IPv4 Address – Source address of the packet.</a:t>
            </a:r>
          </a:p>
          <a:p>
            <a:pPr lvl="2"/>
            <a:r>
              <a:rPr lang="en-CA" altLang="en-US" dirty="0" smtClean="0"/>
              <a:t>Destination IPv4 Address – Address of destination.</a:t>
            </a:r>
          </a:p>
          <a:p>
            <a:pPr lvl="2"/>
            <a:endParaRPr lang="en-CA" altLang="en-US" sz="1300" dirty="0" smtClean="0"/>
          </a:p>
          <a:p>
            <a:pPr lvl="1"/>
            <a:endParaRPr lang="en-CA" altLang="en-US" sz="1300" dirty="0" smtClean="0"/>
          </a:p>
          <a:p>
            <a:pPr lvl="1"/>
            <a:endParaRPr lang="en-CA" altLang="en-US" sz="15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4338323" y="798944"/>
            <a:ext cx="4505954" cy="3715268"/>
          </a:xfrm>
          <a:prstGeom prst="rect">
            <a:avLst/>
          </a:prstGeom>
        </p:spPr>
      </p:pic>
    </p:spTree>
    <p:extLst>
      <p:ext uri="{BB962C8B-B14F-4D97-AF65-F5344CB8AC3E}">
        <p14:creationId xmlns:p14="http://schemas.microsoft.com/office/powerpoint/2010/main" val="373525913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IPv4 Packet</a:t>
            </a:r>
            <a:r>
              <a:rPr lang="en-US" altLang="en-US" dirty="0"/>
              <a:t/>
            </a:r>
            <a:br>
              <a:rPr lang="en-US" altLang="en-US" dirty="0"/>
            </a:br>
            <a:r>
              <a:rPr lang="en-US" altLang="en-US" dirty="0" smtClean="0"/>
              <a:t>Video Demonstration – Sample IPv4 Headers in Wireshark</a:t>
            </a:r>
            <a:endParaRPr lang="en-CA" altLang="en-US" dirty="0" smtClean="0"/>
          </a:p>
        </p:txBody>
      </p:sp>
      <p:sp>
        <p:nvSpPr>
          <p:cNvPr id="13315" name="Content Placeholder 2"/>
          <p:cNvSpPr>
            <a:spLocks noGrp="1"/>
          </p:cNvSpPr>
          <p:nvPr>
            <p:ph idx="1"/>
          </p:nvPr>
        </p:nvSpPr>
        <p:spPr>
          <a:xfrm>
            <a:off x="152405" y="1156900"/>
            <a:ext cx="2974559" cy="3086101"/>
          </a:xfrm>
        </p:spPr>
        <p:txBody>
          <a:bodyPr/>
          <a:lstStyle/>
          <a:p>
            <a:r>
              <a:rPr lang="en-CA" altLang="en-US" sz="1600" dirty="0" smtClean="0"/>
              <a:t>Wireshark is a free and open source packet and network protocol analyzer that allows you to capture and browse network traffic.</a:t>
            </a:r>
          </a:p>
          <a:p>
            <a:pPr marL="142875" lvl="1" indent="0">
              <a:buNone/>
            </a:pPr>
            <a:endParaRPr lang="en-CA" altLang="en-US" sz="1300" dirty="0" smtClean="0"/>
          </a:p>
          <a:p>
            <a:pPr marL="142875" lvl="1" indent="0">
              <a:buNone/>
            </a:pPr>
            <a:endParaRPr lang="en-CA" altLang="en-US" sz="15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3330716" y="1156900"/>
            <a:ext cx="5382144" cy="3017369"/>
          </a:xfrm>
          <a:prstGeom prst="rect">
            <a:avLst/>
          </a:prstGeom>
        </p:spPr>
      </p:pic>
    </p:spTree>
    <p:extLst>
      <p:ext uri="{BB962C8B-B14F-4D97-AF65-F5344CB8AC3E}">
        <p14:creationId xmlns:p14="http://schemas.microsoft.com/office/powerpoint/2010/main" val="3566181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IPv6 Packet</a:t>
            </a:r>
            <a:r>
              <a:rPr lang="en-US" altLang="en-US" dirty="0"/>
              <a:t/>
            </a:r>
            <a:br>
              <a:rPr lang="en-US" altLang="en-US" dirty="0"/>
            </a:br>
            <a:r>
              <a:rPr lang="en-US" altLang="en-US" dirty="0" smtClean="0"/>
              <a:t>Limitations of IPv4</a:t>
            </a:r>
            <a:endParaRPr lang="en-CA" altLang="en-US" dirty="0" smtClean="0"/>
          </a:p>
        </p:txBody>
      </p:sp>
      <p:sp>
        <p:nvSpPr>
          <p:cNvPr id="13315" name="Content Placeholder 2"/>
          <p:cNvSpPr>
            <a:spLocks noGrp="1"/>
          </p:cNvSpPr>
          <p:nvPr>
            <p:ph idx="1"/>
          </p:nvPr>
        </p:nvSpPr>
        <p:spPr>
          <a:xfrm>
            <a:off x="124027" y="1009649"/>
            <a:ext cx="5039642" cy="3743325"/>
          </a:xfrm>
        </p:spPr>
        <p:txBody>
          <a:bodyPr/>
          <a:lstStyle/>
          <a:p>
            <a:pPr lvl="1"/>
            <a:r>
              <a:rPr lang="en-CA" altLang="en-US" sz="1500" dirty="0" smtClean="0"/>
              <a:t>IPv4 has been updated to address new challenges.</a:t>
            </a:r>
          </a:p>
          <a:p>
            <a:pPr lvl="1"/>
            <a:r>
              <a:rPr lang="en-CA" altLang="en-US" sz="1500" dirty="0" smtClean="0"/>
              <a:t>Three major issues still exist with IPv4:</a:t>
            </a:r>
          </a:p>
          <a:p>
            <a:pPr lvl="2"/>
            <a:r>
              <a:rPr lang="en-CA" altLang="en-US" sz="1300" dirty="0" smtClean="0"/>
              <a:t>IP address depletion – IPv4 has a limited number of unique public IPv4 addresses available.  Although there are about 4 billion IPv4 addresses, the exponential growth of new IP- enabled devices has increased the need.</a:t>
            </a:r>
          </a:p>
          <a:p>
            <a:pPr lvl="2"/>
            <a:r>
              <a:rPr lang="en-CA" altLang="en-US" sz="1300" dirty="0" smtClean="0"/>
              <a:t>Internet routing table expansion – A routing table contains the routes to different networks in order to make the best path determination.  As more devices and servers are connected to the network, more routes are created.  A large number of routes can slow down a router.</a:t>
            </a:r>
          </a:p>
          <a:p>
            <a:pPr lvl="2"/>
            <a:r>
              <a:rPr lang="en-CA" altLang="en-US" sz="1300" dirty="0" smtClean="0"/>
              <a:t>Lack of end-to-end connectivity – Network Address Translation (NAT) was created for devices to share a single IPv4 address.  However, because they are shared, this can cause problems for technologies that require end-to-end connectivity.</a:t>
            </a:r>
          </a:p>
          <a:p>
            <a:pPr lvl="2"/>
            <a:endParaRPr lang="en-CA" altLang="en-US" sz="900" dirty="0" smtClean="0"/>
          </a:p>
          <a:p>
            <a:pPr lvl="1"/>
            <a:endParaRPr lang="en-CA" altLang="en-US" sz="1300" dirty="0" smtClean="0"/>
          </a:p>
          <a:p>
            <a:pPr lvl="1"/>
            <a:endParaRPr lang="en-CA" altLang="en-US" sz="15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5812491" y="798944"/>
            <a:ext cx="2324100" cy="3276600"/>
          </a:xfrm>
          <a:prstGeom prst="rect">
            <a:avLst/>
          </a:prstGeom>
        </p:spPr>
      </p:pic>
    </p:spTree>
    <p:extLst>
      <p:ext uri="{BB962C8B-B14F-4D97-AF65-F5344CB8AC3E}">
        <p14:creationId xmlns:p14="http://schemas.microsoft.com/office/powerpoint/2010/main" val="426639751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IPv6 Packet</a:t>
            </a:r>
            <a:r>
              <a:rPr lang="en-US" altLang="en-US" dirty="0"/>
              <a:t/>
            </a:r>
            <a:br>
              <a:rPr lang="en-US" altLang="en-US" dirty="0"/>
            </a:br>
            <a:r>
              <a:rPr lang="en-US" altLang="en-US" dirty="0" smtClean="0"/>
              <a:t>Introducing IPv6</a:t>
            </a:r>
            <a:endParaRPr lang="en-CA" altLang="en-US" dirty="0" smtClean="0"/>
          </a:p>
        </p:txBody>
      </p:sp>
      <p:sp>
        <p:nvSpPr>
          <p:cNvPr id="13315" name="Content Placeholder 2"/>
          <p:cNvSpPr>
            <a:spLocks noGrp="1"/>
          </p:cNvSpPr>
          <p:nvPr>
            <p:ph idx="1"/>
          </p:nvPr>
        </p:nvSpPr>
        <p:spPr>
          <a:xfrm>
            <a:off x="224118" y="798945"/>
            <a:ext cx="3756211" cy="3880632"/>
          </a:xfrm>
        </p:spPr>
        <p:txBody>
          <a:bodyPr/>
          <a:lstStyle/>
          <a:p>
            <a:pPr lvl="1"/>
            <a:r>
              <a:rPr lang="en-CA" altLang="en-US" sz="1500" dirty="0" smtClean="0"/>
              <a:t>In the early ‘90s, the IETF started looking at a replacement for IPv4 – which led to IPv6.</a:t>
            </a:r>
          </a:p>
          <a:p>
            <a:pPr lvl="1"/>
            <a:r>
              <a:rPr lang="en-CA" altLang="en-US" sz="1500" dirty="0" smtClean="0"/>
              <a:t>Advantages of IPv6 over IPv4 include:</a:t>
            </a:r>
          </a:p>
          <a:p>
            <a:pPr lvl="2"/>
            <a:r>
              <a:rPr lang="en-CA" altLang="en-US" sz="1300" dirty="0" smtClean="0"/>
              <a:t>Increased address space – based on 128-bit addressing vs. 32-bit with IPv4</a:t>
            </a:r>
          </a:p>
          <a:p>
            <a:pPr lvl="2"/>
            <a:r>
              <a:rPr lang="en-CA" altLang="en-US" sz="1300" dirty="0" smtClean="0"/>
              <a:t>Improved packet handling – fewer fields with IPv6 than IPv4</a:t>
            </a:r>
          </a:p>
          <a:p>
            <a:pPr lvl="2"/>
            <a:r>
              <a:rPr lang="en-CA" altLang="en-US" sz="1300" dirty="0" smtClean="0"/>
              <a:t>Eliminates the need for NAT – no need to share addresses with IPv6</a:t>
            </a:r>
            <a:endParaRPr lang="en-CA" altLang="en-US" sz="1500" dirty="0" smtClean="0"/>
          </a:p>
          <a:p>
            <a:pPr lvl="1">
              <a:buClr>
                <a:srgbClr val="58585B"/>
              </a:buClr>
            </a:pPr>
            <a:r>
              <a:rPr lang="en-CA" altLang="en-US" sz="1500" dirty="0" smtClean="0"/>
              <a:t>There are roughly enough IPv6 addresses for every grain of sand on Earth.</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4253193" y="798944"/>
            <a:ext cx="4743450" cy="3371850"/>
          </a:xfrm>
          <a:prstGeom prst="rect">
            <a:avLst/>
          </a:prstGeom>
        </p:spPr>
      </p:pic>
    </p:spTree>
    <p:extLst>
      <p:ext uri="{BB962C8B-B14F-4D97-AF65-F5344CB8AC3E}">
        <p14:creationId xmlns:p14="http://schemas.microsoft.com/office/powerpoint/2010/main" val="378164421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IPv6 Packet</a:t>
            </a:r>
            <a:r>
              <a:rPr lang="en-US" altLang="en-US" dirty="0"/>
              <a:t/>
            </a:r>
            <a:br>
              <a:rPr lang="en-US" altLang="en-US" dirty="0"/>
            </a:br>
            <a:r>
              <a:rPr lang="en-US" altLang="en-US" dirty="0" smtClean="0"/>
              <a:t>Encapsulating IPv6</a:t>
            </a:r>
            <a:endParaRPr lang="en-CA" altLang="en-US" dirty="0" smtClean="0"/>
          </a:p>
        </p:txBody>
      </p:sp>
      <p:sp>
        <p:nvSpPr>
          <p:cNvPr id="13315" name="Content Placeholder 2"/>
          <p:cNvSpPr>
            <a:spLocks noGrp="1"/>
          </p:cNvSpPr>
          <p:nvPr>
            <p:ph idx="1"/>
          </p:nvPr>
        </p:nvSpPr>
        <p:spPr>
          <a:xfrm>
            <a:off x="224118" y="798946"/>
            <a:ext cx="8256494" cy="384396"/>
          </a:xfrm>
        </p:spPr>
        <p:txBody>
          <a:bodyPr/>
          <a:lstStyle/>
          <a:p>
            <a:pPr lvl="1"/>
            <a:r>
              <a:rPr lang="en-CA" altLang="en-US" sz="1500" dirty="0" smtClean="0"/>
              <a:t>The IPv6 header is simpler than the IPv4 header. </a:t>
            </a: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4833659" y="1298202"/>
            <a:ext cx="4171950" cy="3381375"/>
          </a:xfrm>
          <a:prstGeom prst="rect">
            <a:avLst/>
          </a:prstGeom>
        </p:spPr>
      </p:pic>
      <p:pic>
        <p:nvPicPr>
          <p:cNvPr id="5" name="Picture 4"/>
          <p:cNvPicPr>
            <a:picLocks noChangeAspect="1"/>
          </p:cNvPicPr>
          <p:nvPr/>
        </p:nvPicPr>
        <p:blipFill>
          <a:blip r:embed="rId4"/>
          <a:stretch>
            <a:fillRect/>
          </a:stretch>
        </p:blipFill>
        <p:spPr>
          <a:xfrm>
            <a:off x="485776" y="1307727"/>
            <a:ext cx="4086225" cy="3371850"/>
          </a:xfrm>
          <a:prstGeom prst="rect">
            <a:avLst/>
          </a:prstGeom>
        </p:spPr>
      </p:pic>
    </p:spTree>
    <p:extLst>
      <p:ext uri="{BB962C8B-B14F-4D97-AF65-F5344CB8AC3E}">
        <p14:creationId xmlns:p14="http://schemas.microsoft.com/office/powerpoint/2010/main" val="411817633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IPv6 Packet</a:t>
            </a:r>
            <a:r>
              <a:rPr lang="en-US" altLang="en-US" dirty="0"/>
              <a:t/>
            </a:r>
            <a:br>
              <a:rPr lang="en-US" altLang="en-US" dirty="0"/>
            </a:br>
            <a:r>
              <a:rPr lang="en-US" altLang="en-US" dirty="0" smtClean="0"/>
              <a:t>Encapsulating IPv6 (Cont.)</a:t>
            </a:r>
            <a:endParaRPr lang="en-CA" altLang="en-US" dirty="0" smtClean="0"/>
          </a:p>
        </p:txBody>
      </p:sp>
      <p:sp>
        <p:nvSpPr>
          <p:cNvPr id="13315" name="Content Placeholder 2"/>
          <p:cNvSpPr>
            <a:spLocks noGrp="1"/>
          </p:cNvSpPr>
          <p:nvPr>
            <p:ph idx="1"/>
          </p:nvPr>
        </p:nvSpPr>
        <p:spPr>
          <a:xfrm>
            <a:off x="645459" y="1390615"/>
            <a:ext cx="7010400" cy="2347667"/>
          </a:xfrm>
        </p:spPr>
        <p:txBody>
          <a:bodyPr/>
          <a:lstStyle/>
          <a:p>
            <a:pPr lvl="1"/>
            <a:r>
              <a:rPr lang="en-CA" altLang="en-US" sz="1600" dirty="0" smtClean="0"/>
              <a:t>Advantages of IPv6 over IPv4 using the simplified header</a:t>
            </a:r>
            <a:r>
              <a:rPr lang="en-CA" altLang="en-US" sz="1500" dirty="0" smtClean="0"/>
              <a:t>:</a:t>
            </a:r>
          </a:p>
          <a:p>
            <a:pPr lvl="2"/>
            <a:r>
              <a:rPr lang="en-CA" altLang="en-US" sz="1400" dirty="0" smtClean="0"/>
              <a:t>Simplified header format for efficient packet handling</a:t>
            </a:r>
          </a:p>
          <a:p>
            <a:pPr lvl="2"/>
            <a:r>
              <a:rPr lang="en-CA" altLang="en-US" sz="1400" dirty="0" smtClean="0"/>
              <a:t>Hierarchical network architecture for routing efficiency</a:t>
            </a:r>
          </a:p>
          <a:p>
            <a:pPr lvl="2"/>
            <a:r>
              <a:rPr lang="en-CA" altLang="en-US" sz="1400" dirty="0" err="1" smtClean="0"/>
              <a:t>Autoconfiguration</a:t>
            </a:r>
            <a:r>
              <a:rPr lang="en-CA" altLang="en-US" sz="1400" dirty="0" smtClean="0"/>
              <a:t> for addresses</a:t>
            </a:r>
          </a:p>
          <a:p>
            <a:pPr lvl="2"/>
            <a:r>
              <a:rPr lang="en-CA" altLang="en-US" sz="1400" dirty="0" smtClean="0"/>
              <a:t>Elimination of need for network address translation (NAT) between private and public addresses</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spTree>
    <p:extLst>
      <p:ext uri="{BB962C8B-B14F-4D97-AF65-F5344CB8AC3E}">
        <p14:creationId xmlns:p14="http://schemas.microsoft.com/office/powerpoint/2010/main" val="199689414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IPv6 Packet</a:t>
            </a:r>
            <a:r>
              <a:rPr lang="en-US" altLang="en-US" dirty="0"/>
              <a:t/>
            </a:r>
            <a:br>
              <a:rPr lang="en-US" altLang="en-US" dirty="0"/>
            </a:br>
            <a:r>
              <a:rPr lang="en-US" altLang="en-US" dirty="0" smtClean="0"/>
              <a:t>IPv6 Packet Header</a:t>
            </a:r>
            <a:endParaRPr lang="en-CA" altLang="en-US" dirty="0" smtClean="0"/>
          </a:p>
        </p:txBody>
      </p:sp>
      <p:sp>
        <p:nvSpPr>
          <p:cNvPr id="13315" name="Content Placeholder 2"/>
          <p:cNvSpPr>
            <a:spLocks noGrp="1"/>
          </p:cNvSpPr>
          <p:nvPr>
            <p:ph idx="1"/>
          </p:nvPr>
        </p:nvSpPr>
        <p:spPr>
          <a:xfrm>
            <a:off x="5244352" y="798943"/>
            <a:ext cx="3756211" cy="3333785"/>
          </a:xfrm>
        </p:spPr>
        <p:txBody>
          <a:bodyPr/>
          <a:lstStyle/>
          <a:p>
            <a:pPr lvl="1"/>
            <a:r>
              <a:rPr lang="en-CA" altLang="en-US" sz="1500" dirty="0" smtClean="0"/>
              <a:t>IPv6 packet header fields:</a:t>
            </a:r>
          </a:p>
          <a:p>
            <a:pPr lvl="2"/>
            <a:r>
              <a:rPr lang="en-CA" altLang="en-US" dirty="0" smtClean="0"/>
              <a:t>Version – Contains a 4-bit binary value set to 0110 that identifies it as a IPv6 packet.</a:t>
            </a:r>
          </a:p>
          <a:p>
            <a:pPr lvl="2"/>
            <a:r>
              <a:rPr lang="en-CA" altLang="en-US" dirty="0" smtClean="0"/>
              <a:t>Traffic Class – 8-bit field equivalent to the IPv4 Differentiated Services (DS) field.</a:t>
            </a:r>
          </a:p>
          <a:p>
            <a:pPr lvl="2"/>
            <a:r>
              <a:rPr lang="en-CA" altLang="en-US" dirty="0" smtClean="0"/>
              <a:t>Flow Label – 20-bit field suggests that all packets with the same flow label receive the same type of handling by routers.</a:t>
            </a:r>
          </a:p>
          <a:p>
            <a:pPr lvl="2"/>
            <a:r>
              <a:rPr lang="en-CA" altLang="en-US" dirty="0" smtClean="0"/>
              <a:t>Payload Length – 16-bit field indicates the length of the data portion or payload of the packet.</a:t>
            </a:r>
          </a:p>
          <a:p>
            <a:pPr lvl="2"/>
            <a:r>
              <a:rPr lang="en-CA" altLang="en-US" dirty="0"/>
              <a:t>Next Header – 8-bit field is equivalent to the IPv4 Protocol field.  It indicates the data payload type that the packet is carrying.</a:t>
            </a:r>
          </a:p>
          <a:p>
            <a:pPr lvl="2"/>
            <a:endParaRPr lang="en-CA" altLang="en-US" dirty="0" smtClean="0"/>
          </a:p>
          <a:p>
            <a:pPr marL="261937" lvl="2" indent="0">
              <a:buNone/>
            </a:pP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125505" y="900672"/>
            <a:ext cx="4876800" cy="3629025"/>
          </a:xfrm>
          <a:prstGeom prst="rect">
            <a:avLst/>
          </a:prstGeom>
        </p:spPr>
      </p:pic>
    </p:spTree>
    <p:extLst>
      <p:ext uri="{BB962C8B-B14F-4D97-AF65-F5344CB8AC3E}">
        <p14:creationId xmlns:p14="http://schemas.microsoft.com/office/powerpoint/2010/main" val="284070984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Chapter </a:t>
            </a:r>
            <a:r>
              <a:rPr lang="en-US" dirty="0" smtClean="0"/>
              <a:t>6:  Network Layer</a:t>
            </a:r>
            <a:endParaRPr lang="en-US" dirty="0"/>
          </a:p>
        </p:txBody>
      </p:sp>
      <p:sp>
        <p:nvSpPr>
          <p:cNvPr id="3" name="Rectangle 2"/>
          <p:cNvSpPr/>
          <p:nvPr/>
        </p:nvSpPr>
        <p:spPr>
          <a:xfrm>
            <a:off x="628650" y="3436035"/>
            <a:ext cx="4572000" cy="646331"/>
          </a:xfrm>
          <a:prstGeom prst="rect">
            <a:avLst/>
          </a:prstGeom>
        </p:spPr>
        <p:txBody>
          <a:bodyPr>
            <a:spAutoFit/>
          </a:bodyPr>
          <a:lstStyle/>
          <a:p>
            <a:r>
              <a:rPr lang="en-US" b="1" dirty="0"/>
              <a:t>Introduction to </a:t>
            </a:r>
            <a:r>
              <a:rPr lang="en-US" b="1" dirty="0" smtClean="0"/>
              <a:t>Networks </a:t>
            </a:r>
            <a:r>
              <a:rPr lang="en-US" b="1" dirty="0"/>
              <a:t>6.0 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44352" cy="757551"/>
          </a:xfrm>
        </p:spPr>
        <p:txBody>
          <a:bodyPr/>
          <a:lstStyle/>
          <a:p>
            <a:r>
              <a:rPr lang="en-US" altLang="en-US" sz="1600" dirty="0" smtClean="0"/>
              <a:t>IPv6 Packet</a:t>
            </a:r>
            <a:r>
              <a:rPr lang="en-US" altLang="en-US" dirty="0"/>
              <a:t/>
            </a:r>
            <a:br>
              <a:rPr lang="en-US" altLang="en-US" dirty="0"/>
            </a:br>
            <a:r>
              <a:rPr lang="en-US" altLang="en-US" dirty="0" smtClean="0"/>
              <a:t>IPv6 Packet Header (Cont.)</a:t>
            </a:r>
            <a:endParaRPr lang="en-CA" altLang="en-US" dirty="0" smtClean="0"/>
          </a:p>
        </p:txBody>
      </p:sp>
      <p:sp>
        <p:nvSpPr>
          <p:cNvPr id="13315" name="Content Placeholder 2"/>
          <p:cNvSpPr>
            <a:spLocks noGrp="1"/>
          </p:cNvSpPr>
          <p:nvPr>
            <p:ph idx="1"/>
          </p:nvPr>
        </p:nvSpPr>
        <p:spPr>
          <a:xfrm>
            <a:off x="5244353" y="798944"/>
            <a:ext cx="3756211" cy="3812382"/>
          </a:xfrm>
        </p:spPr>
        <p:txBody>
          <a:bodyPr/>
          <a:lstStyle/>
          <a:p>
            <a:pPr lvl="1"/>
            <a:r>
              <a:rPr lang="en-CA" altLang="en-US" sz="1500" dirty="0" smtClean="0"/>
              <a:t>IPv6 packet header fields:</a:t>
            </a:r>
          </a:p>
          <a:p>
            <a:pPr lvl="2"/>
            <a:r>
              <a:rPr lang="en-CA" altLang="en-US" dirty="0" smtClean="0"/>
              <a:t>Hop Limit – 8-bit field replaces the IPv4 TTL field.  This value is decremented by 1 as it passes through each router.  When it reaches zero, the packet is discarded.  </a:t>
            </a:r>
          </a:p>
          <a:p>
            <a:pPr lvl="2"/>
            <a:r>
              <a:rPr lang="en-CA" altLang="en-US" dirty="0" smtClean="0"/>
              <a:t>Source IPv6 Address – 128-bit field that identifies the IPv6 address of the sending host.</a:t>
            </a:r>
          </a:p>
          <a:p>
            <a:pPr lvl="2"/>
            <a:r>
              <a:rPr lang="en-CA" altLang="en-US" dirty="0" smtClean="0"/>
              <a:t>Destination IPv6 Address – 128-bit field that identifies the IPv6 address of the receiving host.</a:t>
            </a:r>
          </a:p>
          <a:p>
            <a:pPr lvl="2"/>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125505" y="900672"/>
            <a:ext cx="4876800" cy="3629025"/>
          </a:xfrm>
          <a:prstGeom prst="rect">
            <a:avLst/>
          </a:prstGeom>
        </p:spPr>
      </p:pic>
    </p:spTree>
    <p:extLst>
      <p:ext uri="{BB962C8B-B14F-4D97-AF65-F5344CB8AC3E}">
        <p14:creationId xmlns:p14="http://schemas.microsoft.com/office/powerpoint/2010/main" val="3230530173"/>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IPv6 Packet</a:t>
            </a:r>
            <a:r>
              <a:rPr lang="en-US" altLang="en-US" dirty="0"/>
              <a:t/>
            </a:r>
            <a:br>
              <a:rPr lang="en-US" altLang="en-US" dirty="0"/>
            </a:br>
            <a:r>
              <a:rPr lang="en-US" altLang="en-US" dirty="0" smtClean="0"/>
              <a:t>Video Demonstration – Sample IPv6 Headers and Wireshark</a:t>
            </a:r>
            <a:endParaRPr lang="en-CA" altLang="en-US" dirty="0" smtClean="0"/>
          </a:p>
        </p:txBody>
      </p:sp>
      <p:sp>
        <p:nvSpPr>
          <p:cNvPr id="13315" name="Content Placeholder 2"/>
          <p:cNvSpPr>
            <a:spLocks noGrp="1"/>
          </p:cNvSpPr>
          <p:nvPr>
            <p:ph idx="1"/>
          </p:nvPr>
        </p:nvSpPr>
        <p:spPr>
          <a:xfrm>
            <a:off x="232611" y="1135828"/>
            <a:ext cx="2703095" cy="3347939"/>
          </a:xfrm>
        </p:spPr>
        <p:txBody>
          <a:bodyPr/>
          <a:lstStyle/>
          <a:p>
            <a:pPr lvl="1"/>
            <a:r>
              <a:rPr lang="en-CA" altLang="en-US" sz="1500" dirty="0" smtClean="0"/>
              <a:t>This video demonstration walks through an IPv6 packet capture screenshot using Wireshark.  The source, destination, type of packet, and purpose of the packet are discussed.  </a:t>
            </a:r>
          </a:p>
          <a:p>
            <a:pPr lvl="1"/>
            <a:r>
              <a:rPr lang="en-CA" altLang="en-US" sz="1500" dirty="0" smtClean="0"/>
              <a:t>Protocol field information for this IPv6 packet are also deciphered and discussed.</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3084324" y="1294990"/>
            <a:ext cx="5708580" cy="3188777"/>
          </a:xfrm>
          <a:prstGeom prst="rect">
            <a:avLst/>
          </a:prstGeom>
        </p:spPr>
      </p:pic>
    </p:spTree>
    <p:extLst>
      <p:ext uri="{BB962C8B-B14F-4D97-AF65-F5344CB8AC3E}">
        <p14:creationId xmlns:p14="http://schemas.microsoft.com/office/powerpoint/2010/main" val="155955778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6.2 Routing</a:t>
            </a:r>
            <a:endParaRPr lang="en-US" dirty="0"/>
          </a:p>
        </p:txBody>
      </p:sp>
    </p:spTree>
    <p:extLst>
      <p:ext uri="{BB962C8B-B14F-4D97-AF65-F5344CB8AC3E}">
        <p14:creationId xmlns:p14="http://schemas.microsoft.com/office/powerpoint/2010/main" val="3085165382"/>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How a Host Routes</a:t>
            </a:r>
            <a:r>
              <a:rPr lang="en-US" altLang="en-US" dirty="0"/>
              <a:t/>
            </a:r>
            <a:br>
              <a:rPr lang="en-US" altLang="en-US" dirty="0"/>
            </a:br>
            <a:r>
              <a:rPr lang="en-US" altLang="en-US" dirty="0" smtClean="0"/>
              <a:t>Host Forwarding Decision</a:t>
            </a:r>
            <a:endParaRPr lang="en-CA" altLang="en-US" dirty="0" smtClean="0"/>
          </a:p>
        </p:txBody>
      </p:sp>
      <p:sp>
        <p:nvSpPr>
          <p:cNvPr id="13315" name="Content Placeholder 2"/>
          <p:cNvSpPr>
            <a:spLocks noGrp="1"/>
          </p:cNvSpPr>
          <p:nvPr>
            <p:ph idx="1"/>
          </p:nvPr>
        </p:nvSpPr>
        <p:spPr>
          <a:xfrm>
            <a:off x="5020235" y="420168"/>
            <a:ext cx="3756211" cy="4223550"/>
          </a:xfrm>
        </p:spPr>
        <p:txBody>
          <a:bodyPr/>
          <a:lstStyle/>
          <a:p>
            <a:pPr lvl="1"/>
            <a:r>
              <a:rPr lang="en-CA" altLang="en-US" sz="1500" dirty="0" smtClean="0"/>
              <a:t>An important role of the network layer is to direct packets between hosts.  A host can send a packet to:</a:t>
            </a:r>
          </a:p>
          <a:p>
            <a:pPr lvl="2"/>
            <a:r>
              <a:rPr lang="en-CA" altLang="en-US" dirty="0" smtClean="0"/>
              <a:t>Itself – A host can ping itself for testing purposes using 127.0.0.1 which is referred to as the loopback interface.</a:t>
            </a:r>
          </a:p>
          <a:p>
            <a:pPr lvl="2"/>
            <a:r>
              <a:rPr lang="en-CA" altLang="en-US" dirty="0" smtClean="0"/>
              <a:t>Local host – This is a host on the same local network as the sending host.  The hosts share the same network address.</a:t>
            </a:r>
          </a:p>
          <a:p>
            <a:pPr lvl="2"/>
            <a:r>
              <a:rPr lang="en-CA" altLang="en-US" dirty="0" smtClean="0"/>
              <a:t>Remote host – This is a host on a remote network.  The hosts do not share the same network address.</a:t>
            </a:r>
            <a:endParaRPr lang="en-CA" altLang="en-US" dirty="0"/>
          </a:p>
          <a:p>
            <a:pPr lvl="1"/>
            <a:r>
              <a:rPr lang="en-CA" altLang="en-US" sz="1500" dirty="0" smtClean="0"/>
              <a:t>The source IPv4 address and subnet mask is compared with the destination address and subnet mask in order to determine if the host is on the local network or remote network.</a:t>
            </a:r>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219356" y="996166"/>
            <a:ext cx="4581525" cy="2876550"/>
          </a:xfrm>
          <a:prstGeom prst="rect">
            <a:avLst/>
          </a:prstGeom>
        </p:spPr>
      </p:pic>
    </p:spTree>
    <p:extLst>
      <p:ext uri="{BB962C8B-B14F-4D97-AF65-F5344CB8AC3E}">
        <p14:creationId xmlns:p14="http://schemas.microsoft.com/office/powerpoint/2010/main" val="1401877108"/>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How a Host Routes</a:t>
            </a:r>
            <a:r>
              <a:rPr lang="en-US" altLang="en-US" dirty="0"/>
              <a:t/>
            </a:r>
            <a:br>
              <a:rPr lang="en-US" altLang="en-US" dirty="0"/>
            </a:br>
            <a:r>
              <a:rPr lang="en-US" altLang="en-US" dirty="0" smtClean="0"/>
              <a:t>Default Gateway</a:t>
            </a:r>
            <a:endParaRPr lang="en-CA" altLang="en-US" dirty="0" smtClean="0"/>
          </a:p>
        </p:txBody>
      </p:sp>
      <p:sp>
        <p:nvSpPr>
          <p:cNvPr id="13315" name="Content Placeholder 2"/>
          <p:cNvSpPr>
            <a:spLocks noGrp="1"/>
          </p:cNvSpPr>
          <p:nvPr>
            <p:ph idx="1"/>
          </p:nvPr>
        </p:nvSpPr>
        <p:spPr>
          <a:xfrm>
            <a:off x="5298141" y="581533"/>
            <a:ext cx="3397624" cy="4223550"/>
          </a:xfrm>
        </p:spPr>
        <p:txBody>
          <a:bodyPr/>
          <a:lstStyle/>
          <a:p>
            <a:pPr lvl="1"/>
            <a:r>
              <a:rPr lang="en-CA" altLang="en-US" sz="1500" dirty="0" smtClean="0"/>
              <a:t>The default gateway is the network device that can route traffic out to other networks.  It is the router that routes traffic out of a local network.</a:t>
            </a:r>
          </a:p>
          <a:p>
            <a:pPr lvl="1"/>
            <a:r>
              <a:rPr lang="en-CA" altLang="en-US" sz="1500" dirty="0" smtClean="0"/>
              <a:t>This occurs when the destination host is not on the same local network as the sending host.</a:t>
            </a:r>
          </a:p>
          <a:p>
            <a:pPr lvl="1"/>
            <a:r>
              <a:rPr lang="en-CA" altLang="en-US" sz="1500" dirty="0" smtClean="0"/>
              <a:t>The default gateway will know where to send the packet using its routing table.  </a:t>
            </a:r>
          </a:p>
          <a:p>
            <a:pPr lvl="1"/>
            <a:r>
              <a:rPr lang="en-CA" altLang="en-US" sz="1500" dirty="0" smtClean="0"/>
              <a:t>The sending host does not need to know where to send the packet other than to the default gateway – or router.</a:t>
            </a:r>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219635" y="1112718"/>
            <a:ext cx="4800600" cy="2838450"/>
          </a:xfrm>
          <a:prstGeom prst="rect">
            <a:avLst/>
          </a:prstGeom>
        </p:spPr>
      </p:pic>
    </p:spTree>
    <p:extLst>
      <p:ext uri="{BB962C8B-B14F-4D97-AF65-F5344CB8AC3E}">
        <p14:creationId xmlns:p14="http://schemas.microsoft.com/office/powerpoint/2010/main" val="2785023565"/>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How a Host Routes</a:t>
            </a:r>
            <a:r>
              <a:rPr lang="en-US" altLang="en-US" dirty="0"/>
              <a:t/>
            </a:r>
            <a:br>
              <a:rPr lang="en-US" altLang="en-US" dirty="0"/>
            </a:br>
            <a:r>
              <a:rPr lang="en-US" altLang="en-US" dirty="0" smtClean="0"/>
              <a:t>Using the Default Gateway</a:t>
            </a:r>
            <a:endParaRPr lang="en-CA" altLang="en-US" dirty="0" smtClean="0"/>
          </a:p>
        </p:txBody>
      </p:sp>
      <p:sp>
        <p:nvSpPr>
          <p:cNvPr id="13315" name="Content Placeholder 2"/>
          <p:cNvSpPr>
            <a:spLocks noGrp="1"/>
          </p:cNvSpPr>
          <p:nvPr>
            <p:ph idx="1"/>
          </p:nvPr>
        </p:nvSpPr>
        <p:spPr>
          <a:xfrm>
            <a:off x="430305" y="919950"/>
            <a:ext cx="3397624" cy="3756324"/>
          </a:xfrm>
        </p:spPr>
        <p:txBody>
          <a:bodyPr/>
          <a:lstStyle/>
          <a:p>
            <a:pPr lvl="1"/>
            <a:r>
              <a:rPr lang="en-CA" altLang="en-US" sz="1500" dirty="0" smtClean="0"/>
              <a:t>A host’s routing table usually includes a default gateway address – which is the router IP address for the network that the host is on.</a:t>
            </a:r>
          </a:p>
          <a:p>
            <a:pPr lvl="1"/>
            <a:r>
              <a:rPr lang="en-CA" altLang="en-US" dirty="0" smtClean="0"/>
              <a:t>The host receives the IPv4 address for the default gateway from DHCP, or it is manually configured.</a:t>
            </a:r>
          </a:p>
          <a:p>
            <a:pPr lvl="1"/>
            <a:r>
              <a:rPr lang="en-CA" altLang="en-US" dirty="0" smtClean="0"/>
              <a:t>Having a default gateway configured creates a default route in the routing table of a host - which is the route the computer will send a packet to when it needs to contact a remote network.</a:t>
            </a:r>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4430245" y="798944"/>
            <a:ext cx="4210050" cy="3438525"/>
          </a:xfrm>
          <a:prstGeom prst="rect">
            <a:avLst/>
          </a:prstGeom>
        </p:spPr>
      </p:pic>
    </p:spTree>
    <p:extLst>
      <p:ext uri="{BB962C8B-B14F-4D97-AF65-F5344CB8AC3E}">
        <p14:creationId xmlns:p14="http://schemas.microsoft.com/office/powerpoint/2010/main" val="1903477527"/>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How a Host Routes</a:t>
            </a:r>
            <a:r>
              <a:rPr lang="en-US" altLang="en-US" dirty="0"/>
              <a:t/>
            </a:r>
            <a:br>
              <a:rPr lang="en-US" altLang="en-US" dirty="0"/>
            </a:br>
            <a:r>
              <a:rPr lang="en-US" altLang="en-US" dirty="0" smtClean="0"/>
              <a:t>Host Routing Tables</a:t>
            </a:r>
            <a:endParaRPr lang="en-CA" altLang="en-US" dirty="0" smtClean="0"/>
          </a:p>
        </p:txBody>
      </p:sp>
      <p:sp>
        <p:nvSpPr>
          <p:cNvPr id="13315" name="Content Placeholder 2"/>
          <p:cNvSpPr>
            <a:spLocks noGrp="1"/>
          </p:cNvSpPr>
          <p:nvPr>
            <p:ph idx="1"/>
          </p:nvPr>
        </p:nvSpPr>
        <p:spPr>
          <a:xfrm>
            <a:off x="5387789" y="798944"/>
            <a:ext cx="3361764" cy="4120456"/>
          </a:xfrm>
        </p:spPr>
        <p:txBody>
          <a:bodyPr/>
          <a:lstStyle/>
          <a:p>
            <a:pPr lvl="1"/>
            <a:r>
              <a:rPr lang="en-CA" altLang="en-US" sz="1500" dirty="0" smtClean="0"/>
              <a:t>On a Windows host, you can display the routing table using:</a:t>
            </a:r>
          </a:p>
          <a:p>
            <a:pPr lvl="2"/>
            <a:r>
              <a:rPr lang="en-CA" altLang="en-US" sz="1300" b="1" dirty="0"/>
              <a:t>r</a:t>
            </a:r>
            <a:r>
              <a:rPr lang="en-CA" altLang="en-US" sz="1300" b="1" dirty="0" smtClean="0"/>
              <a:t>oute print</a:t>
            </a:r>
          </a:p>
          <a:p>
            <a:pPr lvl="2"/>
            <a:r>
              <a:rPr lang="en-CA" altLang="en-US" sz="1300" b="1" dirty="0" err="1" smtClean="0"/>
              <a:t>netstat</a:t>
            </a:r>
            <a:r>
              <a:rPr lang="en-CA" altLang="en-US" sz="1300" b="1" dirty="0" smtClean="0"/>
              <a:t> -r</a:t>
            </a:r>
          </a:p>
          <a:p>
            <a:pPr lvl="1"/>
            <a:r>
              <a:rPr lang="en-CA" altLang="en-US" sz="1500" dirty="0" smtClean="0"/>
              <a:t>Three sections will be displayed:</a:t>
            </a:r>
          </a:p>
          <a:p>
            <a:pPr lvl="2"/>
            <a:r>
              <a:rPr lang="en-CA" altLang="en-US" sz="1300" dirty="0" smtClean="0"/>
              <a:t>Interface List – Lists the Media Access Control (MAC) address and assigned interface number of network interfaces on the host.</a:t>
            </a:r>
          </a:p>
          <a:p>
            <a:pPr lvl="2"/>
            <a:r>
              <a:rPr lang="en-CA" altLang="en-US" sz="1300" dirty="0" smtClean="0"/>
              <a:t>IPv4 Route Table – Lists all known IPv4 routes.</a:t>
            </a:r>
          </a:p>
          <a:p>
            <a:pPr lvl="2"/>
            <a:r>
              <a:rPr lang="en-CA" altLang="en-US" sz="1300" dirty="0" smtClean="0"/>
              <a:t>IPv6 Route Table – Lists all known IPv6 routes.</a:t>
            </a:r>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177333" y="798944"/>
            <a:ext cx="4943475" cy="3714750"/>
          </a:xfrm>
          <a:prstGeom prst="rect">
            <a:avLst/>
          </a:prstGeom>
        </p:spPr>
      </p:pic>
    </p:spTree>
    <p:extLst>
      <p:ext uri="{BB962C8B-B14F-4D97-AF65-F5344CB8AC3E}">
        <p14:creationId xmlns:p14="http://schemas.microsoft.com/office/powerpoint/2010/main" val="1513910916"/>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Router routing Tables</a:t>
            </a:r>
            <a:r>
              <a:rPr lang="en-US" altLang="en-US" dirty="0"/>
              <a:t/>
            </a:r>
            <a:br>
              <a:rPr lang="en-US" altLang="en-US" dirty="0"/>
            </a:br>
            <a:r>
              <a:rPr lang="en-US" altLang="en-US" dirty="0" smtClean="0"/>
              <a:t>Router Packet Forwarding Decision</a:t>
            </a:r>
            <a:endParaRPr lang="en-CA" altLang="en-US" dirty="0" smtClean="0"/>
          </a:p>
        </p:txBody>
      </p:sp>
      <p:sp>
        <p:nvSpPr>
          <p:cNvPr id="13315" name="Content Placeholder 2"/>
          <p:cNvSpPr>
            <a:spLocks noGrp="1"/>
          </p:cNvSpPr>
          <p:nvPr>
            <p:ph idx="1"/>
          </p:nvPr>
        </p:nvSpPr>
        <p:spPr>
          <a:xfrm>
            <a:off x="5414684" y="278991"/>
            <a:ext cx="3567952" cy="4120456"/>
          </a:xfrm>
        </p:spPr>
        <p:txBody>
          <a:bodyPr/>
          <a:lstStyle/>
          <a:p>
            <a:pPr lvl="1"/>
            <a:r>
              <a:rPr lang="en-CA" altLang="en-US" sz="1500" dirty="0" smtClean="0"/>
              <a:t>When a router receives a packet destined for a remote network, the router has to look at its routing table to determine where to forward the packet. A router’s routing table contains:</a:t>
            </a:r>
          </a:p>
          <a:p>
            <a:pPr lvl="2"/>
            <a:r>
              <a:rPr lang="en-CA" altLang="en-US" sz="1300" dirty="0" smtClean="0"/>
              <a:t>Directly-connected routes – These routes come from the active router interfaces configured with IP addresses.</a:t>
            </a:r>
          </a:p>
          <a:p>
            <a:pPr lvl="2"/>
            <a:r>
              <a:rPr lang="en-CA" altLang="en-US" sz="1300" dirty="0" smtClean="0"/>
              <a:t>Remote routes – These routes come from remote networks connected to other routers.  They are either configured manually or learned through a dynamic routing protocol.</a:t>
            </a:r>
          </a:p>
          <a:p>
            <a:pPr lvl="2"/>
            <a:r>
              <a:rPr lang="en-CA" altLang="en-US" sz="1300" dirty="0" smtClean="0"/>
              <a:t>Default route – This is where the packet is sent when a route does not exist in the routing table.</a:t>
            </a:r>
          </a:p>
          <a:p>
            <a:pPr marL="261937" lvl="2" indent="0">
              <a:buNone/>
            </a:pPr>
            <a:endParaRPr lang="en-CA" altLang="en-US" sz="1300" dirty="0" smtClean="0"/>
          </a:p>
          <a:p>
            <a:pPr marL="261937" lvl="2" indent="0">
              <a:buNone/>
            </a:pPr>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248771" y="798944"/>
            <a:ext cx="4800600" cy="3457575"/>
          </a:xfrm>
          <a:prstGeom prst="rect">
            <a:avLst/>
          </a:prstGeom>
        </p:spPr>
      </p:pic>
    </p:spTree>
    <p:extLst>
      <p:ext uri="{BB962C8B-B14F-4D97-AF65-F5344CB8AC3E}">
        <p14:creationId xmlns:p14="http://schemas.microsoft.com/office/powerpoint/2010/main" val="1381720291"/>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Router Routing Tables</a:t>
            </a:r>
            <a:r>
              <a:rPr lang="en-US" altLang="en-US" dirty="0"/>
              <a:t/>
            </a:r>
            <a:br>
              <a:rPr lang="en-US" altLang="en-US" dirty="0"/>
            </a:br>
            <a:r>
              <a:rPr lang="en-US" altLang="en-US" dirty="0" smtClean="0"/>
              <a:t>IPv4 Router Routing Table</a:t>
            </a:r>
            <a:endParaRPr lang="en-CA" altLang="en-US" dirty="0" smtClean="0"/>
          </a:p>
        </p:txBody>
      </p:sp>
      <p:sp>
        <p:nvSpPr>
          <p:cNvPr id="13315" name="Content Placeholder 2"/>
          <p:cNvSpPr>
            <a:spLocks noGrp="1"/>
          </p:cNvSpPr>
          <p:nvPr>
            <p:ph idx="1"/>
          </p:nvPr>
        </p:nvSpPr>
        <p:spPr>
          <a:xfrm>
            <a:off x="5360894" y="420168"/>
            <a:ext cx="3684495" cy="4660035"/>
          </a:xfrm>
        </p:spPr>
        <p:txBody>
          <a:bodyPr/>
          <a:lstStyle/>
          <a:p>
            <a:pPr lvl="1"/>
            <a:r>
              <a:rPr lang="en-CA" altLang="en-US" sz="1500" dirty="0" smtClean="0"/>
              <a:t>On a Cisco IOS router, the </a:t>
            </a:r>
            <a:r>
              <a:rPr lang="en-CA" altLang="en-US" sz="1500" b="1" dirty="0" smtClean="0"/>
              <a:t>show ip route</a:t>
            </a:r>
            <a:r>
              <a:rPr lang="en-CA" altLang="en-US" sz="1500" dirty="0" smtClean="0"/>
              <a:t> command is used to display the router’s IPv4 routing table. The routing table shows:</a:t>
            </a:r>
          </a:p>
          <a:p>
            <a:pPr lvl="2"/>
            <a:r>
              <a:rPr lang="en-CA" altLang="en-US" dirty="0" smtClean="0"/>
              <a:t>Directly connected and remote routes</a:t>
            </a:r>
          </a:p>
          <a:p>
            <a:pPr lvl="2"/>
            <a:r>
              <a:rPr lang="en-CA" altLang="en-US" dirty="0" smtClean="0"/>
              <a:t>How each route was learned</a:t>
            </a:r>
          </a:p>
          <a:p>
            <a:pPr lvl="2"/>
            <a:r>
              <a:rPr lang="en-CA" altLang="en-US" dirty="0" smtClean="0"/>
              <a:t>Trustworthiness and rating of the route</a:t>
            </a:r>
          </a:p>
          <a:p>
            <a:pPr lvl="2"/>
            <a:r>
              <a:rPr lang="en-CA" altLang="en-US" dirty="0" smtClean="0"/>
              <a:t>When the route was last updated</a:t>
            </a:r>
          </a:p>
          <a:p>
            <a:pPr lvl="2"/>
            <a:r>
              <a:rPr lang="en-CA" altLang="en-US" dirty="0" smtClean="0"/>
              <a:t>Which interface is used to reach the destination</a:t>
            </a:r>
          </a:p>
          <a:p>
            <a:pPr marL="261937" lvl="2" indent="0">
              <a:buNone/>
            </a:pPr>
            <a:endParaRPr lang="en-CA" altLang="en-US" dirty="0" smtClean="0"/>
          </a:p>
          <a:p>
            <a:pPr lvl="1"/>
            <a:r>
              <a:rPr lang="en-CA" altLang="en-US" sz="1500" dirty="0" smtClean="0"/>
              <a:t>A router examines an incoming packet’s header to determine the destination network.  If there’s a match, the packet is forwarded using the specified information in the routing table.</a:t>
            </a:r>
          </a:p>
          <a:p>
            <a:pPr lvl="1"/>
            <a:endParaRPr lang="en-CA" altLang="en-US" dirty="0" smtClean="0"/>
          </a:p>
        </p:txBody>
      </p:sp>
      <p:pic>
        <p:nvPicPr>
          <p:cNvPr id="2" name="Picture 1"/>
          <p:cNvPicPr>
            <a:picLocks noChangeAspect="1"/>
          </p:cNvPicPr>
          <p:nvPr/>
        </p:nvPicPr>
        <p:blipFill>
          <a:blip r:embed="rId3"/>
          <a:stretch>
            <a:fillRect/>
          </a:stretch>
        </p:blipFill>
        <p:spPr>
          <a:xfrm>
            <a:off x="221316" y="798944"/>
            <a:ext cx="5076825" cy="3829050"/>
          </a:xfrm>
          <a:prstGeom prst="rect">
            <a:avLst/>
          </a:prstGeom>
        </p:spPr>
      </p:pic>
    </p:spTree>
    <p:extLst>
      <p:ext uri="{BB962C8B-B14F-4D97-AF65-F5344CB8AC3E}">
        <p14:creationId xmlns:p14="http://schemas.microsoft.com/office/powerpoint/2010/main" val="302112341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8301317" cy="757551"/>
          </a:xfrm>
        </p:spPr>
        <p:txBody>
          <a:bodyPr/>
          <a:lstStyle/>
          <a:p>
            <a:r>
              <a:rPr lang="en-US" altLang="en-US" sz="1600" dirty="0" smtClean="0"/>
              <a:t>Router Routing Tables</a:t>
            </a:r>
            <a:r>
              <a:rPr lang="en-US" altLang="en-US" dirty="0"/>
              <a:t/>
            </a:r>
            <a:br>
              <a:rPr lang="en-US" altLang="en-US" dirty="0"/>
            </a:br>
            <a:r>
              <a:rPr lang="en-US" altLang="en-US" dirty="0" smtClean="0"/>
              <a:t>Video Demonstration – Introducing the IPv4 Routing Table  </a:t>
            </a:r>
            <a:endParaRPr lang="en-CA" altLang="en-US" dirty="0" smtClean="0"/>
          </a:p>
        </p:txBody>
      </p:sp>
      <p:sp>
        <p:nvSpPr>
          <p:cNvPr id="13315" name="Content Placeholder 2"/>
          <p:cNvSpPr>
            <a:spLocks noGrp="1"/>
          </p:cNvSpPr>
          <p:nvPr>
            <p:ph idx="1"/>
          </p:nvPr>
        </p:nvSpPr>
        <p:spPr>
          <a:xfrm>
            <a:off x="5309936" y="798944"/>
            <a:ext cx="3780747" cy="3893372"/>
          </a:xfrm>
        </p:spPr>
        <p:txBody>
          <a:bodyPr/>
          <a:lstStyle/>
          <a:p>
            <a:pPr lvl="1"/>
            <a:r>
              <a:rPr lang="en-CA" altLang="en-US" sz="1500" dirty="0" smtClean="0"/>
              <a:t>A host has a routing table that can be viewed with the </a:t>
            </a:r>
            <a:r>
              <a:rPr lang="en-CA" altLang="en-US" sz="1500" b="1" dirty="0" err="1" smtClean="0"/>
              <a:t>netstat</a:t>
            </a:r>
            <a:r>
              <a:rPr lang="en-CA" altLang="en-US" sz="1500" b="1" dirty="0" smtClean="0"/>
              <a:t> –r</a:t>
            </a:r>
            <a:r>
              <a:rPr lang="en-CA" altLang="en-US" sz="1500" dirty="0" smtClean="0"/>
              <a:t> command.</a:t>
            </a:r>
          </a:p>
          <a:p>
            <a:pPr lvl="1"/>
            <a:r>
              <a:rPr lang="en-CA" altLang="en-US" dirty="0" smtClean="0"/>
              <a:t>The routing table includes routes to different networks and information about those routes.  For example:</a:t>
            </a:r>
          </a:p>
          <a:p>
            <a:pPr lvl="2"/>
            <a:r>
              <a:rPr lang="en-CA" altLang="en-US" dirty="0" smtClean="0"/>
              <a:t>The </a:t>
            </a:r>
            <a:r>
              <a:rPr lang="en-CA" altLang="en-US" b="1" dirty="0" smtClean="0"/>
              <a:t>D</a:t>
            </a:r>
            <a:r>
              <a:rPr lang="en-CA" altLang="en-US" dirty="0" smtClean="0"/>
              <a:t> to the left of the 10.1.1.0/24 route</a:t>
            </a:r>
            <a:r>
              <a:rPr lang="en-CA" altLang="en-US" dirty="0"/>
              <a:t> </a:t>
            </a:r>
            <a:r>
              <a:rPr lang="en-CA" altLang="en-US" dirty="0" smtClean="0"/>
              <a:t>indicates that it was learned via the EIGRP routing protocol.</a:t>
            </a:r>
          </a:p>
          <a:p>
            <a:pPr lvl="2"/>
            <a:r>
              <a:rPr lang="en-CA" altLang="en-US" dirty="0" smtClean="0"/>
              <a:t>The letter </a:t>
            </a:r>
            <a:r>
              <a:rPr lang="en-CA" altLang="en-US" b="1" dirty="0" smtClean="0"/>
              <a:t>C</a:t>
            </a:r>
            <a:r>
              <a:rPr lang="en-CA" altLang="en-US" dirty="0" smtClean="0"/>
              <a:t> means that the network is directly connected.</a:t>
            </a:r>
          </a:p>
          <a:p>
            <a:pPr lvl="2"/>
            <a:r>
              <a:rPr lang="en-CA" altLang="en-US" dirty="0" smtClean="0"/>
              <a:t>The default gateway of last resort is also indicated.</a:t>
            </a:r>
          </a:p>
          <a:p>
            <a:pPr marL="261937" lvl="2" indent="0">
              <a:buNone/>
            </a:pPr>
            <a:endParaRPr lang="en-CA" altLang="en-US" dirty="0" smtClean="0"/>
          </a:p>
        </p:txBody>
      </p:sp>
      <p:pic>
        <p:nvPicPr>
          <p:cNvPr id="2" name="Picture 1"/>
          <p:cNvPicPr>
            <a:picLocks noChangeAspect="1"/>
          </p:cNvPicPr>
          <p:nvPr/>
        </p:nvPicPr>
        <p:blipFill>
          <a:blip r:embed="rId3"/>
          <a:stretch>
            <a:fillRect/>
          </a:stretch>
        </p:blipFill>
        <p:spPr>
          <a:xfrm>
            <a:off x="146879" y="1440628"/>
            <a:ext cx="5341443" cy="2994551"/>
          </a:xfrm>
          <a:prstGeom prst="rect">
            <a:avLst/>
          </a:prstGeom>
        </p:spPr>
      </p:pic>
    </p:spTree>
    <p:extLst>
      <p:ext uri="{BB962C8B-B14F-4D97-AF65-F5344CB8AC3E}">
        <p14:creationId xmlns:p14="http://schemas.microsoft.com/office/powerpoint/2010/main" val="148730033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6: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1739252383"/>
              </p:ext>
            </p:extLst>
          </p:nvPr>
        </p:nvGraphicFramePr>
        <p:xfrm>
          <a:off x="457291" y="1122081"/>
          <a:ext cx="8229418" cy="350526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6.0.1.2</a:t>
                      </a:r>
                      <a:endParaRPr lang="en-US" sz="1100" dirty="0"/>
                    </a:p>
                  </a:txBody>
                  <a:tcPr marL="68580" marR="68580" marT="34290" marB="34290" anchor="ctr"/>
                </a:tc>
                <a:tc>
                  <a:txBody>
                    <a:bodyPr/>
                    <a:lstStyle/>
                    <a:p>
                      <a:r>
                        <a:rPr lang="en-US" sz="1100" dirty="0" smtClean="0"/>
                        <a:t>Class Activity</a:t>
                      </a:r>
                      <a:endParaRPr lang="en-US" sz="1100" dirty="0"/>
                    </a:p>
                  </a:txBody>
                  <a:tcPr marL="68580" marR="68580" marT="34290" marB="34290" anchor="ctr"/>
                </a:tc>
                <a:tc>
                  <a:txBody>
                    <a:bodyPr/>
                    <a:lstStyle/>
                    <a:p>
                      <a:r>
                        <a:rPr lang="en-US" sz="1100" dirty="0" smtClean="0"/>
                        <a:t>The Road Less Traveled…</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4205404702"/>
                  </a:ext>
                </a:extLst>
              </a:tr>
              <a:tr h="292629">
                <a:tc>
                  <a:txBody>
                    <a:bodyPr/>
                    <a:lstStyle/>
                    <a:p>
                      <a:pPr algn="ctr"/>
                      <a:r>
                        <a:rPr lang="en-US" sz="1100" dirty="0" smtClean="0"/>
                        <a:t>6.1.2.6</a:t>
                      </a:r>
                      <a:endParaRPr lang="en-US" sz="1100" dirty="0"/>
                    </a:p>
                  </a:txBody>
                  <a:tcPr marL="68580" marR="68580" marT="34290" marB="34290" anchor="ctr"/>
                </a:tc>
                <a:tc>
                  <a:txBody>
                    <a:bodyPr/>
                    <a:lstStyle/>
                    <a:p>
                      <a:r>
                        <a:rPr lang="en-US" sz="1100" dirty="0" smtClean="0"/>
                        <a:t>Interactive Activity</a:t>
                      </a:r>
                      <a:endParaRPr lang="en-US" sz="1100" dirty="0"/>
                    </a:p>
                  </a:txBody>
                  <a:tcPr marL="68580" marR="68580" marT="34290" marB="34290" anchor="ctr"/>
                </a:tc>
                <a:tc>
                  <a:txBody>
                    <a:bodyPr/>
                    <a:lstStyle/>
                    <a:p>
                      <a:r>
                        <a:rPr lang="en-US" sz="1100" dirty="0" smtClean="0"/>
                        <a:t>IP Characteristics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6.1.3.2</a:t>
                      </a:r>
                      <a:endParaRPr lang="en-US" sz="1100" dirty="0"/>
                    </a:p>
                  </a:txBody>
                  <a:tcPr marL="68580" marR="68580" marT="34290" marB="34290" anchor="ctr"/>
                </a:tc>
                <a:tc>
                  <a:txBody>
                    <a:bodyPr/>
                    <a:lstStyle/>
                    <a:p>
                      <a:r>
                        <a:rPr lang="en-US" sz="1100" dirty="0" smtClean="0"/>
                        <a:t>Video</a:t>
                      </a:r>
                      <a:endParaRPr lang="en-US" sz="1100" dirty="0"/>
                    </a:p>
                  </a:txBody>
                  <a:tcPr marL="68580" marR="68580" marT="34290" marB="34290" anchor="ctr"/>
                </a:tc>
                <a:tc>
                  <a:txBody>
                    <a:bodyPr/>
                    <a:lstStyle/>
                    <a:p>
                      <a:r>
                        <a:rPr lang="en-US" sz="1100" dirty="0" smtClean="0"/>
                        <a:t>Sample IPv4 Headers in Wireshark</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algn="ctr"/>
                      <a:r>
                        <a:rPr lang="en-US" sz="1100" dirty="0" smtClean="0"/>
                        <a:t>6.1.3.3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Interactive</a:t>
                      </a:r>
                      <a:r>
                        <a:rPr lang="en-US" sz="1100" baseline="0" dirty="0" smtClean="0"/>
                        <a:t> </a:t>
                      </a:r>
                      <a:r>
                        <a:rPr lang="en-US" sz="1100" dirty="0" smtClean="0"/>
                        <a:t>Activity</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IPv4 Header Fields</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algn="ctr"/>
                      <a:r>
                        <a:rPr lang="en-US" sz="1100" dirty="0" smtClean="0"/>
                        <a:t>6.1.4.5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Video</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Sample IPv6 Headers in Wireshark</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4"/>
                  </a:ext>
                </a:extLst>
              </a:tr>
              <a:tr h="292629">
                <a:tc>
                  <a:txBody>
                    <a:bodyPr/>
                    <a:lstStyle/>
                    <a:p>
                      <a:pPr algn="ctr"/>
                      <a:r>
                        <a:rPr lang="en-US" sz="1100" dirty="0" smtClean="0"/>
                        <a:t>6.1.4.6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Interactive</a:t>
                      </a:r>
                      <a:r>
                        <a:rPr lang="en-US" sz="1100" baseline="0" dirty="0" smtClean="0"/>
                        <a:t> </a:t>
                      </a:r>
                      <a:r>
                        <a:rPr lang="en-US" sz="1100" dirty="0" smtClean="0"/>
                        <a:t>Activity</a:t>
                      </a:r>
                    </a:p>
                  </a:txBody>
                  <a:tcPr marL="68580" marR="68580" marT="34290" marB="34290" anchor="ctr"/>
                </a:tc>
                <a:tc>
                  <a:txBody>
                    <a:bodyPr/>
                    <a:lstStyle/>
                    <a:p>
                      <a:r>
                        <a:rPr lang="en-US" sz="1100" dirty="0" smtClean="0"/>
                        <a:t>IPv6 Header Fields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5"/>
                  </a:ext>
                </a:extLst>
              </a:tr>
              <a:tr h="292629">
                <a:tc>
                  <a:txBody>
                    <a:bodyPr/>
                    <a:lstStyle/>
                    <a:p>
                      <a:pPr algn="ctr"/>
                      <a:r>
                        <a:rPr lang="en-US" sz="1100" dirty="0" smtClean="0"/>
                        <a:t>6.2.2.3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Video</a:t>
                      </a:r>
                    </a:p>
                  </a:txBody>
                  <a:tcPr marL="68580" marR="68580" marT="34290" marB="34290" anchor="ctr"/>
                </a:tc>
                <a:tc>
                  <a:txBody>
                    <a:bodyPr/>
                    <a:lstStyle/>
                    <a:p>
                      <a:r>
                        <a:rPr lang="en-US" sz="1100" dirty="0" smtClean="0"/>
                        <a:t>Introducing</a:t>
                      </a:r>
                      <a:r>
                        <a:rPr lang="en-US" sz="1100" baseline="0" dirty="0" smtClean="0"/>
                        <a:t> the </a:t>
                      </a:r>
                      <a:r>
                        <a:rPr lang="en-US" sz="1100" dirty="0" smtClean="0"/>
                        <a:t>IPv4 Routing Table</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r>
                        <a:rPr lang="en-US" sz="1100" dirty="0" smtClean="0"/>
                        <a:t>6.2.2.7</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Video</a:t>
                      </a:r>
                    </a:p>
                  </a:txBody>
                  <a:tcPr marL="68580" marR="68580" marT="34290" marB="34290" anchor="ctr"/>
                </a:tc>
                <a:tc>
                  <a:txBody>
                    <a:bodyPr/>
                    <a:lstStyle/>
                    <a:p>
                      <a:r>
                        <a:rPr lang="en-US" sz="1100" dirty="0" smtClean="0"/>
                        <a:t>Explaining</a:t>
                      </a:r>
                      <a:r>
                        <a:rPr lang="en-US" sz="1100" baseline="0" dirty="0" smtClean="0"/>
                        <a:t> the IPv4 Routing Table</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r>
                        <a:rPr lang="en-US" sz="1100" dirty="0" smtClean="0"/>
                        <a:t>6.2.2.8</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Interactive</a:t>
                      </a:r>
                      <a:r>
                        <a:rPr lang="en-US" sz="1100" baseline="0" dirty="0" smtClean="0"/>
                        <a:t> </a:t>
                      </a:r>
                      <a:r>
                        <a:rPr lang="en-US" sz="1100" dirty="0" smtClean="0"/>
                        <a:t>Activity</a:t>
                      </a:r>
                    </a:p>
                  </a:txBody>
                  <a:tcPr marL="68580" marR="68580" marT="34290" marB="34290" anchor="ctr"/>
                </a:tc>
                <a:tc>
                  <a:txBody>
                    <a:bodyPr/>
                    <a:lstStyle/>
                    <a:p>
                      <a:r>
                        <a:rPr lang="en-US" sz="1100" dirty="0" smtClean="0"/>
                        <a:t>Identify Elements of a Router Routing Table Entry</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8"/>
                  </a:ext>
                </a:extLst>
              </a:tr>
              <a:tr h="292629">
                <a:tc>
                  <a:txBody>
                    <a:bodyPr/>
                    <a:lstStyle/>
                    <a:p>
                      <a:pPr algn="ctr"/>
                      <a:r>
                        <a:rPr lang="en-US" sz="1100" dirty="0" smtClean="0"/>
                        <a:t>6.3.1.7</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Interactive Activity</a:t>
                      </a:r>
                    </a:p>
                  </a:txBody>
                  <a:tcPr marL="68580" marR="68580" marT="34290" marB="34290" anchor="ctr"/>
                </a:tc>
                <a:tc>
                  <a:txBody>
                    <a:bodyPr/>
                    <a:lstStyle/>
                    <a:p>
                      <a:r>
                        <a:rPr lang="en-US" sz="1100" dirty="0" smtClean="0"/>
                        <a:t>Identify Router Components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2582900979"/>
                  </a:ext>
                </a:extLst>
              </a:tr>
              <a:tr h="292629">
                <a:tc>
                  <a:txBody>
                    <a:bodyPr/>
                    <a:lstStyle/>
                    <a:p>
                      <a:pPr algn="ctr"/>
                      <a:r>
                        <a:rPr lang="en-US" sz="1100" dirty="0" smtClean="0"/>
                        <a:t>6.3.1.8</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r>
                        <a:rPr lang="en-US" sz="1100" dirty="0" smtClean="0"/>
                        <a:t>Exploring Internetworking Devices</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3406068602"/>
                  </a:ext>
                </a:extLst>
              </a:tr>
            </a:tbl>
          </a:graphicData>
        </a:graphic>
      </p:graphicFrame>
      <p:sp>
        <p:nvSpPr>
          <p:cNvPr id="8" name="Rectangle 34"/>
          <p:cNvSpPr txBox="1">
            <a:spLocks noChangeArrowheads="1"/>
          </p:cNvSpPr>
          <p:nvPr/>
        </p:nvSpPr>
        <p:spPr bwMode="auto">
          <a:xfrm>
            <a:off x="1108188" y="4656181"/>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783178" cy="757551"/>
          </a:xfrm>
        </p:spPr>
        <p:txBody>
          <a:bodyPr/>
          <a:lstStyle/>
          <a:p>
            <a:r>
              <a:rPr lang="en-US" altLang="en-US" sz="1600" dirty="0" smtClean="0"/>
              <a:t>Router Routing Tables</a:t>
            </a:r>
            <a:r>
              <a:rPr lang="en-US" altLang="en-US" dirty="0"/>
              <a:t/>
            </a:r>
            <a:br>
              <a:rPr lang="en-US" altLang="en-US" dirty="0"/>
            </a:br>
            <a:r>
              <a:rPr lang="en-US" altLang="en-US" dirty="0" smtClean="0"/>
              <a:t>Directly Connected Routing Table Entries</a:t>
            </a:r>
            <a:endParaRPr lang="en-CA" altLang="en-US" dirty="0" smtClean="0"/>
          </a:p>
        </p:txBody>
      </p:sp>
      <p:sp>
        <p:nvSpPr>
          <p:cNvPr id="13315" name="Content Placeholder 2"/>
          <p:cNvSpPr>
            <a:spLocks noGrp="1"/>
          </p:cNvSpPr>
          <p:nvPr>
            <p:ph idx="1"/>
          </p:nvPr>
        </p:nvSpPr>
        <p:spPr>
          <a:xfrm>
            <a:off x="5606716" y="798944"/>
            <a:ext cx="3176337" cy="3981603"/>
          </a:xfrm>
        </p:spPr>
        <p:txBody>
          <a:bodyPr/>
          <a:lstStyle/>
          <a:p>
            <a:pPr lvl="1"/>
            <a:r>
              <a:rPr lang="en-CA" altLang="en-US" sz="1500" dirty="0" smtClean="0"/>
              <a:t>When a router interface is configured and activated, the following two routing table entries are created automatically:</a:t>
            </a:r>
          </a:p>
          <a:p>
            <a:pPr lvl="2"/>
            <a:r>
              <a:rPr lang="en-CA" altLang="en-US" b="1" dirty="0" smtClean="0"/>
              <a:t>C</a:t>
            </a:r>
            <a:r>
              <a:rPr lang="en-CA" altLang="en-US" dirty="0" smtClean="0"/>
              <a:t> – Identifies that the network is directly connected and the interface is configured with an IP address and activated.</a:t>
            </a:r>
          </a:p>
          <a:p>
            <a:pPr lvl="2"/>
            <a:r>
              <a:rPr lang="en-CA" altLang="en-US" b="1" dirty="0" smtClean="0"/>
              <a:t>L</a:t>
            </a:r>
            <a:r>
              <a:rPr lang="en-CA" altLang="en-US" dirty="0" smtClean="0"/>
              <a:t> – Identifies that it is a local interface.  This is the IPv4 address of the interface on the router.</a:t>
            </a:r>
          </a:p>
        </p:txBody>
      </p:sp>
      <p:pic>
        <p:nvPicPr>
          <p:cNvPr id="3" name="Picture 2"/>
          <p:cNvPicPr>
            <a:picLocks noChangeAspect="1"/>
          </p:cNvPicPr>
          <p:nvPr/>
        </p:nvPicPr>
        <p:blipFill>
          <a:blip r:embed="rId3"/>
          <a:stretch>
            <a:fillRect/>
          </a:stretch>
        </p:blipFill>
        <p:spPr>
          <a:xfrm>
            <a:off x="127724" y="885974"/>
            <a:ext cx="5758947" cy="3510286"/>
          </a:xfrm>
          <a:prstGeom prst="rect">
            <a:avLst/>
          </a:prstGeom>
        </p:spPr>
      </p:pic>
    </p:spTree>
    <p:extLst>
      <p:ext uri="{BB962C8B-B14F-4D97-AF65-F5344CB8AC3E}">
        <p14:creationId xmlns:p14="http://schemas.microsoft.com/office/powerpoint/2010/main" val="2057528138"/>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783178" cy="757551"/>
          </a:xfrm>
        </p:spPr>
        <p:txBody>
          <a:bodyPr/>
          <a:lstStyle/>
          <a:p>
            <a:r>
              <a:rPr lang="en-US" altLang="en-US" sz="1600" dirty="0" smtClean="0"/>
              <a:t>Router Routing Tables</a:t>
            </a:r>
            <a:r>
              <a:rPr lang="en-US" altLang="en-US" dirty="0"/>
              <a:t/>
            </a:r>
            <a:br>
              <a:rPr lang="en-US" altLang="en-US" dirty="0"/>
            </a:br>
            <a:r>
              <a:rPr lang="en-US" altLang="en-US" dirty="0" smtClean="0"/>
              <a:t>Understanding Remote Route Entries</a:t>
            </a:r>
            <a:endParaRPr lang="en-CA" altLang="en-US" dirty="0" smtClean="0"/>
          </a:p>
        </p:txBody>
      </p:sp>
      <p:sp>
        <p:nvSpPr>
          <p:cNvPr id="13315" name="Content Placeholder 2"/>
          <p:cNvSpPr>
            <a:spLocks noGrp="1"/>
          </p:cNvSpPr>
          <p:nvPr>
            <p:ph idx="1"/>
          </p:nvPr>
        </p:nvSpPr>
        <p:spPr>
          <a:xfrm>
            <a:off x="5358065" y="153687"/>
            <a:ext cx="3408948" cy="4570713"/>
          </a:xfrm>
        </p:spPr>
        <p:txBody>
          <a:bodyPr/>
          <a:lstStyle/>
          <a:p>
            <a:pPr lvl="1"/>
            <a:r>
              <a:rPr lang="en-CA" altLang="en-US" sz="1500" b="1" dirty="0" smtClean="0"/>
              <a:t>10.1.1.0/24</a:t>
            </a:r>
            <a:r>
              <a:rPr lang="en-CA" altLang="en-US" sz="1500" dirty="0" smtClean="0"/>
              <a:t> identifies the destination network.</a:t>
            </a:r>
          </a:p>
          <a:p>
            <a:pPr lvl="1"/>
            <a:r>
              <a:rPr lang="en-CA" altLang="en-US" sz="1500" b="1" dirty="0" smtClean="0"/>
              <a:t>90</a:t>
            </a:r>
            <a:r>
              <a:rPr lang="en-CA" altLang="en-US" sz="1500" dirty="0" smtClean="0"/>
              <a:t> is the administrative distance for the corresponding network – or the trustworthiness of the route.  The lower the number, the more trustworthy it is.</a:t>
            </a:r>
          </a:p>
          <a:p>
            <a:pPr lvl="1"/>
            <a:r>
              <a:rPr lang="en-CA" altLang="en-US" b="1" dirty="0" smtClean="0"/>
              <a:t>2170112</a:t>
            </a:r>
            <a:r>
              <a:rPr lang="en-CA" altLang="en-US" dirty="0" smtClean="0"/>
              <a:t> – represents the metric or value assigned to reach the remote network.  Lower values indicate preferred routes.</a:t>
            </a:r>
          </a:p>
          <a:p>
            <a:pPr lvl="1"/>
            <a:r>
              <a:rPr lang="en-CA" altLang="en-US" b="1" dirty="0" smtClean="0"/>
              <a:t>209.165.200.226</a:t>
            </a:r>
            <a:r>
              <a:rPr lang="en-CA" altLang="en-US" dirty="0" smtClean="0"/>
              <a:t> – Next-hop or IP address of the next router to forward the packet.</a:t>
            </a:r>
          </a:p>
          <a:p>
            <a:pPr lvl="1"/>
            <a:r>
              <a:rPr lang="en-CA" altLang="en-US" b="1" dirty="0" smtClean="0"/>
              <a:t>00:00:05</a:t>
            </a:r>
            <a:r>
              <a:rPr lang="en-CA" altLang="en-US" dirty="0" smtClean="0"/>
              <a:t> -  Route Timestamp identifies when the router was last heard from.</a:t>
            </a:r>
          </a:p>
          <a:p>
            <a:pPr lvl="1"/>
            <a:r>
              <a:rPr lang="en-CA" altLang="en-US" b="1" dirty="0" smtClean="0"/>
              <a:t>Serial/0/0/0</a:t>
            </a:r>
            <a:r>
              <a:rPr lang="en-CA" altLang="en-US" dirty="0" smtClean="0"/>
              <a:t> – Outgoing Interface</a:t>
            </a:r>
          </a:p>
        </p:txBody>
      </p:sp>
      <p:pic>
        <p:nvPicPr>
          <p:cNvPr id="6" name="Picture 5"/>
          <p:cNvPicPr>
            <a:picLocks noChangeAspect="1"/>
          </p:cNvPicPr>
          <p:nvPr/>
        </p:nvPicPr>
        <p:blipFill>
          <a:blip r:embed="rId3"/>
          <a:stretch>
            <a:fillRect/>
          </a:stretch>
        </p:blipFill>
        <p:spPr>
          <a:xfrm>
            <a:off x="138363" y="798944"/>
            <a:ext cx="4953000" cy="2724150"/>
          </a:xfrm>
          <a:prstGeom prst="rect">
            <a:avLst/>
          </a:prstGeom>
        </p:spPr>
      </p:pic>
      <p:sp>
        <p:nvSpPr>
          <p:cNvPr id="9" name="Content Placeholder 2"/>
          <p:cNvSpPr txBox="1">
            <a:spLocks/>
          </p:cNvSpPr>
          <p:nvPr/>
        </p:nvSpPr>
        <p:spPr bwMode="auto">
          <a:xfrm>
            <a:off x="64169" y="3645568"/>
            <a:ext cx="5027194" cy="96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CA" altLang="en-US" dirty="0" smtClean="0"/>
              <a:t>The </a:t>
            </a:r>
            <a:r>
              <a:rPr lang="en-CA" altLang="en-US" b="1" dirty="0" smtClean="0"/>
              <a:t>D</a:t>
            </a:r>
            <a:r>
              <a:rPr lang="en-CA" altLang="en-US" dirty="0" smtClean="0"/>
              <a:t> represents the Route Source which is how the network was learned by the router.  </a:t>
            </a:r>
            <a:r>
              <a:rPr lang="en-CA" altLang="en-US" b="1" dirty="0" smtClean="0"/>
              <a:t>D</a:t>
            </a:r>
            <a:r>
              <a:rPr lang="en-CA" altLang="en-US" dirty="0" smtClean="0"/>
              <a:t> identifies the route as an EIGRP route or (Enhanced Interior Gateway Routing Protocol)</a:t>
            </a:r>
          </a:p>
        </p:txBody>
      </p:sp>
    </p:spTree>
    <p:extLst>
      <p:ext uri="{BB962C8B-B14F-4D97-AF65-F5344CB8AC3E}">
        <p14:creationId xmlns:p14="http://schemas.microsoft.com/office/powerpoint/2010/main" val="3142579958"/>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Router Routing Tables</a:t>
            </a:r>
            <a:r>
              <a:rPr lang="en-US" altLang="en-US" dirty="0"/>
              <a:t/>
            </a:r>
            <a:br>
              <a:rPr lang="en-US" altLang="en-US" dirty="0"/>
            </a:br>
            <a:r>
              <a:rPr lang="en-US" altLang="en-US" dirty="0" smtClean="0"/>
              <a:t>Next-Hop Address</a:t>
            </a:r>
            <a:endParaRPr lang="en-CA" altLang="en-US" dirty="0" smtClean="0"/>
          </a:p>
        </p:txBody>
      </p:sp>
      <p:sp>
        <p:nvSpPr>
          <p:cNvPr id="13315" name="Content Placeholder 2"/>
          <p:cNvSpPr>
            <a:spLocks noGrp="1"/>
          </p:cNvSpPr>
          <p:nvPr>
            <p:ph idx="1"/>
          </p:nvPr>
        </p:nvSpPr>
        <p:spPr>
          <a:xfrm>
            <a:off x="5360894" y="420169"/>
            <a:ext cx="3684495" cy="4256106"/>
          </a:xfrm>
        </p:spPr>
        <p:txBody>
          <a:bodyPr/>
          <a:lstStyle/>
          <a:p>
            <a:pPr lvl="1"/>
            <a:r>
              <a:rPr lang="en-CA" altLang="en-US" sz="1500" dirty="0" smtClean="0"/>
              <a:t>When a packet arrives at a router destined for a remote network, it will send the packet to the next hop address corresponding to the destination network address in its routing table.</a:t>
            </a:r>
          </a:p>
          <a:p>
            <a:pPr lvl="1"/>
            <a:r>
              <a:rPr lang="en-CA" altLang="en-US" sz="1500" dirty="0" smtClean="0"/>
              <a:t>For example, if the R1 router in the figure to the left receives a packet destined for a device on the 10.1.1.0/24 network, it will send it to the next hop address of 209.165.200.226.  </a:t>
            </a:r>
          </a:p>
          <a:p>
            <a:pPr lvl="1"/>
            <a:r>
              <a:rPr lang="en-CA" altLang="en-US" sz="1500" dirty="0" smtClean="0"/>
              <a:t>Notice in the routing table, a default gateway address is not set – if the router receives a packet for a network that isn’t in the routing table, it will be dropped.</a:t>
            </a:r>
            <a:endParaRPr lang="en-CA" altLang="en-US" dirty="0" smtClean="0"/>
          </a:p>
        </p:txBody>
      </p:sp>
      <p:pic>
        <p:nvPicPr>
          <p:cNvPr id="4" name="Picture 3"/>
          <p:cNvPicPr>
            <a:picLocks noChangeAspect="1"/>
          </p:cNvPicPr>
          <p:nvPr/>
        </p:nvPicPr>
        <p:blipFill>
          <a:blip r:embed="rId3"/>
          <a:stretch>
            <a:fillRect/>
          </a:stretch>
        </p:blipFill>
        <p:spPr>
          <a:xfrm>
            <a:off x="220327" y="931946"/>
            <a:ext cx="4981575" cy="1466850"/>
          </a:xfrm>
          <a:prstGeom prst="rect">
            <a:avLst/>
          </a:prstGeom>
        </p:spPr>
      </p:pic>
      <p:pic>
        <p:nvPicPr>
          <p:cNvPr id="6" name="Picture 5"/>
          <p:cNvPicPr>
            <a:picLocks noChangeAspect="1"/>
          </p:cNvPicPr>
          <p:nvPr/>
        </p:nvPicPr>
        <p:blipFill>
          <a:blip r:embed="rId4"/>
          <a:stretch>
            <a:fillRect/>
          </a:stretch>
        </p:blipFill>
        <p:spPr>
          <a:xfrm>
            <a:off x="1195889" y="2531798"/>
            <a:ext cx="3495675" cy="2276475"/>
          </a:xfrm>
          <a:prstGeom prst="rect">
            <a:avLst/>
          </a:prstGeom>
        </p:spPr>
      </p:pic>
    </p:spTree>
    <p:extLst>
      <p:ext uri="{BB962C8B-B14F-4D97-AF65-F5344CB8AC3E}">
        <p14:creationId xmlns:p14="http://schemas.microsoft.com/office/powerpoint/2010/main" val="5112996"/>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8301317" cy="757551"/>
          </a:xfrm>
        </p:spPr>
        <p:txBody>
          <a:bodyPr/>
          <a:lstStyle/>
          <a:p>
            <a:r>
              <a:rPr lang="en-US" altLang="en-US" sz="1600" dirty="0" smtClean="0"/>
              <a:t>Router Routing Tables</a:t>
            </a:r>
            <a:r>
              <a:rPr lang="en-US" altLang="en-US" dirty="0"/>
              <a:t/>
            </a:r>
            <a:br>
              <a:rPr lang="en-US" altLang="en-US" dirty="0"/>
            </a:br>
            <a:r>
              <a:rPr lang="en-US" altLang="en-US" dirty="0" smtClean="0"/>
              <a:t>Video Demonstration – Explaining the IPv4 Routing Table  </a:t>
            </a:r>
            <a:endParaRPr lang="en-CA" altLang="en-US" dirty="0" smtClean="0"/>
          </a:p>
        </p:txBody>
      </p:sp>
      <p:sp>
        <p:nvSpPr>
          <p:cNvPr id="13315" name="Content Placeholder 2"/>
          <p:cNvSpPr>
            <a:spLocks noGrp="1"/>
          </p:cNvSpPr>
          <p:nvPr>
            <p:ph idx="1"/>
          </p:nvPr>
        </p:nvSpPr>
        <p:spPr>
          <a:xfrm>
            <a:off x="5309936" y="798944"/>
            <a:ext cx="3780747" cy="3893372"/>
          </a:xfrm>
        </p:spPr>
        <p:txBody>
          <a:bodyPr/>
          <a:lstStyle/>
          <a:p>
            <a:pPr lvl="1"/>
            <a:r>
              <a:rPr lang="en-CA" altLang="en-US" sz="1500" dirty="0" smtClean="0"/>
              <a:t>Router R1:</a:t>
            </a:r>
          </a:p>
          <a:p>
            <a:pPr lvl="2"/>
            <a:r>
              <a:rPr lang="en-CA" altLang="en-US" dirty="0" smtClean="0"/>
              <a:t>Has three directly connected routes highlighted in yellow.</a:t>
            </a:r>
          </a:p>
          <a:p>
            <a:pPr lvl="2"/>
            <a:r>
              <a:rPr lang="en-CA" altLang="en-US" dirty="0" smtClean="0"/>
              <a:t>The first two routing entries of the routing table for networks 10.1.1.0/24 and 10.1.2.0/24 are for the remote networks connected to the R2 router. </a:t>
            </a:r>
          </a:p>
          <a:p>
            <a:pPr lvl="3"/>
            <a:r>
              <a:rPr lang="en-CA" altLang="en-US" sz="1200" dirty="0" smtClean="0"/>
              <a:t>R1 learned about these networks from R2 via the EIGRP dynamic routing protocol.</a:t>
            </a:r>
          </a:p>
          <a:p>
            <a:pPr lvl="3"/>
            <a:r>
              <a:rPr lang="en-CA" altLang="en-US" sz="1200" dirty="0" smtClean="0"/>
              <a:t>Next hop router is indicated via 209.165.200.226.  This is where the router needs to forward the packet. </a:t>
            </a:r>
          </a:p>
          <a:p>
            <a:pPr lvl="3"/>
            <a:r>
              <a:rPr lang="en-CA" altLang="en-US" sz="1200" dirty="0" smtClean="0"/>
              <a:t>The router will send the packet to the next hop address by exiting its own Serial/0/0/0 interface.</a:t>
            </a:r>
          </a:p>
          <a:p>
            <a:pPr lvl="2"/>
            <a:r>
              <a:rPr lang="en-CA" altLang="en-US" dirty="0" smtClean="0"/>
              <a:t>A connected network entry does not have a next hop address.  It will indicate which interface to exit out of, for example, GigabitEthernet0/0.</a:t>
            </a:r>
          </a:p>
        </p:txBody>
      </p:sp>
      <p:pic>
        <p:nvPicPr>
          <p:cNvPr id="2" name="Picture 1"/>
          <p:cNvPicPr>
            <a:picLocks noChangeAspect="1"/>
          </p:cNvPicPr>
          <p:nvPr/>
        </p:nvPicPr>
        <p:blipFill>
          <a:blip r:embed="rId3"/>
          <a:stretch>
            <a:fillRect/>
          </a:stretch>
        </p:blipFill>
        <p:spPr>
          <a:xfrm>
            <a:off x="189247" y="716130"/>
            <a:ext cx="4257675" cy="1771650"/>
          </a:xfrm>
          <a:prstGeom prst="rect">
            <a:avLst/>
          </a:prstGeom>
        </p:spPr>
      </p:pic>
      <p:pic>
        <p:nvPicPr>
          <p:cNvPr id="6" name="Picture 5"/>
          <p:cNvPicPr>
            <a:picLocks noChangeAspect="1"/>
          </p:cNvPicPr>
          <p:nvPr/>
        </p:nvPicPr>
        <p:blipFill>
          <a:blip r:embed="rId4"/>
          <a:stretch>
            <a:fillRect/>
          </a:stretch>
        </p:blipFill>
        <p:spPr>
          <a:xfrm>
            <a:off x="499811" y="2659229"/>
            <a:ext cx="4810125" cy="1685925"/>
          </a:xfrm>
          <a:prstGeom prst="rect">
            <a:avLst/>
          </a:prstGeom>
        </p:spPr>
      </p:pic>
    </p:spTree>
    <p:extLst>
      <p:ext uri="{BB962C8B-B14F-4D97-AF65-F5344CB8AC3E}">
        <p14:creationId xmlns:p14="http://schemas.microsoft.com/office/powerpoint/2010/main" val="1400042870"/>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6.3 Routers</a:t>
            </a:r>
            <a:endParaRPr lang="en-US" dirty="0"/>
          </a:p>
        </p:txBody>
      </p:sp>
    </p:spTree>
    <p:extLst>
      <p:ext uri="{BB962C8B-B14F-4D97-AF65-F5344CB8AC3E}">
        <p14:creationId xmlns:p14="http://schemas.microsoft.com/office/powerpoint/2010/main" val="4116523712"/>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Anatomy of a Router</a:t>
            </a:r>
            <a:r>
              <a:rPr lang="en-US" altLang="en-US" dirty="0"/>
              <a:t/>
            </a:r>
            <a:br>
              <a:rPr lang="en-US" altLang="en-US" dirty="0"/>
            </a:br>
            <a:r>
              <a:rPr lang="en-US" altLang="en-US" dirty="0" smtClean="0"/>
              <a:t>A Router is a Computer</a:t>
            </a:r>
            <a:endParaRPr lang="en-CA" altLang="en-US" dirty="0" smtClean="0"/>
          </a:p>
        </p:txBody>
      </p:sp>
      <p:sp>
        <p:nvSpPr>
          <p:cNvPr id="13315" name="Content Placeholder 2"/>
          <p:cNvSpPr>
            <a:spLocks noGrp="1"/>
          </p:cNvSpPr>
          <p:nvPr>
            <p:ph idx="1"/>
          </p:nvPr>
        </p:nvSpPr>
        <p:spPr>
          <a:xfrm>
            <a:off x="5298140" y="122345"/>
            <a:ext cx="3573143" cy="4545908"/>
          </a:xfrm>
        </p:spPr>
        <p:txBody>
          <a:bodyPr/>
          <a:lstStyle/>
          <a:p>
            <a:pPr lvl="1"/>
            <a:r>
              <a:rPr lang="en-CA" altLang="en-US" sz="1500" dirty="0" smtClean="0"/>
              <a:t>A router is a computer.  Like computers, a router requires a </a:t>
            </a:r>
            <a:r>
              <a:rPr lang="en-CA" altLang="en-US" sz="1300" dirty="0" smtClean="0"/>
              <a:t>CPU, an operating </a:t>
            </a:r>
            <a:r>
              <a:rPr lang="en-CA" altLang="en-US" sz="1300" dirty="0"/>
              <a:t>s</a:t>
            </a:r>
            <a:r>
              <a:rPr lang="en-CA" altLang="en-US" sz="1300" dirty="0" smtClean="0"/>
              <a:t>ystem, and memory.</a:t>
            </a:r>
          </a:p>
          <a:p>
            <a:pPr lvl="1"/>
            <a:r>
              <a:rPr lang="en-CA" altLang="en-US" sz="1500" dirty="0" smtClean="0"/>
              <a:t>Cisco routers are designed to meet the needs of wide variety of businesses and networks:</a:t>
            </a:r>
            <a:endParaRPr lang="en-CA" altLang="en-US" sz="1500" dirty="0"/>
          </a:p>
          <a:p>
            <a:pPr lvl="2"/>
            <a:r>
              <a:rPr lang="en-CA" altLang="en-US" sz="1300" dirty="0" smtClean="0"/>
              <a:t>Branch – Teleworkers, small businesses, and medium-size branch sites.</a:t>
            </a:r>
          </a:p>
          <a:p>
            <a:pPr lvl="2"/>
            <a:r>
              <a:rPr lang="en-CA" altLang="en-US" sz="1300" dirty="0" smtClean="0"/>
              <a:t>WAN – Large businesses, organizations and enterprises.</a:t>
            </a:r>
          </a:p>
          <a:p>
            <a:pPr lvl="2"/>
            <a:r>
              <a:rPr lang="en-CA" altLang="en-US" sz="1300" dirty="0" smtClean="0"/>
              <a:t>Service Provider – Large service providers.</a:t>
            </a:r>
          </a:p>
          <a:p>
            <a:pPr lvl="1"/>
            <a:r>
              <a:rPr lang="en-CA" altLang="en-US" sz="1500" dirty="0" smtClean="0"/>
              <a:t>The focus of the CCNA certification is on the branch family of routers. </a:t>
            </a:r>
          </a:p>
          <a:p>
            <a:pPr lvl="1"/>
            <a:endParaRPr lang="en-CA" altLang="en-US" sz="15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278732" y="1040720"/>
            <a:ext cx="4495800" cy="3305175"/>
          </a:xfrm>
          <a:prstGeom prst="rect">
            <a:avLst/>
          </a:prstGeom>
        </p:spPr>
      </p:pic>
    </p:spTree>
    <p:extLst>
      <p:ext uri="{BB962C8B-B14F-4D97-AF65-F5344CB8AC3E}">
        <p14:creationId xmlns:p14="http://schemas.microsoft.com/office/powerpoint/2010/main" val="3582492826"/>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Anatomy of a Router</a:t>
            </a:r>
            <a:r>
              <a:rPr lang="en-US" altLang="en-US" dirty="0"/>
              <a:t/>
            </a:r>
            <a:br>
              <a:rPr lang="en-US" altLang="en-US" dirty="0"/>
            </a:br>
            <a:r>
              <a:rPr lang="en-US" altLang="en-US" dirty="0" err="1" smtClean="0"/>
              <a:t>Router</a:t>
            </a:r>
            <a:r>
              <a:rPr lang="en-US" altLang="en-US" dirty="0" smtClean="0"/>
              <a:t> CPU and OS</a:t>
            </a:r>
            <a:endParaRPr lang="en-CA" altLang="en-US" dirty="0" smtClean="0"/>
          </a:p>
        </p:txBody>
      </p:sp>
      <p:sp>
        <p:nvSpPr>
          <p:cNvPr id="13315" name="Content Placeholder 2"/>
          <p:cNvSpPr>
            <a:spLocks noGrp="1"/>
          </p:cNvSpPr>
          <p:nvPr>
            <p:ph idx="1"/>
          </p:nvPr>
        </p:nvSpPr>
        <p:spPr>
          <a:xfrm>
            <a:off x="5298141" y="244648"/>
            <a:ext cx="3533038" cy="4391519"/>
          </a:xfrm>
        </p:spPr>
        <p:txBody>
          <a:bodyPr/>
          <a:lstStyle/>
          <a:p>
            <a:pPr lvl="1"/>
            <a:r>
              <a:rPr lang="en-CA" altLang="en-US" sz="1500" dirty="0" smtClean="0"/>
              <a:t>Like computers, Cisco routers require a CPU to execute OS instructions including system initialization, routing functions and switching functions.</a:t>
            </a:r>
          </a:p>
          <a:p>
            <a:pPr lvl="1"/>
            <a:r>
              <a:rPr lang="en-CA" altLang="en-US" sz="1500" dirty="0" smtClean="0"/>
              <a:t>The component highlighted in the figure to the left is the CPU of a Cisco 1941 with the heatsink attached. A heatsink is used to dissipate the heat from the CPU for cooling purposes. </a:t>
            </a:r>
          </a:p>
          <a:p>
            <a:pPr lvl="1"/>
            <a:r>
              <a:rPr lang="en-CA" altLang="en-US" sz="1500" dirty="0" smtClean="0"/>
              <a:t>The CPU requires an operating system to provide routing and switching functions.  Most Cisco devices use the Cisco Internetwork Operating System (IOS).</a:t>
            </a:r>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297516" y="961774"/>
            <a:ext cx="5000625" cy="3171825"/>
          </a:xfrm>
          <a:prstGeom prst="rect">
            <a:avLst/>
          </a:prstGeom>
        </p:spPr>
      </p:pic>
    </p:spTree>
    <p:extLst>
      <p:ext uri="{BB962C8B-B14F-4D97-AF65-F5344CB8AC3E}">
        <p14:creationId xmlns:p14="http://schemas.microsoft.com/office/powerpoint/2010/main" val="3396865471"/>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Anatomy of a Router</a:t>
            </a:r>
            <a:r>
              <a:rPr lang="en-US" altLang="en-US" dirty="0"/>
              <a:t/>
            </a:r>
            <a:br>
              <a:rPr lang="en-US" altLang="en-US" dirty="0"/>
            </a:br>
            <a:r>
              <a:rPr lang="en-US" altLang="en-US" dirty="0" err="1" smtClean="0"/>
              <a:t>Router</a:t>
            </a:r>
            <a:r>
              <a:rPr lang="en-US" altLang="en-US" dirty="0" smtClean="0"/>
              <a:t> Memory</a:t>
            </a:r>
            <a:endParaRPr lang="en-CA" altLang="en-US" dirty="0" smtClean="0"/>
          </a:p>
        </p:txBody>
      </p:sp>
      <p:sp>
        <p:nvSpPr>
          <p:cNvPr id="13315" name="Content Placeholder 2"/>
          <p:cNvSpPr>
            <a:spLocks noGrp="1"/>
          </p:cNvSpPr>
          <p:nvPr>
            <p:ph idx="1"/>
          </p:nvPr>
        </p:nvSpPr>
        <p:spPr>
          <a:xfrm>
            <a:off x="5038474" y="132354"/>
            <a:ext cx="3792705" cy="4648193"/>
          </a:xfrm>
        </p:spPr>
        <p:txBody>
          <a:bodyPr/>
          <a:lstStyle/>
          <a:p>
            <a:pPr lvl="1"/>
            <a:r>
              <a:rPr lang="en-CA" altLang="en-US" sz="1500" dirty="0" smtClean="0"/>
              <a:t>Volatile memory – requires continual power to store information.</a:t>
            </a:r>
          </a:p>
          <a:p>
            <a:pPr lvl="1"/>
            <a:r>
              <a:rPr lang="en-CA" altLang="en-US" sz="1500" dirty="0" smtClean="0"/>
              <a:t>Non-volatile memory – does not require continual power.</a:t>
            </a:r>
          </a:p>
          <a:p>
            <a:pPr lvl="1"/>
            <a:r>
              <a:rPr lang="en-CA" altLang="en-US" sz="1500" dirty="0" smtClean="0"/>
              <a:t>A router uses four types of memory:</a:t>
            </a:r>
          </a:p>
          <a:p>
            <a:pPr lvl="2"/>
            <a:r>
              <a:rPr lang="en-CA" altLang="en-US" sz="1300" dirty="0" smtClean="0"/>
              <a:t>RAM – Volatile memory used to store applications, processes, and data needed to be executed by the CPU.</a:t>
            </a:r>
          </a:p>
          <a:p>
            <a:pPr lvl="2"/>
            <a:r>
              <a:rPr lang="en-CA" altLang="en-US" sz="1300" dirty="0" smtClean="0"/>
              <a:t>ROM – Non-volatile memory used to store crucial operational instructions and a limited IOS.  ROM is firmware embedded on an integrated circuit inside of the router.</a:t>
            </a:r>
          </a:p>
          <a:p>
            <a:pPr lvl="2"/>
            <a:r>
              <a:rPr lang="en-CA" altLang="en-US" sz="1300" dirty="0" smtClean="0"/>
              <a:t>NVRAM – Non-volatile memory used as permanent storage for the startup configuration file (startup-config).</a:t>
            </a:r>
          </a:p>
          <a:p>
            <a:pPr lvl="2"/>
            <a:r>
              <a:rPr lang="en-CA" altLang="en-US" sz="1300" dirty="0" smtClean="0"/>
              <a:t>Flash – Non-volatile memory used as permanent storage for the IOS and other operating system files such as log or backup files.</a:t>
            </a:r>
            <a:endParaRPr lang="en-CA" altLang="en-US" sz="15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94999" y="798944"/>
            <a:ext cx="4943475" cy="3867150"/>
          </a:xfrm>
          <a:prstGeom prst="rect">
            <a:avLst/>
          </a:prstGeom>
        </p:spPr>
      </p:pic>
    </p:spTree>
    <p:extLst>
      <p:ext uri="{BB962C8B-B14F-4D97-AF65-F5344CB8AC3E}">
        <p14:creationId xmlns:p14="http://schemas.microsoft.com/office/powerpoint/2010/main" val="743865023"/>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Anatomy of a Router</a:t>
            </a:r>
            <a:r>
              <a:rPr lang="en-US" altLang="en-US" dirty="0"/>
              <a:t/>
            </a:r>
            <a:br>
              <a:rPr lang="en-US" altLang="en-US" dirty="0"/>
            </a:br>
            <a:r>
              <a:rPr lang="en-US" altLang="en-US" dirty="0" smtClean="0"/>
              <a:t>Inside a Router</a:t>
            </a:r>
            <a:endParaRPr lang="en-CA" altLang="en-US" dirty="0" smtClean="0"/>
          </a:p>
        </p:txBody>
      </p:sp>
      <p:sp>
        <p:nvSpPr>
          <p:cNvPr id="13315" name="Content Placeholder 2"/>
          <p:cNvSpPr>
            <a:spLocks noGrp="1"/>
          </p:cNvSpPr>
          <p:nvPr>
            <p:ph idx="1"/>
          </p:nvPr>
        </p:nvSpPr>
        <p:spPr>
          <a:xfrm>
            <a:off x="4948989" y="866023"/>
            <a:ext cx="3737811" cy="3340763"/>
          </a:xfrm>
        </p:spPr>
        <p:txBody>
          <a:bodyPr/>
          <a:lstStyle/>
          <a:p>
            <a:pPr lvl="1"/>
            <a:r>
              <a:rPr lang="en-CA" altLang="en-US" sz="1500" dirty="0" smtClean="0"/>
              <a:t>There are numerous types and models of routers, however, they all have the same general hardware components:</a:t>
            </a:r>
          </a:p>
          <a:p>
            <a:pPr lvl="2"/>
            <a:r>
              <a:rPr lang="en-CA" altLang="en-US" sz="1300" dirty="0" smtClean="0"/>
              <a:t>Power supply</a:t>
            </a:r>
          </a:p>
          <a:p>
            <a:pPr lvl="2"/>
            <a:r>
              <a:rPr lang="en-CA" altLang="en-US" sz="1300" dirty="0" smtClean="0"/>
              <a:t>Cooling fan</a:t>
            </a:r>
          </a:p>
          <a:p>
            <a:pPr lvl="2"/>
            <a:r>
              <a:rPr lang="en-CA" altLang="en-US" sz="1300" dirty="0" smtClean="0"/>
              <a:t>SDRAM - Synchronous Dynamic RAM</a:t>
            </a:r>
          </a:p>
          <a:p>
            <a:pPr lvl="2"/>
            <a:r>
              <a:rPr lang="en-CA" altLang="en-US" sz="1300" dirty="0" smtClean="0"/>
              <a:t>Non-volatile RAM (NVRAM)</a:t>
            </a:r>
          </a:p>
          <a:p>
            <a:pPr lvl="2"/>
            <a:r>
              <a:rPr lang="en-CA" altLang="en-US" sz="1300" dirty="0" smtClean="0"/>
              <a:t>CPU</a:t>
            </a:r>
          </a:p>
          <a:p>
            <a:pPr lvl="2"/>
            <a:r>
              <a:rPr lang="en-CA" altLang="en-US" sz="1300" dirty="0" smtClean="0"/>
              <a:t>Heat shields</a:t>
            </a:r>
          </a:p>
          <a:p>
            <a:pPr lvl="2"/>
            <a:r>
              <a:rPr lang="en-CA" altLang="en-US" sz="1300" dirty="0" smtClean="0"/>
              <a:t>Advanced Integration Module (AIM)</a:t>
            </a:r>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309562" y="866023"/>
            <a:ext cx="3952875" cy="3571875"/>
          </a:xfrm>
          <a:prstGeom prst="rect">
            <a:avLst/>
          </a:prstGeom>
        </p:spPr>
      </p:pic>
    </p:spTree>
    <p:extLst>
      <p:ext uri="{BB962C8B-B14F-4D97-AF65-F5344CB8AC3E}">
        <p14:creationId xmlns:p14="http://schemas.microsoft.com/office/powerpoint/2010/main" val="3236989345"/>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Anatomy of a Router</a:t>
            </a:r>
            <a:r>
              <a:rPr lang="en-US" altLang="en-US" dirty="0"/>
              <a:t/>
            </a:r>
            <a:br>
              <a:rPr lang="en-US" altLang="en-US" dirty="0"/>
            </a:br>
            <a:r>
              <a:rPr lang="en-US" altLang="en-US" dirty="0" smtClean="0"/>
              <a:t>Connect to a Router</a:t>
            </a:r>
            <a:endParaRPr lang="en-CA" altLang="en-US" dirty="0" smtClean="0"/>
          </a:p>
        </p:txBody>
      </p:sp>
      <p:sp>
        <p:nvSpPr>
          <p:cNvPr id="13315" name="Content Placeholder 2"/>
          <p:cNvSpPr>
            <a:spLocks noGrp="1"/>
          </p:cNvSpPr>
          <p:nvPr>
            <p:ph idx="1"/>
          </p:nvPr>
        </p:nvSpPr>
        <p:spPr>
          <a:xfrm>
            <a:off x="4884819" y="322131"/>
            <a:ext cx="3978443" cy="4418311"/>
          </a:xfrm>
        </p:spPr>
        <p:txBody>
          <a:bodyPr/>
          <a:lstStyle/>
          <a:p>
            <a:pPr lvl="1"/>
            <a:r>
              <a:rPr lang="en-CA" altLang="en-US" dirty="0" smtClean="0"/>
              <a:t>Cisco devices, routers, and switches typically interconnect many devices. The Cisco 1941 router backplane includes the following ports and connections:</a:t>
            </a:r>
          </a:p>
          <a:p>
            <a:pPr lvl="3"/>
            <a:r>
              <a:rPr lang="en-CA" altLang="en-US" sz="1200" dirty="0" smtClean="0"/>
              <a:t>Enhanced High-speed WAN Interface Card (</a:t>
            </a:r>
            <a:r>
              <a:rPr lang="en-CA" altLang="en-US" sz="1200" dirty="0" err="1" smtClean="0"/>
              <a:t>eHWIC</a:t>
            </a:r>
            <a:r>
              <a:rPr lang="en-CA" altLang="en-US" sz="1200" dirty="0" smtClean="0"/>
              <a:t>) Slots</a:t>
            </a:r>
          </a:p>
          <a:p>
            <a:pPr lvl="3"/>
            <a:r>
              <a:rPr lang="en-CA" altLang="en-US" sz="1200" dirty="0" smtClean="0"/>
              <a:t>Auxiliary (AUX) – RJ-45 port for remote management.</a:t>
            </a:r>
          </a:p>
          <a:p>
            <a:pPr lvl="3"/>
            <a:r>
              <a:rPr lang="en-CA" altLang="en-US" sz="1200" dirty="0" smtClean="0"/>
              <a:t>Console Port – Used for initial configuration and Command Line Interface access – RJ-45 or USB Type-B (mini-B USB)</a:t>
            </a:r>
          </a:p>
          <a:p>
            <a:pPr lvl="3"/>
            <a:r>
              <a:rPr lang="en-CA" altLang="en-US" sz="1200" dirty="0" smtClean="0"/>
              <a:t>Gigabit Ethernet used to provide LAN access by connecting to switches, users, or to other routers.</a:t>
            </a:r>
          </a:p>
          <a:p>
            <a:pPr lvl="3"/>
            <a:r>
              <a:rPr lang="en-CA" altLang="en-US" sz="1200" dirty="0" smtClean="0"/>
              <a:t>Compact Flash Slots – Labeled as CF0 and CF1 and used to provide increased storage flash space upgradable to 4GB.</a:t>
            </a:r>
          </a:p>
          <a:p>
            <a:pPr lvl="3"/>
            <a:r>
              <a:rPr lang="en-CA" altLang="en-US" sz="1200" dirty="0" smtClean="0"/>
              <a:t>USB port – used to provide additional storage space.</a:t>
            </a:r>
          </a:p>
          <a:p>
            <a:pPr lvl="1"/>
            <a:endParaRPr lang="en-CA" altLang="en-US" sz="1500" dirty="0" smtClean="0"/>
          </a:p>
          <a:p>
            <a:pPr lvl="1"/>
            <a:endParaRPr lang="en-CA" altLang="en-US" sz="13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203785" y="798944"/>
            <a:ext cx="4581525" cy="3667125"/>
          </a:xfrm>
          <a:prstGeom prst="rect">
            <a:avLst/>
          </a:prstGeom>
        </p:spPr>
      </p:pic>
    </p:spTree>
    <p:extLst>
      <p:ext uri="{BB962C8B-B14F-4D97-AF65-F5344CB8AC3E}">
        <p14:creationId xmlns:p14="http://schemas.microsoft.com/office/powerpoint/2010/main" val="404096497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6: Activities (Cont.)</a:t>
            </a:r>
          </a:p>
        </p:txBody>
      </p:sp>
      <p:graphicFrame>
        <p:nvGraphicFramePr>
          <p:cNvPr id="7" name="Content Placeholder 3"/>
          <p:cNvGraphicFramePr>
            <a:graphicFrameLocks/>
          </p:cNvGraphicFramePr>
          <p:nvPr>
            <p:extLst>
              <p:ext uri="{D42A27DB-BD31-4B8C-83A1-F6EECF244321}">
                <p14:modId xmlns:p14="http://schemas.microsoft.com/office/powerpoint/2010/main" val="3079233714"/>
              </p:ext>
            </p:extLst>
          </p:nvPr>
        </p:nvGraphicFramePr>
        <p:xfrm>
          <a:off x="457291" y="1122081"/>
          <a:ext cx="8229418" cy="2920008"/>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6.3.2.3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Video</a:t>
                      </a:r>
                    </a:p>
                  </a:txBody>
                  <a:tcPr marL="68580" marR="68580" marT="34290" marB="34290" anchor="ctr"/>
                </a:tc>
                <a:tc>
                  <a:txBody>
                    <a:bodyPr/>
                    <a:lstStyle/>
                    <a:p>
                      <a:r>
                        <a:rPr lang="en-US" sz="1100" dirty="0" smtClean="0"/>
                        <a:t>Router Bootup Process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6.3.2.5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Video</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show version Command</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algn="ctr"/>
                      <a:r>
                        <a:rPr lang="en-US" sz="1100" dirty="0" smtClean="0"/>
                        <a:t>6.3.2.6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Interactive</a:t>
                      </a:r>
                      <a:r>
                        <a:rPr lang="en-US" sz="1100" baseline="0" dirty="0" smtClean="0"/>
                        <a:t> </a:t>
                      </a:r>
                      <a:r>
                        <a:rPr lang="en-US" sz="1100" dirty="0" smtClean="0"/>
                        <a:t>Activity</a:t>
                      </a:r>
                    </a:p>
                  </a:txBody>
                  <a:tcPr marL="68580" marR="68580" marT="34290" marB="34290" anchor="ctr"/>
                </a:tc>
                <a:tc>
                  <a:txBody>
                    <a:bodyPr/>
                    <a:lstStyle/>
                    <a:p>
                      <a:r>
                        <a:rPr lang="en-US" sz="1100" dirty="0" smtClean="0"/>
                        <a:t>The Router Boot Process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algn="ctr"/>
                      <a:r>
                        <a:rPr lang="en-US" sz="1100" dirty="0" smtClean="0"/>
                        <a:t>6.3.2.7</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Exploring Router Physical Characteristics</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4"/>
                  </a:ext>
                </a:extLst>
              </a:tr>
              <a:tr h="292629">
                <a:tc>
                  <a:txBody>
                    <a:bodyPr/>
                    <a:lstStyle/>
                    <a:p>
                      <a:pPr algn="ctr"/>
                      <a:r>
                        <a:rPr lang="en-US" sz="1100" dirty="0" smtClean="0"/>
                        <a:t>6.4.1.2</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r>
                        <a:rPr lang="en-US" sz="1100" dirty="0" smtClean="0"/>
                        <a:t>Basic Router Configuration</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5"/>
                  </a:ext>
                </a:extLst>
              </a:tr>
              <a:tr h="292629">
                <a:tc>
                  <a:txBody>
                    <a:bodyPr/>
                    <a:lstStyle/>
                    <a:p>
                      <a:pPr algn="ctr"/>
                      <a:r>
                        <a:rPr lang="en-US" sz="1100" dirty="0" smtClean="0"/>
                        <a:t>6.4.1.3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r>
                        <a:rPr lang="en-US" sz="1100" dirty="0" smtClean="0"/>
                        <a:t>Configure Initial Router Settings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r>
                        <a:rPr lang="en-US" sz="1100" dirty="0" smtClean="0"/>
                        <a:t>6.4.2.1</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r>
                        <a:rPr lang="en-US" sz="1100" dirty="0" smtClean="0"/>
                        <a:t>Configuring</a:t>
                      </a:r>
                      <a:r>
                        <a:rPr lang="en-US" sz="1100" baseline="0" dirty="0" smtClean="0"/>
                        <a:t> LAN Interfaces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r>
                        <a:rPr lang="en-US" sz="1100" dirty="0" smtClean="0"/>
                        <a:t>6.4.3.2</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r>
                        <a:rPr lang="en-US" sz="1100" dirty="0" smtClean="0"/>
                        <a:t>Configuring a Switch Default</a:t>
                      </a:r>
                      <a:r>
                        <a:rPr lang="en-US" sz="1100" baseline="0" dirty="0" smtClean="0"/>
                        <a:t> Gateway</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8"/>
                  </a:ext>
                </a:extLst>
              </a:tr>
              <a:tr h="292629">
                <a:tc>
                  <a:txBody>
                    <a:bodyPr/>
                    <a:lstStyle/>
                    <a:p>
                      <a:pPr algn="ctr"/>
                      <a:r>
                        <a:rPr lang="en-US" sz="1100" dirty="0" smtClean="0"/>
                        <a:t>6.4.3.3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a:t>
                      </a:r>
                      <a:r>
                        <a:rPr lang="en-US" sz="1100" baseline="0" dirty="0" smtClean="0"/>
                        <a:t> Tracer</a:t>
                      </a:r>
                      <a:endParaRPr lang="en-US" sz="1100" dirty="0" smtClean="0"/>
                    </a:p>
                  </a:txBody>
                  <a:tcPr marL="68580" marR="68580" marT="34290" marB="34290" anchor="ctr"/>
                </a:tc>
                <a:tc>
                  <a:txBody>
                    <a:bodyPr/>
                    <a:lstStyle/>
                    <a:p>
                      <a:r>
                        <a:rPr lang="en-US" sz="1100" dirty="0" smtClean="0"/>
                        <a:t>Connect a</a:t>
                      </a:r>
                      <a:r>
                        <a:rPr lang="en-US" sz="1100" baseline="0" dirty="0" smtClean="0"/>
                        <a:t> Router to a LAN</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2582900979"/>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814401986"/>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Anatomy of a Router</a:t>
            </a:r>
            <a:r>
              <a:rPr lang="en-US" altLang="en-US" dirty="0"/>
              <a:t/>
            </a:r>
            <a:br>
              <a:rPr lang="en-US" altLang="en-US" dirty="0"/>
            </a:br>
            <a:r>
              <a:rPr lang="en-US" altLang="en-US" dirty="0" smtClean="0"/>
              <a:t>LAN and WAN Interfaces</a:t>
            </a:r>
            <a:endParaRPr lang="en-CA" altLang="en-US" dirty="0" smtClean="0"/>
          </a:p>
        </p:txBody>
      </p:sp>
      <p:sp>
        <p:nvSpPr>
          <p:cNvPr id="13315" name="Content Placeholder 2"/>
          <p:cNvSpPr>
            <a:spLocks noGrp="1"/>
          </p:cNvSpPr>
          <p:nvPr>
            <p:ph idx="1"/>
          </p:nvPr>
        </p:nvSpPr>
        <p:spPr>
          <a:xfrm>
            <a:off x="5045242" y="344905"/>
            <a:ext cx="3657600" cy="4395537"/>
          </a:xfrm>
        </p:spPr>
        <p:txBody>
          <a:bodyPr/>
          <a:lstStyle/>
          <a:p>
            <a:pPr lvl="1"/>
            <a:r>
              <a:rPr lang="en-CA" altLang="en-US" sz="1500" dirty="0" smtClean="0"/>
              <a:t>The most common ways to access user EXEC mode in the CLI environment on a Cisco router:</a:t>
            </a:r>
          </a:p>
          <a:p>
            <a:pPr lvl="2"/>
            <a:r>
              <a:rPr lang="en-CA" altLang="en-US" sz="1300" dirty="0" smtClean="0"/>
              <a:t>Console – This is a physical management port that provides out-of-band access to the Cisco router.  Out-of-band means that it is dedicated and does not require network services to be configured on the router.</a:t>
            </a:r>
          </a:p>
          <a:p>
            <a:pPr lvl="2"/>
            <a:r>
              <a:rPr lang="en-CA" altLang="en-US" sz="1300" dirty="0" smtClean="0"/>
              <a:t>Secure Shell (SSH) – This is a secure method of remotely establishing a CLI connection over a network.  SSH does require active networking services configured.</a:t>
            </a:r>
          </a:p>
          <a:p>
            <a:pPr lvl="2"/>
            <a:r>
              <a:rPr lang="en-CA" altLang="en-US" sz="1300" dirty="0" smtClean="0"/>
              <a:t>Telnet – Telnet is an insecure method of remotely establishing a CLI session through a virtual interface over a network.  The connection is not encrypted.</a:t>
            </a:r>
          </a:p>
          <a:p>
            <a:pPr marL="261937" lvl="2" indent="0">
              <a:buNone/>
            </a:pPr>
            <a:endParaRPr lang="en-CA" altLang="en-US" sz="1300" dirty="0" smtClean="0"/>
          </a:p>
          <a:p>
            <a:pPr lvl="2"/>
            <a:endParaRPr lang="en-CA" altLang="en-US" sz="1300" dirty="0" smtClean="0"/>
          </a:p>
          <a:p>
            <a:pPr lvl="1"/>
            <a:endParaRPr lang="en-CA" altLang="en-US" sz="13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188808" y="2177350"/>
            <a:ext cx="4714875" cy="2019300"/>
          </a:xfrm>
          <a:prstGeom prst="rect">
            <a:avLst/>
          </a:prstGeom>
        </p:spPr>
      </p:pic>
      <p:sp>
        <p:nvSpPr>
          <p:cNvPr id="6" name="Content Placeholder 2"/>
          <p:cNvSpPr txBox="1">
            <a:spLocks/>
          </p:cNvSpPr>
          <p:nvPr/>
        </p:nvSpPr>
        <p:spPr bwMode="auto">
          <a:xfrm>
            <a:off x="56775" y="787762"/>
            <a:ext cx="4755857" cy="118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CA" altLang="en-US" sz="1500" dirty="0" smtClean="0"/>
              <a:t>Cisco router connections can be classified in two categories:  </a:t>
            </a:r>
          </a:p>
          <a:p>
            <a:pPr lvl="2"/>
            <a:r>
              <a:rPr lang="en-CA" altLang="en-US" sz="1300" dirty="0" smtClean="0"/>
              <a:t>In-band router interfaces – LAN and WAN interfaces</a:t>
            </a:r>
            <a:endParaRPr lang="en-CA" altLang="en-US" sz="1300" dirty="0"/>
          </a:p>
          <a:p>
            <a:pPr lvl="2"/>
            <a:r>
              <a:rPr lang="en-CA" altLang="en-US" sz="1300" dirty="0" smtClean="0"/>
              <a:t>Management ports – Console and AUX ports</a:t>
            </a:r>
          </a:p>
          <a:p>
            <a:pPr lvl="1"/>
            <a:endParaRPr lang="en-CA" altLang="en-US" sz="13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spTree>
    <p:extLst>
      <p:ext uri="{BB962C8B-B14F-4D97-AF65-F5344CB8AC3E}">
        <p14:creationId xmlns:p14="http://schemas.microsoft.com/office/powerpoint/2010/main" val="3081329544"/>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3707230" cy="1466565"/>
          </a:xfrm>
        </p:spPr>
        <p:txBody>
          <a:bodyPr/>
          <a:lstStyle/>
          <a:p>
            <a:r>
              <a:rPr lang="en-US" altLang="en-US" sz="1600" dirty="0" smtClean="0"/>
              <a:t>Anatomy of a Router</a:t>
            </a:r>
            <a:r>
              <a:rPr lang="en-US" altLang="en-US" dirty="0"/>
              <a:t/>
            </a:r>
            <a:br>
              <a:rPr lang="en-US" altLang="en-US" dirty="0"/>
            </a:br>
            <a:r>
              <a:rPr lang="en-US" altLang="en-US" dirty="0" smtClean="0"/>
              <a:t>Packet Tracer – </a:t>
            </a:r>
            <a:br>
              <a:rPr lang="en-US" altLang="en-US" dirty="0" smtClean="0"/>
            </a:br>
            <a:r>
              <a:rPr lang="en-US" altLang="en-US" dirty="0" smtClean="0"/>
              <a:t>Exploring Internetworking </a:t>
            </a:r>
            <a:br>
              <a:rPr lang="en-US" altLang="en-US" dirty="0" smtClean="0"/>
            </a:br>
            <a:r>
              <a:rPr lang="en-US" altLang="en-US" dirty="0" smtClean="0"/>
              <a:t>Devices</a:t>
            </a:r>
            <a:endParaRPr lang="en-CA" altLang="en-US" dirty="0" smtClean="0"/>
          </a:p>
        </p:txBody>
      </p:sp>
      <p:pic>
        <p:nvPicPr>
          <p:cNvPr id="4" name="Picture 3"/>
          <p:cNvPicPr>
            <a:picLocks noChangeAspect="1"/>
          </p:cNvPicPr>
          <p:nvPr/>
        </p:nvPicPr>
        <p:blipFill>
          <a:blip r:embed="rId3"/>
          <a:stretch>
            <a:fillRect/>
          </a:stretch>
        </p:blipFill>
        <p:spPr>
          <a:xfrm>
            <a:off x="3707230" y="41393"/>
            <a:ext cx="5324475" cy="4657725"/>
          </a:xfrm>
          <a:prstGeom prst="rect">
            <a:avLst/>
          </a:prstGeom>
        </p:spPr>
      </p:pic>
      <p:sp>
        <p:nvSpPr>
          <p:cNvPr id="8" name="Content Placeholder 2"/>
          <p:cNvSpPr>
            <a:spLocks noGrp="1"/>
          </p:cNvSpPr>
          <p:nvPr>
            <p:ph idx="1"/>
          </p:nvPr>
        </p:nvSpPr>
        <p:spPr>
          <a:xfrm>
            <a:off x="152399" y="1691833"/>
            <a:ext cx="3256548" cy="2823410"/>
          </a:xfrm>
        </p:spPr>
        <p:txBody>
          <a:bodyPr/>
          <a:lstStyle/>
          <a:p>
            <a:pPr lvl="1"/>
            <a:r>
              <a:rPr lang="en-CA" altLang="en-US" sz="1500" dirty="0" smtClean="0"/>
              <a:t>In this Packet Tracer activity, you will explore different options available on internetworking devices.</a:t>
            </a:r>
          </a:p>
          <a:p>
            <a:pPr lvl="1"/>
            <a:r>
              <a:rPr lang="en-CA" altLang="en-US" sz="1500" dirty="0" smtClean="0"/>
              <a:t>You will be required to determine which options provide the necessary connectivity when connecting multiple devices.</a:t>
            </a:r>
            <a:endParaRPr lang="en-CA" altLang="en-US" sz="1300" dirty="0" smtClean="0"/>
          </a:p>
          <a:p>
            <a:pPr lvl="2"/>
            <a:endParaRPr lang="en-CA" altLang="en-US" sz="1300" dirty="0" smtClean="0"/>
          </a:p>
          <a:p>
            <a:pPr lvl="1"/>
            <a:endParaRPr lang="en-CA" altLang="en-US" sz="13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spTree>
    <p:extLst>
      <p:ext uri="{BB962C8B-B14F-4D97-AF65-F5344CB8AC3E}">
        <p14:creationId xmlns:p14="http://schemas.microsoft.com/office/powerpoint/2010/main" val="2668490716"/>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Router Boot-up</a:t>
            </a:r>
            <a:r>
              <a:rPr lang="en-US" altLang="en-US" dirty="0"/>
              <a:t/>
            </a:r>
            <a:br>
              <a:rPr lang="en-US" altLang="en-US" dirty="0"/>
            </a:br>
            <a:r>
              <a:rPr lang="en-US" altLang="en-US" dirty="0" err="1" smtClean="0"/>
              <a:t>Bootset</a:t>
            </a:r>
            <a:r>
              <a:rPr lang="en-US" altLang="en-US" dirty="0" smtClean="0"/>
              <a:t> Files</a:t>
            </a:r>
            <a:endParaRPr lang="en-CA" altLang="en-US" dirty="0" smtClean="0"/>
          </a:p>
        </p:txBody>
      </p:sp>
      <p:sp>
        <p:nvSpPr>
          <p:cNvPr id="13315" name="Content Placeholder 2"/>
          <p:cNvSpPr>
            <a:spLocks noGrp="1"/>
          </p:cNvSpPr>
          <p:nvPr>
            <p:ph idx="1"/>
          </p:nvPr>
        </p:nvSpPr>
        <p:spPr>
          <a:xfrm>
            <a:off x="5069305" y="683078"/>
            <a:ext cx="3216442" cy="3640269"/>
          </a:xfrm>
        </p:spPr>
        <p:txBody>
          <a:bodyPr/>
          <a:lstStyle/>
          <a:p>
            <a:pPr lvl="1"/>
            <a:r>
              <a:rPr lang="en-CA" altLang="en-US" sz="1500" dirty="0" smtClean="0"/>
              <a:t>Cisco routers and switches load the IOS image and </a:t>
            </a:r>
            <a:r>
              <a:rPr lang="en-CA" altLang="en-US" sz="1500" dirty="0" err="1" smtClean="0"/>
              <a:t>startup</a:t>
            </a:r>
            <a:r>
              <a:rPr lang="en-CA" altLang="en-US" sz="1500" dirty="0" smtClean="0"/>
              <a:t> configuration file into RAM when they are booted.  </a:t>
            </a:r>
          </a:p>
          <a:p>
            <a:pPr lvl="1"/>
            <a:r>
              <a:rPr lang="en-CA" altLang="en-US" dirty="0" smtClean="0"/>
              <a:t>The running configuration is modified when the network administrator makes any changes.  These changes should be saved to the </a:t>
            </a:r>
            <a:r>
              <a:rPr lang="en-CA" altLang="en-US" dirty="0" err="1" smtClean="0"/>
              <a:t>startup</a:t>
            </a:r>
            <a:r>
              <a:rPr lang="en-CA" altLang="en-US" dirty="0" smtClean="0"/>
              <a:t> configuration file in NVRAM in order for them to take effect on the next reboot of the router or during in the event of a power loss.</a:t>
            </a:r>
          </a:p>
          <a:p>
            <a:pPr lvl="1"/>
            <a:endParaRPr lang="en-CA" altLang="en-US" sz="1500" dirty="0" smtClean="0"/>
          </a:p>
          <a:p>
            <a:pPr lvl="1"/>
            <a:endParaRPr lang="en-CA" altLang="en-US" sz="13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218323" y="894598"/>
            <a:ext cx="4448175" cy="3514725"/>
          </a:xfrm>
          <a:prstGeom prst="rect">
            <a:avLst/>
          </a:prstGeom>
        </p:spPr>
      </p:pic>
    </p:spTree>
    <p:extLst>
      <p:ext uri="{BB962C8B-B14F-4D97-AF65-F5344CB8AC3E}">
        <p14:creationId xmlns:p14="http://schemas.microsoft.com/office/powerpoint/2010/main" val="905469751"/>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Router Boot-up</a:t>
            </a:r>
            <a:r>
              <a:rPr lang="en-US" altLang="en-US" dirty="0"/>
              <a:t/>
            </a:r>
            <a:br>
              <a:rPr lang="en-US" altLang="en-US" dirty="0"/>
            </a:br>
            <a:r>
              <a:rPr lang="en-US" altLang="en-US" dirty="0" smtClean="0"/>
              <a:t>Router </a:t>
            </a:r>
            <a:r>
              <a:rPr lang="en-US" altLang="en-US" dirty="0" err="1" smtClean="0"/>
              <a:t>Bootup</a:t>
            </a:r>
            <a:r>
              <a:rPr lang="en-US" altLang="en-US" dirty="0" smtClean="0"/>
              <a:t> Process</a:t>
            </a:r>
            <a:endParaRPr lang="en-CA" altLang="en-US" dirty="0" smtClean="0"/>
          </a:p>
        </p:txBody>
      </p:sp>
      <p:sp>
        <p:nvSpPr>
          <p:cNvPr id="13315" name="Content Placeholder 2"/>
          <p:cNvSpPr>
            <a:spLocks noGrp="1"/>
          </p:cNvSpPr>
          <p:nvPr>
            <p:ph idx="1"/>
          </p:nvPr>
        </p:nvSpPr>
        <p:spPr>
          <a:xfrm>
            <a:off x="5069305" y="200526"/>
            <a:ext cx="3545306" cy="4507832"/>
          </a:xfrm>
        </p:spPr>
        <p:txBody>
          <a:bodyPr/>
          <a:lstStyle/>
          <a:p>
            <a:pPr lvl="1"/>
            <a:r>
              <a:rPr lang="en-CA" altLang="en-US" sz="1500" dirty="0" smtClean="0"/>
              <a:t>Three major phases to the </a:t>
            </a:r>
            <a:r>
              <a:rPr lang="en-CA" altLang="en-US" sz="1500" dirty="0" err="1" smtClean="0"/>
              <a:t>bootup</a:t>
            </a:r>
            <a:r>
              <a:rPr lang="en-CA" altLang="en-US" sz="1500" dirty="0" smtClean="0"/>
              <a:t> process of a router:</a:t>
            </a:r>
          </a:p>
          <a:p>
            <a:pPr lvl="2"/>
            <a:r>
              <a:rPr lang="en-CA" altLang="en-US" sz="1300" dirty="0" smtClean="0"/>
              <a:t>Perform the POST and load the bootstrap program – During the Power-on Self-Test, the router executes diagnostics from ROM on various hardware components.  After the POST, the bootstrap program is copied from ROM into RAM and its job is to locate the Cisco IOS and load it into RAM.</a:t>
            </a:r>
            <a:endParaRPr lang="en-CA" altLang="en-US" sz="1100" dirty="0" smtClean="0"/>
          </a:p>
          <a:p>
            <a:pPr lvl="2"/>
            <a:r>
              <a:rPr lang="en-CA" altLang="en-US" sz="1300" dirty="0" smtClean="0"/>
              <a:t>Locate and load the Cisco IOS software – Typically, the IOS is stored in flash memory and is copied into RAM for execution by the CPU.</a:t>
            </a:r>
          </a:p>
          <a:p>
            <a:pPr lvl="2"/>
            <a:r>
              <a:rPr lang="en-CA" altLang="en-US" sz="1300" dirty="0" smtClean="0"/>
              <a:t>Locate and load the </a:t>
            </a:r>
            <a:r>
              <a:rPr lang="en-CA" altLang="en-US" sz="1300" dirty="0" err="1" smtClean="0"/>
              <a:t>startup</a:t>
            </a:r>
            <a:r>
              <a:rPr lang="en-CA" altLang="en-US" sz="1300" dirty="0" smtClean="0"/>
              <a:t> configuration file or enter setup mode – The bootstrap program then copies the </a:t>
            </a:r>
            <a:r>
              <a:rPr lang="en-CA" altLang="en-US" sz="1300" dirty="0" err="1" smtClean="0"/>
              <a:t>startup</a:t>
            </a:r>
            <a:r>
              <a:rPr lang="en-CA" altLang="en-US" sz="1300" dirty="0" smtClean="0"/>
              <a:t> </a:t>
            </a:r>
            <a:r>
              <a:rPr lang="en-CA" altLang="en-US" sz="1300" dirty="0" err="1" smtClean="0"/>
              <a:t>config</a:t>
            </a:r>
            <a:r>
              <a:rPr lang="en-CA" altLang="en-US" sz="1300" dirty="0"/>
              <a:t> </a:t>
            </a:r>
            <a:r>
              <a:rPr lang="en-CA" altLang="en-US" sz="1300" dirty="0" smtClean="0"/>
              <a:t>file from NVRAM into RAM and becomes the running configuration.</a:t>
            </a:r>
          </a:p>
          <a:p>
            <a:pPr lvl="1"/>
            <a:endParaRPr lang="en-CA" altLang="en-US" dirty="0" smtClean="0"/>
          </a:p>
          <a:p>
            <a:pPr lvl="1"/>
            <a:endParaRPr lang="en-CA" altLang="en-US" sz="1500" dirty="0" smtClean="0"/>
          </a:p>
          <a:p>
            <a:pPr lvl="1"/>
            <a:endParaRPr lang="en-CA" altLang="en-US" sz="13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210553" y="932370"/>
            <a:ext cx="4648200" cy="3257550"/>
          </a:xfrm>
          <a:prstGeom prst="rect">
            <a:avLst/>
          </a:prstGeom>
        </p:spPr>
      </p:pic>
    </p:spTree>
    <p:extLst>
      <p:ext uri="{BB962C8B-B14F-4D97-AF65-F5344CB8AC3E}">
        <p14:creationId xmlns:p14="http://schemas.microsoft.com/office/powerpoint/2010/main" val="2844071865"/>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7138736" cy="757551"/>
          </a:xfrm>
        </p:spPr>
        <p:txBody>
          <a:bodyPr/>
          <a:lstStyle/>
          <a:p>
            <a:r>
              <a:rPr lang="en-US" altLang="en-US" sz="1600" dirty="0" smtClean="0"/>
              <a:t>Router Boot-up</a:t>
            </a:r>
            <a:r>
              <a:rPr lang="en-US" altLang="en-US" dirty="0"/>
              <a:t/>
            </a:r>
            <a:br>
              <a:rPr lang="en-US" altLang="en-US" dirty="0"/>
            </a:br>
            <a:r>
              <a:rPr lang="en-US" altLang="en-US" dirty="0" smtClean="0"/>
              <a:t>Video Demonstration – Router </a:t>
            </a:r>
            <a:r>
              <a:rPr lang="en-US" altLang="en-US" dirty="0" err="1" smtClean="0"/>
              <a:t>Bootup</a:t>
            </a:r>
            <a:r>
              <a:rPr lang="en-US" altLang="en-US" dirty="0" smtClean="0"/>
              <a:t> Process</a:t>
            </a:r>
            <a:endParaRPr lang="en-CA" altLang="en-US" dirty="0" smtClean="0"/>
          </a:p>
        </p:txBody>
      </p:sp>
      <p:sp>
        <p:nvSpPr>
          <p:cNvPr id="13315" name="Content Placeholder 2"/>
          <p:cNvSpPr>
            <a:spLocks noGrp="1"/>
          </p:cNvSpPr>
          <p:nvPr>
            <p:ph idx="1"/>
          </p:nvPr>
        </p:nvSpPr>
        <p:spPr>
          <a:xfrm>
            <a:off x="5366084" y="710714"/>
            <a:ext cx="3545306" cy="4029728"/>
          </a:xfrm>
        </p:spPr>
        <p:txBody>
          <a:bodyPr/>
          <a:lstStyle/>
          <a:p>
            <a:pPr lvl="1"/>
            <a:r>
              <a:rPr lang="en-CA" altLang="en-US" sz="1500" dirty="0" smtClean="0"/>
              <a:t>The POST checks for errors in the hardware.  After the system POST, the router loads the bootstrap program from ROM.</a:t>
            </a:r>
          </a:p>
          <a:p>
            <a:pPr lvl="1"/>
            <a:r>
              <a:rPr lang="en-CA" altLang="en-US" sz="1500" dirty="0" smtClean="0"/>
              <a:t>The purpose of the bootstrap program is to locate and load the Cisco IOS software.</a:t>
            </a:r>
          </a:p>
          <a:p>
            <a:pPr lvl="1"/>
            <a:r>
              <a:rPr lang="en-CA" altLang="en-US" sz="1500" dirty="0" smtClean="0"/>
              <a:t>After the IOS is loaded, the router then loads the configuration file known as the </a:t>
            </a:r>
            <a:r>
              <a:rPr lang="en-CA" altLang="en-US" sz="1500" dirty="0" err="1" smtClean="0"/>
              <a:t>startup</a:t>
            </a:r>
            <a:r>
              <a:rPr lang="en-CA" altLang="en-US" sz="1500" dirty="0" smtClean="0"/>
              <a:t> </a:t>
            </a:r>
            <a:r>
              <a:rPr lang="en-CA" altLang="en-US" sz="1500" dirty="0" err="1" smtClean="0"/>
              <a:t>config</a:t>
            </a:r>
            <a:r>
              <a:rPr lang="en-CA" altLang="en-US" sz="1500" dirty="0" smtClean="0"/>
              <a:t> file which contains all of the configured settings for the router.</a:t>
            </a:r>
          </a:p>
          <a:p>
            <a:pPr lvl="1"/>
            <a:r>
              <a:rPr lang="en-CA" altLang="en-US" sz="1500" dirty="0" smtClean="0"/>
              <a:t>If the router can’t find a </a:t>
            </a:r>
            <a:r>
              <a:rPr lang="en-CA" altLang="en-US" sz="1500" dirty="0" err="1" smtClean="0"/>
              <a:t>startup-config</a:t>
            </a:r>
            <a:r>
              <a:rPr lang="en-CA" altLang="en-US" sz="1500" dirty="0" smtClean="0"/>
              <a:t> file, nor obtain one from a TFTP server, the router will enter initial set-up mode.  </a:t>
            </a:r>
            <a:endParaRPr lang="en-CA" altLang="en-US" dirty="0" smtClean="0"/>
          </a:p>
          <a:p>
            <a:pPr lvl="1"/>
            <a:endParaRPr lang="en-CA" altLang="en-US" sz="1500" dirty="0" smtClean="0"/>
          </a:p>
          <a:p>
            <a:pPr lvl="1"/>
            <a:endParaRPr lang="en-CA" altLang="en-US" sz="13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253207" y="885973"/>
            <a:ext cx="5137909" cy="2890074"/>
          </a:xfrm>
          <a:prstGeom prst="rect">
            <a:avLst/>
          </a:prstGeom>
        </p:spPr>
      </p:pic>
    </p:spTree>
    <p:extLst>
      <p:ext uri="{BB962C8B-B14F-4D97-AF65-F5344CB8AC3E}">
        <p14:creationId xmlns:p14="http://schemas.microsoft.com/office/powerpoint/2010/main" val="1153944729"/>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366083" cy="757551"/>
          </a:xfrm>
        </p:spPr>
        <p:txBody>
          <a:bodyPr/>
          <a:lstStyle/>
          <a:p>
            <a:r>
              <a:rPr lang="en-US" altLang="en-US" sz="1600" dirty="0" smtClean="0"/>
              <a:t>Router Boot-up</a:t>
            </a:r>
            <a:r>
              <a:rPr lang="en-US" altLang="en-US" dirty="0"/>
              <a:t/>
            </a:r>
            <a:br>
              <a:rPr lang="en-US" altLang="en-US" dirty="0"/>
            </a:br>
            <a:r>
              <a:rPr lang="en-US" altLang="en-US" dirty="0" smtClean="0"/>
              <a:t>Show Version Output</a:t>
            </a:r>
            <a:endParaRPr lang="en-CA" altLang="en-US" dirty="0" smtClean="0"/>
          </a:p>
        </p:txBody>
      </p:sp>
      <p:sp>
        <p:nvSpPr>
          <p:cNvPr id="13315" name="Content Placeholder 2"/>
          <p:cNvSpPr>
            <a:spLocks noGrp="1"/>
          </p:cNvSpPr>
          <p:nvPr>
            <p:ph idx="1"/>
          </p:nvPr>
        </p:nvSpPr>
        <p:spPr>
          <a:xfrm>
            <a:off x="5045242" y="798944"/>
            <a:ext cx="3601454" cy="3692845"/>
          </a:xfrm>
        </p:spPr>
        <p:txBody>
          <a:bodyPr/>
          <a:lstStyle/>
          <a:p>
            <a:pPr lvl="1"/>
            <a:r>
              <a:rPr lang="en-CA" altLang="en-US" sz="1600" dirty="0" smtClean="0"/>
              <a:t>The </a:t>
            </a:r>
            <a:r>
              <a:rPr lang="en-CA" altLang="en-US" sz="1600" b="1" dirty="0" smtClean="0"/>
              <a:t>show version </a:t>
            </a:r>
            <a:r>
              <a:rPr lang="en-CA" altLang="en-US" sz="1600" dirty="0" smtClean="0"/>
              <a:t>command displays information about the version of the Cisco IOS software running on the router as well as:</a:t>
            </a:r>
          </a:p>
          <a:p>
            <a:pPr lvl="2"/>
            <a:r>
              <a:rPr lang="en-CA" altLang="en-US" sz="1400" dirty="0" smtClean="0"/>
              <a:t>The version of the bootstrap program</a:t>
            </a:r>
          </a:p>
          <a:p>
            <a:pPr lvl="2"/>
            <a:r>
              <a:rPr lang="en-CA" altLang="en-US" sz="1400" dirty="0" smtClean="0"/>
              <a:t>Information about the hardware configuration</a:t>
            </a:r>
          </a:p>
          <a:p>
            <a:pPr lvl="2"/>
            <a:r>
              <a:rPr lang="en-CA" altLang="en-US" sz="1400" dirty="0" smtClean="0"/>
              <a:t>Amount of system memory</a:t>
            </a:r>
          </a:p>
          <a:p>
            <a:pPr lvl="1"/>
            <a:endParaRPr lang="en-CA" altLang="en-US" sz="1500" dirty="0" smtClean="0"/>
          </a:p>
          <a:p>
            <a:pPr lvl="1"/>
            <a:endParaRPr lang="en-CA" altLang="en-US" sz="1300" dirty="0" smtClean="0"/>
          </a:p>
          <a:p>
            <a:pPr marL="261937" lvl="2" indent="0">
              <a:buNone/>
            </a:pPr>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432384" y="798944"/>
            <a:ext cx="4124325" cy="3771900"/>
          </a:xfrm>
          <a:prstGeom prst="rect">
            <a:avLst/>
          </a:prstGeom>
        </p:spPr>
      </p:pic>
    </p:spTree>
    <p:extLst>
      <p:ext uri="{BB962C8B-B14F-4D97-AF65-F5344CB8AC3E}">
        <p14:creationId xmlns:p14="http://schemas.microsoft.com/office/powerpoint/2010/main" val="3529411032"/>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8253662" cy="757551"/>
          </a:xfrm>
        </p:spPr>
        <p:txBody>
          <a:bodyPr/>
          <a:lstStyle/>
          <a:p>
            <a:r>
              <a:rPr lang="en-US" altLang="en-US" sz="1600" dirty="0" smtClean="0"/>
              <a:t>Router Boot-up</a:t>
            </a:r>
            <a:r>
              <a:rPr lang="en-US" altLang="en-US" dirty="0"/>
              <a:t/>
            </a:r>
            <a:br>
              <a:rPr lang="en-US" altLang="en-US" dirty="0"/>
            </a:br>
            <a:r>
              <a:rPr lang="en-US" altLang="en-US" dirty="0" smtClean="0"/>
              <a:t>Video Demonstration – The show version Command</a:t>
            </a:r>
            <a:endParaRPr lang="en-CA" altLang="en-US" dirty="0" smtClean="0"/>
          </a:p>
        </p:txBody>
      </p:sp>
      <p:sp>
        <p:nvSpPr>
          <p:cNvPr id="13315" name="Content Placeholder 2"/>
          <p:cNvSpPr>
            <a:spLocks noGrp="1"/>
          </p:cNvSpPr>
          <p:nvPr>
            <p:ph idx="1"/>
          </p:nvPr>
        </p:nvSpPr>
        <p:spPr>
          <a:xfrm>
            <a:off x="5045242" y="798944"/>
            <a:ext cx="3601454" cy="3692845"/>
          </a:xfrm>
        </p:spPr>
        <p:txBody>
          <a:bodyPr/>
          <a:lstStyle/>
          <a:p>
            <a:pPr lvl="1"/>
            <a:r>
              <a:rPr lang="en-CA" altLang="en-US" sz="1500" dirty="0" smtClean="0"/>
              <a:t>This demonstration uses a Term </a:t>
            </a:r>
            <a:r>
              <a:rPr lang="en-CA" altLang="en-US" sz="1500" dirty="0" err="1" smtClean="0"/>
              <a:t>Term</a:t>
            </a:r>
            <a:r>
              <a:rPr lang="en-CA" altLang="en-US" sz="1500" dirty="0" smtClean="0"/>
              <a:t> terminal emulation program to connect to the console of a Cisco 1941 router for the purpose of showing the output of the </a:t>
            </a:r>
            <a:r>
              <a:rPr lang="en-CA" altLang="en-US" sz="1500" b="1" dirty="0" smtClean="0"/>
              <a:t>show version</a:t>
            </a:r>
            <a:r>
              <a:rPr lang="en-CA" altLang="en-US" sz="1500" dirty="0" smtClean="0"/>
              <a:t> command.</a:t>
            </a:r>
          </a:p>
          <a:p>
            <a:pPr lvl="1"/>
            <a:r>
              <a:rPr lang="en-CA" altLang="en-US" sz="1500" dirty="0" smtClean="0"/>
              <a:t>What is the Cisco IOS software version that is running?</a:t>
            </a:r>
          </a:p>
          <a:p>
            <a:pPr lvl="1"/>
            <a:r>
              <a:rPr lang="en-CA" altLang="en-US" sz="1500" dirty="0" smtClean="0"/>
              <a:t>How long has the router been up?</a:t>
            </a:r>
          </a:p>
          <a:p>
            <a:pPr lvl="1"/>
            <a:r>
              <a:rPr lang="en-CA" altLang="en-US" sz="1500" dirty="0" smtClean="0"/>
              <a:t>What is the name of the system image file and where is it located?</a:t>
            </a:r>
          </a:p>
          <a:p>
            <a:pPr lvl="2"/>
            <a:r>
              <a:rPr lang="en-CA" altLang="en-US" sz="1300" dirty="0" smtClean="0"/>
              <a:t>What is the name of the distribution?</a:t>
            </a:r>
          </a:p>
          <a:p>
            <a:pPr lvl="1"/>
            <a:r>
              <a:rPr lang="en-CA" altLang="en-US" sz="1500" dirty="0" smtClean="0"/>
              <a:t>What interfaces are on the router?</a:t>
            </a:r>
          </a:p>
          <a:p>
            <a:pPr lvl="1"/>
            <a:endParaRPr lang="en-CA" altLang="en-US" sz="13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118495" y="798944"/>
            <a:ext cx="5007440" cy="2824039"/>
          </a:xfrm>
          <a:prstGeom prst="rect">
            <a:avLst/>
          </a:prstGeom>
        </p:spPr>
      </p:pic>
    </p:spTree>
    <p:extLst>
      <p:ext uri="{BB962C8B-B14F-4D97-AF65-F5344CB8AC3E}">
        <p14:creationId xmlns:p14="http://schemas.microsoft.com/office/powerpoint/2010/main" val="3640560285"/>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3256546" cy="1137702"/>
          </a:xfrm>
        </p:spPr>
        <p:txBody>
          <a:bodyPr/>
          <a:lstStyle/>
          <a:p>
            <a:r>
              <a:rPr lang="en-US" altLang="en-US" sz="1600" dirty="0" smtClean="0"/>
              <a:t/>
            </a:r>
            <a:br>
              <a:rPr lang="en-US" altLang="en-US" sz="1600" dirty="0" smtClean="0"/>
            </a:br>
            <a:r>
              <a:rPr lang="en-US" altLang="en-US" sz="1600" dirty="0"/>
              <a:t/>
            </a:r>
            <a:br>
              <a:rPr lang="en-US" altLang="en-US" sz="1600" dirty="0"/>
            </a:br>
            <a:r>
              <a:rPr lang="en-US" altLang="en-US" sz="1600" dirty="0" smtClean="0"/>
              <a:t>Router Boot-up</a:t>
            </a:r>
            <a:r>
              <a:rPr lang="en-US" altLang="en-US" dirty="0"/>
              <a:t/>
            </a:r>
            <a:br>
              <a:rPr lang="en-US" altLang="en-US" dirty="0"/>
            </a:br>
            <a:r>
              <a:rPr lang="en-US" altLang="en-US" dirty="0" smtClean="0"/>
              <a:t>Lab – Exploring Router Physical Characteristics</a:t>
            </a:r>
            <a:endParaRPr lang="en-CA" altLang="en-US" dirty="0" smtClean="0"/>
          </a:p>
        </p:txBody>
      </p:sp>
      <p:sp>
        <p:nvSpPr>
          <p:cNvPr id="13315" name="Content Placeholder 2"/>
          <p:cNvSpPr>
            <a:spLocks noGrp="1"/>
          </p:cNvSpPr>
          <p:nvPr>
            <p:ph idx="1"/>
          </p:nvPr>
        </p:nvSpPr>
        <p:spPr>
          <a:xfrm>
            <a:off x="167062" y="1772653"/>
            <a:ext cx="2519989" cy="2261936"/>
          </a:xfrm>
        </p:spPr>
        <p:txBody>
          <a:bodyPr/>
          <a:lstStyle/>
          <a:p>
            <a:pPr lvl="1"/>
            <a:r>
              <a:rPr lang="en-CA" altLang="en-US" sz="1500" dirty="0" smtClean="0"/>
              <a:t>In this lab, you will examine the outside of a router in order to become familiar with its characteristics and components.</a:t>
            </a:r>
          </a:p>
          <a:p>
            <a:pPr lvl="1"/>
            <a:endParaRPr lang="en-CA" altLang="en-US" sz="13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3256547" y="41393"/>
            <a:ext cx="5572125" cy="4419600"/>
          </a:xfrm>
          <a:prstGeom prst="rect">
            <a:avLst/>
          </a:prstGeom>
        </p:spPr>
      </p:pic>
    </p:spTree>
    <p:extLst>
      <p:ext uri="{BB962C8B-B14F-4D97-AF65-F5344CB8AC3E}">
        <p14:creationId xmlns:p14="http://schemas.microsoft.com/office/powerpoint/2010/main" val="622075308"/>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933491" cy="1802391"/>
          </a:xfrm>
        </p:spPr>
        <p:txBody>
          <a:bodyPr/>
          <a:lstStyle/>
          <a:p>
            <a:r>
              <a:rPr lang="en-US" dirty="0" smtClean="0"/>
              <a:t>6.4 Configure a Cisco Router</a:t>
            </a:r>
            <a:endParaRPr lang="en-US" dirty="0"/>
          </a:p>
        </p:txBody>
      </p:sp>
    </p:spTree>
    <p:extLst>
      <p:ext uri="{BB962C8B-B14F-4D97-AF65-F5344CB8AC3E}">
        <p14:creationId xmlns:p14="http://schemas.microsoft.com/office/powerpoint/2010/main" val="3284544017"/>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366083" cy="757551"/>
          </a:xfrm>
        </p:spPr>
        <p:txBody>
          <a:bodyPr/>
          <a:lstStyle/>
          <a:p>
            <a:r>
              <a:rPr lang="en-US" altLang="en-US" sz="1600" dirty="0" smtClean="0"/>
              <a:t>Configure Initial Settings</a:t>
            </a:r>
            <a:r>
              <a:rPr lang="en-US" altLang="en-US" dirty="0"/>
              <a:t/>
            </a:r>
            <a:br>
              <a:rPr lang="en-US" altLang="en-US" dirty="0"/>
            </a:br>
            <a:r>
              <a:rPr lang="en-US" altLang="en-US" dirty="0" smtClean="0"/>
              <a:t>Basic Switch Configuration Steps</a:t>
            </a:r>
            <a:endParaRPr lang="en-CA" altLang="en-US" dirty="0" smtClean="0"/>
          </a:p>
        </p:txBody>
      </p:sp>
      <p:sp>
        <p:nvSpPr>
          <p:cNvPr id="13315" name="Content Placeholder 2"/>
          <p:cNvSpPr>
            <a:spLocks noGrp="1"/>
          </p:cNvSpPr>
          <p:nvPr>
            <p:ph idx="1"/>
          </p:nvPr>
        </p:nvSpPr>
        <p:spPr>
          <a:xfrm>
            <a:off x="5005136" y="798944"/>
            <a:ext cx="3601454" cy="3692845"/>
          </a:xfrm>
        </p:spPr>
        <p:txBody>
          <a:bodyPr/>
          <a:lstStyle/>
          <a:p>
            <a:pPr lvl="1"/>
            <a:r>
              <a:rPr lang="en-CA" altLang="en-US" sz="1500" dirty="0" smtClean="0"/>
              <a:t>Cisco routers and switches have many similarities in regards to their configuration:</a:t>
            </a:r>
          </a:p>
          <a:p>
            <a:pPr lvl="2"/>
            <a:r>
              <a:rPr lang="en-CA" altLang="en-US" sz="1400" dirty="0" smtClean="0"/>
              <a:t>Support a similar operating system.</a:t>
            </a:r>
          </a:p>
          <a:p>
            <a:pPr lvl="2"/>
            <a:r>
              <a:rPr lang="en-CA" altLang="en-US" sz="1400" dirty="0" smtClean="0"/>
              <a:t>Support similar command structure.</a:t>
            </a:r>
          </a:p>
          <a:p>
            <a:pPr lvl="2"/>
            <a:r>
              <a:rPr lang="en-CA" altLang="en-US" sz="1400" dirty="0" smtClean="0"/>
              <a:t>Support many of the same commands.</a:t>
            </a:r>
          </a:p>
          <a:p>
            <a:pPr lvl="2"/>
            <a:r>
              <a:rPr lang="en-CA" altLang="en-US" sz="1400" dirty="0" smtClean="0"/>
              <a:t>They also have identical initial configuration steps when implemented in a network.</a:t>
            </a:r>
          </a:p>
          <a:p>
            <a:pPr lvl="1"/>
            <a:r>
              <a:rPr lang="en-CA" altLang="en-US" dirty="0" smtClean="0"/>
              <a:t>The commands on the left display a sample configuration of a switch.</a:t>
            </a:r>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126081" y="798944"/>
            <a:ext cx="4752975" cy="3752850"/>
          </a:xfrm>
          <a:prstGeom prst="rect">
            <a:avLst/>
          </a:prstGeom>
        </p:spPr>
      </p:pic>
    </p:spTree>
    <p:extLst>
      <p:ext uri="{BB962C8B-B14F-4D97-AF65-F5344CB8AC3E}">
        <p14:creationId xmlns:p14="http://schemas.microsoft.com/office/powerpoint/2010/main" val="98361862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6: Activities (Cont.)</a:t>
            </a:r>
          </a:p>
        </p:txBody>
      </p:sp>
      <p:graphicFrame>
        <p:nvGraphicFramePr>
          <p:cNvPr id="7" name="Content Placeholder 3"/>
          <p:cNvGraphicFramePr>
            <a:graphicFrameLocks/>
          </p:cNvGraphicFramePr>
          <p:nvPr>
            <p:extLst>
              <p:ext uri="{D42A27DB-BD31-4B8C-83A1-F6EECF244321}">
                <p14:modId xmlns:p14="http://schemas.microsoft.com/office/powerpoint/2010/main" val="343846450"/>
              </p:ext>
            </p:extLst>
          </p:nvPr>
        </p:nvGraphicFramePr>
        <p:xfrm>
          <a:off x="457291" y="1122081"/>
          <a:ext cx="8229418" cy="2920008"/>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6.4.3.4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r>
                        <a:rPr lang="en-US" sz="1100" dirty="0" smtClean="0"/>
                        <a:t>Troubleshooting</a:t>
                      </a:r>
                      <a:r>
                        <a:rPr lang="en-US" sz="1100" baseline="0" dirty="0" smtClean="0"/>
                        <a:t> Default Gateway Issues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6.5.1.1</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Class Activity</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Can</a:t>
                      </a:r>
                      <a:r>
                        <a:rPr lang="en-US" sz="1100" baseline="0" dirty="0" smtClean="0"/>
                        <a:t> You Read This Map?</a:t>
                      </a:r>
                      <a:endParaRPr lang="en-US" sz="1100" dirty="0" smtClean="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algn="ctr"/>
                      <a:r>
                        <a:rPr lang="en-US" sz="1100" dirty="0" smtClean="0"/>
                        <a:t>6.5.1.2</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r>
                        <a:rPr lang="en-US" sz="1100" dirty="0" smtClean="0"/>
                        <a:t>Building a Switch and Router Network</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algn="ctr"/>
                      <a:r>
                        <a:rPr lang="en-US" sz="1100" dirty="0" smtClean="0"/>
                        <a:t>6.5.1.3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 </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Skills Integration Challenge</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4"/>
                  </a:ext>
                </a:extLst>
              </a:tr>
              <a:tr h="292629">
                <a:tc>
                  <a:txBody>
                    <a:bodyPr/>
                    <a:lstStyle/>
                    <a:p>
                      <a:pPr algn="ct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10005"/>
                  </a:ext>
                </a:extLst>
              </a:tr>
              <a:tr h="292629">
                <a:tc>
                  <a:txBody>
                    <a:bodyPr/>
                    <a:lstStyle/>
                    <a:p>
                      <a:pPr algn="ct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10008"/>
                  </a:ext>
                </a:extLst>
              </a:tr>
              <a:tr h="292629">
                <a:tc>
                  <a:txBody>
                    <a:bodyPr/>
                    <a:lstStyle/>
                    <a:p>
                      <a:pPr algn="ct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2582900979"/>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Font typeface="Wingdings" charset="0"/>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Font typeface="Wingdings" charset="0"/>
              <a:buNone/>
            </a:pPr>
            <a:endParaRPr lang="en-US" sz="1500" kern="0" dirty="0">
              <a:solidFill>
                <a:srgbClr val="000000"/>
              </a:solidFill>
            </a:endParaRPr>
          </a:p>
          <a:p>
            <a:pPr marL="89297" indent="0" algn="ctr" eaLnBrk="1" hangingPunct="1">
              <a:spcBef>
                <a:spcPct val="30000"/>
              </a:spcBef>
              <a:buFont typeface="Wingdings" charset="0"/>
              <a:buNone/>
            </a:pPr>
            <a:endParaRPr lang="en-US" sz="1500" kern="0" dirty="0">
              <a:solidFill>
                <a:srgbClr val="000000"/>
              </a:solidFill>
            </a:endParaRPr>
          </a:p>
          <a:p>
            <a:pPr marL="0" indent="0" algn="ctr" eaLnBrk="1" hangingPunct="1">
              <a:spcBef>
                <a:spcPct val="30000"/>
              </a:spcBef>
              <a:buFont typeface="Wingdings" charset="0"/>
              <a:buNone/>
            </a:pPr>
            <a:endParaRPr lang="en-US" sz="1500" kern="0" dirty="0">
              <a:solidFill>
                <a:srgbClr val="000000"/>
              </a:solidFill>
            </a:endParaRPr>
          </a:p>
          <a:p>
            <a:pPr marL="0" indent="0" algn="ctr" eaLnBrk="1" hangingPunct="1">
              <a:spcBef>
                <a:spcPct val="30000"/>
              </a:spcBef>
              <a:buFont typeface="Wingdings" charset="0"/>
              <a:buNone/>
            </a:pPr>
            <a:endParaRPr lang="en-US" sz="1500" kern="0" dirty="0">
              <a:solidFill>
                <a:srgbClr val="000000"/>
              </a:solidFill>
            </a:endParaRPr>
          </a:p>
        </p:txBody>
      </p:sp>
    </p:spTree>
    <p:extLst>
      <p:ext uri="{BB962C8B-B14F-4D97-AF65-F5344CB8AC3E}">
        <p14:creationId xmlns:p14="http://schemas.microsoft.com/office/powerpoint/2010/main" val="194910666"/>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366083" cy="757551"/>
          </a:xfrm>
        </p:spPr>
        <p:txBody>
          <a:bodyPr/>
          <a:lstStyle/>
          <a:p>
            <a:r>
              <a:rPr lang="en-US" altLang="en-US" sz="1600" dirty="0" smtClean="0"/>
              <a:t>Configure Initial Settings</a:t>
            </a:r>
            <a:r>
              <a:rPr lang="en-US" altLang="en-US" dirty="0"/>
              <a:t/>
            </a:r>
            <a:br>
              <a:rPr lang="en-US" altLang="en-US" dirty="0"/>
            </a:br>
            <a:r>
              <a:rPr lang="en-US" altLang="en-US" dirty="0" smtClean="0"/>
              <a:t>Basic Router Configuration Steps</a:t>
            </a:r>
            <a:endParaRPr lang="en-CA" altLang="en-US" dirty="0" smtClean="0"/>
          </a:p>
        </p:txBody>
      </p:sp>
      <p:sp>
        <p:nvSpPr>
          <p:cNvPr id="13315" name="Content Placeholder 2"/>
          <p:cNvSpPr>
            <a:spLocks noGrp="1"/>
          </p:cNvSpPr>
          <p:nvPr>
            <p:ph idx="1"/>
          </p:nvPr>
        </p:nvSpPr>
        <p:spPr>
          <a:xfrm>
            <a:off x="4749466" y="421867"/>
            <a:ext cx="3601454" cy="3692845"/>
          </a:xfrm>
        </p:spPr>
        <p:txBody>
          <a:bodyPr/>
          <a:lstStyle/>
          <a:p>
            <a:pPr lvl="1"/>
            <a:r>
              <a:rPr lang="en-CA" altLang="en-US" sz="1500" dirty="0" smtClean="0"/>
              <a:t>Similar to the configuration of a switch on the previous slide, the initial configuration should include:</a:t>
            </a:r>
          </a:p>
          <a:p>
            <a:pPr lvl="2"/>
            <a:r>
              <a:rPr lang="en-CA" altLang="en-US" sz="1300" dirty="0" smtClean="0"/>
              <a:t>Configure the router’s device name</a:t>
            </a:r>
          </a:p>
          <a:p>
            <a:pPr lvl="2"/>
            <a:r>
              <a:rPr lang="en-CA" altLang="en-US" sz="1300" dirty="0" smtClean="0"/>
              <a:t>Secure the user EXEC mode</a:t>
            </a:r>
          </a:p>
          <a:p>
            <a:pPr lvl="2"/>
            <a:r>
              <a:rPr lang="en-CA" altLang="en-US" sz="1300" dirty="0" smtClean="0"/>
              <a:t>Secure remote Telnet and SSH access</a:t>
            </a:r>
          </a:p>
          <a:p>
            <a:pPr lvl="2"/>
            <a:r>
              <a:rPr lang="en-CA" altLang="en-US" sz="1300" dirty="0" smtClean="0"/>
              <a:t>Secure privileged EXEC mode</a:t>
            </a:r>
          </a:p>
          <a:p>
            <a:pPr lvl="2"/>
            <a:r>
              <a:rPr lang="en-CA" altLang="en-US" sz="1300" dirty="0" smtClean="0"/>
              <a:t>Secure all passwords in the </a:t>
            </a:r>
            <a:r>
              <a:rPr lang="en-CA" altLang="en-US" sz="1300" dirty="0" err="1" smtClean="0"/>
              <a:t>config</a:t>
            </a:r>
            <a:r>
              <a:rPr lang="en-CA" altLang="en-US" sz="1300" dirty="0" smtClean="0"/>
              <a:t> file</a:t>
            </a:r>
          </a:p>
          <a:p>
            <a:pPr lvl="2"/>
            <a:r>
              <a:rPr lang="en-CA" altLang="en-US" sz="1300" dirty="0" smtClean="0"/>
              <a:t>Provide legal notification – Authorized access only</a:t>
            </a:r>
          </a:p>
          <a:p>
            <a:pPr lvl="2"/>
            <a:r>
              <a:rPr lang="en-CA" altLang="en-US" sz="1300" dirty="0" smtClean="0"/>
              <a:t>Save the configuration</a:t>
            </a:r>
          </a:p>
          <a:p>
            <a:pPr lvl="2"/>
            <a:endParaRPr lang="en-CA" altLang="en-US" sz="1300" dirty="0" smtClean="0"/>
          </a:p>
          <a:p>
            <a:pPr lvl="1"/>
            <a:endParaRPr lang="en-CA" altLang="en-US" sz="13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63166" y="867973"/>
            <a:ext cx="4686300" cy="2914650"/>
          </a:xfrm>
          <a:prstGeom prst="rect">
            <a:avLst/>
          </a:prstGeom>
        </p:spPr>
      </p:pic>
    </p:spTree>
    <p:extLst>
      <p:ext uri="{BB962C8B-B14F-4D97-AF65-F5344CB8AC3E}">
        <p14:creationId xmlns:p14="http://schemas.microsoft.com/office/powerpoint/2010/main" val="2285324979"/>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7676146" cy="757551"/>
          </a:xfrm>
        </p:spPr>
        <p:txBody>
          <a:bodyPr/>
          <a:lstStyle/>
          <a:p>
            <a:r>
              <a:rPr lang="en-US" altLang="en-US" sz="1600" dirty="0" smtClean="0"/>
              <a:t>Configure Initial Settings</a:t>
            </a:r>
            <a:r>
              <a:rPr lang="en-US" altLang="en-US" dirty="0"/>
              <a:t/>
            </a:r>
            <a:br>
              <a:rPr lang="en-US" altLang="en-US" dirty="0"/>
            </a:br>
            <a:r>
              <a:rPr lang="en-US" altLang="en-US" dirty="0" smtClean="0"/>
              <a:t>Packet Tracer – Configure Initial Router Settings</a:t>
            </a:r>
            <a:endParaRPr lang="en-CA" altLang="en-US" dirty="0" smtClean="0"/>
          </a:p>
        </p:txBody>
      </p:sp>
      <p:sp>
        <p:nvSpPr>
          <p:cNvPr id="13315" name="Content Placeholder 2"/>
          <p:cNvSpPr>
            <a:spLocks noGrp="1"/>
          </p:cNvSpPr>
          <p:nvPr>
            <p:ph idx="1"/>
          </p:nvPr>
        </p:nvSpPr>
        <p:spPr>
          <a:xfrm>
            <a:off x="6432883" y="1029876"/>
            <a:ext cx="2486528" cy="3692845"/>
          </a:xfrm>
        </p:spPr>
        <p:txBody>
          <a:bodyPr/>
          <a:lstStyle/>
          <a:p>
            <a:pPr lvl="1"/>
            <a:r>
              <a:rPr lang="en-CA" altLang="en-US" sz="1500" dirty="0" smtClean="0"/>
              <a:t>This Packet Tracer activity will allow you to perform basic initial router configurations.</a:t>
            </a:r>
          </a:p>
          <a:p>
            <a:pPr lvl="1"/>
            <a:endParaRPr lang="en-CA" altLang="en-US" sz="13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252664" y="1029876"/>
            <a:ext cx="6096000" cy="3352800"/>
          </a:xfrm>
          <a:prstGeom prst="rect">
            <a:avLst/>
          </a:prstGeom>
        </p:spPr>
      </p:pic>
    </p:spTree>
    <p:extLst>
      <p:ext uri="{BB962C8B-B14F-4D97-AF65-F5344CB8AC3E}">
        <p14:creationId xmlns:p14="http://schemas.microsoft.com/office/powerpoint/2010/main" val="2038554555"/>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366083" cy="757551"/>
          </a:xfrm>
        </p:spPr>
        <p:txBody>
          <a:bodyPr/>
          <a:lstStyle/>
          <a:p>
            <a:r>
              <a:rPr lang="en-US" altLang="en-US" sz="1600" dirty="0" smtClean="0"/>
              <a:t>Configure Interfaces</a:t>
            </a:r>
            <a:r>
              <a:rPr lang="en-US" altLang="en-US" dirty="0"/>
              <a:t/>
            </a:r>
            <a:br>
              <a:rPr lang="en-US" altLang="en-US" dirty="0"/>
            </a:br>
            <a:r>
              <a:rPr lang="en-US" altLang="en-US" dirty="0" smtClean="0"/>
              <a:t>Configure Router Interfaces</a:t>
            </a:r>
            <a:endParaRPr lang="en-CA" altLang="en-US" dirty="0" smtClean="0"/>
          </a:p>
        </p:txBody>
      </p:sp>
      <p:sp>
        <p:nvSpPr>
          <p:cNvPr id="13315" name="Content Placeholder 2"/>
          <p:cNvSpPr>
            <a:spLocks noGrp="1"/>
          </p:cNvSpPr>
          <p:nvPr>
            <p:ph idx="1"/>
          </p:nvPr>
        </p:nvSpPr>
        <p:spPr>
          <a:xfrm>
            <a:off x="5057523" y="120316"/>
            <a:ext cx="3773655" cy="4440503"/>
          </a:xfrm>
        </p:spPr>
        <p:txBody>
          <a:bodyPr/>
          <a:lstStyle/>
          <a:p>
            <a:pPr lvl="1"/>
            <a:r>
              <a:rPr lang="en-CA" altLang="en-US" sz="1500" dirty="0" smtClean="0"/>
              <a:t>For routers to be reachable by other devices in the network, the in-band interfaces must be configured.  For example, a Cisco 1941 router has four in-band interfaces:</a:t>
            </a:r>
          </a:p>
          <a:p>
            <a:pPr lvl="2"/>
            <a:r>
              <a:rPr lang="en-CA" altLang="en-US" sz="1300" dirty="0" smtClean="0"/>
              <a:t>Two Gigabit Ethernet Interfaces – G0/0 and G0/1</a:t>
            </a:r>
          </a:p>
          <a:p>
            <a:pPr lvl="2"/>
            <a:r>
              <a:rPr lang="en-CA" altLang="en-US" sz="1300" dirty="0" smtClean="0"/>
              <a:t>One serial WAN Interface card with two interfaces – S 0/0/0 and S0/0/1</a:t>
            </a:r>
          </a:p>
          <a:p>
            <a:pPr lvl="1"/>
            <a:r>
              <a:rPr lang="en-CA" altLang="en-US" sz="1500" dirty="0" smtClean="0"/>
              <a:t>The commands in the figure to the left provide an example of how to configure a router’s interface to provide network connectivity.</a:t>
            </a:r>
          </a:p>
          <a:p>
            <a:pPr lvl="1"/>
            <a:r>
              <a:rPr lang="en-CA" altLang="en-US" sz="1500" dirty="0" smtClean="0"/>
              <a:t>It is important that you use the command </a:t>
            </a:r>
            <a:r>
              <a:rPr lang="en-CA" altLang="en-US" sz="1500" b="1" dirty="0" smtClean="0"/>
              <a:t>no shutdown </a:t>
            </a:r>
            <a:r>
              <a:rPr lang="en-CA" altLang="en-US" sz="1500" dirty="0" smtClean="0"/>
              <a:t>when you are ready to make the interface active.</a:t>
            </a:r>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75949" y="941318"/>
            <a:ext cx="4981575" cy="3619500"/>
          </a:xfrm>
          <a:prstGeom prst="rect">
            <a:avLst/>
          </a:prstGeom>
        </p:spPr>
      </p:pic>
    </p:spTree>
    <p:extLst>
      <p:ext uri="{BB962C8B-B14F-4D97-AF65-F5344CB8AC3E}">
        <p14:creationId xmlns:p14="http://schemas.microsoft.com/office/powerpoint/2010/main" val="2364154221"/>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366083" cy="757551"/>
          </a:xfrm>
        </p:spPr>
        <p:txBody>
          <a:bodyPr/>
          <a:lstStyle/>
          <a:p>
            <a:r>
              <a:rPr lang="en-US" altLang="en-US" sz="1600" dirty="0" smtClean="0"/>
              <a:t>Configure Interfaces</a:t>
            </a:r>
            <a:r>
              <a:rPr lang="en-US" altLang="en-US" dirty="0"/>
              <a:t/>
            </a:r>
            <a:br>
              <a:rPr lang="en-US" altLang="en-US" dirty="0"/>
            </a:br>
            <a:r>
              <a:rPr lang="en-US" altLang="en-US" dirty="0" smtClean="0"/>
              <a:t>Verify Interface Configuration</a:t>
            </a:r>
            <a:endParaRPr lang="en-CA" altLang="en-US" dirty="0" smtClean="0"/>
          </a:p>
        </p:txBody>
      </p:sp>
      <p:sp>
        <p:nvSpPr>
          <p:cNvPr id="13315" name="Content Placeholder 2"/>
          <p:cNvSpPr>
            <a:spLocks noGrp="1"/>
          </p:cNvSpPr>
          <p:nvPr>
            <p:ph idx="1"/>
          </p:nvPr>
        </p:nvSpPr>
        <p:spPr>
          <a:xfrm>
            <a:off x="5137734" y="702997"/>
            <a:ext cx="3910014" cy="4440503"/>
          </a:xfrm>
        </p:spPr>
        <p:txBody>
          <a:bodyPr/>
          <a:lstStyle/>
          <a:p>
            <a:pPr lvl="1"/>
            <a:r>
              <a:rPr lang="en-CA" altLang="en-US" sz="1500" dirty="0" smtClean="0"/>
              <a:t>After configuring an interface, or for troubleshooting purposes, there are several commands that can be used:</a:t>
            </a:r>
          </a:p>
          <a:p>
            <a:pPr lvl="2"/>
            <a:r>
              <a:rPr lang="en-CA" altLang="en-US" sz="1300" b="1" dirty="0"/>
              <a:t>s</a:t>
            </a:r>
            <a:r>
              <a:rPr lang="en-CA" altLang="en-US" sz="1300" b="1" dirty="0" smtClean="0"/>
              <a:t>how </a:t>
            </a:r>
            <a:r>
              <a:rPr lang="en-CA" altLang="en-US" sz="1300" b="1" dirty="0" err="1" smtClean="0"/>
              <a:t>ip</a:t>
            </a:r>
            <a:r>
              <a:rPr lang="en-CA" altLang="en-US" sz="1300" b="1" dirty="0" smtClean="0"/>
              <a:t> interface brief </a:t>
            </a:r>
            <a:r>
              <a:rPr lang="en-CA" altLang="en-US" sz="1300" dirty="0" smtClean="0"/>
              <a:t>– Provides you a summarized view of all interfaces to verify if they are activated and operational.  Look for Status of “up” and Protocol of “up”.</a:t>
            </a:r>
          </a:p>
          <a:p>
            <a:pPr lvl="2"/>
            <a:r>
              <a:rPr lang="en-CA" altLang="en-US" sz="1300" b="1" dirty="0"/>
              <a:t>s</a:t>
            </a:r>
            <a:r>
              <a:rPr lang="en-CA" altLang="en-US" sz="1300" b="1" dirty="0" smtClean="0"/>
              <a:t>how </a:t>
            </a:r>
            <a:r>
              <a:rPr lang="en-CA" altLang="en-US" sz="1300" b="1" dirty="0" err="1" smtClean="0"/>
              <a:t>ip</a:t>
            </a:r>
            <a:r>
              <a:rPr lang="en-CA" altLang="en-US" sz="1300" b="1" dirty="0" smtClean="0"/>
              <a:t> route </a:t>
            </a:r>
            <a:r>
              <a:rPr lang="en-CA" altLang="en-US" sz="1300" dirty="0" smtClean="0"/>
              <a:t>– Displays the contents of the IPv4 routing table stored in RAM.</a:t>
            </a:r>
          </a:p>
          <a:p>
            <a:pPr lvl="2"/>
            <a:r>
              <a:rPr lang="en-CA" altLang="en-US" sz="1300" b="1" dirty="0"/>
              <a:t>s</a:t>
            </a:r>
            <a:r>
              <a:rPr lang="en-CA" altLang="en-US" sz="1300" b="1" dirty="0" smtClean="0"/>
              <a:t>how interfaces </a:t>
            </a:r>
            <a:r>
              <a:rPr lang="en-CA" altLang="en-US" sz="1300" dirty="0" smtClean="0"/>
              <a:t>– Displays the IPv4 statistics for all interfaces on a router.</a:t>
            </a:r>
          </a:p>
          <a:p>
            <a:pPr lvl="1"/>
            <a:r>
              <a:rPr lang="en-CA" altLang="en-US" sz="1500" dirty="0" smtClean="0"/>
              <a:t>Remember to save your configuration changes with the </a:t>
            </a:r>
            <a:r>
              <a:rPr lang="en-CA" altLang="en-US" sz="1500" b="1" dirty="0" smtClean="0"/>
              <a:t>copy running-</a:t>
            </a:r>
            <a:r>
              <a:rPr lang="en-CA" altLang="en-US" sz="1500" b="1" dirty="0" err="1" smtClean="0"/>
              <a:t>config</a:t>
            </a:r>
            <a:r>
              <a:rPr lang="en-CA" altLang="en-US" sz="1500" b="1" dirty="0" smtClean="0"/>
              <a:t> </a:t>
            </a:r>
            <a:r>
              <a:rPr lang="en-CA" altLang="en-US" sz="1500" b="1" dirty="0" err="1" smtClean="0"/>
              <a:t>startup-config</a:t>
            </a:r>
            <a:r>
              <a:rPr lang="en-CA" altLang="en-US" sz="1500" b="1" dirty="0" smtClean="0"/>
              <a:t> </a:t>
            </a:r>
            <a:r>
              <a:rPr lang="en-CA" altLang="en-US" sz="1500" dirty="0" smtClean="0"/>
              <a:t>command.</a:t>
            </a:r>
          </a:p>
          <a:p>
            <a:pPr lvl="1"/>
            <a:endParaRPr lang="en-CA" altLang="en-US" sz="15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109412" y="867025"/>
            <a:ext cx="4838700" cy="3762375"/>
          </a:xfrm>
          <a:prstGeom prst="rect">
            <a:avLst/>
          </a:prstGeom>
        </p:spPr>
      </p:pic>
    </p:spTree>
    <p:extLst>
      <p:ext uri="{BB962C8B-B14F-4D97-AF65-F5344CB8AC3E}">
        <p14:creationId xmlns:p14="http://schemas.microsoft.com/office/powerpoint/2010/main" val="3903947715"/>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366083" cy="757551"/>
          </a:xfrm>
        </p:spPr>
        <p:txBody>
          <a:bodyPr/>
          <a:lstStyle/>
          <a:p>
            <a:r>
              <a:rPr lang="en-US" altLang="en-US" sz="1600" dirty="0" smtClean="0"/>
              <a:t>Configure the Default Gateway</a:t>
            </a:r>
            <a:r>
              <a:rPr lang="en-US" altLang="en-US" dirty="0"/>
              <a:t/>
            </a:r>
            <a:br>
              <a:rPr lang="en-US" altLang="en-US" dirty="0"/>
            </a:br>
            <a:r>
              <a:rPr lang="en-US" altLang="en-US" dirty="0" smtClean="0"/>
              <a:t>Default Gateway for a Host</a:t>
            </a:r>
            <a:endParaRPr lang="en-CA" altLang="en-US" dirty="0" smtClean="0"/>
          </a:p>
        </p:txBody>
      </p:sp>
      <p:sp>
        <p:nvSpPr>
          <p:cNvPr id="13315" name="Content Placeholder 2"/>
          <p:cNvSpPr>
            <a:spLocks noGrp="1"/>
          </p:cNvSpPr>
          <p:nvPr>
            <p:ph idx="1"/>
          </p:nvPr>
        </p:nvSpPr>
        <p:spPr>
          <a:xfrm>
            <a:off x="4744702" y="280737"/>
            <a:ext cx="3773655" cy="4440503"/>
          </a:xfrm>
        </p:spPr>
        <p:txBody>
          <a:bodyPr/>
          <a:lstStyle/>
          <a:p>
            <a:pPr lvl="1"/>
            <a:r>
              <a:rPr lang="en-CA" altLang="en-US" sz="1500" dirty="0" smtClean="0"/>
              <a:t>For an end device or a host to communicate over the network, it must be configured with the correct IP address information including the default gateway address. </a:t>
            </a:r>
            <a:endParaRPr lang="en-CA" altLang="en-US" sz="1300" dirty="0" smtClean="0"/>
          </a:p>
          <a:p>
            <a:pPr lvl="1"/>
            <a:r>
              <a:rPr lang="en-CA" altLang="en-US" sz="1500" dirty="0" smtClean="0"/>
              <a:t>The default gateway is only used when the host wants to send a packet to a device on another network – if the device is on the same network, it can send it directly to that device.  </a:t>
            </a:r>
          </a:p>
          <a:p>
            <a:pPr lvl="1"/>
            <a:r>
              <a:rPr lang="en-CA" altLang="en-US" sz="1500" dirty="0" smtClean="0"/>
              <a:t>If PC1 needs to send a packet to PC3 which is on a different network, it must send it to the default gateway address of 192.168.10.1 on router R1’s G0/0 interface.</a:t>
            </a:r>
          </a:p>
          <a:p>
            <a:pPr lvl="1"/>
            <a:endParaRPr lang="en-CA" altLang="en-US" dirty="0" smtClean="0"/>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528888" y="876398"/>
            <a:ext cx="3257550" cy="3590925"/>
          </a:xfrm>
          <a:prstGeom prst="rect">
            <a:avLst/>
          </a:prstGeom>
        </p:spPr>
      </p:pic>
    </p:spTree>
    <p:extLst>
      <p:ext uri="{BB962C8B-B14F-4D97-AF65-F5344CB8AC3E}">
        <p14:creationId xmlns:p14="http://schemas.microsoft.com/office/powerpoint/2010/main" val="579587312"/>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4924925" cy="757551"/>
          </a:xfrm>
        </p:spPr>
        <p:txBody>
          <a:bodyPr/>
          <a:lstStyle/>
          <a:p>
            <a:r>
              <a:rPr lang="en-US" altLang="en-US" sz="1600" dirty="0" smtClean="0"/>
              <a:t>Configure the Default Gateway</a:t>
            </a:r>
            <a:r>
              <a:rPr lang="en-US" altLang="en-US" dirty="0"/>
              <a:t/>
            </a:r>
            <a:br>
              <a:rPr lang="en-US" altLang="en-US" dirty="0"/>
            </a:br>
            <a:r>
              <a:rPr lang="en-US" altLang="en-US" dirty="0" smtClean="0"/>
              <a:t>Default Gateway for a Switch</a:t>
            </a:r>
            <a:endParaRPr lang="en-CA" altLang="en-US" dirty="0" smtClean="0"/>
          </a:p>
        </p:txBody>
      </p:sp>
      <p:sp>
        <p:nvSpPr>
          <p:cNvPr id="13315" name="Content Placeholder 2"/>
          <p:cNvSpPr>
            <a:spLocks noGrp="1"/>
          </p:cNvSpPr>
          <p:nvPr>
            <p:ph idx="1"/>
          </p:nvPr>
        </p:nvSpPr>
        <p:spPr>
          <a:xfrm>
            <a:off x="4752723" y="168442"/>
            <a:ext cx="3773655" cy="4440503"/>
          </a:xfrm>
        </p:spPr>
        <p:txBody>
          <a:bodyPr/>
          <a:lstStyle/>
          <a:p>
            <a:pPr lvl="1"/>
            <a:r>
              <a:rPr lang="en-CA" altLang="en-US" sz="1500" dirty="0" smtClean="0"/>
              <a:t>Normally, a Layer 2 device, such as a switch, does not require an IP address to function.</a:t>
            </a:r>
          </a:p>
          <a:p>
            <a:pPr lvl="1"/>
            <a:r>
              <a:rPr lang="en-CA" altLang="en-US" sz="1500" dirty="0" smtClean="0"/>
              <a:t>An IP address, subnet mask, and default gateway address are required in order to connect to it remotely (via SSH or Telnet) for configuration or administrative purposes.</a:t>
            </a:r>
          </a:p>
          <a:p>
            <a:pPr lvl="1"/>
            <a:r>
              <a:rPr lang="en-CA" altLang="en-US" sz="1500" dirty="0" smtClean="0"/>
              <a:t>Use the command </a:t>
            </a:r>
            <a:r>
              <a:rPr lang="en-CA" altLang="en-US" sz="1500" b="1" dirty="0" err="1" smtClean="0"/>
              <a:t>ip</a:t>
            </a:r>
            <a:r>
              <a:rPr lang="en-CA" altLang="en-US" sz="1500" b="1" dirty="0" smtClean="0"/>
              <a:t> default-gateway</a:t>
            </a:r>
            <a:r>
              <a:rPr lang="en-CA" altLang="en-US" sz="1500" dirty="0" smtClean="0"/>
              <a:t> global configuration command to configure the default gateway on a switch.</a:t>
            </a:r>
          </a:p>
          <a:p>
            <a:pPr lvl="1"/>
            <a:r>
              <a:rPr lang="en-CA" altLang="en-US" sz="1500" dirty="0" smtClean="0"/>
              <a:t>It is important to note that a switch does not use the default gateway address to forward packets to from hosts on its local network to remote networks.</a:t>
            </a:r>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129214" y="1107406"/>
            <a:ext cx="4486275" cy="3105150"/>
          </a:xfrm>
          <a:prstGeom prst="rect">
            <a:avLst/>
          </a:prstGeom>
        </p:spPr>
      </p:pic>
    </p:spTree>
    <p:extLst>
      <p:ext uri="{BB962C8B-B14F-4D97-AF65-F5344CB8AC3E}">
        <p14:creationId xmlns:p14="http://schemas.microsoft.com/office/powerpoint/2010/main" val="4158577157"/>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7948862" cy="757551"/>
          </a:xfrm>
        </p:spPr>
        <p:txBody>
          <a:bodyPr/>
          <a:lstStyle/>
          <a:p>
            <a:r>
              <a:rPr lang="en-US" altLang="en-US" sz="1600" dirty="0" smtClean="0"/>
              <a:t>Configure the Default Gateway</a:t>
            </a:r>
            <a:r>
              <a:rPr lang="en-US" altLang="en-US" dirty="0"/>
              <a:t/>
            </a:r>
            <a:br>
              <a:rPr lang="en-US" altLang="en-US" dirty="0"/>
            </a:br>
            <a:r>
              <a:rPr lang="en-US" altLang="en-US" dirty="0" smtClean="0"/>
              <a:t>Packet Tracer – Connect a Router to a LAN</a:t>
            </a:r>
            <a:endParaRPr lang="en-CA" altLang="en-US" dirty="0" smtClean="0"/>
          </a:p>
        </p:txBody>
      </p:sp>
      <p:sp>
        <p:nvSpPr>
          <p:cNvPr id="13315" name="Content Placeholder 2"/>
          <p:cNvSpPr>
            <a:spLocks noGrp="1"/>
          </p:cNvSpPr>
          <p:nvPr>
            <p:ph idx="1"/>
          </p:nvPr>
        </p:nvSpPr>
        <p:spPr>
          <a:xfrm>
            <a:off x="144378" y="819846"/>
            <a:ext cx="2622885" cy="3668782"/>
          </a:xfrm>
        </p:spPr>
        <p:txBody>
          <a:bodyPr/>
          <a:lstStyle/>
          <a:p>
            <a:pPr lvl="1"/>
            <a:r>
              <a:rPr lang="en-CA" altLang="en-US" sz="1500" dirty="0" smtClean="0"/>
              <a:t>In this Packet Tracer activity, you will use various show commands to view the state of various parts of the router.  </a:t>
            </a:r>
          </a:p>
          <a:p>
            <a:pPr lvl="1"/>
            <a:r>
              <a:rPr lang="en-CA" altLang="en-US" sz="1500" dirty="0" smtClean="0"/>
              <a:t>You will also configure the router’s Ethernet interfaces using IP addresses that will be provided.</a:t>
            </a:r>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3138238" y="734392"/>
            <a:ext cx="5562600" cy="4151048"/>
          </a:xfrm>
          <a:prstGeom prst="rect">
            <a:avLst/>
          </a:prstGeom>
        </p:spPr>
      </p:pic>
    </p:spTree>
    <p:extLst>
      <p:ext uri="{BB962C8B-B14F-4D97-AF65-F5344CB8AC3E}">
        <p14:creationId xmlns:p14="http://schemas.microsoft.com/office/powerpoint/2010/main" val="1631861448"/>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7948862" cy="757551"/>
          </a:xfrm>
        </p:spPr>
        <p:txBody>
          <a:bodyPr/>
          <a:lstStyle/>
          <a:p>
            <a:r>
              <a:rPr lang="en-US" altLang="en-US" sz="1600" dirty="0" smtClean="0"/>
              <a:t>Configure the Default Gateway</a:t>
            </a:r>
            <a:r>
              <a:rPr lang="en-US" altLang="en-US" dirty="0"/>
              <a:t/>
            </a:r>
            <a:br>
              <a:rPr lang="en-US" altLang="en-US" dirty="0"/>
            </a:br>
            <a:r>
              <a:rPr lang="en-US" altLang="en-US" dirty="0" smtClean="0"/>
              <a:t>Packet Tracer – Troubleshooting Default Gateway Issues</a:t>
            </a:r>
            <a:endParaRPr lang="en-CA" altLang="en-US" dirty="0" smtClean="0"/>
          </a:p>
        </p:txBody>
      </p:sp>
      <p:sp>
        <p:nvSpPr>
          <p:cNvPr id="13315" name="Content Placeholder 2"/>
          <p:cNvSpPr>
            <a:spLocks noGrp="1"/>
          </p:cNvSpPr>
          <p:nvPr>
            <p:ph idx="1"/>
          </p:nvPr>
        </p:nvSpPr>
        <p:spPr>
          <a:xfrm>
            <a:off x="87669" y="798944"/>
            <a:ext cx="3319586" cy="3895725"/>
          </a:xfrm>
        </p:spPr>
        <p:txBody>
          <a:bodyPr/>
          <a:lstStyle/>
          <a:p>
            <a:pPr lvl="1"/>
            <a:r>
              <a:rPr lang="en-CA" altLang="en-US" sz="1500" dirty="0" smtClean="0"/>
              <a:t>In this Packet Tracer activity, you will continue to document the network and then verify the documentation by testing end-to-end connectivity.  </a:t>
            </a:r>
          </a:p>
          <a:p>
            <a:pPr lvl="1"/>
            <a:r>
              <a:rPr lang="en-CA" altLang="en-US" sz="1500" dirty="0" smtClean="0"/>
              <a:t>You will also have a chance to troubleshoot any connectivity issues using the following steps:</a:t>
            </a:r>
          </a:p>
          <a:p>
            <a:pPr lvl="2"/>
            <a:r>
              <a:rPr lang="en-CA" altLang="en-US" dirty="0" smtClean="0"/>
              <a:t>Verify the network documentation and use tests to isolate problems.</a:t>
            </a:r>
          </a:p>
          <a:p>
            <a:pPr lvl="2"/>
            <a:r>
              <a:rPr lang="en-CA" altLang="en-US" dirty="0" smtClean="0"/>
              <a:t>Determine an appropriate solution for a given problem.</a:t>
            </a:r>
          </a:p>
          <a:p>
            <a:pPr lvl="2"/>
            <a:r>
              <a:rPr lang="en-CA" altLang="en-US" dirty="0" smtClean="0"/>
              <a:t>Implement the solution.</a:t>
            </a:r>
          </a:p>
          <a:p>
            <a:pPr lvl="2"/>
            <a:r>
              <a:rPr lang="en-CA" altLang="en-US" dirty="0" smtClean="0"/>
              <a:t>Test to verify the problem is resolved.</a:t>
            </a:r>
          </a:p>
          <a:p>
            <a:pPr lvl="2"/>
            <a:r>
              <a:rPr lang="en-CA" altLang="en-US" dirty="0" smtClean="0"/>
              <a:t>Document the solution.</a:t>
            </a:r>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3494922" y="798944"/>
            <a:ext cx="5362575" cy="3895725"/>
          </a:xfrm>
          <a:prstGeom prst="rect">
            <a:avLst/>
          </a:prstGeom>
        </p:spPr>
      </p:pic>
    </p:spTree>
    <p:extLst>
      <p:ext uri="{BB962C8B-B14F-4D97-AF65-F5344CB8AC3E}">
        <p14:creationId xmlns:p14="http://schemas.microsoft.com/office/powerpoint/2010/main" val="3230396817"/>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6.5 Summary</a:t>
            </a:r>
            <a:endParaRPr lang="en-US" dirty="0"/>
          </a:p>
        </p:txBody>
      </p:sp>
    </p:spTree>
    <p:extLst>
      <p:ext uri="{BB962C8B-B14F-4D97-AF65-F5344CB8AC3E}">
        <p14:creationId xmlns:p14="http://schemas.microsoft.com/office/powerpoint/2010/main" val="533724876"/>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7948862" cy="757551"/>
          </a:xfrm>
        </p:spPr>
        <p:txBody>
          <a:bodyPr/>
          <a:lstStyle/>
          <a:p>
            <a:r>
              <a:rPr lang="en-US" altLang="en-US" sz="1600" dirty="0" smtClean="0"/>
              <a:t>Conclusion</a:t>
            </a:r>
            <a:r>
              <a:rPr lang="en-US" altLang="en-US" dirty="0"/>
              <a:t/>
            </a:r>
            <a:br>
              <a:rPr lang="en-US" altLang="en-US" dirty="0"/>
            </a:br>
            <a:r>
              <a:rPr lang="en-US" altLang="en-US" dirty="0" smtClean="0"/>
              <a:t>Lab – Building a Switch and Router Network</a:t>
            </a:r>
            <a:endParaRPr lang="en-CA" altLang="en-US" dirty="0" smtClean="0"/>
          </a:p>
        </p:txBody>
      </p:sp>
      <p:sp>
        <p:nvSpPr>
          <p:cNvPr id="13315" name="Content Placeholder 2"/>
          <p:cNvSpPr>
            <a:spLocks noGrp="1"/>
          </p:cNvSpPr>
          <p:nvPr>
            <p:ph idx="1"/>
          </p:nvPr>
        </p:nvSpPr>
        <p:spPr>
          <a:xfrm>
            <a:off x="236435" y="1392503"/>
            <a:ext cx="3319586" cy="2754382"/>
          </a:xfrm>
        </p:spPr>
        <p:txBody>
          <a:bodyPr/>
          <a:lstStyle/>
          <a:p>
            <a:pPr lvl="1"/>
            <a:r>
              <a:rPr lang="en-CA" altLang="en-US" sz="1500" dirty="0" smtClean="0"/>
              <a:t>In this comprehensive lab, you will:</a:t>
            </a:r>
          </a:p>
          <a:p>
            <a:pPr lvl="2"/>
            <a:r>
              <a:rPr lang="en-CA" altLang="en-US" sz="1300" dirty="0" smtClean="0"/>
              <a:t>Review IOS commands covered in this chapter.</a:t>
            </a:r>
          </a:p>
          <a:p>
            <a:pPr lvl="2"/>
            <a:r>
              <a:rPr lang="en-CA" altLang="en-US" sz="1300" dirty="0" smtClean="0"/>
              <a:t>Cable the equipment as shown in the diagram.</a:t>
            </a:r>
          </a:p>
          <a:p>
            <a:pPr lvl="2"/>
            <a:r>
              <a:rPr lang="en-CA" altLang="en-US" sz="1300" dirty="0" smtClean="0"/>
              <a:t>Configure the devices to match the addressing table.</a:t>
            </a:r>
          </a:p>
          <a:p>
            <a:pPr lvl="2"/>
            <a:r>
              <a:rPr lang="en-CA" altLang="en-US" sz="1300" dirty="0" smtClean="0"/>
              <a:t>Verify configurations by testing for network connectivity.</a:t>
            </a:r>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3792454" y="798944"/>
            <a:ext cx="5200650" cy="3609975"/>
          </a:xfrm>
          <a:prstGeom prst="rect">
            <a:avLst/>
          </a:prstGeom>
        </p:spPr>
      </p:pic>
    </p:spTree>
    <p:extLst>
      <p:ext uri="{BB962C8B-B14F-4D97-AF65-F5344CB8AC3E}">
        <p14:creationId xmlns:p14="http://schemas.microsoft.com/office/powerpoint/2010/main" val="346415904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Chapter 6</a:t>
            </a:r>
            <a:r>
              <a:rPr lang="en-US" dirty="0" smtClean="0"/>
              <a:t>, </a:t>
            </a:r>
            <a:r>
              <a:rPr lang="en-US" dirty="0"/>
              <a:t>“Assessment” after completing Chapter </a:t>
            </a:r>
            <a:r>
              <a:rPr lang="en-US" dirty="0" smtClean="0"/>
              <a:t>6.</a:t>
            </a:r>
            <a:endParaRPr lang="en-US" dirty="0"/>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dirty="0" smtClean="0"/>
              <a:t>Chapter 6: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7948862" cy="757551"/>
          </a:xfrm>
        </p:spPr>
        <p:txBody>
          <a:bodyPr/>
          <a:lstStyle/>
          <a:p>
            <a:r>
              <a:rPr lang="en-US" altLang="en-US" sz="1600" dirty="0" smtClean="0"/>
              <a:t>Conclusion</a:t>
            </a:r>
            <a:r>
              <a:rPr lang="en-US" altLang="en-US" dirty="0"/>
              <a:t/>
            </a:r>
            <a:br>
              <a:rPr lang="en-US" altLang="en-US" dirty="0"/>
            </a:br>
            <a:r>
              <a:rPr lang="en-US" altLang="en-US" dirty="0" smtClean="0"/>
              <a:t>Packet Tracer – Skills Integration Challenge</a:t>
            </a:r>
            <a:endParaRPr lang="en-CA" altLang="en-US" dirty="0" smtClean="0"/>
          </a:p>
        </p:txBody>
      </p:sp>
      <p:sp>
        <p:nvSpPr>
          <p:cNvPr id="13315" name="Content Placeholder 2"/>
          <p:cNvSpPr>
            <a:spLocks noGrp="1"/>
          </p:cNvSpPr>
          <p:nvPr>
            <p:ph idx="1"/>
          </p:nvPr>
        </p:nvSpPr>
        <p:spPr>
          <a:xfrm>
            <a:off x="336884" y="906379"/>
            <a:ext cx="2951748" cy="3689684"/>
          </a:xfrm>
        </p:spPr>
        <p:txBody>
          <a:bodyPr/>
          <a:lstStyle/>
          <a:p>
            <a:pPr lvl="1"/>
            <a:r>
              <a:rPr lang="en-CA" altLang="en-US" sz="1500" dirty="0" smtClean="0"/>
              <a:t>In this Packet Tracer activity, you will have a chance to impress your manager with your ability to configure a router and a switch connecting two LANs.</a:t>
            </a:r>
          </a:p>
          <a:p>
            <a:pPr lvl="1"/>
            <a:r>
              <a:rPr lang="en-CA" altLang="en-US" sz="1500" dirty="0" smtClean="0"/>
              <a:t>You will verify your results by testing end-to-end connectivity and troubleshoot as necessary.</a:t>
            </a:r>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3786940" y="798944"/>
            <a:ext cx="5067300" cy="3876675"/>
          </a:xfrm>
          <a:prstGeom prst="rect">
            <a:avLst/>
          </a:prstGeom>
        </p:spPr>
      </p:pic>
    </p:spTree>
    <p:extLst>
      <p:ext uri="{BB962C8B-B14F-4D97-AF65-F5344CB8AC3E}">
        <p14:creationId xmlns:p14="http://schemas.microsoft.com/office/powerpoint/2010/main" val="1771353523"/>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z="1400" dirty="0" smtClean="0">
                <a:solidFill>
                  <a:srgbClr val="367187"/>
                </a:solidFill>
                <a:latin typeface="Arial" charset="0"/>
              </a:rPr>
              <a:t>Chapter 6</a:t>
            </a:r>
            <a:r>
              <a:rPr lang="en-US" dirty="0">
                <a:latin typeface="Arial" charset="0"/>
              </a:rPr>
              <a:t/>
            </a:r>
            <a:br>
              <a:rPr lang="en-US" dirty="0">
                <a:latin typeface="Arial" charset="0"/>
              </a:rPr>
            </a:br>
            <a:r>
              <a:rPr lang="en-US" dirty="0" smtClean="0">
                <a:latin typeface="Arial" charset="0"/>
              </a:rPr>
              <a:t>New </a:t>
            </a:r>
            <a:r>
              <a:rPr lang="en-US" dirty="0">
                <a:latin typeface="Arial" charset="0"/>
              </a:rPr>
              <a:t>Terms and Commands</a:t>
            </a:r>
          </a:p>
        </p:txBody>
      </p:sp>
      <p:sp>
        <p:nvSpPr>
          <p:cNvPr id="2" name="Content Placeholder 1"/>
          <p:cNvSpPr>
            <a:spLocks noGrp="1"/>
          </p:cNvSpPr>
          <p:nvPr>
            <p:ph idx="1"/>
          </p:nvPr>
        </p:nvSpPr>
        <p:spPr>
          <a:xfrm>
            <a:off x="144065" y="798945"/>
            <a:ext cx="4203346" cy="3139392"/>
          </a:xfrm>
        </p:spPr>
        <p:txBody>
          <a:bodyPr/>
          <a:lstStyle/>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Routing</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Connectionless</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Best effort</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Media independent</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Maximum transmission unit (MTU)</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Fragmentation</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Internet Control Message Protocol (ICMP)</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Network Address Translation (NAT)</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Loopback interface</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Default gateway</a:t>
            </a:r>
          </a:p>
          <a:p>
            <a:endParaRPr lang="en-US" dirty="0"/>
          </a:p>
        </p:txBody>
      </p:sp>
    </p:spTree>
    <p:extLst>
      <p:ext uri="{BB962C8B-B14F-4D97-AF65-F5344CB8AC3E}">
        <p14:creationId xmlns:p14="http://schemas.microsoft.com/office/powerpoint/2010/main" val="1538543919"/>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44065" y="798944"/>
            <a:ext cx="8853286" cy="3869309"/>
          </a:xfrm>
        </p:spPr>
        <p:txBody>
          <a:bodyPr/>
          <a:lstStyle/>
          <a:p>
            <a:pPr marL="0" indent="0">
              <a:lnSpc>
                <a:spcPct val="85000"/>
              </a:lnSpc>
              <a:spcBef>
                <a:spcPct val="30000"/>
              </a:spcBef>
              <a:buNone/>
            </a:pPr>
            <a:r>
              <a:rPr lang="en-US" dirty="0"/>
              <a:t>Prior to teaching Chapter 6</a:t>
            </a:r>
            <a:r>
              <a:rPr lang="en-US" dirty="0" smtClean="0"/>
              <a:t>, </a:t>
            </a:r>
            <a:r>
              <a:rPr lang="en-US" dirty="0"/>
              <a:t>the instructor should:</a:t>
            </a:r>
          </a:p>
          <a:p>
            <a:pPr eaLnBrk="1" hangingPunct="1">
              <a:lnSpc>
                <a:spcPct val="85000"/>
              </a:lnSpc>
              <a:spcBef>
                <a:spcPct val="30000"/>
              </a:spcBef>
            </a:pPr>
            <a:r>
              <a:rPr lang="en-US" dirty="0"/>
              <a:t>Complete Chapter 6</a:t>
            </a:r>
            <a:r>
              <a:rPr lang="en-US" dirty="0" smtClean="0"/>
              <a:t>, </a:t>
            </a:r>
            <a:r>
              <a:rPr lang="en-US" dirty="0"/>
              <a:t>“Assessment.”</a:t>
            </a:r>
          </a:p>
          <a:p>
            <a:pPr eaLnBrk="1" hangingPunct="1">
              <a:lnSpc>
                <a:spcPct val="85000"/>
              </a:lnSpc>
              <a:spcBef>
                <a:spcPct val="30000"/>
              </a:spcBef>
            </a:pPr>
            <a:r>
              <a:rPr lang="en-US" dirty="0"/>
              <a:t>The objectives of this chapter are</a:t>
            </a:r>
            <a:r>
              <a:rPr lang="en-US" dirty="0" smtClean="0"/>
              <a:t>:</a:t>
            </a:r>
          </a:p>
          <a:p>
            <a:pPr lvl="1">
              <a:lnSpc>
                <a:spcPct val="85000"/>
              </a:lnSpc>
              <a:spcBef>
                <a:spcPct val="30000"/>
              </a:spcBef>
            </a:pPr>
            <a:r>
              <a:rPr lang="en-US" dirty="0" smtClean="0"/>
              <a:t>Explain why the IPv4 protocol requires other layers to provide reliability.</a:t>
            </a:r>
          </a:p>
          <a:p>
            <a:pPr lvl="1">
              <a:lnSpc>
                <a:spcPct val="85000"/>
              </a:lnSpc>
              <a:spcBef>
                <a:spcPct val="30000"/>
              </a:spcBef>
            </a:pPr>
            <a:r>
              <a:rPr lang="en-US" dirty="0" smtClean="0"/>
              <a:t>Explain the role of the major header fields in the IPv4 packet.</a:t>
            </a:r>
          </a:p>
          <a:p>
            <a:pPr lvl="1">
              <a:lnSpc>
                <a:spcPct val="85000"/>
              </a:lnSpc>
              <a:spcBef>
                <a:spcPct val="30000"/>
              </a:spcBef>
            </a:pPr>
            <a:r>
              <a:rPr lang="en-US" dirty="0" smtClean="0"/>
              <a:t>Explain the role of the major header fields in the IPv6 packet.</a:t>
            </a:r>
          </a:p>
          <a:p>
            <a:pPr lvl="1">
              <a:lnSpc>
                <a:spcPct val="85000"/>
              </a:lnSpc>
              <a:spcBef>
                <a:spcPct val="30000"/>
              </a:spcBef>
            </a:pPr>
            <a:r>
              <a:rPr lang="en-US" dirty="0" smtClean="0"/>
              <a:t>Explain how network devices use routing tables to direct packets to a destination network.</a:t>
            </a:r>
          </a:p>
          <a:p>
            <a:pPr lvl="1">
              <a:lnSpc>
                <a:spcPct val="85000"/>
              </a:lnSpc>
              <a:spcBef>
                <a:spcPct val="30000"/>
              </a:spcBef>
            </a:pPr>
            <a:r>
              <a:rPr lang="en-US" dirty="0" smtClean="0"/>
              <a:t>Describe the common components and interfaces of a router.</a:t>
            </a:r>
          </a:p>
          <a:p>
            <a:pPr lvl="1">
              <a:lnSpc>
                <a:spcPct val="85000"/>
              </a:lnSpc>
              <a:spcBef>
                <a:spcPct val="30000"/>
              </a:spcBef>
            </a:pPr>
            <a:r>
              <a:rPr lang="en-US" dirty="0" smtClean="0"/>
              <a:t>Compare a host routing table to a routing table in a router.</a:t>
            </a:r>
          </a:p>
          <a:p>
            <a:pPr lvl="1">
              <a:lnSpc>
                <a:spcPct val="85000"/>
              </a:lnSpc>
              <a:spcBef>
                <a:spcPct val="30000"/>
              </a:spcBef>
            </a:pPr>
            <a:r>
              <a:rPr lang="en-US" dirty="0" smtClean="0"/>
              <a:t>Describe the boot-up process of a Cisco IOS router.</a:t>
            </a:r>
          </a:p>
          <a:p>
            <a:pPr lvl="1">
              <a:lnSpc>
                <a:spcPct val="85000"/>
              </a:lnSpc>
              <a:spcBef>
                <a:spcPct val="30000"/>
              </a:spcBef>
            </a:pPr>
            <a:r>
              <a:rPr lang="en-US" dirty="0" smtClean="0"/>
              <a:t>Configure initial settings on a Cisco IOS router.</a:t>
            </a:r>
          </a:p>
          <a:p>
            <a:pPr lvl="1">
              <a:lnSpc>
                <a:spcPct val="85000"/>
              </a:lnSpc>
              <a:spcBef>
                <a:spcPct val="30000"/>
              </a:spcBef>
            </a:pPr>
            <a:r>
              <a:rPr lang="en-US" dirty="0" smtClean="0"/>
              <a:t>Configure two active interfaces on a Cisco IOS router.</a:t>
            </a:r>
          </a:p>
          <a:p>
            <a:pPr lvl="1">
              <a:lnSpc>
                <a:spcPct val="85000"/>
              </a:lnSpc>
              <a:spcBef>
                <a:spcPct val="30000"/>
              </a:spcBef>
            </a:pPr>
            <a:r>
              <a:rPr lang="en-US" dirty="0" smtClean="0"/>
              <a:t>Configure devices to use the default gateway.</a:t>
            </a:r>
          </a:p>
          <a:p>
            <a:pPr marL="0" indent="0" eaLnBrk="1" hangingPunct="1">
              <a:lnSpc>
                <a:spcPct val="85000"/>
              </a:lnSpc>
              <a:spcBef>
                <a:spcPct val="30000"/>
              </a:spcBef>
              <a:buNone/>
            </a:pPr>
            <a:endParaRPr lang="en-US" dirty="0" smtClean="0"/>
          </a:p>
        </p:txBody>
      </p:sp>
      <p:sp>
        <p:nvSpPr>
          <p:cNvPr id="2" name="Title 1"/>
          <p:cNvSpPr>
            <a:spLocks noGrp="1"/>
          </p:cNvSpPr>
          <p:nvPr>
            <p:ph type="title"/>
          </p:nvPr>
        </p:nvSpPr>
        <p:spPr/>
        <p:txBody>
          <a:bodyPr/>
          <a:lstStyle/>
          <a:p>
            <a:r>
              <a:rPr lang="en-US" dirty="0"/>
              <a:t>Chapter 6</a:t>
            </a:r>
            <a:r>
              <a:rPr lang="en-US" dirty="0" smtClean="0"/>
              <a:t>: </a:t>
            </a:r>
            <a:r>
              <a:rPr lang="en-US" dirty="0"/>
              <a:t>Best </a:t>
            </a:r>
            <a:r>
              <a:rPr lang="en-US" dirty="0" smtClean="0"/>
              <a:t>Practices</a:t>
            </a:r>
            <a:endParaRPr lang="en-US" dirty="0"/>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a:lnSpc>
                <a:spcPct val="85000"/>
              </a:lnSpc>
              <a:spcBef>
                <a:spcPct val="30000"/>
              </a:spcBef>
            </a:pPr>
            <a:r>
              <a:rPr lang="en-US" dirty="0" smtClean="0"/>
              <a:t>6.1.3.1 – Mention that </a:t>
            </a:r>
            <a:r>
              <a:rPr lang="en-US" dirty="0" err="1" smtClean="0"/>
              <a:t>DiffServ</a:t>
            </a:r>
            <a:r>
              <a:rPr lang="en-US" dirty="0" smtClean="0"/>
              <a:t> (DS) is used for Quality of Service (</a:t>
            </a:r>
            <a:r>
              <a:rPr lang="en-US" dirty="0" err="1" smtClean="0"/>
              <a:t>QoS</a:t>
            </a:r>
            <a:r>
              <a:rPr lang="en-US" dirty="0" smtClean="0"/>
              <a:t>).</a:t>
            </a:r>
          </a:p>
          <a:p>
            <a:pPr>
              <a:lnSpc>
                <a:spcPct val="85000"/>
              </a:lnSpc>
              <a:spcBef>
                <a:spcPct val="30000"/>
              </a:spcBef>
            </a:pPr>
            <a:r>
              <a:rPr lang="en-US" dirty="0" smtClean="0"/>
              <a:t>6.1.4.1 – Internet Routing table </a:t>
            </a:r>
            <a:r>
              <a:rPr lang="en-US" dirty="0"/>
              <a:t>expansion </a:t>
            </a:r>
            <a:r>
              <a:rPr lang="en-US" dirty="0" smtClean="0"/>
              <a:t>statistics can be used to show the growth of the Internet routing tables at the following website : </a:t>
            </a:r>
            <a:r>
              <a:rPr lang="en-US" dirty="0">
                <a:hlinkClick r:id="rId3"/>
              </a:rPr>
              <a:t>https://www.cidr-report.org/as2.0</a:t>
            </a:r>
            <a:r>
              <a:rPr lang="en-US" dirty="0" smtClean="0">
                <a:hlinkClick r:id="rId3"/>
              </a:rPr>
              <a:t>/</a:t>
            </a:r>
            <a:endParaRPr lang="en-US" dirty="0" smtClean="0"/>
          </a:p>
          <a:p>
            <a:pPr lvl="1">
              <a:lnSpc>
                <a:spcPct val="85000"/>
              </a:lnSpc>
              <a:spcBef>
                <a:spcPct val="30000"/>
              </a:spcBef>
            </a:pPr>
            <a:r>
              <a:rPr lang="en-US" dirty="0" smtClean="0"/>
              <a:t>This site has a nice graph showing the exponential growth of the backbone Internet routing table.</a:t>
            </a:r>
          </a:p>
          <a:p>
            <a:pPr lvl="1">
              <a:lnSpc>
                <a:spcPct val="85000"/>
              </a:lnSpc>
              <a:spcBef>
                <a:spcPct val="30000"/>
              </a:spcBef>
            </a:pPr>
            <a:r>
              <a:rPr lang="en-US" dirty="0" smtClean="0"/>
              <a:t>Click on </a:t>
            </a:r>
            <a:r>
              <a:rPr lang="en-US" b="1" dirty="0" smtClean="0"/>
              <a:t>Active BGP entries (FIB) </a:t>
            </a:r>
            <a:r>
              <a:rPr lang="en-US" dirty="0" smtClean="0"/>
              <a:t>under Status Summary – Trade History</a:t>
            </a:r>
            <a:endParaRPr lang="en-US" dirty="0"/>
          </a:p>
          <a:p>
            <a:pPr eaLnBrk="1" hangingPunct="1">
              <a:lnSpc>
                <a:spcPct val="85000"/>
              </a:lnSpc>
              <a:spcBef>
                <a:spcPct val="30000"/>
              </a:spcBef>
            </a:pPr>
            <a:r>
              <a:rPr lang="en-US" dirty="0" smtClean="0"/>
              <a:t>6.1.4.1 – Regarding Lack of end-to-end connectivity, some organizations choose to use NAT for security purposes – not every host needs a unique public IP address.</a:t>
            </a:r>
          </a:p>
          <a:p>
            <a:pPr eaLnBrk="1" hangingPunct="1">
              <a:lnSpc>
                <a:spcPct val="85000"/>
              </a:lnSpc>
              <a:spcBef>
                <a:spcPct val="30000"/>
              </a:spcBef>
            </a:pPr>
            <a:r>
              <a:rPr lang="en-US" dirty="0" smtClean="0"/>
              <a:t>6.2.2.7 – How do we know that R1 learned about the two remote networks off of R2 via EIGRP?</a:t>
            </a:r>
          </a:p>
          <a:p>
            <a:pPr>
              <a:lnSpc>
                <a:spcPct val="85000"/>
              </a:lnSpc>
              <a:spcBef>
                <a:spcPct val="30000"/>
              </a:spcBef>
            </a:pPr>
            <a:r>
              <a:rPr lang="en-US" dirty="0" smtClean="0"/>
              <a:t>6.3.1.1 – Mention to students that </a:t>
            </a:r>
            <a:r>
              <a:rPr lang="en-CA" altLang="en-US" sz="1600" dirty="0" smtClean="0"/>
              <a:t>some </a:t>
            </a:r>
            <a:r>
              <a:rPr lang="en-CA" altLang="en-US" sz="1600" dirty="0"/>
              <a:t>small networks use computers as routers by using multiple Network Interface </a:t>
            </a:r>
            <a:r>
              <a:rPr lang="en-CA" altLang="en-US" sz="1600" dirty="0" smtClean="0"/>
              <a:t>Cards.</a:t>
            </a:r>
          </a:p>
          <a:p>
            <a:pPr>
              <a:lnSpc>
                <a:spcPct val="85000"/>
              </a:lnSpc>
              <a:spcBef>
                <a:spcPct val="30000"/>
              </a:spcBef>
            </a:pPr>
            <a:r>
              <a:rPr lang="en-CA" sz="1600" dirty="0" smtClean="0"/>
              <a:t>6.4.2.1 – Mention the </a:t>
            </a:r>
            <a:r>
              <a:rPr lang="en-CA" sz="1600" b="1" dirty="0" smtClean="0"/>
              <a:t>shutdown </a:t>
            </a:r>
            <a:r>
              <a:rPr lang="en-CA" sz="1600" dirty="0" smtClean="0"/>
              <a:t>and </a:t>
            </a:r>
            <a:r>
              <a:rPr lang="en-CA" sz="1600" b="1" dirty="0" smtClean="0"/>
              <a:t>no shutdown </a:t>
            </a:r>
            <a:r>
              <a:rPr lang="en-CA" sz="1600" dirty="0" smtClean="0"/>
              <a:t>command combination for troubleshooting purposes.</a:t>
            </a:r>
          </a:p>
          <a:p>
            <a:pPr>
              <a:lnSpc>
                <a:spcPct val="85000"/>
              </a:lnSpc>
              <a:spcBef>
                <a:spcPct val="30000"/>
              </a:spcBef>
            </a:pPr>
            <a:endParaRPr lang="en-US" dirty="0"/>
          </a:p>
          <a:p>
            <a:pPr marL="630238" lvl="2" indent="-214313">
              <a:buFont typeface="Arial" panose="020B0604020202020204" pitchFamily="34" charset="0"/>
              <a:buChar char="•"/>
            </a:pPr>
            <a:endParaRPr lang="en-US" sz="1200" dirty="0" smtClean="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smtClean="0"/>
          </a:p>
        </p:txBody>
      </p:sp>
      <p:sp>
        <p:nvSpPr>
          <p:cNvPr id="2" name="Title 1"/>
          <p:cNvSpPr>
            <a:spLocks noGrp="1"/>
          </p:cNvSpPr>
          <p:nvPr>
            <p:ph type="title"/>
          </p:nvPr>
        </p:nvSpPr>
        <p:spPr/>
        <p:txBody>
          <a:bodyPr/>
          <a:lstStyle/>
          <a:p>
            <a:r>
              <a:rPr lang="en-US" dirty="0"/>
              <a:t>Chapter 6</a:t>
            </a:r>
            <a:r>
              <a:rPr lang="en-US" dirty="0" smtClean="0"/>
              <a:t>: </a:t>
            </a:r>
            <a:r>
              <a:rPr lang="en-US" dirty="0"/>
              <a:t>Best </a:t>
            </a:r>
            <a:r>
              <a:rPr lang="en-US" dirty="0" smtClean="0"/>
              <a:t>Practices (</a:t>
            </a:r>
            <a:r>
              <a:rPr lang="en-US" dirty="0" err="1" smtClean="0"/>
              <a:t>Cont</a:t>
            </a:r>
            <a:r>
              <a:rPr lang="en-US" dirty="0" smtClean="0"/>
              <a:t>)</a:t>
            </a:r>
            <a:endParaRPr lang="en-US" dirty="0"/>
          </a:p>
        </p:txBody>
      </p:sp>
    </p:spTree>
    <p:extLst>
      <p:ext uri="{BB962C8B-B14F-4D97-AF65-F5344CB8AC3E}">
        <p14:creationId xmlns:p14="http://schemas.microsoft.com/office/powerpoint/2010/main" val="10928821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7294</TotalTime>
  <Words>6145</Words>
  <Application>Microsoft Office PowerPoint</Application>
  <PresentationFormat>On-screen Show (16:9)</PresentationFormat>
  <Paragraphs>945</Paragraphs>
  <Slides>72</Slides>
  <Notes>70</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ＭＳ Ｐゴシック</vt:lpstr>
      <vt:lpstr>Arial</vt:lpstr>
      <vt:lpstr>Calibri</vt:lpstr>
      <vt:lpstr>CiscoSans</vt:lpstr>
      <vt:lpstr>CiscoSans ExtraLight</vt:lpstr>
      <vt:lpstr>CiscoSans Thin</vt:lpstr>
      <vt:lpstr>Wingdings</vt:lpstr>
      <vt:lpstr>Default Theme</vt:lpstr>
      <vt:lpstr>Chapter 6: Network Layer</vt:lpstr>
      <vt:lpstr>Instructor Materials – Chapter 6 Planning Guide</vt:lpstr>
      <vt:lpstr>Chapter 6:  Network Layer</vt:lpstr>
      <vt:lpstr>Chapter 6: Activities</vt:lpstr>
      <vt:lpstr>Chapter 6: Activities (Cont.)</vt:lpstr>
      <vt:lpstr>Chapter 6: Activities (Cont.)</vt:lpstr>
      <vt:lpstr>Chapter 6: Assessment</vt:lpstr>
      <vt:lpstr>Chapter 6: Best Practices</vt:lpstr>
      <vt:lpstr>Chapter 6: Best Practices (Cont)</vt:lpstr>
      <vt:lpstr>Chapter 6: Additional Help</vt:lpstr>
      <vt:lpstr>PowerPoint Presentation</vt:lpstr>
      <vt:lpstr>Chapter 6: Network Layer</vt:lpstr>
      <vt:lpstr>Chapter 6 - Sections &amp; Objectives</vt:lpstr>
      <vt:lpstr>Chapter 6 - Sections &amp; Objectives (Cont.)</vt:lpstr>
      <vt:lpstr>6.1 Network Layer Protocols</vt:lpstr>
      <vt:lpstr>Network Layer in Communications The Network Layer</vt:lpstr>
      <vt:lpstr>Network Layer in Communications Network Layer Protocols</vt:lpstr>
      <vt:lpstr>Characteristics of the IP Protocol Encapsulating IP</vt:lpstr>
      <vt:lpstr>Characteristics of the IP Protocol Characteristics of IP</vt:lpstr>
      <vt:lpstr>Characteristics of the IP Protocol IP - Connectionless</vt:lpstr>
      <vt:lpstr>Characteristics of the IP Protocol IP – Best Effort Delivery</vt:lpstr>
      <vt:lpstr>Characteristics of the IP Protocol IP – Media Independent</vt:lpstr>
      <vt:lpstr>IPv4 Packet IPv4 Packet Header</vt:lpstr>
      <vt:lpstr>IPv4 Packet Video Demonstration – Sample IPv4 Headers in Wireshark</vt:lpstr>
      <vt:lpstr>IPv6 Packet Limitations of IPv4</vt:lpstr>
      <vt:lpstr>IPv6 Packet Introducing IPv6</vt:lpstr>
      <vt:lpstr>IPv6 Packet Encapsulating IPv6</vt:lpstr>
      <vt:lpstr>IPv6 Packet Encapsulating IPv6 (Cont.)</vt:lpstr>
      <vt:lpstr>IPv6 Packet IPv6 Packet Header</vt:lpstr>
      <vt:lpstr>IPv6 Packet IPv6 Packet Header (Cont.)</vt:lpstr>
      <vt:lpstr>IPv6 Packet Video Demonstration – Sample IPv6 Headers and Wireshark</vt:lpstr>
      <vt:lpstr>6.2 Routing</vt:lpstr>
      <vt:lpstr>How a Host Routes Host Forwarding Decision</vt:lpstr>
      <vt:lpstr>How a Host Routes Default Gateway</vt:lpstr>
      <vt:lpstr>How a Host Routes Using the Default Gateway</vt:lpstr>
      <vt:lpstr>How a Host Routes Host Routing Tables</vt:lpstr>
      <vt:lpstr>Router routing Tables Router Packet Forwarding Decision</vt:lpstr>
      <vt:lpstr>Router Routing Tables IPv4 Router Routing Table</vt:lpstr>
      <vt:lpstr>Router Routing Tables Video Demonstration – Introducing the IPv4 Routing Table  </vt:lpstr>
      <vt:lpstr>Router Routing Tables Directly Connected Routing Table Entries</vt:lpstr>
      <vt:lpstr>Router Routing Tables Understanding Remote Route Entries</vt:lpstr>
      <vt:lpstr>Router Routing Tables Next-Hop Address</vt:lpstr>
      <vt:lpstr>Router Routing Tables Video Demonstration – Explaining the IPv4 Routing Table  </vt:lpstr>
      <vt:lpstr>6.3 Routers</vt:lpstr>
      <vt:lpstr>Anatomy of a Router A Router is a Computer</vt:lpstr>
      <vt:lpstr>Anatomy of a Router Router CPU and OS</vt:lpstr>
      <vt:lpstr>Anatomy of a Router Router Memory</vt:lpstr>
      <vt:lpstr>Anatomy of a Router Inside a Router</vt:lpstr>
      <vt:lpstr>Anatomy of a Router Connect to a Router</vt:lpstr>
      <vt:lpstr>Anatomy of a Router LAN and WAN Interfaces</vt:lpstr>
      <vt:lpstr>Anatomy of a Router Packet Tracer –  Exploring Internetworking  Devices</vt:lpstr>
      <vt:lpstr>Router Boot-up Bootset Files</vt:lpstr>
      <vt:lpstr>Router Boot-up Router Bootup Process</vt:lpstr>
      <vt:lpstr>Router Boot-up Video Demonstration – Router Bootup Process</vt:lpstr>
      <vt:lpstr>Router Boot-up Show Version Output</vt:lpstr>
      <vt:lpstr>Router Boot-up Video Demonstration – The show version Command</vt:lpstr>
      <vt:lpstr>  Router Boot-up Lab – Exploring Router Physical Characteristics</vt:lpstr>
      <vt:lpstr>6.4 Configure a Cisco Router</vt:lpstr>
      <vt:lpstr>Configure Initial Settings Basic Switch Configuration Steps</vt:lpstr>
      <vt:lpstr>Configure Initial Settings Basic Router Configuration Steps</vt:lpstr>
      <vt:lpstr>Configure Initial Settings Packet Tracer – Configure Initial Router Settings</vt:lpstr>
      <vt:lpstr>Configure Interfaces Configure Router Interfaces</vt:lpstr>
      <vt:lpstr>Configure Interfaces Verify Interface Configuration</vt:lpstr>
      <vt:lpstr>Configure the Default Gateway Default Gateway for a Host</vt:lpstr>
      <vt:lpstr>Configure the Default Gateway Default Gateway for a Switch</vt:lpstr>
      <vt:lpstr>Configure the Default Gateway Packet Tracer – Connect a Router to a LAN</vt:lpstr>
      <vt:lpstr>Configure the Default Gateway Packet Tracer – Troubleshooting Default Gateway Issues</vt:lpstr>
      <vt:lpstr>6.5 Summary</vt:lpstr>
      <vt:lpstr>Conclusion Lab – Building a Switch and Router Network</vt:lpstr>
      <vt:lpstr>Conclusion Packet Tracer – Skills Integration Challenge</vt:lpstr>
      <vt:lpstr>Chapter 6 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Jane Gibbons -X (jagibbon - DEL ORO CONSULTING INC at Cisco)</cp:lastModifiedBy>
  <cp:revision>439</cp:revision>
  <dcterms:created xsi:type="dcterms:W3CDTF">2016-08-22T22:27:36Z</dcterms:created>
  <dcterms:modified xsi:type="dcterms:W3CDTF">2017-11-30T18:32:53Z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