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96"/>
  </p:notesMasterIdLst>
  <p:sldIdLst>
    <p:sldId id="513" r:id="rId2"/>
    <p:sldId id="730" r:id="rId3"/>
    <p:sldId id="747" r:id="rId4"/>
    <p:sldId id="763" r:id="rId5"/>
    <p:sldId id="775" r:id="rId6"/>
    <p:sldId id="786" r:id="rId7"/>
    <p:sldId id="735" r:id="rId8"/>
    <p:sldId id="736" r:id="rId9"/>
    <p:sldId id="750" r:id="rId10"/>
    <p:sldId id="856" r:id="rId11"/>
    <p:sldId id="857" r:id="rId12"/>
    <p:sldId id="858" r:id="rId13"/>
    <p:sldId id="859" r:id="rId14"/>
    <p:sldId id="745" r:id="rId15"/>
    <p:sldId id="777" r:id="rId16"/>
    <p:sldId id="758" r:id="rId17"/>
    <p:sldId id="760" r:id="rId18"/>
    <p:sldId id="787" r:id="rId19"/>
    <p:sldId id="759" r:id="rId20"/>
    <p:sldId id="628" r:id="rId21"/>
    <p:sldId id="788" r:id="rId22"/>
    <p:sldId id="649" r:id="rId23"/>
    <p:sldId id="790" r:id="rId24"/>
    <p:sldId id="789" r:id="rId25"/>
    <p:sldId id="791" r:id="rId26"/>
    <p:sldId id="792" r:id="rId27"/>
    <p:sldId id="793" r:id="rId28"/>
    <p:sldId id="795" r:id="rId29"/>
    <p:sldId id="794" r:id="rId30"/>
    <p:sldId id="796" r:id="rId31"/>
    <p:sldId id="797" r:id="rId32"/>
    <p:sldId id="798" r:id="rId33"/>
    <p:sldId id="799" r:id="rId34"/>
    <p:sldId id="800" r:id="rId35"/>
    <p:sldId id="801" r:id="rId36"/>
    <p:sldId id="802" r:id="rId37"/>
    <p:sldId id="803" r:id="rId38"/>
    <p:sldId id="804" r:id="rId39"/>
    <p:sldId id="805" r:id="rId40"/>
    <p:sldId id="806" r:id="rId41"/>
    <p:sldId id="807" r:id="rId42"/>
    <p:sldId id="808" r:id="rId43"/>
    <p:sldId id="809" r:id="rId44"/>
    <p:sldId id="641" r:id="rId45"/>
    <p:sldId id="810" r:id="rId46"/>
    <p:sldId id="811" r:id="rId47"/>
    <p:sldId id="633" r:id="rId48"/>
    <p:sldId id="812" r:id="rId49"/>
    <p:sldId id="861" r:id="rId50"/>
    <p:sldId id="814" r:id="rId51"/>
    <p:sldId id="815" r:id="rId52"/>
    <p:sldId id="813" r:id="rId53"/>
    <p:sldId id="816" r:id="rId54"/>
    <p:sldId id="817" r:id="rId55"/>
    <p:sldId id="818" r:id="rId56"/>
    <p:sldId id="819" r:id="rId57"/>
    <p:sldId id="820" r:id="rId58"/>
    <p:sldId id="821" r:id="rId59"/>
    <p:sldId id="822" r:id="rId60"/>
    <p:sldId id="823" r:id="rId61"/>
    <p:sldId id="824" r:id="rId62"/>
    <p:sldId id="825" r:id="rId63"/>
    <p:sldId id="826" r:id="rId64"/>
    <p:sldId id="827" r:id="rId65"/>
    <p:sldId id="828" r:id="rId66"/>
    <p:sldId id="829" r:id="rId67"/>
    <p:sldId id="830" r:id="rId68"/>
    <p:sldId id="837" r:id="rId69"/>
    <p:sldId id="832" r:id="rId70"/>
    <p:sldId id="833" r:id="rId71"/>
    <p:sldId id="834" r:id="rId72"/>
    <p:sldId id="835" r:id="rId73"/>
    <p:sldId id="836" r:id="rId74"/>
    <p:sldId id="831" r:id="rId75"/>
    <p:sldId id="838" r:id="rId76"/>
    <p:sldId id="839" r:id="rId77"/>
    <p:sldId id="840" r:id="rId78"/>
    <p:sldId id="762" r:id="rId79"/>
    <p:sldId id="841" r:id="rId80"/>
    <p:sldId id="842" r:id="rId81"/>
    <p:sldId id="843" r:id="rId82"/>
    <p:sldId id="844" r:id="rId83"/>
    <p:sldId id="846" r:id="rId84"/>
    <p:sldId id="847" r:id="rId85"/>
    <p:sldId id="848" r:id="rId86"/>
    <p:sldId id="849" r:id="rId87"/>
    <p:sldId id="850" r:id="rId88"/>
    <p:sldId id="851" r:id="rId89"/>
    <p:sldId id="852" r:id="rId90"/>
    <p:sldId id="771" r:id="rId91"/>
    <p:sldId id="854" r:id="rId92"/>
    <p:sldId id="855" r:id="rId93"/>
    <p:sldId id="291" r:id="rId94"/>
    <p:sldId id="862" r:id="rId9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cmAuthor>
  <p:cmAuthor id="2" name="Bob Vachon" initials="BV" lastIdx="24" clrIdx="2">
    <p:extLst/>
  </p:cmAuthor>
  <p:cmAuthor id="3" name="geekette" initials="g"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1" autoAdjust="0"/>
    <p:restoredTop sz="81201" autoAdjust="0"/>
  </p:normalViewPr>
  <p:slideViewPr>
    <p:cSldViewPr snapToGrid="0" showGuides="1">
      <p:cViewPr varScale="1">
        <p:scale>
          <a:sx n="70" d="100"/>
          <a:sy n="70" d="100"/>
        </p:scale>
        <p:origin x="66" y="771"/>
      </p:cViewPr>
      <p:guideLst>
        <p:guide orient="horz" pos="1620"/>
        <p:guide pos="336"/>
      </p:guideLst>
    </p:cSldViewPr>
  </p:slid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11/30/2017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a:t>
            </a:r>
            <a:r>
              <a:rPr lang="en-US" b="0" baseline="0" dirty="0" smtClean="0"/>
              <a:t> to Networks v6.0</a:t>
            </a:r>
            <a:endParaRPr lang="en-US" b="0" dirty="0" smtClean="0"/>
          </a:p>
          <a:p>
            <a:pPr>
              <a:buFontTx/>
              <a:buNone/>
            </a:pPr>
            <a:r>
              <a:rPr lang="en-US" sz="1200" b="0" dirty="0" smtClean="0"/>
              <a:t>Chapter 7: IP Addressing</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10</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50751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11</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74733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12</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30863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13</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55165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5F7D0146-1035-4865-8A5B-0B1E8578604B}" type="slidenum">
              <a:rPr lang="en-US" sz="800" b="0">
                <a:ea typeface="ＭＳ Ｐゴシック" pitchFamily="34" charset="-128"/>
              </a:rPr>
              <a:pPr algn="r"/>
              <a:t>14</a:t>
            </a:fld>
            <a:endParaRPr lang="en-US" sz="800" b="0" dirty="0">
              <a:ea typeface="ＭＳ Ｐゴシック" pitchFamily="3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429157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r>
              <a:rPr lang="en-US" dirty="0" smtClean="0"/>
              <a:t>Introduction to Networks v6.0</a:t>
            </a:r>
          </a:p>
          <a:p>
            <a:pPr>
              <a:buFontTx/>
              <a:buNone/>
            </a:pPr>
            <a:r>
              <a:rPr lang="en-US" sz="1200" b="0" dirty="0" smtClean="0"/>
              <a:t>Chapter 7: IP Addressing</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14968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17</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smtClean="0"/>
              <a:t>Cisco Networking Academy Program</a:t>
            </a:r>
          </a:p>
          <a:p>
            <a:pPr>
              <a:buFontTx/>
              <a:buNone/>
            </a:pPr>
            <a:r>
              <a:rPr lang="en-US" b="0" dirty="0" smtClean="0"/>
              <a:t>Introduction to Networks v6.0</a:t>
            </a:r>
          </a:p>
          <a:p>
            <a:pPr>
              <a:buFontTx/>
              <a:buNone/>
            </a:pPr>
            <a:r>
              <a:rPr lang="en-US" sz="1200" b="0" dirty="0" smtClean="0"/>
              <a:t>Chapter 7: IP</a:t>
            </a:r>
            <a:r>
              <a:rPr lang="en-US" sz="1200" b="0" baseline="0" dirty="0" smtClean="0"/>
              <a:t> Addressing</a:t>
            </a:r>
            <a:endParaRPr lang="en-GB" b="0" dirty="0" smtClean="0"/>
          </a:p>
          <a:p>
            <a:endParaRPr lang="en-GB" dirty="0" smtClean="0"/>
          </a:p>
        </p:txBody>
      </p:sp>
    </p:spTree>
    <p:extLst>
      <p:ext uri="{BB962C8B-B14F-4D97-AF65-F5344CB8AC3E}">
        <p14:creationId xmlns:p14="http://schemas.microsoft.com/office/powerpoint/2010/main" val="1024752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18</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smtClean="0"/>
              <a:t>Cisco Networking Academy Program</a:t>
            </a:r>
          </a:p>
          <a:p>
            <a:pPr>
              <a:buFontTx/>
              <a:buNone/>
            </a:pPr>
            <a:r>
              <a:rPr lang="en-US" b="0" dirty="0" smtClean="0"/>
              <a:t>CCNA Routing and Switching v6.0</a:t>
            </a:r>
          </a:p>
          <a:p>
            <a:pPr>
              <a:buFontTx/>
              <a:buNone/>
            </a:pPr>
            <a:r>
              <a:rPr lang="en-US" sz="1200" b="0" dirty="0" smtClean="0"/>
              <a:t>Chapter 7: IP Addressing</a:t>
            </a:r>
            <a:endParaRPr lang="en-GB" b="0" dirty="0" smtClean="0"/>
          </a:p>
          <a:p>
            <a:endParaRPr lang="en-GB" dirty="0" smtClean="0"/>
          </a:p>
        </p:txBody>
      </p:sp>
    </p:spTree>
    <p:extLst>
      <p:ext uri="{BB962C8B-B14F-4D97-AF65-F5344CB8AC3E}">
        <p14:creationId xmlns:p14="http://schemas.microsoft.com/office/powerpoint/2010/main" val="245739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7 – IP Addressing</a:t>
            </a:r>
          </a:p>
          <a:p>
            <a:pPr>
              <a:buFontTx/>
              <a:buNone/>
            </a:pPr>
            <a:r>
              <a:rPr lang="en-US" sz="1200" b="0" dirty="0" smtClean="0"/>
              <a:t>7.1 – IPv4 Network Addresses</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20</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b="0" dirty="0" smtClean="0"/>
              <a:t>7.1 – IPv4 Network Addresses</a:t>
            </a:r>
          </a:p>
          <a:p>
            <a:pPr>
              <a:lnSpc>
                <a:spcPct val="80000"/>
              </a:lnSpc>
              <a:buFontTx/>
              <a:buNone/>
            </a:pPr>
            <a:r>
              <a:rPr lang="en-US" dirty="0" smtClean="0">
                <a:latin typeface="Arial" charset="0"/>
              </a:rPr>
              <a:t>7.1.1 – Binary and Decimal Conversion</a:t>
            </a:r>
          </a:p>
          <a:p>
            <a:pPr>
              <a:lnSpc>
                <a:spcPct val="80000"/>
              </a:lnSpc>
              <a:buFontTx/>
              <a:buNone/>
            </a:pPr>
            <a:r>
              <a:rPr lang="en-US" dirty="0" smtClean="0">
                <a:latin typeface="Arial" charset="0"/>
              </a:rPr>
              <a:t>7.1.1.1 IPv4</a:t>
            </a:r>
            <a:r>
              <a:rPr lang="en-US" baseline="0" dirty="0" smtClean="0">
                <a:latin typeface="Arial" charset="0"/>
              </a:rPr>
              <a:t> Addresses</a:t>
            </a:r>
          </a:p>
          <a:p>
            <a:pPr>
              <a:lnSpc>
                <a:spcPct val="80000"/>
              </a:lnSpc>
              <a:buFontTx/>
              <a:buNone/>
            </a:pPr>
            <a:endParaRPr lang="en-US" dirty="0" smtClean="0"/>
          </a:p>
        </p:txBody>
      </p:sp>
    </p:spTree>
    <p:extLst>
      <p:ext uri="{BB962C8B-B14F-4D97-AF65-F5344CB8AC3E}">
        <p14:creationId xmlns:p14="http://schemas.microsoft.com/office/powerpoint/2010/main" val="352519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b="0" dirty="0" smtClean="0"/>
              <a:t>7.1 – IPv4 Network Addresses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7.1.1 – Binary and Decimal Conversion</a:t>
            </a:r>
          </a:p>
          <a:p>
            <a:pPr>
              <a:lnSpc>
                <a:spcPct val="80000"/>
              </a:lnSpc>
              <a:buFontTx/>
              <a:buNone/>
            </a:pPr>
            <a:r>
              <a:rPr lang="en-US" dirty="0" smtClean="0">
                <a:latin typeface="Arial" charset="0"/>
              </a:rPr>
              <a:t>7.1.1.1 IPv4</a:t>
            </a:r>
            <a:r>
              <a:rPr lang="en-US" baseline="0" dirty="0" smtClean="0">
                <a:latin typeface="Arial" charset="0"/>
              </a:rPr>
              <a:t> Addresses (Cont.)</a:t>
            </a:r>
          </a:p>
          <a:p>
            <a:pPr>
              <a:lnSpc>
                <a:spcPct val="80000"/>
              </a:lnSpc>
              <a:buFontTx/>
              <a:buNone/>
            </a:pPr>
            <a:endParaRPr lang="en-US" dirty="0" smtClean="0"/>
          </a:p>
        </p:txBody>
      </p:sp>
    </p:spTree>
    <p:extLst>
      <p:ext uri="{BB962C8B-B14F-4D97-AF65-F5344CB8AC3E}">
        <p14:creationId xmlns:p14="http://schemas.microsoft.com/office/powerpoint/2010/main" val="1177779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defRPr sz="2400">
                <a:solidFill>
                  <a:schemeClr val="tx1"/>
                </a:solidFill>
                <a:latin typeface="Arial" charset="0"/>
              </a:defRPr>
            </a:lvl1pPr>
            <a:lvl2pPr marL="742950" indent="-285750" defTabSz="881063">
              <a:defRPr sz="2400">
                <a:solidFill>
                  <a:schemeClr val="tx1"/>
                </a:solidFill>
                <a:latin typeface="Arial" charset="0"/>
              </a:defRPr>
            </a:lvl2pPr>
            <a:lvl3pPr marL="1143000" indent="-228600" defTabSz="881063">
              <a:defRPr sz="2400">
                <a:solidFill>
                  <a:schemeClr val="tx1"/>
                </a:solidFill>
                <a:latin typeface="Arial" charset="0"/>
              </a:defRPr>
            </a:lvl3pPr>
            <a:lvl4pPr marL="1600200" indent="-228600" defTabSz="881063">
              <a:defRPr sz="2400">
                <a:solidFill>
                  <a:schemeClr val="tx1"/>
                </a:solidFill>
                <a:latin typeface="Arial" charset="0"/>
              </a:defRPr>
            </a:lvl4pPr>
            <a:lvl5pPr marL="2057400" indent="-228600" defTabSz="881063">
              <a:defRPr sz="2400">
                <a:solidFill>
                  <a:schemeClr val="tx1"/>
                </a:solidFill>
                <a:latin typeface="Arial"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charset="0"/>
              </a:defRPr>
            </a:lvl9pPr>
          </a:lstStyle>
          <a:p>
            <a:fld id="{FAD6FEA2-E0A2-4FAE-96AF-664964510D72}" type="slidenum">
              <a:rPr lang="en-US" altLang="en-US" sz="800" smtClean="0"/>
              <a:pPr/>
              <a:t>22</a:t>
            </a:fld>
            <a:endParaRPr lang="en-US" altLang="en-US" sz="800"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dirty="0" smtClean="0"/>
              <a:t>7.1 – IPv4 Network Addresses</a:t>
            </a:r>
            <a:endParaRPr lang="en-US" dirty="0" smtClean="0"/>
          </a:p>
          <a:p>
            <a:r>
              <a:rPr lang="en-US" dirty="0" smtClean="0"/>
              <a:t>7.1.1 – Binary and decimal Conversion</a:t>
            </a:r>
          </a:p>
          <a:p>
            <a:r>
              <a:rPr lang="en-US" dirty="0" smtClean="0"/>
              <a:t>7.1.1.2–Video Demonstration</a:t>
            </a:r>
            <a:r>
              <a:rPr lang="en-US" baseline="0" dirty="0" smtClean="0"/>
              <a:t> -</a:t>
            </a:r>
            <a:r>
              <a:rPr lang="en-US" dirty="0" smtClean="0"/>
              <a:t> Converting Between Binary and Decimal Numbering System</a:t>
            </a:r>
          </a:p>
          <a:p>
            <a:endParaRPr lang="en-US" altLang="en-US" dirty="0" smtClean="0"/>
          </a:p>
        </p:txBody>
      </p:sp>
    </p:spTree>
    <p:extLst>
      <p:ext uri="{BB962C8B-B14F-4D97-AF65-F5344CB8AC3E}">
        <p14:creationId xmlns:p14="http://schemas.microsoft.com/office/powerpoint/2010/main" val="1178389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23</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7.1.1 – Binary and Decimal Conversion</a:t>
            </a:r>
          </a:p>
          <a:p>
            <a:r>
              <a:rPr lang="en-US" dirty="0" smtClean="0">
                <a:latin typeface="Arial" charset="0"/>
              </a:rPr>
              <a:t>7.1.1.3 </a:t>
            </a:r>
            <a:r>
              <a:rPr lang="en-US" b="0" dirty="0" smtClean="0"/>
              <a:t>Positional Notation</a:t>
            </a:r>
          </a:p>
          <a:p>
            <a:pPr>
              <a:lnSpc>
                <a:spcPct val="80000"/>
              </a:lnSpc>
              <a:buFontTx/>
              <a:buNone/>
            </a:pPr>
            <a:endParaRPr lang="en-US" dirty="0" smtClean="0"/>
          </a:p>
        </p:txBody>
      </p:sp>
    </p:spTree>
    <p:extLst>
      <p:ext uri="{BB962C8B-B14F-4D97-AF65-F5344CB8AC3E}">
        <p14:creationId xmlns:p14="http://schemas.microsoft.com/office/powerpoint/2010/main" val="302848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7.1.1 – Binary and Decimal Conversion</a:t>
            </a:r>
          </a:p>
          <a:p>
            <a:r>
              <a:rPr lang="en-US" dirty="0" smtClean="0">
                <a:latin typeface="Arial" charset="0"/>
              </a:rPr>
              <a:t>7.1.1.3 </a:t>
            </a:r>
            <a:r>
              <a:rPr lang="en-US" b="0" dirty="0" smtClean="0"/>
              <a:t>Positional Notation (Cont.)</a:t>
            </a:r>
          </a:p>
          <a:p>
            <a:pPr>
              <a:lnSpc>
                <a:spcPct val="80000"/>
              </a:lnSpc>
              <a:buFontTx/>
              <a:buNone/>
            </a:pPr>
            <a:endParaRPr lang="en-US" dirty="0" smtClean="0"/>
          </a:p>
        </p:txBody>
      </p:sp>
    </p:spTree>
    <p:extLst>
      <p:ext uri="{BB962C8B-B14F-4D97-AF65-F5344CB8AC3E}">
        <p14:creationId xmlns:p14="http://schemas.microsoft.com/office/powerpoint/2010/main" val="78295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7.1.1 – Binary and Decimal Conversion</a:t>
            </a:r>
          </a:p>
          <a:p>
            <a:r>
              <a:rPr lang="en-US" dirty="0" smtClean="0">
                <a:latin typeface="Arial" charset="0"/>
              </a:rPr>
              <a:t>7.1.1.4 </a:t>
            </a:r>
            <a:r>
              <a:rPr lang="en-US" b="0" dirty="0" smtClean="0"/>
              <a:t>Binary to Decimal Conversion</a:t>
            </a:r>
            <a:endParaRPr lang="en-US" dirty="0" smtClean="0"/>
          </a:p>
        </p:txBody>
      </p:sp>
    </p:spTree>
    <p:extLst>
      <p:ext uri="{BB962C8B-B14F-4D97-AF65-F5344CB8AC3E}">
        <p14:creationId xmlns:p14="http://schemas.microsoft.com/office/powerpoint/2010/main" val="2054804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7.1.1 – Binary and Decimal Conversion</a:t>
            </a:r>
          </a:p>
          <a:p>
            <a:r>
              <a:rPr lang="en-US" smtClean="0">
                <a:latin typeface="Arial" charset="0"/>
              </a:rPr>
              <a:t>7.1.1.6 </a:t>
            </a:r>
            <a:r>
              <a:rPr lang="en-US" b="0" dirty="0" smtClean="0"/>
              <a:t>Decimal to Binary Conversion</a:t>
            </a:r>
            <a:endParaRPr lang="en-US" dirty="0" smtClean="0"/>
          </a:p>
        </p:txBody>
      </p:sp>
    </p:spTree>
    <p:extLst>
      <p:ext uri="{BB962C8B-B14F-4D97-AF65-F5344CB8AC3E}">
        <p14:creationId xmlns:p14="http://schemas.microsoft.com/office/powerpoint/2010/main" val="852673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7.1.1 – Binary and Decimal Conversion</a:t>
            </a:r>
          </a:p>
          <a:p>
            <a:r>
              <a:rPr lang="en-US" dirty="0" smtClean="0">
                <a:latin typeface="Arial" charset="0"/>
              </a:rPr>
              <a:t>7.1.1.7 </a:t>
            </a:r>
            <a:r>
              <a:rPr lang="en-US" b="0" dirty="0" smtClean="0"/>
              <a:t>Decimal to Binary Conversion Examples</a:t>
            </a:r>
            <a:endParaRPr lang="en-US" dirty="0" smtClean="0"/>
          </a:p>
        </p:txBody>
      </p:sp>
    </p:spTree>
    <p:extLst>
      <p:ext uri="{BB962C8B-B14F-4D97-AF65-F5344CB8AC3E}">
        <p14:creationId xmlns:p14="http://schemas.microsoft.com/office/powerpoint/2010/main" val="554187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7.1.2.1 </a:t>
            </a:r>
            <a:r>
              <a:rPr lang="en-US" b="0" dirty="0" smtClean="0"/>
              <a:t>Network and Host Portions</a:t>
            </a:r>
            <a:endParaRPr lang="en-US" dirty="0" smtClean="0"/>
          </a:p>
        </p:txBody>
      </p:sp>
    </p:spTree>
    <p:extLst>
      <p:ext uri="{BB962C8B-B14F-4D97-AF65-F5344CB8AC3E}">
        <p14:creationId xmlns:p14="http://schemas.microsoft.com/office/powerpoint/2010/main" val="2296080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7.1.2.2</a:t>
            </a:r>
            <a:r>
              <a:rPr lang="en-US" baseline="0" dirty="0" smtClean="0">
                <a:latin typeface="Arial" charset="0"/>
              </a:rPr>
              <a:t> -</a:t>
            </a:r>
            <a:r>
              <a:rPr lang="en-US" b="0" dirty="0" smtClean="0"/>
              <a:t>The Subnet Mask</a:t>
            </a:r>
            <a:endParaRPr lang="en-US" dirty="0" smtClean="0"/>
          </a:p>
        </p:txBody>
      </p:sp>
    </p:spTree>
    <p:extLst>
      <p:ext uri="{BB962C8B-B14F-4D97-AF65-F5344CB8AC3E}">
        <p14:creationId xmlns:p14="http://schemas.microsoft.com/office/powerpoint/2010/main" val="2962280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7.1.2.2</a:t>
            </a:r>
            <a:r>
              <a:rPr lang="en-US" baseline="0" dirty="0" smtClean="0">
                <a:latin typeface="Arial" charset="0"/>
              </a:rPr>
              <a:t> -</a:t>
            </a:r>
            <a:r>
              <a:rPr lang="en-US" b="0" dirty="0" smtClean="0"/>
              <a:t>The Subnet Mask (Cont.)</a:t>
            </a:r>
            <a:endParaRPr lang="en-US" dirty="0" smtClean="0"/>
          </a:p>
        </p:txBody>
      </p:sp>
    </p:spTree>
    <p:extLst>
      <p:ext uri="{BB962C8B-B14F-4D97-AF65-F5344CB8AC3E}">
        <p14:creationId xmlns:p14="http://schemas.microsoft.com/office/powerpoint/2010/main" val="215311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7: IP Addressing</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15032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7.1.2.3</a:t>
            </a:r>
            <a:r>
              <a:rPr lang="en-US" baseline="0" dirty="0" smtClean="0">
                <a:latin typeface="Arial" charset="0"/>
              </a:rPr>
              <a:t> -</a:t>
            </a:r>
            <a:r>
              <a:rPr lang="en-US" b="0" dirty="0" smtClean="0"/>
              <a:t>Logical AND</a:t>
            </a:r>
            <a:endParaRPr lang="en-US" dirty="0" smtClean="0"/>
          </a:p>
        </p:txBody>
      </p:sp>
    </p:spTree>
    <p:extLst>
      <p:ext uri="{BB962C8B-B14F-4D97-AF65-F5344CB8AC3E}">
        <p14:creationId xmlns:p14="http://schemas.microsoft.com/office/powerpoint/2010/main" val="3529015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7.1.2.5</a:t>
            </a:r>
            <a:r>
              <a:rPr lang="en-US" baseline="0" dirty="0" smtClean="0">
                <a:latin typeface="Arial" charset="0"/>
              </a:rPr>
              <a:t> -</a:t>
            </a:r>
            <a:r>
              <a:rPr lang="en-US" b="0" dirty="0" smtClean="0"/>
              <a:t> The Prefix Length</a:t>
            </a:r>
            <a:endParaRPr lang="en-US" dirty="0" smtClean="0"/>
          </a:p>
        </p:txBody>
      </p:sp>
    </p:spTree>
    <p:extLst>
      <p:ext uri="{BB962C8B-B14F-4D97-AF65-F5344CB8AC3E}">
        <p14:creationId xmlns:p14="http://schemas.microsoft.com/office/powerpoint/2010/main" val="1568944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7.1.2.6</a:t>
            </a:r>
            <a:r>
              <a:rPr lang="en-US" baseline="0" dirty="0" smtClean="0">
                <a:latin typeface="Arial" charset="0"/>
              </a:rPr>
              <a:t> -</a:t>
            </a:r>
            <a:r>
              <a:rPr lang="en-US" b="0" dirty="0" smtClean="0"/>
              <a:t> Network, Host, and Broadcast Addresses</a:t>
            </a:r>
            <a:endParaRPr lang="en-US" dirty="0" smtClean="0"/>
          </a:p>
        </p:txBody>
      </p:sp>
    </p:spTree>
    <p:extLst>
      <p:ext uri="{BB962C8B-B14F-4D97-AF65-F5344CB8AC3E}">
        <p14:creationId xmlns:p14="http://schemas.microsoft.com/office/powerpoint/2010/main" val="3394993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34</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7.1.2.7</a:t>
            </a:r>
            <a:r>
              <a:rPr lang="en-US" baseline="0" dirty="0" smtClean="0">
                <a:latin typeface="Arial" charset="0"/>
              </a:rPr>
              <a:t> -</a:t>
            </a:r>
            <a:r>
              <a:rPr lang="en-US" b="0" dirty="0" smtClean="0"/>
              <a:t> Video Demonstration - Network, Host, and Broadcast Addresses</a:t>
            </a:r>
            <a:endParaRPr lang="en-US" dirty="0" smtClean="0"/>
          </a:p>
        </p:txBody>
      </p:sp>
    </p:spTree>
    <p:extLst>
      <p:ext uri="{BB962C8B-B14F-4D97-AF65-F5344CB8AC3E}">
        <p14:creationId xmlns:p14="http://schemas.microsoft.com/office/powerpoint/2010/main" val="3663111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7.1.2.8</a:t>
            </a:r>
            <a:r>
              <a:rPr lang="en-US" baseline="0" dirty="0" smtClean="0">
                <a:latin typeface="Arial" charset="0"/>
              </a:rPr>
              <a:t> -</a:t>
            </a:r>
            <a:r>
              <a:rPr lang="en-US" b="0" dirty="0" smtClean="0"/>
              <a:t> Lab – Using the Windows Calculator with Network Addresses</a:t>
            </a:r>
            <a:endParaRPr lang="en-US" dirty="0" smtClean="0"/>
          </a:p>
        </p:txBody>
      </p:sp>
    </p:spTree>
    <p:extLst>
      <p:ext uri="{BB962C8B-B14F-4D97-AF65-F5344CB8AC3E}">
        <p14:creationId xmlns:p14="http://schemas.microsoft.com/office/powerpoint/2010/main" val="356322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36</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7.1.2 – IPv4 Address Structure</a:t>
            </a:r>
          </a:p>
          <a:p>
            <a:r>
              <a:rPr lang="en-US" dirty="0" smtClean="0">
                <a:latin typeface="Arial" charset="0"/>
              </a:rPr>
              <a:t>7.1.2.9</a:t>
            </a:r>
            <a:r>
              <a:rPr lang="en-US" baseline="0" dirty="0" smtClean="0">
                <a:latin typeface="Arial" charset="0"/>
              </a:rPr>
              <a:t> -</a:t>
            </a:r>
            <a:r>
              <a:rPr lang="en-US" b="0" dirty="0" smtClean="0"/>
              <a:t> Lab – Converting IPv4 Addresses to Binary</a:t>
            </a:r>
            <a:endParaRPr lang="en-US" dirty="0" smtClean="0"/>
          </a:p>
        </p:txBody>
      </p:sp>
    </p:spTree>
    <p:extLst>
      <p:ext uri="{BB962C8B-B14F-4D97-AF65-F5344CB8AC3E}">
        <p14:creationId xmlns:p14="http://schemas.microsoft.com/office/powerpoint/2010/main" val="978265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37</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7.1.3.1</a:t>
            </a:r>
            <a:r>
              <a:rPr lang="en-US" baseline="0" dirty="0" smtClean="0">
                <a:latin typeface="Arial" charset="0"/>
              </a:rPr>
              <a:t> -</a:t>
            </a:r>
            <a:r>
              <a:rPr lang="en-US" b="0" dirty="0" smtClean="0"/>
              <a:t> Static IPv4 Address Assignment to a Host</a:t>
            </a:r>
            <a:endParaRPr lang="en-US" dirty="0" smtClean="0"/>
          </a:p>
        </p:txBody>
      </p:sp>
    </p:spTree>
    <p:extLst>
      <p:ext uri="{BB962C8B-B14F-4D97-AF65-F5344CB8AC3E}">
        <p14:creationId xmlns:p14="http://schemas.microsoft.com/office/powerpoint/2010/main" val="318588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7.1.3.2</a:t>
            </a:r>
            <a:r>
              <a:rPr lang="en-US" baseline="0" dirty="0" smtClean="0">
                <a:latin typeface="Arial" charset="0"/>
              </a:rPr>
              <a:t> -</a:t>
            </a:r>
            <a:r>
              <a:rPr lang="en-US" b="0" dirty="0" smtClean="0"/>
              <a:t> Dynamic IPv4 Address Assignment to a Host</a:t>
            </a:r>
            <a:endParaRPr lang="en-US" dirty="0" smtClean="0"/>
          </a:p>
        </p:txBody>
      </p:sp>
    </p:spTree>
    <p:extLst>
      <p:ext uri="{BB962C8B-B14F-4D97-AF65-F5344CB8AC3E}">
        <p14:creationId xmlns:p14="http://schemas.microsoft.com/office/powerpoint/2010/main" val="3694659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7.1.3.3</a:t>
            </a:r>
            <a:r>
              <a:rPr lang="en-US" baseline="0" dirty="0" smtClean="0">
                <a:latin typeface="Arial" charset="0"/>
              </a:rPr>
              <a:t> –</a:t>
            </a:r>
            <a:r>
              <a:rPr lang="en-US" b="0" dirty="0" smtClean="0"/>
              <a:t> IPv4 Communication</a:t>
            </a:r>
            <a:endParaRPr lang="en-US" dirty="0" smtClean="0"/>
          </a:p>
        </p:txBody>
      </p:sp>
    </p:spTree>
    <p:extLst>
      <p:ext uri="{BB962C8B-B14F-4D97-AF65-F5344CB8AC3E}">
        <p14:creationId xmlns:p14="http://schemas.microsoft.com/office/powerpoint/2010/main" val="1993158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40</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7.1.3.4</a:t>
            </a:r>
            <a:r>
              <a:rPr lang="en-US" baseline="0" dirty="0" smtClean="0">
                <a:latin typeface="Arial" charset="0"/>
              </a:rPr>
              <a:t> –</a:t>
            </a:r>
            <a:r>
              <a:rPr lang="en-US" b="0" dirty="0" smtClean="0"/>
              <a:t> Unicast Transmission</a:t>
            </a:r>
            <a:endParaRPr lang="en-US" dirty="0" smtClean="0"/>
          </a:p>
        </p:txBody>
      </p:sp>
    </p:spTree>
    <p:extLst>
      <p:ext uri="{BB962C8B-B14F-4D97-AF65-F5344CB8AC3E}">
        <p14:creationId xmlns:p14="http://schemas.microsoft.com/office/powerpoint/2010/main" val="40938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4</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7.1.3.5</a:t>
            </a:r>
            <a:r>
              <a:rPr lang="en-US" baseline="0" dirty="0" smtClean="0">
                <a:latin typeface="Arial" charset="0"/>
              </a:rPr>
              <a:t> –</a:t>
            </a:r>
            <a:r>
              <a:rPr lang="en-US" b="0" dirty="0" smtClean="0"/>
              <a:t> Broadcast Transmission</a:t>
            </a:r>
            <a:endParaRPr lang="en-US" dirty="0" smtClean="0"/>
          </a:p>
        </p:txBody>
      </p:sp>
    </p:spTree>
    <p:extLst>
      <p:ext uri="{BB962C8B-B14F-4D97-AF65-F5344CB8AC3E}">
        <p14:creationId xmlns:p14="http://schemas.microsoft.com/office/powerpoint/2010/main" val="2482255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7.1.3.6</a:t>
            </a:r>
            <a:r>
              <a:rPr lang="en-US" baseline="0" dirty="0" smtClean="0">
                <a:latin typeface="Arial" charset="0"/>
              </a:rPr>
              <a:t> –</a:t>
            </a:r>
            <a:r>
              <a:rPr lang="en-US" b="0" dirty="0" smtClean="0"/>
              <a:t> Multicast Transmission</a:t>
            </a:r>
            <a:endParaRPr lang="en-US" dirty="0" smtClean="0"/>
          </a:p>
        </p:txBody>
      </p:sp>
    </p:spTree>
    <p:extLst>
      <p:ext uri="{BB962C8B-B14F-4D97-AF65-F5344CB8AC3E}">
        <p14:creationId xmlns:p14="http://schemas.microsoft.com/office/powerpoint/2010/main" val="3230635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43</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7.1.3 – IPv4 Unicast, Broadcast, and Multicast</a:t>
            </a:r>
          </a:p>
          <a:p>
            <a:r>
              <a:rPr lang="en-US" dirty="0" smtClean="0">
                <a:latin typeface="Arial" charset="0"/>
              </a:rPr>
              <a:t>7.1.3.8</a:t>
            </a:r>
            <a:r>
              <a:rPr lang="en-US" baseline="0" dirty="0" smtClean="0">
                <a:latin typeface="Arial" charset="0"/>
              </a:rPr>
              <a:t> –</a:t>
            </a:r>
            <a:r>
              <a:rPr lang="en-US" b="0" dirty="0" smtClean="0"/>
              <a:t> Packet Tracer – Investigate Unicast, Broadcast, and Multicast Traffic</a:t>
            </a:r>
            <a:endParaRPr lang="en-US" dirty="0" smtClean="0"/>
          </a:p>
        </p:txBody>
      </p:sp>
    </p:spTree>
    <p:extLst>
      <p:ext uri="{BB962C8B-B14F-4D97-AF65-F5344CB8AC3E}">
        <p14:creationId xmlns:p14="http://schemas.microsoft.com/office/powerpoint/2010/main" val="888713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 IPv4 Network Addresses</a:t>
            </a:r>
          </a:p>
          <a:p>
            <a:r>
              <a:rPr lang="en-US" dirty="0" smtClean="0"/>
              <a:t>7.1.4 – Types of IPv4 Addresses</a:t>
            </a:r>
          </a:p>
          <a:p>
            <a:r>
              <a:rPr lang="en-US" dirty="0" smtClean="0"/>
              <a:t>7.1.4.1 – Public and Private IPv4 Addresses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3812847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 IPv4 Network Addresses</a:t>
            </a:r>
          </a:p>
          <a:p>
            <a:r>
              <a:rPr lang="en-US" dirty="0" smtClean="0"/>
              <a:t>7.1.4 – Types of IPv4 Addresses</a:t>
            </a:r>
          </a:p>
          <a:p>
            <a:r>
              <a:rPr lang="en-US" dirty="0" smtClean="0"/>
              <a:t>7.1.4.3 – Special User IPv4 Addresses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480464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 IPv4 Network Addresses</a:t>
            </a:r>
          </a:p>
          <a:p>
            <a:r>
              <a:rPr lang="en-US" dirty="0" smtClean="0"/>
              <a:t>7.1.4 – Types of IPv4 Addresses</a:t>
            </a:r>
          </a:p>
          <a:p>
            <a:r>
              <a:rPr lang="en-US" dirty="0" smtClean="0"/>
              <a:t>7.1.4.4 – Legacy Classful Addressing</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1925775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7.1 – IPv4 Network Addresses</a:t>
            </a:r>
          </a:p>
          <a:p>
            <a:pPr>
              <a:lnSpc>
                <a:spcPct val="80000"/>
              </a:lnSpc>
              <a:buFontTx/>
              <a:buNone/>
            </a:pPr>
            <a:r>
              <a:rPr lang="en-US" dirty="0" smtClean="0">
                <a:latin typeface="Arial" charset="0"/>
              </a:rPr>
              <a:t>7.1.4 – Types of IPv4 Addresses</a:t>
            </a:r>
          </a:p>
          <a:p>
            <a:pPr>
              <a:lnSpc>
                <a:spcPct val="80000"/>
              </a:lnSpc>
              <a:buFontTx/>
              <a:buNone/>
            </a:pPr>
            <a:r>
              <a:rPr lang="en-US" dirty="0" smtClean="0">
                <a:latin typeface="Arial" charset="0"/>
              </a:rPr>
              <a:t>7.1.4.5 – Video Demonstration - Classful IPv4 Addressing</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941587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 IPv4 Network Addresses</a:t>
            </a:r>
          </a:p>
          <a:p>
            <a:r>
              <a:rPr lang="en-US" dirty="0" smtClean="0"/>
              <a:t>7.1.4 – Types of IPv4 Addresses</a:t>
            </a:r>
          </a:p>
          <a:p>
            <a:r>
              <a:rPr lang="en-US" dirty="0" smtClean="0"/>
              <a:t>7.1.4.6 – Classless Addressing</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3675312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 IPv4 Network Addresses</a:t>
            </a:r>
          </a:p>
          <a:p>
            <a:r>
              <a:rPr lang="en-US" dirty="0" smtClean="0"/>
              <a:t>7.1.4 – Types of IPv4 Addresses</a:t>
            </a:r>
          </a:p>
          <a:p>
            <a:r>
              <a:rPr lang="en-US" dirty="0" smtClean="0"/>
              <a:t>7.1.4.7 – Assignment of IP Addresses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4259264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 IPv4 Network Addresses</a:t>
            </a:r>
          </a:p>
          <a:p>
            <a:r>
              <a:rPr lang="en-US" dirty="0" smtClean="0"/>
              <a:t>7.1.4 – Types of IPv4 Addresses</a:t>
            </a:r>
          </a:p>
          <a:p>
            <a:r>
              <a:rPr lang="en-US" dirty="0" smtClean="0"/>
              <a:t>7.1.4.9 – Lab – Identifying IPv4 Addresses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105308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5</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516143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7 – IP Addressing</a:t>
            </a:r>
          </a:p>
          <a:p>
            <a:pPr>
              <a:buFontTx/>
              <a:buNone/>
            </a:pPr>
            <a:r>
              <a:rPr lang="en-US" sz="1200" b="0" dirty="0" smtClean="0"/>
              <a:t>7.2 – IPv6 Network Addresses</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2150021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7.2.1– IPv4 Issues</a:t>
            </a:r>
          </a:p>
          <a:p>
            <a:r>
              <a:rPr lang="en-US" dirty="0" smtClean="0"/>
              <a:t>7.2.1.1 – The Need for IPv6</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3402621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7.2.1– IPv4 Issues</a:t>
            </a:r>
          </a:p>
          <a:p>
            <a:r>
              <a:rPr lang="en-US" dirty="0" smtClean="0"/>
              <a:t>7.2.1.2 – IPv4 and IPv6 Coexistence</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3429422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7.2.2– IPv6 Addressing</a:t>
            </a:r>
          </a:p>
          <a:p>
            <a:r>
              <a:rPr lang="en-US" dirty="0" smtClean="0"/>
              <a:t>7.2.2.1 – IPv6 Address Representation</a:t>
            </a:r>
          </a:p>
        </p:txBody>
      </p:sp>
      <p:sp>
        <p:nvSpPr>
          <p:cNvPr id="4" name="Slide Number Placeholder 3"/>
          <p:cNvSpPr>
            <a:spLocks noGrp="1"/>
          </p:cNvSpPr>
          <p:nvPr>
            <p:ph type="sldNum" sz="quarter" idx="10"/>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762450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7.2.2– IPv6 Addressing</a:t>
            </a:r>
          </a:p>
          <a:p>
            <a:r>
              <a:rPr lang="en-US" dirty="0" smtClean="0"/>
              <a:t>7.2.2.1 – IPv6 Address Representation (Cont.)</a:t>
            </a:r>
          </a:p>
        </p:txBody>
      </p:sp>
      <p:sp>
        <p:nvSpPr>
          <p:cNvPr id="4" name="Slide Number Placeholder 3"/>
          <p:cNvSpPr>
            <a:spLocks noGrp="1"/>
          </p:cNvSpPr>
          <p:nvPr>
            <p:ph type="sldNum" sz="quarter" idx="10"/>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3299596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7.2.2– IPv6 Addressing</a:t>
            </a:r>
          </a:p>
          <a:p>
            <a:r>
              <a:rPr lang="en-US" dirty="0" smtClean="0"/>
              <a:t>7.2.2.2 – Rule 1 – Omit Leading 0s</a:t>
            </a:r>
          </a:p>
        </p:txBody>
      </p:sp>
      <p:sp>
        <p:nvSpPr>
          <p:cNvPr id="4" name="Slide Number Placeholder 3"/>
          <p:cNvSpPr>
            <a:spLocks noGrp="1"/>
          </p:cNvSpPr>
          <p:nvPr>
            <p:ph type="sldNum" sz="quarter" idx="10"/>
          </p:nvPr>
        </p:nvSpPr>
        <p:spPr/>
        <p:txBody>
          <a:bodyPr/>
          <a:lstStyle/>
          <a:p>
            <a:fld id="{5641018C-6CAF-B84E-B92C-ECB119457FBA}" type="slidenum">
              <a:rPr lang="en-US" smtClean="0"/>
              <a:t>56</a:t>
            </a:fld>
            <a:endParaRPr lang="en-US" dirty="0"/>
          </a:p>
        </p:txBody>
      </p:sp>
    </p:spTree>
    <p:extLst>
      <p:ext uri="{BB962C8B-B14F-4D97-AF65-F5344CB8AC3E}">
        <p14:creationId xmlns:p14="http://schemas.microsoft.com/office/powerpoint/2010/main" val="3883048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7.2.2– IPv6 Addressing</a:t>
            </a:r>
          </a:p>
          <a:p>
            <a:r>
              <a:rPr lang="en-US" dirty="0" smtClean="0"/>
              <a:t>7.2.2.3 – Rule 2 – Omit All 0 Segments</a:t>
            </a:r>
          </a:p>
        </p:txBody>
      </p:sp>
      <p:sp>
        <p:nvSpPr>
          <p:cNvPr id="4" name="Slide Number Placeholder 3"/>
          <p:cNvSpPr>
            <a:spLocks noGrp="1"/>
          </p:cNvSpPr>
          <p:nvPr>
            <p:ph type="sldNum" sz="quarter" idx="10"/>
          </p:nvPr>
        </p:nvSpPr>
        <p:spPr/>
        <p:txBody>
          <a:bodyPr/>
          <a:lstStyle/>
          <a:p>
            <a:fld id="{5641018C-6CAF-B84E-B92C-ECB119457FBA}" type="slidenum">
              <a:rPr lang="en-US" smtClean="0"/>
              <a:t>57</a:t>
            </a:fld>
            <a:endParaRPr lang="en-US" dirty="0"/>
          </a:p>
        </p:txBody>
      </p:sp>
    </p:spTree>
    <p:extLst>
      <p:ext uri="{BB962C8B-B14F-4D97-AF65-F5344CB8AC3E}">
        <p14:creationId xmlns:p14="http://schemas.microsoft.com/office/powerpoint/2010/main" val="879523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7.2.2– IPv6 Addressing</a:t>
            </a:r>
          </a:p>
          <a:p>
            <a:r>
              <a:rPr lang="en-US" dirty="0" smtClean="0"/>
              <a:t>7.2.2.3 – Rule 2 – Omit All 0 Segments (Cont.)</a:t>
            </a:r>
          </a:p>
        </p:txBody>
      </p:sp>
      <p:sp>
        <p:nvSpPr>
          <p:cNvPr id="4" name="Slide Number Placeholder 3"/>
          <p:cNvSpPr>
            <a:spLocks noGrp="1"/>
          </p:cNvSpPr>
          <p:nvPr>
            <p:ph type="sldNum" sz="quarter" idx="10"/>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3513467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7.2.3 – Types of IPv6 Addresses</a:t>
            </a:r>
          </a:p>
          <a:p>
            <a:r>
              <a:rPr lang="en-US" dirty="0" smtClean="0"/>
              <a:t>7.2.3.1 –  IPv6 Address Types</a:t>
            </a:r>
          </a:p>
        </p:txBody>
      </p:sp>
      <p:sp>
        <p:nvSpPr>
          <p:cNvPr id="4" name="Slide Number Placeholder 3"/>
          <p:cNvSpPr>
            <a:spLocks noGrp="1"/>
          </p:cNvSpPr>
          <p:nvPr>
            <p:ph type="sldNum" sz="quarter" idx="10"/>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388118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7.2.3 – Types of IPv6 Addresses</a:t>
            </a:r>
          </a:p>
          <a:p>
            <a:r>
              <a:rPr lang="en-US" dirty="0" smtClean="0"/>
              <a:t>7.2.3.2 –  IPv6 Prefix Length</a:t>
            </a:r>
          </a:p>
        </p:txBody>
      </p:sp>
      <p:sp>
        <p:nvSpPr>
          <p:cNvPr id="4" name="Slide Number Placeholder 3"/>
          <p:cNvSpPr>
            <a:spLocks noGrp="1"/>
          </p:cNvSpPr>
          <p:nvPr>
            <p:ph type="sldNum" sz="quarter" idx="10"/>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11757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4374079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7.2.3 – Types of IPv6 Addresses</a:t>
            </a:r>
          </a:p>
          <a:p>
            <a:r>
              <a:rPr lang="en-US" dirty="0" smtClean="0"/>
              <a:t>7.2.3.3 –  IPv6 Unicast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1175399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7.2.3 – Types of IPv6 Addresses</a:t>
            </a:r>
          </a:p>
          <a:p>
            <a:r>
              <a:rPr lang="en-US" dirty="0" smtClean="0"/>
              <a:t>7.2.3.4 –  IPv6 Link-Local Unicast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62</a:t>
            </a:fld>
            <a:endParaRPr lang="en-US" dirty="0"/>
          </a:p>
        </p:txBody>
      </p:sp>
    </p:spTree>
    <p:extLst>
      <p:ext uri="{BB962C8B-B14F-4D97-AF65-F5344CB8AC3E}">
        <p14:creationId xmlns:p14="http://schemas.microsoft.com/office/powerpoint/2010/main" val="2462832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7.2.4.1 –  Structure of an IPv6 Global Unicast Address</a:t>
            </a:r>
          </a:p>
        </p:txBody>
      </p:sp>
      <p:sp>
        <p:nvSpPr>
          <p:cNvPr id="4" name="Slide Number Placeholder 3"/>
          <p:cNvSpPr>
            <a:spLocks noGrp="1"/>
          </p:cNvSpPr>
          <p:nvPr>
            <p:ph type="sldNum" sz="quarter" idx="10"/>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1381836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7.2.4.2</a:t>
            </a:r>
            <a:r>
              <a:rPr lang="en-US" baseline="0" dirty="0" smtClean="0"/>
              <a:t> - </a:t>
            </a:r>
            <a:r>
              <a:rPr lang="en-US" dirty="0" smtClean="0"/>
              <a:t> Static Configuration of a Global Unicast Address</a:t>
            </a:r>
          </a:p>
        </p:txBody>
      </p:sp>
      <p:sp>
        <p:nvSpPr>
          <p:cNvPr id="4" name="Slide Number Placeholder 3"/>
          <p:cNvSpPr>
            <a:spLocks noGrp="1"/>
          </p:cNvSpPr>
          <p:nvPr>
            <p:ph type="sldNum" sz="quarter" idx="10"/>
          </p:nvPr>
        </p:nvSpPr>
        <p:spPr/>
        <p:txBody>
          <a:bodyPr/>
          <a:lstStyle/>
          <a:p>
            <a:fld id="{5641018C-6CAF-B84E-B92C-ECB119457FBA}" type="slidenum">
              <a:rPr lang="en-US" smtClean="0"/>
              <a:t>64</a:t>
            </a:fld>
            <a:endParaRPr lang="en-US" dirty="0"/>
          </a:p>
        </p:txBody>
      </p:sp>
    </p:spTree>
    <p:extLst>
      <p:ext uri="{BB962C8B-B14F-4D97-AF65-F5344CB8AC3E}">
        <p14:creationId xmlns:p14="http://schemas.microsoft.com/office/powerpoint/2010/main" val="851983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7.2.4.2</a:t>
            </a:r>
            <a:r>
              <a:rPr lang="en-US" baseline="0" dirty="0" smtClean="0"/>
              <a:t> - </a:t>
            </a:r>
            <a:r>
              <a:rPr lang="en-US" dirty="0" smtClean="0"/>
              <a:t> Static Configuration of a Global Unicast Address (Cont.)</a:t>
            </a:r>
          </a:p>
        </p:txBody>
      </p:sp>
      <p:sp>
        <p:nvSpPr>
          <p:cNvPr id="4" name="Slide Number Placeholder 3"/>
          <p:cNvSpPr>
            <a:spLocks noGrp="1"/>
          </p:cNvSpPr>
          <p:nvPr>
            <p:ph type="sldNum" sz="quarter" idx="10"/>
          </p:nvPr>
        </p:nvSpPr>
        <p:spPr/>
        <p:txBody>
          <a:bodyPr/>
          <a:lstStyle/>
          <a:p>
            <a:fld id="{5641018C-6CAF-B84E-B92C-ECB119457FBA}" type="slidenum">
              <a:rPr lang="en-US" smtClean="0"/>
              <a:t>65</a:t>
            </a:fld>
            <a:endParaRPr lang="en-US" dirty="0"/>
          </a:p>
        </p:txBody>
      </p:sp>
    </p:spTree>
    <p:extLst>
      <p:ext uri="{BB962C8B-B14F-4D97-AF65-F5344CB8AC3E}">
        <p14:creationId xmlns:p14="http://schemas.microsoft.com/office/powerpoint/2010/main" val="22252173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7.2.4.3</a:t>
            </a:r>
            <a:r>
              <a:rPr lang="en-US" baseline="0" dirty="0" smtClean="0"/>
              <a:t> - </a:t>
            </a:r>
            <a:r>
              <a:rPr lang="en-US" dirty="0" smtClean="0"/>
              <a:t>Dynamic Configuration - SLAAC</a:t>
            </a:r>
          </a:p>
        </p:txBody>
      </p:sp>
      <p:sp>
        <p:nvSpPr>
          <p:cNvPr id="4" name="Slide Number Placeholder 3"/>
          <p:cNvSpPr>
            <a:spLocks noGrp="1"/>
          </p:cNvSpPr>
          <p:nvPr>
            <p:ph type="sldNum" sz="quarter" idx="10"/>
          </p:nvPr>
        </p:nvSpPr>
        <p:spPr/>
        <p:txBody>
          <a:bodyPr/>
          <a:lstStyle/>
          <a:p>
            <a:fld id="{5641018C-6CAF-B84E-B92C-ECB119457FBA}" type="slidenum">
              <a:rPr lang="en-US" smtClean="0"/>
              <a:t>66</a:t>
            </a:fld>
            <a:endParaRPr lang="en-US" dirty="0"/>
          </a:p>
        </p:txBody>
      </p:sp>
    </p:spTree>
    <p:extLst>
      <p:ext uri="{BB962C8B-B14F-4D97-AF65-F5344CB8AC3E}">
        <p14:creationId xmlns:p14="http://schemas.microsoft.com/office/powerpoint/2010/main" val="4075546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7.2.4.4</a:t>
            </a:r>
            <a:r>
              <a:rPr lang="en-US" baseline="0" dirty="0" smtClean="0"/>
              <a:t> - </a:t>
            </a:r>
            <a:r>
              <a:rPr lang="en-US" dirty="0" smtClean="0"/>
              <a:t>Dynamic Configuration – DHCPv6</a:t>
            </a:r>
          </a:p>
        </p:txBody>
      </p:sp>
      <p:sp>
        <p:nvSpPr>
          <p:cNvPr id="4" name="Slide Number Placeholder 3"/>
          <p:cNvSpPr>
            <a:spLocks noGrp="1"/>
          </p:cNvSpPr>
          <p:nvPr>
            <p:ph type="sldNum" sz="quarter" idx="10"/>
          </p:nvPr>
        </p:nvSpPr>
        <p:spPr/>
        <p:txBody>
          <a:bodyPr/>
          <a:lstStyle/>
          <a:p>
            <a:fld id="{5641018C-6CAF-B84E-B92C-ECB119457FBA}" type="slidenum">
              <a:rPr lang="en-US" smtClean="0"/>
              <a:t>67</a:t>
            </a:fld>
            <a:endParaRPr lang="en-US" dirty="0"/>
          </a:p>
        </p:txBody>
      </p:sp>
    </p:spTree>
    <p:extLst>
      <p:ext uri="{BB962C8B-B14F-4D97-AF65-F5344CB8AC3E}">
        <p14:creationId xmlns:p14="http://schemas.microsoft.com/office/powerpoint/2010/main" val="1189321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7.2.4.5</a:t>
            </a:r>
            <a:r>
              <a:rPr lang="en-US" baseline="0" dirty="0" smtClean="0"/>
              <a:t> - </a:t>
            </a:r>
            <a:r>
              <a:rPr lang="en-US" dirty="0" smtClean="0"/>
              <a:t>EUI-64 Process and Randomly Generated</a:t>
            </a:r>
          </a:p>
        </p:txBody>
      </p:sp>
      <p:sp>
        <p:nvSpPr>
          <p:cNvPr id="4" name="Slide Number Placeholder 3"/>
          <p:cNvSpPr>
            <a:spLocks noGrp="1"/>
          </p:cNvSpPr>
          <p:nvPr>
            <p:ph type="sldNum" sz="quarter" idx="10"/>
          </p:nvPr>
        </p:nvSpPr>
        <p:spPr/>
        <p:txBody>
          <a:bodyPr/>
          <a:lstStyle/>
          <a:p>
            <a:fld id="{5641018C-6CAF-B84E-B92C-ECB119457FBA}" type="slidenum">
              <a:rPr lang="en-US" smtClean="0"/>
              <a:t>68</a:t>
            </a:fld>
            <a:endParaRPr lang="en-US" dirty="0"/>
          </a:p>
        </p:txBody>
      </p:sp>
    </p:spTree>
    <p:extLst>
      <p:ext uri="{BB962C8B-B14F-4D97-AF65-F5344CB8AC3E}">
        <p14:creationId xmlns:p14="http://schemas.microsoft.com/office/powerpoint/2010/main" val="14804197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7.2.4.5</a:t>
            </a:r>
            <a:r>
              <a:rPr lang="en-US" baseline="0" dirty="0" smtClean="0"/>
              <a:t> - </a:t>
            </a:r>
            <a:r>
              <a:rPr lang="en-US" dirty="0" smtClean="0"/>
              <a:t>EUI-64 Process and Randomly Generated (Cont.)</a:t>
            </a:r>
          </a:p>
        </p:txBody>
      </p:sp>
      <p:sp>
        <p:nvSpPr>
          <p:cNvPr id="4" name="Slide Number Placeholder 3"/>
          <p:cNvSpPr>
            <a:spLocks noGrp="1"/>
          </p:cNvSpPr>
          <p:nvPr>
            <p:ph type="sldNum" sz="quarter" idx="10"/>
          </p:nvPr>
        </p:nvSpPr>
        <p:spPr/>
        <p:txBody>
          <a:bodyPr/>
          <a:lstStyle/>
          <a:p>
            <a:fld id="{5641018C-6CAF-B84E-B92C-ECB119457FBA}" type="slidenum">
              <a:rPr lang="en-US" smtClean="0"/>
              <a:t>69</a:t>
            </a:fld>
            <a:endParaRPr lang="en-US" dirty="0"/>
          </a:p>
        </p:txBody>
      </p:sp>
    </p:spTree>
    <p:extLst>
      <p:ext uri="{BB962C8B-B14F-4D97-AF65-F5344CB8AC3E}">
        <p14:creationId xmlns:p14="http://schemas.microsoft.com/office/powerpoint/2010/main" val="58443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7.2.4.6</a:t>
            </a:r>
            <a:r>
              <a:rPr lang="en-US" baseline="0" dirty="0" smtClean="0"/>
              <a:t> - </a:t>
            </a:r>
            <a:r>
              <a:rPr lang="en-US" dirty="0" smtClean="0"/>
              <a:t>Dynamic Link-Local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70</a:t>
            </a:fld>
            <a:endParaRPr lang="en-US" dirty="0"/>
          </a:p>
        </p:txBody>
      </p:sp>
    </p:spTree>
    <p:extLst>
      <p:ext uri="{BB962C8B-B14F-4D97-AF65-F5344CB8AC3E}">
        <p14:creationId xmlns:p14="http://schemas.microsoft.com/office/powerpoint/2010/main" val="202312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7</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422613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7.2.4.7</a:t>
            </a:r>
            <a:r>
              <a:rPr lang="en-US" baseline="0" dirty="0" smtClean="0"/>
              <a:t> - </a:t>
            </a:r>
            <a:r>
              <a:rPr lang="en-US" dirty="0" smtClean="0"/>
              <a:t>Static Link-Local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71</a:t>
            </a:fld>
            <a:endParaRPr lang="en-US" dirty="0"/>
          </a:p>
        </p:txBody>
      </p:sp>
    </p:spTree>
    <p:extLst>
      <p:ext uri="{BB962C8B-B14F-4D97-AF65-F5344CB8AC3E}">
        <p14:creationId xmlns:p14="http://schemas.microsoft.com/office/powerpoint/2010/main" val="4392701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7.2.4.8</a:t>
            </a:r>
            <a:r>
              <a:rPr lang="en-US" baseline="0" dirty="0" smtClean="0"/>
              <a:t> - </a:t>
            </a:r>
            <a:r>
              <a:rPr lang="en-US" dirty="0" smtClean="0"/>
              <a:t>Verifying IPv6 Address Configuration</a:t>
            </a:r>
          </a:p>
        </p:txBody>
      </p:sp>
      <p:sp>
        <p:nvSpPr>
          <p:cNvPr id="4" name="Slide Number Placeholder 3"/>
          <p:cNvSpPr>
            <a:spLocks noGrp="1"/>
          </p:cNvSpPr>
          <p:nvPr>
            <p:ph type="sldNum" sz="quarter" idx="10"/>
          </p:nvPr>
        </p:nvSpPr>
        <p:spPr/>
        <p:txBody>
          <a:bodyPr/>
          <a:lstStyle/>
          <a:p>
            <a:fld id="{5641018C-6CAF-B84E-B92C-ECB119457FBA}" type="slidenum">
              <a:rPr lang="en-US" smtClean="0"/>
              <a:t>72</a:t>
            </a:fld>
            <a:endParaRPr lang="en-US" dirty="0"/>
          </a:p>
        </p:txBody>
      </p:sp>
    </p:spTree>
    <p:extLst>
      <p:ext uri="{BB962C8B-B14F-4D97-AF65-F5344CB8AC3E}">
        <p14:creationId xmlns:p14="http://schemas.microsoft.com/office/powerpoint/2010/main" val="820244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7.2.4 – IPv6 Unicast Addresses</a:t>
            </a:r>
          </a:p>
          <a:p>
            <a:r>
              <a:rPr lang="en-US" dirty="0" smtClean="0"/>
              <a:t>7.2.4.9</a:t>
            </a:r>
            <a:r>
              <a:rPr lang="en-US" baseline="0" dirty="0" smtClean="0"/>
              <a:t> - </a:t>
            </a:r>
            <a:r>
              <a:rPr lang="en-US" dirty="0" smtClean="0"/>
              <a:t>Packet Tracer – Configuring IPv6 Addressing</a:t>
            </a:r>
          </a:p>
        </p:txBody>
      </p:sp>
      <p:sp>
        <p:nvSpPr>
          <p:cNvPr id="4" name="Slide Number Placeholder 3"/>
          <p:cNvSpPr>
            <a:spLocks noGrp="1"/>
          </p:cNvSpPr>
          <p:nvPr>
            <p:ph type="sldNum" sz="quarter" idx="10"/>
          </p:nvPr>
        </p:nvSpPr>
        <p:spPr/>
        <p:txBody>
          <a:bodyPr/>
          <a:lstStyle/>
          <a:p>
            <a:fld id="{5641018C-6CAF-B84E-B92C-ECB119457FBA}" type="slidenum">
              <a:rPr lang="en-US" smtClean="0"/>
              <a:t>73</a:t>
            </a:fld>
            <a:endParaRPr lang="en-US" dirty="0"/>
          </a:p>
        </p:txBody>
      </p:sp>
    </p:spTree>
    <p:extLst>
      <p:ext uri="{BB962C8B-B14F-4D97-AF65-F5344CB8AC3E}">
        <p14:creationId xmlns:p14="http://schemas.microsoft.com/office/powerpoint/2010/main" val="2386700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7.2.5 – IPv6 Multicast Addresses</a:t>
            </a:r>
          </a:p>
          <a:p>
            <a:r>
              <a:rPr lang="en-US" dirty="0" smtClean="0"/>
              <a:t>7.2.5.1</a:t>
            </a:r>
            <a:r>
              <a:rPr lang="en-US" baseline="0" dirty="0" smtClean="0"/>
              <a:t> - </a:t>
            </a:r>
            <a:r>
              <a:rPr lang="en-US" dirty="0" smtClean="0"/>
              <a:t>Assigned IPv6 Multicast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74</a:t>
            </a:fld>
            <a:endParaRPr lang="en-US" dirty="0"/>
          </a:p>
        </p:txBody>
      </p:sp>
    </p:spTree>
    <p:extLst>
      <p:ext uri="{BB962C8B-B14F-4D97-AF65-F5344CB8AC3E}">
        <p14:creationId xmlns:p14="http://schemas.microsoft.com/office/powerpoint/2010/main" val="15235051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7.2.5 – IPv6 Multicast Addresses</a:t>
            </a:r>
          </a:p>
          <a:p>
            <a:r>
              <a:rPr lang="en-US" dirty="0" smtClean="0"/>
              <a:t>7.2.5.2</a:t>
            </a:r>
            <a:r>
              <a:rPr lang="en-US" baseline="0" dirty="0" smtClean="0"/>
              <a:t> - </a:t>
            </a:r>
            <a:r>
              <a:rPr lang="en-US" dirty="0" smtClean="0"/>
              <a:t>Solicited-Node IPv6 Multicast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75</a:t>
            </a:fld>
            <a:endParaRPr lang="en-US" dirty="0"/>
          </a:p>
        </p:txBody>
      </p:sp>
    </p:spTree>
    <p:extLst>
      <p:ext uri="{BB962C8B-B14F-4D97-AF65-F5344CB8AC3E}">
        <p14:creationId xmlns:p14="http://schemas.microsoft.com/office/powerpoint/2010/main" val="10307254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7.2.5 – IPv6 Multicast Addresses</a:t>
            </a:r>
          </a:p>
          <a:p>
            <a:r>
              <a:rPr lang="en-US" dirty="0" smtClean="0"/>
              <a:t>7.2.5.3</a:t>
            </a:r>
            <a:r>
              <a:rPr lang="en-US" baseline="0" dirty="0" smtClean="0"/>
              <a:t> - </a:t>
            </a:r>
            <a:r>
              <a:rPr lang="en-US" dirty="0" smtClean="0"/>
              <a:t>Lab – Identifying IPv6 Addresses</a:t>
            </a:r>
          </a:p>
        </p:txBody>
      </p:sp>
      <p:sp>
        <p:nvSpPr>
          <p:cNvPr id="4" name="Slide Number Placeholder 3"/>
          <p:cNvSpPr>
            <a:spLocks noGrp="1"/>
          </p:cNvSpPr>
          <p:nvPr>
            <p:ph type="sldNum" sz="quarter" idx="10"/>
          </p:nvPr>
        </p:nvSpPr>
        <p:spPr/>
        <p:txBody>
          <a:bodyPr/>
          <a:lstStyle/>
          <a:p>
            <a:fld id="{5641018C-6CAF-B84E-B92C-ECB119457FBA}" type="slidenum">
              <a:rPr lang="en-US" smtClean="0"/>
              <a:t>76</a:t>
            </a:fld>
            <a:endParaRPr lang="en-US" dirty="0"/>
          </a:p>
        </p:txBody>
      </p:sp>
    </p:spTree>
    <p:extLst>
      <p:ext uri="{BB962C8B-B14F-4D97-AF65-F5344CB8AC3E}">
        <p14:creationId xmlns:p14="http://schemas.microsoft.com/office/powerpoint/2010/main" val="14899322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 IPv6 Network Addresses</a:t>
            </a:r>
          </a:p>
          <a:p>
            <a:r>
              <a:rPr lang="en-US" dirty="0" smtClean="0"/>
              <a:t>7.2.5 – IPv6 Multicast Addresses</a:t>
            </a:r>
          </a:p>
          <a:p>
            <a:r>
              <a:rPr lang="en-US" dirty="0" smtClean="0"/>
              <a:t>7.2.5.4</a:t>
            </a:r>
            <a:r>
              <a:rPr lang="en-US" baseline="0" dirty="0" smtClean="0"/>
              <a:t>- </a:t>
            </a:r>
            <a:r>
              <a:rPr lang="en-US" dirty="0" smtClean="0"/>
              <a:t>Lab – Configuring IPv6 Addresses on Network Devices</a:t>
            </a:r>
          </a:p>
        </p:txBody>
      </p:sp>
      <p:sp>
        <p:nvSpPr>
          <p:cNvPr id="4" name="Slide Number Placeholder 3"/>
          <p:cNvSpPr>
            <a:spLocks noGrp="1"/>
          </p:cNvSpPr>
          <p:nvPr>
            <p:ph type="sldNum" sz="quarter" idx="10"/>
          </p:nvPr>
        </p:nvSpPr>
        <p:spPr/>
        <p:txBody>
          <a:bodyPr/>
          <a:lstStyle/>
          <a:p>
            <a:fld id="{5641018C-6CAF-B84E-B92C-ECB119457FBA}" type="slidenum">
              <a:rPr lang="en-US" smtClean="0"/>
              <a:t>77</a:t>
            </a:fld>
            <a:endParaRPr lang="en-US" dirty="0"/>
          </a:p>
        </p:txBody>
      </p:sp>
    </p:spTree>
    <p:extLst>
      <p:ext uri="{BB962C8B-B14F-4D97-AF65-F5344CB8AC3E}">
        <p14:creationId xmlns:p14="http://schemas.microsoft.com/office/powerpoint/2010/main" val="34113656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7 – IP Addressing</a:t>
            </a:r>
          </a:p>
          <a:p>
            <a:pPr>
              <a:buFontTx/>
              <a:buNone/>
            </a:pPr>
            <a:r>
              <a:rPr lang="en-US" sz="1200" b="0" dirty="0" smtClean="0"/>
              <a:t>7.3– Connectivity Verification</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78</a:t>
            </a:fld>
            <a:endParaRPr lang="en-US" dirty="0"/>
          </a:p>
        </p:txBody>
      </p:sp>
    </p:spTree>
    <p:extLst>
      <p:ext uri="{BB962C8B-B14F-4D97-AF65-F5344CB8AC3E}">
        <p14:creationId xmlns:p14="http://schemas.microsoft.com/office/powerpoint/2010/main" val="1297932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7.3.1 – ICMP</a:t>
            </a:r>
          </a:p>
          <a:p>
            <a:r>
              <a:rPr lang="en-US" dirty="0" smtClean="0"/>
              <a:t>7.3.1.1</a:t>
            </a:r>
            <a:r>
              <a:rPr lang="en-US" baseline="0" dirty="0" smtClean="0"/>
              <a:t> - </a:t>
            </a:r>
            <a:r>
              <a:rPr lang="en-US" dirty="0" smtClean="0"/>
              <a:t>ICMPv4 and ICMPv6</a:t>
            </a:r>
          </a:p>
        </p:txBody>
      </p:sp>
      <p:sp>
        <p:nvSpPr>
          <p:cNvPr id="4" name="Slide Number Placeholder 3"/>
          <p:cNvSpPr>
            <a:spLocks noGrp="1"/>
          </p:cNvSpPr>
          <p:nvPr>
            <p:ph type="sldNum" sz="quarter" idx="10"/>
          </p:nvPr>
        </p:nvSpPr>
        <p:spPr/>
        <p:txBody>
          <a:bodyPr/>
          <a:lstStyle/>
          <a:p>
            <a:fld id="{5641018C-6CAF-B84E-B92C-ECB119457FBA}" type="slidenum">
              <a:rPr lang="en-US" smtClean="0"/>
              <a:t>79</a:t>
            </a:fld>
            <a:endParaRPr lang="en-US" dirty="0"/>
          </a:p>
        </p:txBody>
      </p:sp>
    </p:spTree>
    <p:extLst>
      <p:ext uri="{BB962C8B-B14F-4D97-AF65-F5344CB8AC3E}">
        <p14:creationId xmlns:p14="http://schemas.microsoft.com/office/powerpoint/2010/main" val="24314227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7.3.1 – ICMP</a:t>
            </a:r>
          </a:p>
          <a:p>
            <a:r>
              <a:rPr lang="en-US" dirty="0" smtClean="0"/>
              <a:t>7.3.1.2</a:t>
            </a:r>
            <a:r>
              <a:rPr lang="en-US" baseline="0" dirty="0" smtClean="0"/>
              <a:t> - </a:t>
            </a:r>
            <a:r>
              <a:rPr lang="en-US" dirty="0" smtClean="0"/>
              <a:t>ICMPv6 Router Solicitation and Router Advertisement Messages</a:t>
            </a:r>
          </a:p>
        </p:txBody>
      </p:sp>
      <p:sp>
        <p:nvSpPr>
          <p:cNvPr id="4" name="Slide Number Placeholder 3"/>
          <p:cNvSpPr>
            <a:spLocks noGrp="1"/>
          </p:cNvSpPr>
          <p:nvPr>
            <p:ph type="sldNum" sz="quarter" idx="10"/>
          </p:nvPr>
        </p:nvSpPr>
        <p:spPr/>
        <p:txBody>
          <a:bodyPr/>
          <a:lstStyle/>
          <a:p>
            <a:fld id="{5641018C-6CAF-B84E-B92C-ECB119457FBA}" type="slidenum">
              <a:rPr lang="en-US" smtClean="0"/>
              <a:t>80</a:t>
            </a:fld>
            <a:endParaRPr lang="en-US" dirty="0"/>
          </a:p>
        </p:txBody>
      </p:sp>
    </p:spTree>
    <p:extLst>
      <p:ext uri="{BB962C8B-B14F-4D97-AF65-F5344CB8AC3E}">
        <p14:creationId xmlns:p14="http://schemas.microsoft.com/office/powerpoint/2010/main" val="422524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560579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7.3.2.1</a:t>
            </a:r>
            <a:r>
              <a:rPr lang="en-US" baseline="0" dirty="0" smtClean="0"/>
              <a:t> - </a:t>
            </a:r>
            <a:r>
              <a:rPr lang="en-US" dirty="0" smtClean="0"/>
              <a:t>Ping - Testing the Local Stack</a:t>
            </a:r>
          </a:p>
        </p:txBody>
      </p:sp>
      <p:sp>
        <p:nvSpPr>
          <p:cNvPr id="4" name="Slide Number Placeholder 3"/>
          <p:cNvSpPr>
            <a:spLocks noGrp="1"/>
          </p:cNvSpPr>
          <p:nvPr>
            <p:ph type="sldNum" sz="quarter" idx="10"/>
          </p:nvPr>
        </p:nvSpPr>
        <p:spPr/>
        <p:txBody>
          <a:bodyPr/>
          <a:lstStyle/>
          <a:p>
            <a:fld id="{5641018C-6CAF-B84E-B92C-ECB119457FBA}" type="slidenum">
              <a:rPr lang="en-US" smtClean="0"/>
              <a:t>81</a:t>
            </a:fld>
            <a:endParaRPr lang="en-US" dirty="0"/>
          </a:p>
        </p:txBody>
      </p:sp>
    </p:spTree>
    <p:extLst>
      <p:ext uri="{BB962C8B-B14F-4D97-AF65-F5344CB8AC3E}">
        <p14:creationId xmlns:p14="http://schemas.microsoft.com/office/powerpoint/2010/main" val="18913115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7.3.2.2</a:t>
            </a:r>
            <a:r>
              <a:rPr lang="en-US" baseline="0" dirty="0" smtClean="0"/>
              <a:t> - </a:t>
            </a:r>
            <a:r>
              <a:rPr lang="en-US" dirty="0" smtClean="0"/>
              <a:t>Ping – Testing Connectivity to the Local LAN</a:t>
            </a:r>
          </a:p>
        </p:txBody>
      </p:sp>
      <p:sp>
        <p:nvSpPr>
          <p:cNvPr id="4" name="Slide Number Placeholder 3"/>
          <p:cNvSpPr>
            <a:spLocks noGrp="1"/>
          </p:cNvSpPr>
          <p:nvPr>
            <p:ph type="sldNum" sz="quarter" idx="10"/>
          </p:nvPr>
        </p:nvSpPr>
        <p:spPr/>
        <p:txBody>
          <a:bodyPr/>
          <a:lstStyle/>
          <a:p>
            <a:fld id="{5641018C-6CAF-B84E-B92C-ECB119457FBA}" type="slidenum">
              <a:rPr lang="en-US" smtClean="0"/>
              <a:t>82</a:t>
            </a:fld>
            <a:endParaRPr lang="en-US" dirty="0"/>
          </a:p>
        </p:txBody>
      </p:sp>
    </p:spTree>
    <p:extLst>
      <p:ext uri="{BB962C8B-B14F-4D97-AF65-F5344CB8AC3E}">
        <p14:creationId xmlns:p14="http://schemas.microsoft.com/office/powerpoint/2010/main" val="40046848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7.3.2.3</a:t>
            </a:r>
            <a:r>
              <a:rPr lang="en-US" baseline="0" dirty="0" smtClean="0"/>
              <a:t> - </a:t>
            </a:r>
            <a:r>
              <a:rPr lang="en-US" dirty="0" smtClean="0"/>
              <a:t>Ping – Testing Connectivity to a Remote Host</a:t>
            </a:r>
          </a:p>
        </p:txBody>
      </p:sp>
      <p:sp>
        <p:nvSpPr>
          <p:cNvPr id="4" name="Slide Number Placeholder 3"/>
          <p:cNvSpPr>
            <a:spLocks noGrp="1"/>
          </p:cNvSpPr>
          <p:nvPr>
            <p:ph type="sldNum" sz="quarter" idx="10"/>
          </p:nvPr>
        </p:nvSpPr>
        <p:spPr/>
        <p:txBody>
          <a:bodyPr/>
          <a:lstStyle/>
          <a:p>
            <a:fld id="{5641018C-6CAF-B84E-B92C-ECB119457FBA}" type="slidenum">
              <a:rPr lang="en-US" smtClean="0"/>
              <a:t>83</a:t>
            </a:fld>
            <a:endParaRPr lang="en-US" dirty="0"/>
          </a:p>
        </p:txBody>
      </p:sp>
    </p:spTree>
    <p:extLst>
      <p:ext uri="{BB962C8B-B14F-4D97-AF65-F5344CB8AC3E}">
        <p14:creationId xmlns:p14="http://schemas.microsoft.com/office/powerpoint/2010/main" val="41413148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7.3.2.4</a:t>
            </a:r>
            <a:r>
              <a:rPr lang="en-US" baseline="0" dirty="0" smtClean="0"/>
              <a:t> - </a:t>
            </a:r>
            <a:r>
              <a:rPr lang="en-US" dirty="0" smtClean="0"/>
              <a:t>Traceroute – Testing the Path</a:t>
            </a:r>
          </a:p>
        </p:txBody>
      </p:sp>
      <p:sp>
        <p:nvSpPr>
          <p:cNvPr id="4" name="Slide Number Placeholder 3"/>
          <p:cNvSpPr>
            <a:spLocks noGrp="1"/>
          </p:cNvSpPr>
          <p:nvPr>
            <p:ph type="sldNum" sz="quarter" idx="10"/>
          </p:nvPr>
        </p:nvSpPr>
        <p:spPr/>
        <p:txBody>
          <a:bodyPr/>
          <a:lstStyle/>
          <a:p>
            <a:fld id="{5641018C-6CAF-B84E-B92C-ECB119457FBA}" type="slidenum">
              <a:rPr lang="en-US" smtClean="0"/>
              <a:t>84</a:t>
            </a:fld>
            <a:endParaRPr lang="en-US" dirty="0"/>
          </a:p>
        </p:txBody>
      </p:sp>
    </p:spTree>
    <p:extLst>
      <p:ext uri="{BB962C8B-B14F-4D97-AF65-F5344CB8AC3E}">
        <p14:creationId xmlns:p14="http://schemas.microsoft.com/office/powerpoint/2010/main" val="19054051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7.3.2.5</a:t>
            </a:r>
            <a:r>
              <a:rPr lang="en-US" baseline="0" dirty="0" smtClean="0"/>
              <a:t> - </a:t>
            </a:r>
            <a:r>
              <a:rPr lang="en-US" dirty="0" smtClean="0"/>
              <a:t>Packet Tracer – Verifying IPv4 and IPv6 Addressing</a:t>
            </a:r>
          </a:p>
        </p:txBody>
      </p:sp>
      <p:sp>
        <p:nvSpPr>
          <p:cNvPr id="4" name="Slide Number Placeholder 3"/>
          <p:cNvSpPr>
            <a:spLocks noGrp="1"/>
          </p:cNvSpPr>
          <p:nvPr>
            <p:ph type="sldNum" sz="quarter" idx="10"/>
          </p:nvPr>
        </p:nvSpPr>
        <p:spPr/>
        <p:txBody>
          <a:bodyPr/>
          <a:lstStyle/>
          <a:p>
            <a:fld id="{5641018C-6CAF-B84E-B92C-ECB119457FBA}" type="slidenum">
              <a:rPr lang="en-US" smtClean="0"/>
              <a:t>85</a:t>
            </a:fld>
            <a:endParaRPr lang="en-US" dirty="0"/>
          </a:p>
        </p:txBody>
      </p:sp>
    </p:spTree>
    <p:extLst>
      <p:ext uri="{BB962C8B-B14F-4D97-AF65-F5344CB8AC3E}">
        <p14:creationId xmlns:p14="http://schemas.microsoft.com/office/powerpoint/2010/main" val="31284497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7.3.2.6</a:t>
            </a:r>
            <a:r>
              <a:rPr lang="en-US" baseline="0" dirty="0" smtClean="0"/>
              <a:t> - </a:t>
            </a:r>
            <a:r>
              <a:rPr lang="en-US" dirty="0" smtClean="0"/>
              <a:t>Packet Tracer – Pinging and Tracing to Test the Path</a:t>
            </a:r>
          </a:p>
        </p:txBody>
      </p:sp>
      <p:sp>
        <p:nvSpPr>
          <p:cNvPr id="4" name="Slide Number Placeholder 3"/>
          <p:cNvSpPr>
            <a:spLocks noGrp="1"/>
          </p:cNvSpPr>
          <p:nvPr>
            <p:ph type="sldNum" sz="quarter" idx="10"/>
          </p:nvPr>
        </p:nvSpPr>
        <p:spPr/>
        <p:txBody>
          <a:bodyPr/>
          <a:lstStyle/>
          <a:p>
            <a:fld id="{5641018C-6CAF-B84E-B92C-ECB119457FBA}" type="slidenum">
              <a:rPr lang="en-US" smtClean="0"/>
              <a:t>86</a:t>
            </a:fld>
            <a:endParaRPr lang="en-US" dirty="0"/>
          </a:p>
        </p:txBody>
      </p:sp>
    </p:spTree>
    <p:extLst>
      <p:ext uri="{BB962C8B-B14F-4D97-AF65-F5344CB8AC3E}">
        <p14:creationId xmlns:p14="http://schemas.microsoft.com/office/powerpoint/2010/main" val="41387409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7.3.2.7</a:t>
            </a:r>
            <a:r>
              <a:rPr lang="en-US" baseline="0" dirty="0" smtClean="0"/>
              <a:t> - </a:t>
            </a:r>
            <a:r>
              <a:rPr lang="en-US" dirty="0" smtClean="0"/>
              <a:t>Lab – Testing Network Connectivity with Ping and Traceroute</a:t>
            </a:r>
          </a:p>
        </p:txBody>
      </p:sp>
      <p:sp>
        <p:nvSpPr>
          <p:cNvPr id="4" name="Slide Number Placeholder 3"/>
          <p:cNvSpPr>
            <a:spLocks noGrp="1"/>
          </p:cNvSpPr>
          <p:nvPr>
            <p:ph type="sldNum" sz="quarter" idx="10"/>
          </p:nvPr>
        </p:nvSpPr>
        <p:spPr/>
        <p:txBody>
          <a:bodyPr/>
          <a:lstStyle/>
          <a:p>
            <a:fld id="{5641018C-6CAF-B84E-B92C-ECB119457FBA}" type="slidenum">
              <a:rPr lang="en-US" smtClean="0"/>
              <a:t>87</a:t>
            </a:fld>
            <a:endParaRPr lang="en-US" dirty="0"/>
          </a:p>
        </p:txBody>
      </p:sp>
    </p:spTree>
    <p:extLst>
      <p:ext uri="{BB962C8B-B14F-4D97-AF65-F5344CB8AC3E}">
        <p14:creationId xmlns:p14="http://schemas.microsoft.com/office/powerpoint/2010/main" val="6563552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7.3.2.8</a:t>
            </a:r>
            <a:r>
              <a:rPr lang="en-US" baseline="0" dirty="0" smtClean="0"/>
              <a:t> - </a:t>
            </a:r>
            <a:r>
              <a:rPr lang="en-US" dirty="0" smtClean="0"/>
              <a:t>Lab – Mapping the Internet</a:t>
            </a:r>
          </a:p>
        </p:txBody>
      </p:sp>
      <p:sp>
        <p:nvSpPr>
          <p:cNvPr id="4" name="Slide Number Placeholder 3"/>
          <p:cNvSpPr>
            <a:spLocks noGrp="1"/>
          </p:cNvSpPr>
          <p:nvPr>
            <p:ph type="sldNum" sz="quarter" idx="10"/>
          </p:nvPr>
        </p:nvSpPr>
        <p:spPr/>
        <p:txBody>
          <a:bodyPr/>
          <a:lstStyle/>
          <a:p>
            <a:fld id="{5641018C-6CAF-B84E-B92C-ECB119457FBA}" type="slidenum">
              <a:rPr lang="en-US" smtClean="0"/>
              <a:t>88</a:t>
            </a:fld>
            <a:endParaRPr lang="en-US" dirty="0"/>
          </a:p>
        </p:txBody>
      </p:sp>
    </p:spTree>
    <p:extLst>
      <p:ext uri="{BB962C8B-B14F-4D97-AF65-F5344CB8AC3E}">
        <p14:creationId xmlns:p14="http://schemas.microsoft.com/office/powerpoint/2010/main" val="35782240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 – Connectivity Verification</a:t>
            </a:r>
          </a:p>
          <a:p>
            <a:r>
              <a:rPr lang="en-US" dirty="0" smtClean="0"/>
              <a:t>7.3.2 – Testing and Verification</a:t>
            </a:r>
          </a:p>
          <a:p>
            <a:r>
              <a:rPr lang="en-US" dirty="0" smtClean="0"/>
              <a:t>7.3.2.9</a:t>
            </a:r>
            <a:r>
              <a:rPr lang="en-US" baseline="0" dirty="0" smtClean="0"/>
              <a:t> - </a:t>
            </a:r>
            <a:r>
              <a:rPr lang="en-US" dirty="0" smtClean="0"/>
              <a:t>Packet Tracer – Troubleshooting IPv4 and IPv6 Addressing</a:t>
            </a:r>
          </a:p>
        </p:txBody>
      </p:sp>
      <p:sp>
        <p:nvSpPr>
          <p:cNvPr id="4" name="Slide Number Placeholder 3"/>
          <p:cNvSpPr>
            <a:spLocks noGrp="1"/>
          </p:cNvSpPr>
          <p:nvPr>
            <p:ph type="sldNum" sz="quarter" idx="10"/>
          </p:nvPr>
        </p:nvSpPr>
        <p:spPr/>
        <p:txBody>
          <a:bodyPr/>
          <a:lstStyle/>
          <a:p>
            <a:fld id="{5641018C-6CAF-B84E-B92C-ECB119457FBA}" type="slidenum">
              <a:rPr lang="en-US" smtClean="0"/>
              <a:t>89</a:t>
            </a:fld>
            <a:endParaRPr lang="en-US" dirty="0"/>
          </a:p>
        </p:txBody>
      </p:sp>
    </p:spTree>
    <p:extLst>
      <p:ext uri="{BB962C8B-B14F-4D97-AF65-F5344CB8AC3E}">
        <p14:creationId xmlns:p14="http://schemas.microsoft.com/office/powerpoint/2010/main" val="8847241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7 – IP Addressing</a:t>
            </a:r>
          </a:p>
          <a:p>
            <a:r>
              <a:rPr lang="en-US" dirty="0" smtClean="0"/>
              <a:t>7.4 – Summary</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90</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5245468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 – Summary</a:t>
            </a:r>
          </a:p>
          <a:p>
            <a:r>
              <a:rPr lang="en-US" dirty="0" smtClean="0"/>
              <a:t>7.4.1 – Conclusion</a:t>
            </a:r>
          </a:p>
          <a:p>
            <a:r>
              <a:rPr lang="en-US" dirty="0" smtClean="0"/>
              <a:t>7.4.1.2</a:t>
            </a:r>
            <a:r>
              <a:rPr lang="en-US" baseline="0" dirty="0" smtClean="0"/>
              <a:t> - </a:t>
            </a:r>
            <a:r>
              <a:rPr lang="sv-SE" dirty="0" smtClean="0"/>
              <a:t>Packet Tracer – Skills Integration Challenge</a:t>
            </a:r>
            <a:endParaRPr lang="en-US" dirty="0" smtClean="0"/>
          </a:p>
        </p:txBody>
      </p:sp>
      <p:sp>
        <p:nvSpPr>
          <p:cNvPr id="4" name="Slide Number Placeholder 3"/>
          <p:cNvSpPr>
            <a:spLocks noGrp="1"/>
          </p:cNvSpPr>
          <p:nvPr>
            <p:ph type="sldNum" sz="quarter" idx="10"/>
          </p:nvPr>
        </p:nvSpPr>
        <p:spPr/>
        <p:txBody>
          <a:bodyPr/>
          <a:lstStyle/>
          <a:p>
            <a:fld id="{5641018C-6CAF-B84E-B92C-ECB119457FBA}" type="slidenum">
              <a:rPr lang="en-US" smtClean="0"/>
              <a:t>91</a:t>
            </a:fld>
            <a:endParaRPr lang="en-US" dirty="0"/>
          </a:p>
        </p:txBody>
      </p:sp>
    </p:spTree>
    <p:extLst>
      <p:ext uri="{BB962C8B-B14F-4D97-AF65-F5344CB8AC3E}">
        <p14:creationId xmlns:p14="http://schemas.microsoft.com/office/powerpoint/2010/main" val="30147637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 – Summary</a:t>
            </a:r>
          </a:p>
          <a:p>
            <a:r>
              <a:rPr lang="en-US" dirty="0" smtClean="0"/>
              <a:t>7.4.1 – Conclusion</a:t>
            </a:r>
          </a:p>
          <a:p>
            <a:r>
              <a:rPr lang="en-US" dirty="0" smtClean="0"/>
              <a:t>7.4.1.3</a:t>
            </a:r>
            <a:r>
              <a:rPr lang="en-US" baseline="0" dirty="0" smtClean="0"/>
              <a:t> – </a:t>
            </a:r>
            <a:r>
              <a:rPr lang="en-US" dirty="0" smtClean="0"/>
              <a:t>Chapter 7: IP Addressing</a:t>
            </a:r>
          </a:p>
          <a:p>
            <a:endParaRPr lang="en-US" dirty="0" smtClean="0"/>
          </a:p>
        </p:txBody>
      </p:sp>
      <p:sp>
        <p:nvSpPr>
          <p:cNvPr id="4" name="Slide Number Placeholder 3"/>
          <p:cNvSpPr>
            <a:spLocks noGrp="1"/>
          </p:cNvSpPr>
          <p:nvPr>
            <p:ph type="sldNum" sz="quarter" idx="10"/>
          </p:nvPr>
        </p:nvSpPr>
        <p:spPr/>
        <p:txBody>
          <a:bodyPr/>
          <a:lstStyle/>
          <a:p>
            <a:fld id="{5641018C-6CAF-B84E-B92C-ECB119457FBA}" type="slidenum">
              <a:rPr lang="en-US" smtClean="0"/>
              <a:t>92</a:t>
            </a:fld>
            <a:endParaRPr lang="en-US" dirty="0"/>
          </a:p>
        </p:txBody>
      </p:sp>
    </p:spTree>
    <p:extLst>
      <p:ext uri="{BB962C8B-B14F-4D97-AF65-F5344CB8AC3E}">
        <p14:creationId xmlns:p14="http://schemas.microsoft.com/office/powerpoint/2010/main" val="39767817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641018C-6CAF-B84E-B92C-ECB119457FBA}" type="slidenum">
              <a:rPr lang="en-US" smtClean="0"/>
              <a:t>94</a:t>
            </a:fld>
            <a:endParaRPr lang="en-US" dirty="0"/>
          </a:p>
        </p:txBody>
      </p:sp>
    </p:spTree>
    <p:extLst>
      <p:ext uri="{BB962C8B-B14F-4D97-AF65-F5344CB8AC3E}">
        <p14:creationId xmlns:p14="http://schemas.microsoft.com/office/powerpoint/2010/main" val="328724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smtClean="0"/>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dirty="0" smtClean="0">
                <a:sym typeface="Arial" pitchFamily="34" charset="0"/>
              </a:rPr>
              <a:t>Click to edit Master title style</a:t>
            </a:r>
          </a:p>
        </p:txBody>
      </p:sp>
    </p:spTree>
    <p:extLst>
      <p:ext uri="{BB962C8B-B14F-4D97-AF65-F5344CB8AC3E}">
        <p14:creationId xmlns:p14="http://schemas.microsoft.com/office/powerpoint/2010/main" val="2257996623"/>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smtClean="0"/>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a:t>
            </a:r>
            <a:r>
              <a:rPr lang="en-US" sz="600" dirty="0" smtClean="0">
                <a:solidFill>
                  <a:schemeClr val="accent5">
                    <a:lumMod val="50000"/>
                  </a:schemeClr>
                </a:solidFill>
                <a:latin typeface="+mn-lt"/>
                <a:ea typeface="+mn-ea"/>
                <a:cs typeface="CiscoSans Thin"/>
              </a:rPr>
              <a:t>2016  </a:t>
            </a:r>
            <a:r>
              <a:rPr lang="en-US" sz="600" dirty="0">
                <a:solidFill>
                  <a:schemeClr val="accent5">
                    <a:lumMod val="50000"/>
                  </a:schemeClr>
                </a:solidFill>
                <a:latin typeface="+mn-lt"/>
                <a:ea typeface="+mn-ea"/>
                <a:cs typeface="CiscoSans Thin"/>
              </a:rPr>
              <a:t>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smtClean="0"/>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a:t>
            </a:r>
            <a:r>
              <a:rPr lang="en-US" sz="600" dirty="0" smtClean="0">
                <a:solidFill>
                  <a:schemeClr val="accent3">
                    <a:lumMod val="85000"/>
                  </a:schemeClr>
                </a:solidFill>
                <a:latin typeface="+mn-lt"/>
                <a:ea typeface="+mn-ea"/>
                <a:cs typeface="CiscoSans Thin"/>
              </a:rPr>
              <a:t>2016  </a:t>
            </a:r>
            <a:r>
              <a:rPr lang="en-US" sz="600" dirty="0">
                <a:solidFill>
                  <a:schemeClr val="accent3">
                    <a:lumMod val="85000"/>
                  </a:schemeClr>
                </a:solidFill>
                <a:latin typeface="+mn-lt"/>
                <a:ea typeface="+mn-ea"/>
                <a:cs typeface="CiscoSans Thin"/>
              </a:rPr>
              <a:t>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tacad.com/group/communities/community-home"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netacad.com/group/communities/ccna-blo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Instructor Materials</a:t>
            </a:r>
          </a:p>
        </p:txBody>
      </p:sp>
      <p:sp>
        <p:nvSpPr>
          <p:cNvPr id="6" name="Title 5"/>
          <p:cNvSpPr>
            <a:spLocks noGrp="1"/>
          </p:cNvSpPr>
          <p:nvPr>
            <p:ph type="ctrTitle"/>
          </p:nvPr>
        </p:nvSpPr>
        <p:spPr/>
        <p:txBody>
          <a:bodyPr/>
          <a:lstStyle/>
          <a:p>
            <a:r>
              <a:rPr lang="en-US" dirty="0" smtClean="0"/>
              <a:t>Chapter 7: IP Addressing</a:t>
            </a:r>
            <a:endParaRPr lang="en-US" dirty="0"/>
          </a:p>
        </p:txBody>
      </p:sp>
      <p:sp>
        <p:nvSpPr>
          <p:cNvPr id="7" name="Subtitle 6"/>
          <p:cNvSpPr>
            <a:spLocks noGrp="1"/>
          </p:cNvSpPr>
          <p:nvPr>
            <p:ph type="subTitle" idx="1"/>
          </p:nvPr>
        </p:nvSpPr>
        <p:spPr>
          <a:xfrm>
            <a:off x="469497" y="3809526"/>
            <a:ext cx="2368954" cy="902174"/>
          </a:xfrm>
        </p:spPr>
        <p:txBody>
          <a:bodyPr/>
          <a:lstStyle/>
          <a:p>
            <a:r>
              <a:rPr lang="en-US" dirty="0" smtClean="0"/>
              <a:t>CCNA Routing and Switching</a:t>
            </a:r>
            <a:endParaRPr lang="en-US" dirty="0"/>
          </a:p>
          <a:p>
            <a:r>
              <a:rPr lang="en-US" dirty="0" smtClean="0"/>
              <a:t>Introduction to Networks v6.0</a:t>
            </a:r>
            <a:endParaRPr lang="en-US" dirty="0"/>
          </a:p>
          <a:p>
            <a:endParaRPr lang="en-US" dirty="0"/>
          </a:p>
        </p:txBody>
      </p:sp>
    </p:spTree>
    <p:extLst>
      <p:ext uri="{BB962C8B-B14F-4D97-AF65-F5344CB8AC3E}">
        <p14:creationId xmlns:p14="http://schemas.microsoft.com/office/powerpoint/2010/main" val="3436504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8" y="714861"/>
            <a:ext cx="8853286" cy="4155319"/>
          </a:xfrm>
        </p:spPr>
        <p:txBody>
          <a:bodyPr/>
          <a:lstStyle/>
          <a:p>
            <a:pPr lvl="0"/>
            <a:r>
              <a:rPr lang="en-US" dirty="0"/>
              <a:t> </a:t>
            </a:r>
            <a:r>
              <a:rPr lang="en-US" sz="1800" dirty="0"/>
              <a:t>Section 7.1 (Cont.)</a:t>
            </a:r>
          </a:p>
          <a:p>
            <a:pPr lvl="1"/>
            <a:r>
              <a:rPr lang="en-US" sz="1600" dirty="0"/>
              <a:t>Explain the hierarchical structure of an IP address by using analogies like mailing address and phone numbers. </a:t>
            </a:r>
          </a:p>
          <a:p>
            <a:pPr lvl="1"/>
            <a:r>
              <a:rPr lang="en-US" sz="1600" dirty="0"/>
              <a:t>Demonstrate the </a:t>
            </a:r>
            <a:r>
              <a:rPr lang="en-US" sz="1600" dirty="0" err="1"/>
              <a:t>ANDing</a:t>
            </a:r>
            <a:r>
              <a:rPr lang="en-US" sz="1600" dirty="0"/>
              <a:t> process. </a:t>
            </a:r>
          </a:p>
          <a:p>
            <a:pPr lvl="3"/>
            <a:r>
              <a:rPr lang="en-US" sz="1500" dirty="0"/>
              <a:t>Recommend activity 7.1.2.4 and video 7.1.2.7</a:t>
            </a:r>
            <a:r>
              <a:rPr lang="en-US" sz="1500" dirty="0" smtClean="0"/>
              <a:t>.</a:t>
            </a:r>
          </a:p>
          <a:p>
            <a:pPr lvl="1"/>
            <a:r>
              <a:rPr lang="en-US" sz="1600" dirty="0" smtClean="0"/>
              <a:t>Practice conversion – lab 7.1.2.9</a:t>
            </a:r>
            <a:endParaRPr lang="en-US" sz="1600" dirty="0"/>
          </a:p>
          <a:p>
            <a:pPr lvl="1"/>
            <a:r>
              <a:rPr lang="en-US" sz="1600" dirty="0"/>
              <a:t>Students must know the private address blocks. </a:t>
            </a:r>
          </a:p>
          <a:p>
            <a:pPr lvl="4">
              <a:buFont typeface="Arial" panose="020B0604020202020204" pitchFamily="34" charset="0"/>
              <a:buChar char="•"/>
            </a:pPr>
            <a:r>
              <a:rPr lang="en-US" sz="1500" dirty="0">
                <a:solidFill>
                  <a:srgbClr val="000000"/>
                </a:solidFill>
              </a:rPr>
              <a:t>Recommend they do activity </a:t>
            </a:r>
            <a:r>
              <a:rPr lang="en-US" sz="1500" dirty="0" smtClean="0">
                <a:solidFill>
                  <a:srgbClr val="000000"/>
                </a:solidFill>
              </a:rPr>
              <a:t>7.1.4.8.</a:t>
            </a:r>
            <a:endParaRPr lang="en-US" sz="1500" dirty="0">
              <a:solidFill>
                <a:srgbClr val="000000"/>
              </a:solidFill>
            </a:endParaRPr>
          </a:p>
          <a:p>
            <a:pPr lvl="4"/>
            <a:r>
              <a:rPr lang="en-US" sz="1500" dirty="0"/>
              <a:t>Discuss the addressing scheme used in their home and at your institution. </a:t>
            </a:r>
          </a:p>
          <a:p>
            <a:pPr lvl="1"/>
            <a:r>
              <a:rPr lang="en-US" sz="1600" dirty="0"/>
              <a:t>Legacy Classful Addressing. </a:t>
            </a:r>
          </a:p>
          <a:p>
            <a:pPr lvl="3"/>
            <a:r>
              <a:rPr lang="en-US" sz="1500" dirty="0"/>
              <a:t>Do not spend much time on this.</a:t>
            </a:r>
          </a:p>
          <a:p>
            <a:pPr lvl="3"/>
            <a:r>
              <a:rPr lang="en-US" sz="1500" dirty="0"/>
              <a:t>It is useful to see the foundation of IPv4 addressing and the reasons for depletion of addresses.</a:t>
            </a:r>
          </a:p>
          <a:p>
            <a:pPr lvl="1"/>
            <a:endParaRPr lang="en-US" dirty="0" smtClean="0"/>
          </a:p>
          <a:p>
            <a:endParaRPr lang="en-US" dirty="0"/>
          </a:p>
        </p:txBody>
      </p:sp>
      <p:sp>
        <p:nvSpPr>
          <p:cNvPr id="2" name="Title 1"/>
          <p:cNvSpPr>
            <a:spLocks noGrp="1"/>
          </p:cNvSpPr>
          <p:nvPr>
            <p:ph type="title"/>
          </p:nvPr>
        </p:nvSpPr>
        <p:spPr/>
        <p:txBody>
          <a:bodyPr/>
          <a:lstStyle/>
          <a:p>
            <a:r>
              <a:rPr lang="en-US" dirty="0" smtClean="0"/>
              <a:t>Chapter 7: Best Practices (Cont.)</a:t>
            </a:r>
            <a:endParaRPr lang="en-US" dirty="0"/>
          </a:p>
        </p:txBody>
      </p:sp>
    </p:spTree>
    <p:extLst>
      <p:ext uri="{BB962C8B-B14F-4D97-AF65-F5344CB8AC3E}">
        <p14:creationId xmlns:p14="http://schemas.microsoft.com/office/powerpoint/2010/main" val="272609995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lvl="0"/>
            <a:r>
              <a:rPr lang="en-US" sz="1800" dirty="0"/>
              <a:t> Section 7.2</a:t>
            </a:r>
          </a:p>
          <a:p>
            <a:pPr lvl="1"/>
            <a:r>
              <a:rPr lang="en-US" sz="1600" dirty="0"/>
              <a:t>Explain the structure of an IPv6 address.</a:t>
            </a:r>
          </a:p>
          <a:p>
            <a:pPr lvl="3"/>
            <a:r>
              <a:rPr lang="en-US" sz="1500" dirty="0"/>
              <a:t>IPv6 addresses are128 bits and are represented using hexadecimal values. </a:t>
            </a:r>
          </a:p>
          <a:p>
            <a:pPr lvl="3"/>
            <a:r>
              <a:rPr lang="en-US" sz="1500" dirty="0"/>
              <a:t>Four bits can be represented with a single hexadecimal value. Four hex digits </a:t>
            </a:r>
            <a:r>
              <a:rPr lang="en-US" sz="1500" dirty="0" smtClean="0"/>
              <a:t>= </a:t>
            </a:r>
            <a:r>
              <a:rPr lang="en-US" sz="1500" dirty="0" err="1" smtClean="0"/>
              <a:t>hextet</a:t>
            </a:r>
            <a:endParaRPr lang="en-US" sz="1500" dirty="0"/>
          </a:p>
          <a:p>
            <a:pPr lvl="3"/>
            <a:r>
              <a:rPr lang="en-US" sz="1500" dirty="0"/>
              <a:t>The prefix length is used to indicate the network portion of an IPv6 address can range from 0 to 128. Typical LAN prefix length /64</a:t>
            </a:r>
          </a:p>
          <a:p>
            <a:pPr lvl="1"/>
            <a:r>
              <a:rPr lang="en-US" sz="1600" dirty="0"/>
              <a:t>Encourage students to use activity </a:t>
            </a:r>
            <a:r>
              <a:rPr lang="en-US" sz="1600" dirty="0" smtClean="0"/>
              <a:t>7.2.2.4 </a:t>
            </a:r>
            <a:r>
              <a:rPr lang="en-US" sz="1600" dirty="0"/>
              <a:t>to practice </a:t>
            </a:r>
            <a:r>
              <a:rPr lang="en-US" sz="1600" dirty="0" smtClean="0"/>
              <a:t>compressing </a:t>
            </a:r>
            <a:r>
              <a:rPr lang="en-US" sz="1600" dirty="0"/>
              <a:t>IPv6 addresses.</a:t>
            </a:r>
          </a:p>
          <a:p>
            <a:pPr lvl="1"/>
            <a:r>
              <a:rPr lang="en-US" sz="1600" dirty="0"/>
              <a:t>Point out the important features of the IPv6 link-local address</a:t>
            </a:r>
          </a:p>
          <a:p>
            <a:pPr lvl="3"/>
            <a:r>
              <a:rPr lang="en-US" sz="1500" dirty="0"/>
              <a:t>Enables a device to communicate with other IPv6-enabled devices on the same link.</a:t>
            </a:r>
          </a:p>
          <a:p>
            <a:pPr lvl="3"/>
            <a:r>
              <a:rPr lang="en-US" sz="1500" dirty="0"/>
              <a:t>Every IPv6-enabled network interface is required to have a link-local address. </a:t>
            </a:r>
          </a:p>
          <a:p>
            <a:pPr lvl="3"/>
            <a:r>
              <a:rPr lang="en-US" sz="1500" dirty="0"/>
              <a:t>If not configured manually on an interface, it will be automatically created. </a:t>
            </a:r>
          </a:p>
          <a:p>
            <a:pPr lvl="3"/>
            <a:r>
              <a:rPr lang="en-US" sz="1500" dirty="0"/>
              <a:t>Link-local addresses are in the FE80::/10 range.</a:t>
            </a:r>
          </a:p>
          <a:p>
            <a:pPr lvl="1"/>
            <a:endParaRPr lang="en-US" dirty="0" smtClean="0"/>
          </a:p>
          <a:p>
            <a:endParaRPr lang="en-US" dirty="0"/>
          </a:p>
        </p:txBody>
      </p:sp>
      <p:sp>
        <p:nvSpPr>
          <p:cNvPr id="2" name="Title 1"/>
          <p:cNvSpPr>
            <a:spLocks noGrp="1"/>
          </p:cNvSpPr>
          <p:nvPr>
            <p:ph type="title"/>
          </p:nvPr>
        </p:nvSpPr>
        <p:spPr/>
        <p:txBody>
          <a:bodyPr/>
          <a:lstStyle/>
          <a:p>
            <a:r>
              <a:rPr lang="en-US" dirty="0" smtClean="0"/>
              <a:t>Chapter 7: Best Practices (Cont.)</a:t>
            </a:r>
            <a:endParaRPr lang="en-US" dirty="0"/>
          </a:p>
        </p:txBody>
      </p:sp>
    </p:spTree>
    <p:extLst>
      <p:ext uri="{BB962C8B-B14F-4D97-AF65-F5344CB8AC3E}">
        <p14:creationId xmlns:p14="http://schemas.microsoft.com/office/powerpoint/2010/main" val="369009665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8" y="714861"/>
            <a:ext cx="8853286" cy="4155319"/>
          </a:xfrm>
        </p:spPr>
        <p:txBody>
          <a:bodyPr/>
          <a:lstStyle/>
          <a:p>
            <a:pPr lvl="0"/>
            <a:r>
              <a:rPr lang="en-US" sz="1600" dirty="0"/>
              <a:t> </a:t>
            </a:r>
            <a:r>
              <a:rPr lang="en-US" sz="1800" dirty="0"/>
              <a:t>Section </a:t>
            </a:r>
            <a:r>
              <a:rPr lang="en-US" sz="1800" dirty="0" smtClean="0"/>
              <a:t>7.2 (Cont.)</a:t>
            </a:r>
            <a:endParaRPr lang="en-US" sz="1800" dirty="0"/>
          </a:p>
          <a:p>
            <a:pPr lvl="1"/>
            <a:r>
              <a:rPr lang="en-US" sz="1600" dirty="0"/>
              <a:t>Explain the parts of an IPv6 Global Unicast address and compare it to IPv4. </a:t>
            </a:r>
          </a:p>
          <a:p>
            <a:pPr lvl="3"/>
            <a:r>
              <a:rPr lang="en-US" sz="1400" dirty="0"/>
              <a:t>Global routing prefix the network portion of the address that is assigned by the provider, such as an ISP.</a:t>
            </a:r>
          </a:p>
          <a:p>
            <a:pPr lvl="3"/>
            <a:r>
              <a:rPr lang="en-US" sz="1400" dirty="0"/>
              <a:t>The Subnet ID can be used by an organization to identify subnets within its site.</a:t>
            </a:r>
          </a:p>
          <a:p>
            <a:pPr lvl="3"/>
            <a:r>
              <a:rPr lang="en-US" sz="1400" dirty="0"/>
              <a:t>Interface ID is equivalent to the host portion of an IPv4 </a:t>
            </a:r>
            <a:r>
              <a:rPr lang="en-US" sz="1400" dirty="0" smtClean="0"/>
              <a:t>address.</a:t>
            </a:r>
          </a:p>
          <a:p>
            <a:pPr lvl="1"/>
            <a:r>
              <a:rPr lang="en-US" sz="1600" dirty="0" smtClean="0"/>
              <a:t>Students should do interactive activity 7.2.3.5 to reinforce.</a:t>
            </a:r>
          </a:p>
          <a:p>
            <a:pPr lvl="1"/>
            <a:r>
              <a:rPr lang="en-US" sz="1600" dirty="0" smtClean="0"/>
              <a:t>Discuss the three Router Advertisement options</a:t>
            </a:r>
          </a:p>
          <a:p>
            <a:pPr lvl="3"/>
            <a:r>
              <a:rPr lang="en-US" sz="1400" dirty="0"/>
              <a:t>SLAAC </a:t>
            </a:r>
            <a:r>
              <a:rPr lang="en-US" sz="1400" dirty="0" smtClean="0"/>
              <a:t>only - </a:t>
            </a:r>
            <a:r>
              <a:rPr lang="en-US" sz="1400" dirty="0"/>
              <a:t>I'm everything you need (Prefix, Prefix-length, Default Gateway)"</a:t>
            </a:r>
            <a:endParaRPr lang="en-US" sz="1400" dirty="0" smtClean="0"/>
          </a:p>
          <a:p>
            <a:pPr lvl="3"/>
            <a:r>
              <a:rPr lang="en-US" sz="1400" dirty="0" smtClean="0"/>
              <a:t>SLAAC and DHCPv6 </a:t>
            </a:r>
            <a:r>
              <a:rPr lang="en-US" sz="1400" dirty="0"/>
              <a:t>- "Here is my information but you need to get other information such as DNS addresses from a DHCPv6 server</a:t>
            </a:r>
            <a:r>
              <a:rPr lang="en-US" sz="1400" dirty="0" smtClean="0"/>
              <a:t>.“</a:t>
            </a:r>
          </a:p>
          <a:p>
            <a:pPr lvl="3"/>
            <a:r>
              <a:rPr lang="en-US" sz="1400" dirty="0"/>
              <a:t>DHCPv6 only - "I can’t help you. Ask a DHCPv6 server for all your information."</a:t>
            </a:r>
            <a:endParaRPr lang="en-US" sz="1400" dirty="0" smtClean="0"/>
          </a:p>
          <a:p>
            <a:pPr lvl="1">
              <a:buFont typeface="Arial" panose="020B0604020202020204" pitchFamily="34" charset="0"/>
              <a:buChar char="•"/>
            </a:pPr>
            <a:endParaRPr lang="en-US" dirty="0"/>
          </a:p>
          <a:p>
            <a:pPr marL="261937" lvl="2" indent="0">
              <a:buNone/>
            </a:pPr>
            <a:endParaRPr lang="en-US" dirty="0" smtClean="0"/>
          </a:p>
          <a:p>
            <a:endParaRPr lang="en-US" dirty="0"/>
          </a:p>
        </p:txBody>
      </p:sp>
      <p:sp>
        <p:nvSpPr>
          <p:cNvPr id="2" name="Title 1"/>
          <p:cNvSpPr>
            <a:spLocks noGrp="1"/>
          </p:cNvSpPr>
          <p:nvPr>
            <p:ph type="title"/>
          </p:nvPr>
        </p:nvSpPr>
        <p:spPr/>
        <p:txBody>
          <a:bodyPr/>
          <a:lstStyle/>
          <a:p>
            <a:r>
              <a:rPr lang="en-US" dirty="0" smtClean="0"/>
              <a:t>Chapter 7: Best Practices (Cont.)</a:t>
            </a:r>
            <a:endParaRPr lang="en-US" dirty="0"/>
          </a:p>
        </p:txBody>
      </p:sp>
    </p:spTree>
    <p:extLst>
      <p:ext uri="{BB962C8B-B14F-4D97-AF65-F5344CB8AC3E}">
        <p14:creationId xmlns:p14="http://schemas.microsoft.com/office/powerpoint/2010/main" val="363502206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8" y="714861"/>
            <a:ext cx="8853286" cy="4155319"/>
          </a:xfrm>
        </p:spPr>
        <p:txBody>
          <a:bodyPr/>
          <a:lstStyle/>
          <a:p>
            <a:r>
              <a:rPr lang="en-US" sz="1800" dirty="0" smtClean="0"/>
              <a:t>Section 7.3</a:t>
            </a:r>
          </a:p>
          <a:p>
            <a:pPr lvl="1"/>
            <a:r>
              <a:rPr lang="en-US" sz="1600" dirty="0" smtClean="0"/>
              <a:t>Use </a:t>
            </a:r>
            <a:r>
              <a:rPr lang="en-US" sz="1600" dirty="0"/>
              <a:t>Packet Tracer to demonstrate verifying IPv4 and IPv6 Addressing </a:t>
            </a:r>
            <a:r>
              <a:rPr lang="en-US" sz="1600" dirty="0" smtClean="0"/>
              <a:t>7.3.2.5</a:t>
            </a:r>
            <a:r>
              <a:rPr lang="en-US" sz="1600" dirty="0"/>
              <a:t>.</a:t>
            </a:r>
          </a:p>
          <a:p>
            <a:pPr lvl="1"/>
            <a:r>
              <a:rPr lang="en-US" sz="1600" dirty="0"/>
              <a:t>Use Packet Tracer to demonstrate using Ping and Traceroute to test connectivity </a:t>
            </a:r>
            <a:r>
              <a:rPr lang="en-US" sz="1600" dirty="0" smtClean="0"/>
              <a:t>7.3.2.6</a:t>
            </a:r>
            <a:r>
              <a:rPr lang="en-US" sz="1600" dirty="0"/>
              <a:t>.</a:t>
            </a:r>
          </a:p>
          <a:p>
            <a:pPr lvl="1">
              <a:buFont typeface="Arial" panose="020B0604020202020204" pitchFamily="34" charset="0"/>
              <a:buChar char="•"/>
            </a:pPr>
            <a:endParaRPr lang="en-US" dirty="0"/>
          </a:p>
          <a:p>
            <a:pPr lvl="2"/>
            <a:endParaRPr lang="en-US" dirty="0" smtClean="0"/>
          </a:p>
          <a:p>
            <a:endParaRPr lang="en-US" dirty="0"/>
          </a:p>
        </p:txBody>
      </p:sp>
      <p:sp>
        <p:nvSpPr>
          <p:cNvPr id="2" name="Title 1"/>
          <p:cNvSpPr>
            <a:spLocks noGrp="1"/>
          </p:cNvSpPr>
          <p:nvPr>
            <p:ph type="title"/>
          </p:nvPr>
        </p:nvSpPr>
        <p:spPr/>
        <p:txBody>
          <a:bodyPr/>
          <a:lstStyle/>
          <a:p>
            <a:r>
              <a:rPr lang="en-US" dirty="0" smtClean="0"/>
              <a:t>Chapter 7: Best Practices (Cont.)</a:t>
            </a:r>
            <a:endParaRPr lang="en-US" dirty="0"/>
          </a:p>
        </p:txBody>
      </p:sp>
    </p:spTree>
    <p:extLst>
      <p:ext uri="{BB962C8B-B14F-4D97-AF65-F5344CB8AC3E}">
        <p14:creationId xmlns:p14="http://schemas.microsoft.com/office/powerpoint/2010/main" val="26791199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4"/>
          <p:cNvSpPr>
            <a:spLocks noGrp="1" noChangeArrowheads="1"/>
          </p:cNvSpPr>
          <p:nvPr>
            <p:ph idx="1"/>
          </p:nvPr>
        </p:nvSpPr>
        <p:spPr/>
        <p:txBody>
          <a:bodyPr/>
          <a:lstStyle/>
          <a:p>
            <a:pPr>
              <a:lnSpc>
                <a:spcPct val="85000"/>
              </a:lnSpc>
              <a:spcBef>
                <a:spcPct val="30000"/>
              </a:spcBef>
              <a:spcAft>
                <a:spcPts val="900"/>
              </a:spcAft>
              <a:defRPr/>
            </a:pPr>
            <a:r>
              <a:rPr lang="en-US" dirty="0"/>
              <a:t>For additional help with teaching strategies, including lesson plans, analogies for difficult concepts, and discussion topics, visit the CCNA Community at: </a:t>
            </a:r>
            <a:r>
              <a:rPr lang="en-US" dirty="0">
                <a:hlinkClick r:id="rId3"/>
              </a:rPr>
              <a:t>https://www.netacad.com/group/communities/community-home</a:t>
            </a:r>
            <a:endParaRPr lang="en-US" dirty="0"/>
          </a:p>
          <a:p>
            <a:pPr>
              <a:lnSpc>
                <a:spcPct val="85000"/>
              </a:lnSpc>
              <a:spcBef>
                <a:spcPct val="30000"/>
              </a:spcBef>
              <a:spcAft>
                <a:spcPts val="900"/>
              </a:spcAft>
              <a:defRPr/>
            </a:pPr>
            <a:r>
              <a:rPr lang="en-US" dirty="0"/>
              <a:t>Best practices from around the world for teaching CCNA Routing and Switching. </a:t>
            </a:r>
            <a:r>
              <a:rPr lang="en-US" dirty="0">
                <a:hlinkClick r:id="rId4"/>
              </a:rPr>
              <a:t>https://</a:t>
            </a:r>
            <a:r>
              <a:rPr lang="en-US" dirty="0" smtClean="0">
                <a:hlinkClick r:id="rId4"/>
              </a:rPr>
              <a:t>www.netacad.com/group/communities/ccna</a:t>
            </a:r>
            <a:endParaRPr lang="en-US" dirty="0"/>
          </a:p>
          <a:p>
            <a:pPr>
              <a:lnSpc>
                <a:spcPct val="85000"/>
              </a:lnSpc>
              <a:spcBef>
                <a:spcPct val="30000"/>
              </a:spcBef>
              <a:defRPr/>
            </a:pPr>
            <a:r>
              <a:rPr lang="en-US" dirty="0"/>
              <a:t>If you have lesson plans or resources that you would like to share, upload them to the CCNA Community in order to help other instructors.</a:t>
            </a:r>
          </a:p>
          <a:p>
            <a:r>
              <a:rPr lang="en-US" dirty="0"/>
              <a:t>Students can enroll in </a:t>
            </a:r>
            <a:r>
              <a:rPr lang="en-US" b="1" dirty="0" smtClean="0"/>
              <a:t>Introduction to Packet </a:t>
            </a:r>
            <a:r>
              <a:rPr lang="en-US" b="1" dirty="0"/>
              <a:t>Tracer </a:t>
            </a:r>
            <a:r>
              <a:rPr lang="en-US" dirty="0" smtClean="0"/>
              <a:t>(self-paced).</a:t>
            </a:r>
            <a:endParaRPr lang="en-US" dirty="0"/>
          </a:p>
        </p:txBody>
      </p:sp>
      <p:sp>
        <p:nvSpPr>
          <p:cNvPr id="13314" name="Rectangle 33"/>
          <p:cNvSpPr>
            <a:spLocks noGrp="1" noChangeArrowheads="1"/>
          </p:cNvSpPr>
          <p:nvPr>
            <p:ph type="title"/>
          </p:nvPr>
        </p:nvSpPr>
        <p:spPr/>
        <p:txBody>
          <a:bodyPr/>
          <a:lstStyle/>
          <a:p>
            <a:pPr eaLnBrk="1" hangingPunct="1"/>
            <a:r>
              <a:rPr lang="en-US" dirty="0" smtClean="0"/>
              <a:t>Chapter 7: Additional Help</a:t>
            </a:r>
          </a:p>
        </p:txBody>
      </p:sp>
    </p:spTree>
    <p:extLst>
      <p:ext uri="{BB962C8B-B14F-4D97-AF65-F5344CB8AC3E}">
        <p14:creationId xmlns:p14="http://schemas.microsoft.com/office/powerpoint/2010/main" val="184930198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6802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Chapter 7: IP Addressing</a:t>
            </a:r>
            <a:endParaRPr lang="en-US" dirty="0"/>
          </a:p>
        </p:txBody>
      </p:sp>
      <p:sp>
        <p:nvSpPr>
          <p:cNvPr id="7" name="Subtitle 6"/>
          <p:cNvSpPr>
            <a:spLocks noGrp="1"/>
          </p:cNvSpPr>
          <p:nvPr>
            <p:ph type="subTitle" idx="1"/>
          </p:nvPr>
        </p:nvSpPr>
        <p:spPr>
          <a:xfrm>
            <a:off x="469497" y="3809526"/>
            <a:ext cx="2368954" cy="902174"/>
          </a:xfrm>
        </p:spPr>
        <p:txBody>
          <a:bodyPr/>
          <a:lstStyle/>
          <a:p>
            <a:r>
              <a:rPr lang="en-US" dirty="0"/>
              <a:t>CCNA Routing and Switching</a:t>
            </a:r>
          </a:p>
          <a:p>
            <a:r>
              <a:rPr lang="en-US" dirty="0"/>
              <a:t>Introduction to Networks v6.0</a:t>
            </a:r>
          </a:p>
          <a:p>
            <a:endParaRPr lang="en-US" dirty="0"/>
          </a:p>
        </p:txBody>
      </p:sp>
    </p:spTree>
    <p:extLst>
      <p:ext uri="{BB962C8B-B14F-4D97-AF65-F5344CB8AC3E}">
        <p14:creationId xmlns:p14="http://schemas.microsoft.com/office/powerpoint/2010/main" val="178293801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a:xfrm>
            <a:off x="145358" y="615463"/>
            <a:ext cx="8853286" cy="4000500"/>
          </a:xfrm>
        </p:spPr>
        <p:txBody>
          <a:bodyPr/>
          <a:lstStyle/>
          <a:p>
            <a:r>
              <a:rPr lang="en-CA" dirty="0"/>
              <a:t>7</a:t>
            </a:r>
            <a:r>
              <a:rPr lang="en-CA" dirty="0" smtClean="0"/>
              <a:t>.1 </a:t>
            </a:r>
            <a:r>
              <a:rPr lang="en-US" dirty="0"/>
              <a:t>IPv4 Network Addresses </a:t>
            </a:r>
            <a:endParaRPr lang="en-US" dirty="0" smtClean="0"/>
          </a:p>
          <a:p>
            <a:r>
              <a:rPr lang="en-US" sz="1400" dirty="0"/>
              <a:t>Explain the use of IPv4 addresses to provide connectivity in small to medium-sized business </a:t>
            </a:r>
            <a:r>
              <a:rPr lang="en-US" sz="1400" dirty="0" smtClean="0"/>
              <a:t>networks</a:t>
            </a:r>
            <a:endParaRPr lang="en-US" sz="850" dirty="0"/>
          </a:p>
          <a:p>
            <a:pPr marL="542131" lvl="2" indent="-214313">
              <a:buFont typeface="Arial" panose="020B0604020202020204" pitchFamily="34" charset="0"/>
              <a:buChar char="•"/>
            </a:pPr>
            <a:r>
              <a:rPr lang="en-US" sz="1300" dirty="0" smtClean="0"/>
              <a:t>Convert </a:t>
            </a:r>
            <a:r>
              <a:rPr lang="en-US" sz="1300" dirty="0"/>
              <a:t>between binary and decimal numbering systems.</a:t>
            </a:r>
          </a:p>
          <a:p>
            <a:pPr marL="542131" lvl="2" indent="-214313">
              <a:buFont typeface="Arial" panose="020B0604020202020204" pitchFamily="34" charset="0"/>
              <a:buChar char="•"/>
            </a:pPr>
            <a:r>
              <a:rPr lang="en-US" sz="1300" dirty="0"/>
              <a:t>Describe the structure of an IPv4 address including the network portion, the host portion, and the subnet mask</a:t>
            </a:r>
            <a:r>
              <a:rPr lang="en-US" sz="1300" dirty="0" smtClean="0"/>
              <a:t>.</a:t>
            </a:r>
          </a:p>
          <a:p>
            <a:pPr marL="542131" lvl="2" indent="-214313">
              <a:buFont typeface="Arial" panose="020B0604020202020204" pitchFamily="34" charset="0"/>
              <a:buChar char="•"/>
            </a:pPr>
            <a:r>
              <a:rPr lang="en-US" sz="1300" dirty="0"/>
              <a:t>Compare the characteristics and uses of the unicast, broadcast and multicast IPv4 addresses</a:t>
            </a:r>
            <a:r>
              <a:rPr lang="en-US" sz="1300" dirty="0" smtClean="0"/>
              <a:t>.</a:t>
            </a:r>
          </a:p>
          <a:p>
            <a:pPr marL="542131" lvl="2" indent="-214313">
              <a:buFont typeface="Arial" panose="020B0604020202020204" pitchFamily="34" charset="0"/>
              <a:buChar char="•"/>
            </a:pPr>
            <a:r>
              <a:rPr lang="en-US" sz="1300" dirty="0"/>
              <a:t>Explain public, private, and reserved IPv4 addresses</a:t>
            </a:r>
            <a:r>
              <a:rPr lang="en-US" sz="1300" dirty="0" smtClean="0"/>
              <a:t>.</a:t>
            </a:r>
          </a:p>
          <a:p>
            <a:pPr marL="351631" indent="-285750"/>
            <a:r>
              <a:rPr lang="en-US" sz="1600" dirty="0" smtClean="0"/>
              <a:t>7.2 IPv6 </a:t>
            </a:r>
            <a:r>
              <a:rPr lang="en-US" sz="1600" dirty="0"/>
              <a:t>Network </a:t>
            </a:r>
            <a:r>
              <a:rPr lang="en-US" sz="1600" dirty="0" smtClean="0"/>
              <a:t>Addresses</a:t>
            </a:r>
          </a:p>
          <a:p>
            <a:pPr marL="351631" indent="-285750"/>
            <a:r>
              <a:rPr lang="en-US" sz="1400" dirty="0" smtClean="0"/>
              <a:t>Configure </a:t>
            </a:r>
            <a:r>
              <a:rPr lang="en-US" sz="1400" dirty="0"/>
              <a:t>IPv6 addresses to provide connectivity in small to medium-sized business networks</a:t>
            </a:r>
            <a:r>
              <a:rPr lang="en-US" sz="1400" dirty="0" smtClean="0"/>
              <a:t>.</a:t>
            </a:r>
          </a:p>
          <a:p>
            <a:pPr marL="542131" lvl="2" indent="-214313">
              <a:buFont typeface="Arial" panose="020B0604020202020204" pitchFamily="34" charset="0"/>
              <a:buChar char="•"/>
            </a:pPr>
            <a:r>
              <a:rPr lang="en-US" sz="1300" dirty="0"/>
              <a:t>Explain the need for IPv6 addressing</a:t>
            </a:r>
            <a:r>
              <a:rPr lang="en-US" sz="1300" dirty="0" smtClean="0"/>
              <a:t>.</a:t>
            </a:r>
          </a:p>
          <a:p>
            <a:pPr marL="542131" lvl="2" indent="-214313">
              <a:buFont typeface="Arial" panose="020B0604020202020204" pitchFamily="34" charset="0"/>
              <a:buChar char="•"/>
            </a:pPr>
            <a:r>
              <a:rPr lang="en-US" sz="1300" dirty="0"/>
              <a:t>Describe the representation of an IPv6 address</a:t>
            </a:r>
            <a:r>
              <a:rPr lang="en-US" sz="1300" dirty="0" smtClean="0"/>
              <a:t>.</a:t>
            </a:r>
          </a:p>
          <a:p>
            <a:pPr marL="542131" lvl="2" indent="-214313">
              <a:buFont typeface="Arial" panose="020B0604020202020204" pitchFamily="34" charset="0"/>
              <a:buChar char="•"/>
            </a:pPr>
            <a:r>
              <a:rPr lang="en-US" sz="1300" dirty="0"/>
              <a:t>Compare types of IPv6 network addresses</a:t>
            </a:r>
            <a:r>
              <a:rPr lang="en-US" sz="1300" dirty="0" smtClean="0"/>
              <a:t>.</a:t>
            </a:r>
          </a:p>
          <a:p>
            <a:pPr marL="542131" lvl="2" indent="-214313">
              <a:buFont typeface="Arial" panose="020B0604020202020204" pitchFamily="34" charset="0"/>
              <a:buChar char="•"/>
            </a:pPr>
            <a:r>
              <a:rPr lang="en-US" sz="1300" dirty="0"/>
              <a:t>Configure global unicast addresses</a:t>
            </a:r>
            <a:r>
              <a:rPr lang="en-US" sz="1300" dirty="0" smtClean="0"/>
              <a:t>.</a:t>
            </a:r>
          </a:p>
          <a:p>
            <a:pPr marL="542131" lvl="2" indent="-214313">
              <a:buFont typeface="Arial" panose="020B0604020202020204" pitchFamily="34" charset="0"/>
              <a:buChar char="•"/>
            </a:pPr>
            <a:r>
              <a:rPr lang="en-US" sz="1300" dirty="0"/>
              <a:t>Describe multicast addresses.</a:t>
            </a:r>
          </a:p>
        </p:txBody>
      </p:sp>
      <p:sp>
        <p:nvSpPr>
          <p:cNvPr id="4098" name="Rectangle 33"/>
          <p:cNvSpPr>
            <a:spLocks noGrp="1" noChangeArrowheads="1"/>
          </p:cNvSpPr>
          <p:nvPr>
            <p:ph type="title"/>
          </p:nvPr>
        </p:nvSpPr>
        <p:spPr/>
        <p:txBody>
          <a:bodyPr/>
          <a:lstStyle/>
          <a:p>
            <a:pPr eaLnBrk="1" hangingPunct="1"/>
            <a:r>
              <a:rPr lang="en-US" dirty="0" smtClean="0"/>
              <a:t>Chapter 7 - Sections &amp; Objectives</a:t>
            </a:r>
          </a:p>
        </p:txBody>
      </p:sp>
    </p:spTree>
    <p:extLst>
      <p:ext uri="{BB962C8B-B14F-4D97-AF65-F5344CB8AC3E}">
        <p14:creationId xmlns:p14="http://schemas.microsoft.com/office/powerpoint/2010/main" val="175886867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CA" sz="1600" dirty="0" smtClean="0"/>
              <a:t>7.3 </a:t>
            </a:r>
            <a:r>
              <a:rPr lang="en-US" sz="1600" dirty="0" smtClean="0"/>
              <a:t>Connectivity Verification</a:t>
            </a:r>
          </a:p>
          <a:p>
            <a:r>
              <a:rPr lang="en-US" sz="1600" dirty="0"/>
              <a:t>Use common testing utilities to verify and test network connectivity</a:t>
            </a:r>
            <a:r>
              <a:rPr lang="en-US" sz="1600" dirty="0" smtClean="0"/>
              <a:t>.</a:t>
            </a:r>
          </a:p>
          <a:p>
            <a:pPr lvl="1"/>
            <a:r>
              <a:rPr lang="en-US" dirty="0"/>
              <a:t>Explain how ICMP is used to test network connectivity</a:t>
            </a:r>
            <a:r>
              <a:rPr lang="en-US" dirty="0" smtClean="0"/>
              <a:t>.</a:t>
            </a:r>
          </a:p>
          <a:p>
            <a:pPr lvl="1"/>
            <a:r>
              <a:rPr lang="en-US" dirty="0"/>
              <a:t>Use ping and traceroute utilities to test network connectivity</a:t>
            </a:r>
            <a:r>
              <a:rPr lang="en-US" dirty="0" smtClean="0"/>
              <a:t>.</a:t>
            </a:r>
          </a:p>
        </p:txBody>
      </p:sp>
      <p:sp>
        <p:nvSpPr>
          <p:cNvPr id="4098" name="Rectangle 33"/>
          <p:cNvSpPr>
            <a:spLocks noGrp="1" noChangeArrowheads="1"/>
          </p:cNvSpPr>
          <p:nvPr>
            <p:ph type="title"/>
          </p:nvPr>
        </p:nvSpPr>
        <p:spPr/>
        <p:txBody>
          <a:bodyPr/>
          <a:lstStyle/>
          <a:p>
            <a:pPr eaLnBrk="1" hangingPunct="1"/>
            <a:r>
              <a:rPr lang="en-US" dirty="0" smtClean="0"/>
              <a:t>Chapter 7 - Sections &amp; Objectives (Cont.)</a:t>
            </a:r>
          </a:p>
        </p:txBody>
      </p:sp>
    </p:spTree>
    <p:extLst>
      <p:ext uri="{BB962C8B-B14F-4D97-AF65-F5344CB8AC3E}">
        <p14:creationId xmlns:p14="http://schemas.microsoft.com/office/powerpoint/2010/main" val="94231458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a:t>7</a:t>
            </a:r>
            <a:r>
              <a:rPr lang="en-US" dirty="0" smtClean="0"/>
              <a:t>.1 IPv4 Network Addresses</a:t>
            </a:r>
            <a:endParaRPr lang="en-US" dirty="0"/>
          </a:p>
        </p:txBody>
      </p:sp>
    </p:spTree>
    <p:extLst>
      <p:ext uri="{BB962C8B-B14F-4D97-AF65-F5344CB8AC3E}">
        <p14:creationId xmlns:p14="http://schemas.microsoft.com/office/powerpoint/2010/main" val="67309964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CA" dirty="0" smtClean="0"/>
              <a:t>This PowerPoint deck is divided in two parts:</a:t>
            </a:r>
          </a:p>
          <a:p>
            <a:r>
              <a:rPr lang="en-US" dirty="0" smtClean="0"/>
              <a:t>Instructor Planning Guide</a:t>
            </a:r>
            <a:endParaRPr lang="en-CA" dirty="0" smtClean="0"/>
          </a:p>
          <a:p>
            <a:pPr lvl="1"/>
            <a:r>
              <a:rPr lang="en-CA" dirty="0" smtClean="0"/>
              <a:t>Information to help you become familiar with the chapter</a:t>
            </a:r>
          </a:p>
          <a:p>
            <a:pPr lvl="1"/>
            <a:r>
              <a:rPr lang="en-CA" dirty="0" smtClean="0"/>
              <a:t>Teaching aids</a:t>
            </a:r>
          </a:p>
          <a:p>
            <a:r>
              <a:rPr lang="en-CA" dirty="0" smtClean="0"/>
              <a:t>Instructor Class Presentation</a:t>
            </a:r>
          </a:p>
          <a:p>
            <a:pPr lvl="1"/>
            <a:r>
              <a:rPr lang="en-CA" dirty="0" smtClean="0"/>
              <a:t>Optional slides that you can use in the classroom</a:t>
            </a:r>
          </a:p>
          <a:p>
            <a:pPr lvl="1"/>
            <a:r>
              <a:rPr lang="en-CA" dirty="0" smtClean="0"/>
              <a:t>Begins on slide # 16</a:t>
            </a:r>
          </a:p>
          <a:p>
            <a:endParaRPr lang="en-CA" dirty="0" smtClean="0"/>
          </a:p>
          <a:p>
            <a:r>
              <a:rPr lang="en-CA" b="1" dirty="0" smtClean="0"/>
              <a:t>Note</a:t>
            </a:r>
            <a:r>
              <a:rPr lang="en-CA" dirty="0" smtClean="0"/>
              <a:t>: Remove the Planning Guide from this presentation before sharing with anyone.</a:t>
            </a:r>
          </a:p>
        </p:txBody>
      </p:sp>
      <p:sp>
        <p:nvSpPr>
          <p:cNvPr id="4098" name="Rectangle 33"/>
          <p:cNvSpPr>
            <a:spLocks noGrp="1" noChangeArrowheads="1"/>
          </p:cNvSpPr>
          <p:nvPr>
            <p:ph type="title"/>
          </p:nvPr>
        </p:nvSpPr>
        <p:spPr/>
        <p:txBody>
          <a:bodyPr/>
          <a:lstStyle/>
          <a:p>
            <a:r>
              <a:rPr lang="en-US" dirty="0" smtClean="0"/>
              <a:t>Instructor Materials – Chapter 7 Planning Guide</a:t>
            </a:r>
          </a:p>
        </p:txBody>
      </p:sp>
    </p:spTree>
    <p:extLst>
      <p:ext uri="{BB962C8B-B14F-4D97-AF65-F5344CB8AC3E}">
        <p14:creationId xmlns:p14="http://schemas.microsoft.com/office/powerpoint/2010/main" val="359958195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en-US" altLang="ja-JP" dirty="0"/>
              <a:t>Binary </a:t>
            </a:r>
            <a:r>
              <a:rPr lang="en-US" altLang="ja-JP" dirty="0" smtClean="0"/>
              <a:t>numbering </a:t>
            </a:r>
            <a:r>
              <a:rPr lang="en-US" altLang="ja-JP" dirty="0"/>
              <a:t>system </a:t>
            </a:r>
            <a:r>
              <a:rPr lang="en-US" altLang="ja-JP" dirty="0" smtClean="0"/>
              <a:t>consists </a:t>
            </a:r>
            <a:r>
              <a:rPr lang="en-US" altLang="ja-JP" dirty="0"/>
              <a:t>of the numbers 0 and 1 called </a:t>
            </a:r>
            <a:r>
              <a:rPr lang="en-US" altLang="ja-JP" dirty="0" smtClean="0"/>
              <a:t>bits</a:t>
            </a:r>
          </a:p>
          <a:p>
            <a:pPr lvl="1"/>
            <a:r>
              <a:rPr lang="en-US" altLang="ja-JP" dirty="0" smtClean="0"/>
              <a:t>IPv4 addresses are expressed in 32 binary bits divided into 4 8-bit octets</a:t>
            </a:r>
          </a:p>
        </p:txBody>
      </p:sp>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altLang="en-US" dirty="0"/>
              <a:t>IPv4 Addresses</a:t>
            </a:r>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4468" y="1734207"/>
            <a:ext cx="4986332" cy="3059380"/>
          </a:xfrm>
          <a:prstGeom prst="rect">
            <a:avLst/>
          </a:prstGeom>
        </p:spPr>
      </p:pic>
    </p:spTree>
    <p:extLst>
      <p:ext uri="{BB962C8B-B14F-4D97-AF65-F5344CB8AC3E}">
        <p14:creationId xmlns:p14="http://schemas.microsoft.com/office/powerpoint/2010/main" val="234247823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en-US" dirty="0"/>
              <a:t>IPv4 addresses are commonly expressed in dotted decimal </a:t>
            </a:r>
            <a:r>
              <a:rPr lang="en-US" dirty="0" smtClean="0"/>
              <a:t>notation</a:t>
            </a:r>
          </a:p>
        </p:txBody>
      </p:sp>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altLang="en-US" dirty="0"/>
              <a:t>IPv4 </a:t>
            </a:r>
            <a:r>
              <a:rPr lang="en-US" altLang="en-US" dirty="0" smtClean="0"/>
              <a:t>Addresses (Cont.)</a:t>
            </a:r>
            <a:endParaRPr lang="en-US" altLang="en-US"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3273" y="1439918"/>
            <a:ext cx="5454869" cy="3153104"/>
          </a:xfrm>
          <a:prstGeom prst="rect">
            <a:avLst/>
          </a:prstGeom>
        </p:spPr>
      </p:pic>
    </p:spTree>
    <p:extLst>
      <p:ext uri="{BB962C8B-B14F-4D97-AF65-F5344CB8AC3E}">
        <p14:creationId xmlns:p14="http://schemas.microsoft.com/office/powerpoint/2010/main" val="253329768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025" y="1103586"/>
            <a:ext cx="4165175" cy="3850677"/>
          </a:xfrm>
        </p:spPr>
        <p:txBody>
          <a:bodyPr/>
          <a:lstStyle/>
          <a:p>
            <a:r>
              <a:rPr lang="en-US" dirty="0"/>
              <a:t>This  video  will cover  the process  of  </a:t>
            </a:r>
            <a:r>
              <a:rPr lang="en-US" dirty="0" err="1"/>
              <a:t>ANDing</a:t>
            </a:r>
            <a:r>
              <a:rPr lang="en-US" dirty="0"/>
              <a:t>  as it relates  to discovering  the network  address,  the host </a:t>
            </a:r>
            <a:r>
              <a:rPr lang="en-US" dirty="0" smtClean="0"/>
              <a:t>addresses</a:t>
            </a:r>
            <a:r>
              <a:rPr lang="en-US" dirty="0"/>
              <a:t>,  and  the broadcast  address  in an IPv4  </a:t>
            </a:r>
            <a:r>
              <a:rPr lang="en-US" dirty="0" smtClean="0"/>
              <a:t>network.</a:t>
            </a:r>
            <a:endParaRPr lang="en-US" dirty="0"/>
          </a:p>
        </p:txBody>
      </p:sp>
      <p:sp>
        <p:nvSpPr>
          <p:cNvPr id="29698" name="Rectangle 2"/>
          <p:cNvSpPr>
            <a:spLocks noGrp="1" noChangeArrowheads="1"/>
          </p:cNvSpPr>
          <p:nvPr>
            <p:ph type="title"/>
          </p:nvPr>
        </p:nvSpPr>
        <p:spPr>
          <a:xfrm>
            <a:off x="1" y="114963"/>
            <a:ext cx="9144000" cy="757551"/>
          </a:xfrm>
        </p:spPr>
        <p:txBody>
          <a:bodyPr/>
          <a:lstStyle/>
          <a:p>
            <a:r>
              <a:rPr lang="en-US" altLang="en-US" sz="1600" dirty="0" smtClean="0"/>
              <a:t>Binary and Decimal Conversation</a:t>
            </a:r>
            <a:r>
              <a:rPr lang="en-US" altLang="en-US" dirty="0" smtClean="0"/>
              <a:t/>
            </a:r>
            <a:br>
              <a:rPr lang="en-US" altLang="en-US" dirty="0" smtClean="0"/>
            </a:br>
            <a:r>
              <a:rPr lang="en-US" altLang="en-US" dirty="0"/>
              <a:t>Video Demonstration – Converting Between Binary and Decimal Numbering Systems</a:t>
            </a:r>
            <a:endParaRPr lang="en-US" alt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721" y="1782753"/>
            <a:ext cx="4542949" cy="248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875563"/>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8165" y="798944"/>
            <a:ext cx="3620173" cy="4235511"/>
          </a:xfrm>
        </p:spPr>
        <p:txBody>
          <a:bodyPr/>
          <a:lstStyle/>
          <a:p>
            <a:r>
              <a:rPr lang="en-US" sz="1400" dirty="0"/>
              <a:t>The first row identifies the number base or radix. </a:t>
            </a:r>
            <a:r>
              <a:rPr lang="en-US" sz="1400" dirty="0" smtClean="0"/>
              <a:t>Decimal is 10. Binary is based on 2, therefore radix will be 2</a:t>
            </a:r>
          </a:p>
          <a:p>
            <a:r>
              <a:rPr lang="en-US" sz="1400" dirty="0"/>
              <a:t>The 2nd row considers the position of </a:t>
            </a:r>
            <a:r>
              <a:rPr lang="en-US" sz="1400" dirty="0" smtClean="0"/>
              <a:t>the number </a:t>
            </a:r>
            <a:r>
              <a:rPr lang="en-US" sz="1400" dirty="0"/>
              <a:t>starting </a:t>
            </a:r>
            <a:r>
              <a:rPr lang="en-US" sz="1400" dirty="0" smtClean="0"/>
              <a:t>with 0. These </a:t>
            </a:r>
            <a:r>
              <a:rPr lang="en-US" sz="1400" dirty="0"/>
              <a:t>numbers also represent the exponential value that will be used to calculate the positional value (4th row</a:t>
            </a:r>
            <a:r>
              <a:rPr lang="en-US" sz="1400" dirty="0" smtClean="0"/>
              <a:t>).</a:t>
            </a:r>
          </a:p>
          <a:p>
            <a:r>
              <a:rPr lang="en-US" sz="1400" dirty="0"/>
              <a:t>The 3rd row calculates the positional value by taking the radix and raising it by the exponential value of its position. Note: n^0 is always = 1</a:t>
            </a:r>
            <a:r>
              <a:rPr lang="en-US" sz="1400" dirty="0" smtClean="0"/>
              <a:t>.</a:t>
            </a:r>
          </a:p>
          <a:p>
            <a:r>
              <a:rPr lang="en-US" sz="1400" dirty="0" smtClean="0"/>
              <a:t>The positional value is listed in the fourth row.</a:t>
            </a:r>
          </a:p>
        </p:txBody>
      </p:sp>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altLang="en-US" dirty="0" smtClean="0"/>
              <a:t>Positional Notation</a:t>
            </a:r>
            <a:endParaRPr lang="en-US" altLang="en-US" dirty="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6502" y="273796"/>
            <a:ext cx="4858229" cy="2287945"/>
          </a:xfrm>
          <a:prstGeom prst="rect">
            <a:avLst/>
          </a:prstGeom>
        </p:spPr>
      </p:pic>
      <p:pic>
        <p:nvPicPr>
          <p:cNvPr id="7" name="Picture 6"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3511" y="3270554"/>
            <a:ext cx="4556633" cy="1202767"/>
          </a:xfrm>
          <a:prstGeom prst="rect">
            <a:avLst/>
          </a:prstGeom>
        </p:spPr>
      </p:pic>
      <p:sp>
        <p:nvSpPr>
          <p:cNvPr id="5" name="Rectangle 4"/>
          <p:cNvSpPr/>
          <p:nvPr/>
        </p:nvSpPr>
        <p:spPr>
          <a:xfrm>
            <a:off x="4476513" y="2870595"/>
            <a:ext cx="3440365" cy="338554"/>
          </a:xfrm>
          <a:prstGeom prst="rect">
            <a:avLst/>
          </a:prstGeom>
        </p:spPr>
        <p:txBody>
          <a:bodyPr wrap="none">
            <a:spAutoFit/>
          </a:bodyPr>
          <a:lstStyle/>
          <a:p>
            <a:r>
              <a:rPr lang="en-US" sz="1600" dirty="0"/>
              <a:t>Applying decimal positional </a:t>
            </a:r>
            <a:r>
              <a:rPr lang="en-US" sz="1600" dirty="0" smtClean="0"/>
              <a:t>notation</a:t>
            </a:r>
            <a:endParaRPr lang="en-US" sz="1600" dirty="0"/>
          </a:p>
        </p:txBody>
      </p:sp>
    </p:spTree>
    <p:extLst>
      <p:ext uri="{BB962C8B-B14F-4D97-AF65-F5344CB8AC3E}">
        <p14:creationId xmlns:p14="http://schemas.microsoft.com/office/powerpoint/2010/main" val="132057373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452282" y="872131"/>
            <a:ext cx="4694945" cy="2136358"/>
          </a:xfrm>
        </p:spPr>
      </p:pic>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altLang="en-US" dirty="0" smtClean="0"/>
              <a:t>Positional Notation (Cont.)</a:t>
            </a:r>
            <a:endParaRPr lang="en-US" altLang="en-US" dirty="0"/>
          </a:p>
        </p:txBody>
      </p:sp>
      <p:sp>
        <p:nvSpPr>
          <p:cNvPr id="5" name="Rectangle 4"/>
          <p:cNvSpPr/>
          <p:nvPr/>
        </p:nvSpPr>
        <p:spPr>
          <a:xfrm>
            <a:off x="345456" y="3193155"/>
            <a:ext cx="4063933" cy="369332"/>
          </a:xfrm>
          <a:prstGeom prst="rect">
            <a:avLst/>
          </a:prstGeom>
        </p:spPr>
        <p:txBody>
          <a:bodyPr wrap="none">
            <a:spAutoFit/>
          </a:bodyPr>
          <a:lstStyle/>
          <a:p>
            <a:pPr marL="285750" indent="-285750">
              <a:buFont typeface="Wingdings" panose="05000000000000000000" pitchFamily="2" charset="2"/>
              <a:buChar char="§"/>
            </a:pPr>
            <a:r>
              <a:rPr lang="en-US" dirty="0" smtClean="0">
                <a:latin typeface="+mn-lt"/>
              </a:rPr>
              <a:t>Applying binary </a:t>
            </a:r>
            <a:r>
              <a:rPr lang="en-US" dirty="0">
                <a:latin typeface="+mn-lt"/>
              </a:rPr>
              <a:t>positional notation.</a:t>
            </a:r>
          </a:p>
        </p:txBody>
      </p:sp>
      <p:pic>
        <p:nvPicPr>
          <p:cNvPr id="6" name="Picture 5"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13969" y="3562487"/>
            <a:ext cx="5025358" cy="1390810"/>
          </a:xfrm>
          <a:prstGeom prst="rect">
            <a:avLst/>
          </a:prstGeom>
        </p:spPr>
      </p:pic>
    </p:spTree>
    <p:extLst>
      <p:ext uri="{BB962C8B-B14F-4D97-AF65-F5344CB8AC3E}">
        <p14:creationId xmlns:p14="http://schemas.microsoft.com/office/powerpoint/2010/main" val="555082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301330" y="798944"/>
            <a:ext cx="8771649" cy="1651293"/>
          </a:xfrm>
        </p:spPr>
        <p:txBody>
          <a:bodyPr/>
          <a:lstStyle/>
          <a:p>
            <a:r>
              <a:rPr lang="en-US" sz="1400" dirty="0" smtClean="0"/>
              <a:t>To convert a binary IPv4  address to </a:t>
            </a:r>
            <a:r>
              <a:rPr lang="en-US" sz="1400" dirty="0"/>
              <a:t>decimal </a:t>
            </a:r>
            <a:r>
              <a:rPr lang="en-US" sz="1400" dirty="0" smtClean="0"/>
              <a:t>enter </a:t>
            </a:r>
            <a:r>
              <a:rPr lang="en-US" sz="1400" dirty="0"/>
              <a:t>the 8-bit binary number </a:t>
            </a:r>
            <a:r>
              <a:rPr lang="en-US" sz="1400" dirty="0" smtClean="0"/>
              <a:t>of each octet under </a:t>
            </a:r>
            <a:r>
              <a:rPr lang="en-US" sz="1400" dirty="0"/>
              <a:t>the positional value of row 1 and then calculate to produce the </a:t>
            </a:r>
            <a:r>
              <a:rPr lang="en-US" sz="1400" dirty="0" smtClean="0"/>
              <a:t>decimal. </a:t>
            </a:r>
          </a:p>
        </p:txBody>
      </p:sp>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dirty="0"/>
              <a:t>Binary to Decimal Conversion</a:t>
            </a:r>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9204" y="1556495"/>
            <a:ext cx="5584054" cy="3105518"/>
          </a:xfrm>
          <a:prstGeom prst="rect">
            <a:avLst/>
          </a:prstGeom>
        </p:spPr>
      </p:pic>
    </p:spTree>
    <p:extLst>
      <p:ext uri="{BB962C8B-B14F-4D97-AF65-F5344CB8AC3E}">
        <p14:creationId xmlns:p14="http://schemas.microsoft.com/office/powerpoint/2010/main" val="60180499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301331" y="798944"/>
            <a:ext cx="3278210" cy="3996080"/>
          </a:xfrm>
        </p:spPr>
        <p:txBody>
          <a:bodyPr/>
          <a:lstStyle/>
          <a:p>
            <a:r>
              <a:rPr lang="en-US" sz="1400" dirty="0" smtClean="0"/>
              <a:t>To convert a decimal IPv4address to binary use the positional chart and check first if the number is greater than the 128 bit. If no a 0 is placed in this position. If yes then a 1 is placed in this position. </a:t>
            </a:r>
          </a:p>
          <a:p>
            <a:r>
              <a:rPr lang="en-US" sz="1400" dirty="0" smtClean="0"/>
              <a:t>128 is subtracted from the original number and the remainder is then checked against the next position (64) If it is less than 64 a 0 is placed in this position. If it is greater, a 1 is placed in this position and 64 is subtracted. </a:t>
            </a:r>
          </a:p>
          <a:p>
            <a:r>
              <a:rPr lang="en-US" sz="1400" dirty="0" smtClean="0"/>
              <a:t>The process repeats until all positional values have been entered. </a:t>
            </a:r>
          </a:p>
          <a:p>
            <a:endParaRPr lang="en-US" sz="1400" dirty="0" smtClean="0"/>
          </a:p>
        </p:txBody>
      </p:sp>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dirty="0" smtClean="0"/>
              <a:t>Decimal to Binary Conversion</a:t>
            </a:r>
            <a:endParaRPr lang="en-US"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8836" y="862007"/>
            <a:ext cx="4811696" cy="3122822"/>
          </a:xfrm>
          <a:prstGeom prst="rect">
            <a:avLst/>
          </a:prstGeom>
        </p:spPr>
      </p:pic>
    </p:spTree>
    <p:extLst>
      <p:ext uri="{BB962C8B-B14F-4D97-AF65-F5344CB8AC3E}">
        <p14:creationId xmlns:p14="http://schemas.microsoft.com/office/powerpoint/2010/main" val="26739442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smtClean="0"/>
              <a:t>Binary and Decimal Conversion</a:t>
            </a:r>
            <a:r>
              <a:rPr lang="en-US" altLang="en-US" dirty="0" smtClean="0"/>
              <a:t/>
            </a:r>
            <a:br>
              <a:rPr lang="en-US" altLang="en-US" dirty="0" smtClean="0"/>
            </a:br>
            <a:r>
              <a:rPr lang="en-US" dirty="0" smtClean="0"/>
              <a:t>Decimal to Binary Conversion Examples</a:t>
            </a:r>
            <a:endParaRPr lang="en-US" dirty="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507" y="798944"/>
            <a:ext cx="3092833" cy="1910802"/>
          </a:xfrm>
          <a:prstGeom prst="rect">
            <a:avLst/>
          </a:prstGeom>
        </p:spPr>
      </p:pic>
      <p:pic>
        <p:nvPicPr>
          <p:cNvPr id="4" name="Picture 3"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9336" y="797816"/>
            <a:ext cx="3088889" cy="1913058"/>
          </a:xfrm>
          <a:prstGeom prst="rect">
            <a:avLst/>
          </a:prstGeom>
        </p:spPr>
      </p:pic>
      <p:pic>
        <p:nvPicPr>
          <p:cNvPr id="5" name="Picture 4"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507" y="2834234"/>
            <a:ext cx="3099916" cy="1960790"/>
          </a:xfrm>
          <a:prstGeom prst="rect">
            <a:avLst/>
          </a:prstGeom>
        </p:spPr>
      </p:pic>
      <p:pic>
        <p:nvPicPr>
          <p:cNvPr id="6" name="Picture 5" descr="Introduction to Networks - Mozilla Firefox"/>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49336" y="2834234"/>
            <a:ext cx="3170883" cy="1868395"/>
          </a:xfrm>
          <a:prstGeom prst="rect">
            <a:avLst/>
          </a:prstGeom>
        </p:spPr>
      </p:pic>
    </p:spTree>
    <p:extLst>
      <p:ext uri="{BB962C8B-B14F-4D97-AF65-F5344CB8AC3E}">
        <p14:creationId xmlns:p14="http://schemas.microsoft.com/office/powerpoint/2010/main" val="861725705"/>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966" y="798944"/>
            <a:ext cx="3434575" cy="3996080"/>
          </a:xfrm>
        </p:spPr>
        <p:txBody>
          <a:bodyPr/>
          <a:lstStyle/>
          <a:p>
            <a:r>
              <a:rPr lang="en-US" sz="1600" dirty="0" smtClean="0"/>
              <a:t>An IPv4 address is hierarchical.</a:t>
            </a:r>
          </a:p>
          <a:p>
            <a:pPr lvl="1"/>
            <a:r>
              <a:rPr lang="en-US" dirty="0" smtClean="0"/>
              <a:t>Composed of a Network portion and Host portion.</a:t>
            </a:r>
          </a:p>
          <a:p>
            <a:r>
              <a:rPr lang="en-US" sz="1600" dirty="0" smtClean="0"/>
              <a:t>All devices on the same network must have the identical network portion.</a:t>
            </a:r>
          </a:p>
          <a:p>
            <a:r>
              <a:rPr lang="en-US" sz="1600" dirty="0" smtClean="0"/>
              <a:t>The Subnet Mask helps devices identify the network portion and host portion.</a:t>
            </a:r>
          </a:p>
          <a:p>
            <a:endParaRPr lang="en-US" sz="1400" dirty="0" smtClean="0"/>
          </a:p>
        </p:txBody>
      </p:sp>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a:t>Network and Host Portions</a:t>
            </a:r>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79541" y="1185464"/>
            <a:ext cx="4883283" cy="1780762"/>
          </a:xfrm>
          <a:prstGeom prst="rect">
            <a:avLst/>
          </a:prstGeom>
        </p:spPr>
      </p:pic>
    </p:spTree>
    <p:extLst>
      <p:ext uri="{BB962C8B-B14F-4D97-AF65-F5344CB8AC3E}">
        <p14:creationId xmlns:p14="http://schemas.microsoft.com/office/powerpoint/2010/main" val="247138517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279027" y="798944"/>
            <a:ext cx="4092447" cy="4007232"/>
          </a:xfrm>
        </p:spPr>
        <p:txBody>
          <a:bodyPr/>
          <a:lstStyle/>
          <a:p>
            <a:r>
              <a:rPr lang="en-US" sz="1800" dirty="0" smtClean="0"/>
              <a:t>Three IPv4 addresses must be configured on a host:</a:t>
            </a:r>
          </a:p>
          <a:p>
            <a:pPr lvl="1"/>
            <a:r>
              <a:rPr lang="en-US" sz="1600" dirty="0" smtClean="0"/>
              <a:t>Unique IPv4 address of the host.</a:t>
            </a:r>
          </a:p>
          <a:p>
            <a:pPr lvl="1"/>
            <a:r>
              <a:rPr lang="en-US" sz="1600" dirty="0" smtClean="0"/>
              <a:t>Subnet mask - identifies the network/host portion of the IPv4 address.</a:t>
            </a:r>
          </a:p>
          <a:p>
            <a:pPr lvl="1"/>
            <a:r>
              <a:rPr lang="en-US" sz="1600" dirty="0" smtClean="0"/>
              <a:t>Default gateway -IP address of the local router interface.</a:t>
            </a:r>
          </a:p>
          <a:p>
            <a:pPr lvl="1"/>
            <a:endParaRPr lang="en-US" sz="1300" dirty="0"/>
          </a:p>
        </p:txBody>
      </p:sp>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smtClean="0"/>
              <a:t>The Subnet Mask</a:t>
            </a:r>
            <a:endParaRPr lang="en-US" dirty="0"/>
          </a:p>
        </p:txBody>
      </p:sp>
      <p:pic>
        <p:nvPicPr>
          <p:cNvPr id="5" name="Picture 4"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5080" y="696659"/>
            <a:ext cx="3345316" cy="3942247"/>
          </a:xfrm>
          <a:prstGeom prst="rect">
            <a:avLst/>
          </a:prstGeom>
        </p:spPr>
      </p:pic>
    </p:spTree>
    <p:extLst>
      <p:ext uri="{BB962C8B-B14F-4D97-AF65-F5344CB8AC3E}">
        <p14:creationId xmlns:p14="http://schemas.microsoft.com/office/powerpoint/2010/main" val="260305438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a:t>Chapter </a:t>
            </a:r>
            <a:r>
              <a:rPr lang="en-US" dirty="0" smtClean="0"/>
              <a:t>7: IP Addressing</a:t>
            </a:r>
            <a:endParaRPr lang="en-US" dirty="0"/>
          </a:p>
        </p:txBody>
      </p:sp>
      <p:sp>
        <p:nvSpPr>
          <p:cNvPr id="3" name="Rectangle 2"/>
          <p:cNvSpPr/>
          <p:nvPr/>
        </p:nvSpPr>
        <p:spPr>
          <a:xfrm>
            <a:off x="628650" y="3436035"/>
            <a:ext cx="4572000" cy="646331"/>
          </a:xfrm>
          <a:prstGeom prst="rect">
            <a:avLst/>
          </a:prstGeom>
        </p:spPr>
        <p:txBody>
          <a:bodyPr>
            <a:spAutoFit/>
          </a:bodyPr>
          <a:lstStyle/>
          <a:p>
            <a:r>
              <a:rPr lang="en-US" b="1" dirty="0"/>
              <a:t>Introduction to </a:t>
            </a:r>
            <a:r>
              <a:rPr lang="en-US" b="1" dirty="0" smtClean="0"/>
              <a:t>Networks </a:t>
            </a:r>
            <a:r>
              <a:rPr lang="en-US" b="1" dirty="0"/>
              <a:t>6.0 Planning Guide</a:t>
            </a:r>
          </a:p>
        </p:txBody>
      </p:sp>
    </p:spTree>
    <p:extLst>
      <p:ext uri="{BB962C8B-B14F-4D97-AF65-F5344CB8AC3E}">
        <p14:creationId xmlns:p14="http://schemas.microsoft.com/office/powerpoint/2010/main" val="91424956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smtClean="0"/>
              <a:t>The Subnet Mask (Cont.)</a:t>
            </a:r>
            <a:endParaRPr lang="en-US" dirty="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8669" y="1990202"/>
            <a:ext cx="5930570" cy="2728790"/>
          </a:xfrm>
          <a:prstGeom prst="rect">
            <a:avLst/>
          </a:prstGeom>
        </p:spPr>
      </p:pic>
      <p:sp>
        <p:nvSpPr>
          <p:cNvPr id="2" name="Content Placeholder 1"/>
          <p:cNvSpPr>
            <a:spLocks noGrp="1"/>
          </p:cNvSpPr>
          <p:nvPr>
            <p:ph idx="1"/>
          </p:nvPr>
        </p:nvSpPr>
        <p:spPr>
          <a:xfrm>
            <a:off x="145358" y="817302"/>
            <a:ext cx="8184603" cy="3107927"/>
          </a:xfrm>
        </p:spPr>
        <p:txBody>
          <a:bodyPr/>
          <a:lstStyle/>
          <a:p>
            <a:r>
              <a:rPr lang="en-US" sz="1600" dirty="0"/>
              <a:t>The IPv4 address is compared to the subnet mask bit by </a:t>
            </a:r>
            <a:r>
              <a:rPr lang="en-US" sz="1600" dirty="0" smtClean="0"/>
              <a:t>bit, from left to right. </a:t>
            </a:r>
          </a:p>
          <a:p>
            <a:r>
              <a:rPr lang="en-US" sz="1600" dirty="0" smtClean="0"/>
              <a:t>A </a:t>
            </a:r>
            <a:r>
              <a:rPr lang="en-US" sz="1600" dirty="0"/>
              <a:t>1 in the subnet mask indicates that the corresponding bit in the IPv4 address is a network bit.</a:t>
            </a:r>
          </a:p>
          <a:p>
            <a:endParaRPr lang="en-US" dirty="0"/>
          </a:p>
        </p:txBody>
      </p:sp>
    </p:spTree>
    <p:extLst>
      <p:ext uri="{BB962C8B-B14F-4D97-AF65-F5344CB8AC3E}">
        <p14:creationId xmlns:p14="http://schemas.microsoft.com/office/powerpoint/2010/main" val="3658248566"/>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a:t>Logical AND</a:t>
            </a:r>
          </a:p>
        </p:txBody>
      </p:sp>
      <p:pic>
        <p:nvPicPr>
          <p:cNvPr id="5" name="Content Placeholder 4"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262153" y="798944"/>
            <a:ext cx="4559618" cy="2698967"/>
          </a:xfrm>
        </p:spPr>
      </p:pic>
      <p:pic>
        <p:nvPicPr>
          <p:cNvPr id="3" name="Picture 2"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6279" y="3075707"/>
            <a:ext cx="1707480" cy="1330037"/>
          </a:xfrm>
          <a:prstGeom prst="rect">
            <a:avLst/>
          </a:prstGeom>
        </p:spPr>
      </p:pic>
      <p:sp>
        <p:nvSpPr>
          <p:cNvPr id="9" name="Rectangle 3"/>
          <p:cNvSpPr txBox="1">
            <a:spLocks noChangeArrowheads="1"/>
          </p:cNvSpPr>
          <p:nvPr/>
        </p:nvSpPr>
        <p:spPr bwMode="auto">
          <a:xfrm>
            <a:off x="354335" y="798944"/>
            <a:ext cx="3907818" cy="304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800" dirty="0"/>
              <a:t>A logical AND is one of three basic binary operations used in digital </a:t>
            </a:r>
            <a:r>
              <a:rPr lang="en-US" sz="1800" dirty="0" smtClean="0"/>
              <a:t>logic.</a:t>
            </a:r>
          </a:p>
          <a:p>
            <a:r>
              <a:rPr lang="en-US" sz="1800" dirty="0" smtClean="0"/>
              <a:t>Used to determine the Network Address</a:t>
            </a:r>
          </a:p>
          <a:p>
            <a:r>
              <a:rPr lang="en-US" sz="1800" dirty="0" smtClean="0"/>
              <a:t>The Logical AND of two bits yields the following results:</a:t>
            </a:r>
            <a:endParaRPr lang="en-US" sz="1800" dirty="0"/>
          </a:p>
          <a:p>
            <a:pPr marL="142875" lvl="1" indent="0">
              <a:buNone/>
            </a:pPr>
            <a:endParaRPr lang="en-US" altLang="en-US" sz="1800" dirty="0" smtClean="0"/>
          </a:p>
          <a:p>
            <a:pPr marL="0" indent="0">
              <a:buFont typeface="Wingdings" panose="05000000000000000000" pitchFamily="2" charset="2"/>
              <a:buNone/>
            </a:pPr>
            <a:endParaRPr lang="en-US" altLang="en-US" sz="1650" b="1" dirty="0" smtClean="0"/>
          </a:p>
        </p:txBody>
      </p:sp>
    </p:spTree>
    <p:extLst>
      <p:ext uri="{BB962C8B-B14F-4D97-AF65-F5344CB8AC3E}">
        <p14:creationId xmlns:p14="http://schemas.microsoft.com/office/powerpoint/2010/main" val="2785873989"/>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smtClean="0"/>
              <a:t>The Prefix Length</a:t>
            </a:r>
            <a:endParaRPr lang="en-US" dirty="0"/>
          </a:p>
        </p:txBody>
      </p:sp>
      <p:sp>
        <p:nvSpPr>
          <p:cNvPr id="9" name="Rectangle 3"/>
          <p:cNvSpPr txBox="1">
            <a:spLocks noChangeArrowheads="1"/>
          </p:cNvSpPr>
          <p:nvPr/>
        </p:nvSpPr>
        <p:spPr bwMode="auto">
          <a:xfrm>
            <a:off x="5617029" y="917699"/>
            <a:ext cx="3301340" cy="37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800" dirty="0" smtClean="0"/>
              <a:t>The Prefix Length:</a:t>
            </a:r>
          </a:p>
          <a:p>
            <a:pPr lvl="1"/>
            <a:r>
              <a:rPr lang="en-US" sz="1600" dirty="0" smtClean="0"/>
              <a:t>Shorthand method of expressing the subnet mask.</a:t>
            </a:r>
          </a:p>
          <a:p>
            <a:pPr lvl="1"/>
            <a:r>
              <a:rPr lang="en-US" sz="1600" dirty="0" smtClean="0"/>
              <a:t>Equals the number of bits in the subnet mask set to 1.</a:t>
            </a:r>
          </a:p>
          <a:p>
            <a:pPr lvl="1"/>
            <a:r>
              <a:rPr lang="en-US" sz="1600" dirty="0" smtClean="0"/>
              <a:t>Written in slash notation, / followed by the number of network bits.</a:t>
            </a:r>
          </a:p>
          <a:p>
            <a:endParaRPr lang="en-US" sz="1800" dirty="0" smtClean="0"/>
          </a:p>
          <a:p>
            <a:pPr marL="142875" lvl="1" indent="0">
              <a:buNone/>
            </a:pPr>
            <a:endParaRPr lang="en-US" altLang="en-US" sz="1800" dirty="0" smtClean="0"/>
          </a:p>
          <a:p>
            <a:pPr marL="0" indent="0">
              <a:buFont typeface="Wingdings" panose="05000000000000000000" pitchFamily="2" charset="2"/>
              <a:buNone/>
            </a:pPr>
            <a:endParaRPr lang="en-US" altLang="en-US" sz="1650" b="1" dirty="0" smtClean="0"/>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90006" y="917699"/>
            <a:ext cx="5357121" cy="2739901"/>
          </a:xfrm>
        </p:spPr>
      </p:pic>
    </p:spTree>
    <p:extLst>
      <p:ext uri="{BB962C8B-B14F-4D97-AF65-F5344CB8AC3E}">
        <p14:creationId xmlns:p14="http://schemas.microsoft.com/office/powerpoint/2010/main" val="359815012"/>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a:t>Network, Host, and Broadcast Addresses</a:t>
            </a:r>
          </a:p>
        </p:txBody>
      </p:sp>
      <p:sp>
        <p:nvSpPr>
          <p:cNvPr id="9" name="Rectangle 3"/>
          <p:cNvSpPr txBox="1">
            <a:spLocks noChangeArrowheads="1"/>
          </p:cNvSpPr>
          <p:nvPr/>
        </p:nvSpPr>
        <p:spPr bwMode="auto">
          <a:xfrm>
            <a:off x="4453245" y="917699"/>
            <a:ext cx="4524500" cy="37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800" dirty="0" smtClean="0"/>
              <a:t>Types of Addresses in Network 192.168.10.0/24</a:t>
            </a:r>
          </a:p>
          <a:p>
            <a:pPr lvl="1"/>
            <a:r>
              <a:rPr lang="en-US" sz="1700" dirty="0" smtClean="0"/>
              <a:t>Network </a:t>
            </a:r>
            <a:r>
              <a:rPr lang="en-US" sz="1700" dirty="0"/>
              <a:t>Address - </a:t>
            </a:r>
            <a:r>
              <a:rPr lang="en-US" sz="1700" dirty="0" smtClean="0"/>
              <a:t>host </a:t>
            </a:r>
            <a:r>
              <a:rPr lang="en-US" sz="1700" dirty="0"/>
              <a:t>portion is all 0s (.00000000</a:t>
            </a:r>
            <a:r>
              <a:rPr lang="en-US" sz="1700" dirty="0" smtClean="0"/>
              <a:t>)</a:t>
            </a:r>
            <a:endParaRPr lang="en-US" sz="1700" dirty="0"/>
          </a:p>
          <a:p>
            <a:pPr lvl="1"/>
            <a:r>
              <a:rPr lang="en-US" sz="1700" dirty="0" smtClean="0"/>
              <a:t>First Host address - host </a:t>
            </a:r>
            <a:r>
              <a:rPr lang="en-US" sz="1700" dirty="0"/>
              <a:t>portion is all 0s and ends with a 1 (.00000001</a:t>
            </a:r>
            <a:r>
              <a:rPr lang="en-US" sz="1700" dirty="0" smtClean="0"/>
              <a:t>)</a:t>
            </a:r>
          </a:p>
          <a:p>
            <a:pPr lvl="1"/>
            <a:r>
              <a:rPr lang="en-US" sz="1700" dirty="0" smtClean="0"/>
              <a:t>Last </a:t>
            </a:r>
            <a:r>
              <a:rPr lang="en-US" sz="1700" dirty="0"/>
              <a:t>Host address - host portion is all 1s and ends with a 0 (.11111110</a:t>
            </a:r>
            <a:r>
              <a:rPr lang="en-US" sz="1700" dirty="0" smtClean="0"/>
              <a:t>)</a:t>
            </a:r>
          </a:p>
          <a:p>
            <a:pPr lvl="1"/>
            <a:r>
              <a:rPr lang="en-US" sz="1700" dirty="0"/>
              <a:t>Broadcast Address - host portion is all 1s (.11111111)</a:t>
            </a:r>
            <a:endParaRPr lang="en-US" sz="1700" dirty="0" smtClean="0"/>
          </a:p>
          <a:p>
            <a:pPr marL="142875" lvl="1" indent="0">
              <a:buNone/>
            </a:pPr>
            <a:endParaRPr lang="en-US" altLang="en-US" sz="1800" dirty="0" smtClean="0"/>
          </a:p>
          <a:p>
            <a:pPr marL="0" indent="0">
              <a:buFont typeface="Wingdings" panose="05000000000000000000" pitchFamily="2" charset="2"/>
              <a:buNone/>
            </a:pPr>
            <a:endParaRPr lang="en-US" altLang="en-US" sz="1650" b="1" dirty="0" smtClean="0"/>
          </a:p>
        </p:txBody>
      </p:sp>
      <p:pic>
        <p:nvPicPr>
          <p:cNvPr id="3" name="Content Placeholder 2"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8134" y="798944"/>
            <a:ext cx="3716978" cy="3749728"/>
          </a:xfrm>
        </p:spPr>
      </p:pic>
    </p:spTree>
    <p:extLst>
      <p:ext uri="{BB962C8B-B14F-4D97-AF65-F5344CB8AC3E}">
        <p14:creationId xmlns:p14="http://schemas.microsoft.com/office/powerpoint/2010/main" val="3108657801"/>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a:t>Video Demonstration - Network, Host, and Broadcast Addresses</a:t>
            </a:r>
          </a:p>
        </p:txBody>
      </p:sp>
      <p:sp>
        <p:nvSpPr>
          <p:cNvPr id="9" name="Rectangle 3"/>
          <p:cNvSpPr txBox="1">
            <a:spLocks noChangeArrowheads="1"/>
          </p:cNvSpPr>
          <p:nvPr/>
        </p:nvSpPr>
        <p:spPr bwMode="auto">
          <a:xfrm>
            <a:off x="1" y="884244"/>
            <a:ext cx="4524500" cy="37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a:t>This  video </a:t>
            </a:r>
            <a:r>
              <a:rPr lang="en-US" altLang="en-US" sz="1800" dirty="0" smtClean="0"/>
              <a:t>will </a:t>
            </a:r>
            <a:r>
              <a:rPr lang="en-US" altLang="en-US" sz="1800" dirty="0"/>
              <a:t>cover </a:t>
            </a:r>
            <a:r>
              <a:rPr lang="en-US" altLang="en-US" sz="1800" dirty="0" smtClean="0"/>
              <a:t>the </a:t>
            </a:r>
            <a:r>
              <a:rPr lang="en-US" altLang="en-US" sz="1800" dirty="0"/>
              <a:t>process  of  </a:t>
            </a:r>
            <a:r>
              <a:rPr lang="en-US" altLang="en-US" sz="1800" dirty="0" err="1"/>
              <a:t>ANDing</a:t>
            </a:r>
            <a:r>
              <a:rPr lang="en-US" altLang="en-US" sz="1800" dirty="0"/>
              <a:t> </a:t>
            </a:r>
            <a:r>
              <a:rPr lang="en-US" altLang="en-US" sz="1800" dirty="0" smtClean="0"/>
              <a:t>as </a:t>
            </a:r>
            <a:r>
              <a:rPr lang="en-US" altLang="en-US" sz="1800" dirty="0"/>
              <a:t>it relates </a:t>
            </a:r>
            <a:r>
              <a:rPr lang="en-US" altLang="en-US" sz="1800" dirty="0" smtClean="0"/>
              <a:t>to </a:t>
            </a:r>
            <a:r>
              <a:rPr lang="en-US" altLang="en-US" sz="1800" dirty="0"/>
              <a:t>discovering  the network </a:t>
            </a:r>
            <a:r>
              <a:rPr lang="en-US" altLang="en-US" sz="1800" dirty="0" smtClean="0"/>
              <a:t>address</a:t>
            </a:r>
            <a:r>
              <a:rPr lang="en-US" altLang="en-US" sz="1800" dirty="0"/>
              <a:t>, </a:t>
            </a:r>
            <a:r>
              <a:rPr lang="en-US" altLang="en-US" sz="1800" dirty="0" smtClean="0"/>
              <a:t>the </a:t>
            </a:r>
            <a:r>
              <a:rPr lang="en-US" altLang="en-US" sz="1800" dirty="0"/>
              <a:t>host </a:t>
            </a:r>
            <a:r>
              <a:rPr lang="en-US" altLang="en-US" sz="1800" dirty="0" smtClean="0"/>
              <a:t>addresses</a:t>
            </a:r>
            <a:r>
              <a:rPr lang="en-US" altLang="en-US" sz="1800" dirty="0"/>
              <a:t>, </a:t>
            </a:r>
            <a:r>
              <a:rPr lang="en-US" altLang="en-US" sz="1800" dirty="0" smtClean="0"/>
              <a:t>and the </a:t>
            </a:r>
            <a:r>
              <a:rPr lang="en-US" altLang="en-US" sz="1800" dirty="0"/>
              <a:t>broadcast  address </a:t>
            </a:r>
            <a:r>
              <a:rPr lang="en-US" altLang="en-US" sz="1800" dirty="0" smtClean="0"/>
              <a:t>in </a:t>
            </a:r>
            <a:r>
              <a:rPr lang="en-US" altLang="en-US" sz="1800" dirty="0"/>
              <a:t>an IPv4 </a:t>
            </a:r>
            <a:r>
              <a:rPr lang="en-US" altLang="en-US" sz="1800" dirty="0" smtClean="0"/>
              <a:t>network</a:t>
            </a:r>
            <a:r>
              <a:rPr lang="en-US" altLang="en-US" sz="1800" dirty="0"/>
              <a:t>. </a:t>
            </a:r>
            <a:endParaRPr lang="en-US" altLang="en-US" sz="1650" b="1" dirty="0" smtClean="0"/>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650058" y="1477229"/>
            <a:ext cx="4493942" cy="2587083"/>
          </a:xfrm>
        </p:spPr>
      </p:pic>
    </p:spTree>
    <p:extLst>
      <p:ext uri="{BB962C8B-B14F-4D97-AF65-F5344CB8AC3E}">
        <p14:creationId xmlns:p14="http://schemas.microsoft.com/office/powerpoint/2010/main" val="2505728269"/>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a:t>Lab – Using the Windows Calculator with Network Addresses</a:t>
            </a:r>
          </a:p>
        </p:txBody>
      </p:sp>
      <p:sp>
        <p:nvSpPr>
          <p:cNvPr id="9" name="Rectangle 3"/>
          <p:cNvSpPr txBox="1">
            <a:spLocks noChangeArrowheads="1"/>
          </p:cNvSpPr>
          <p:nvPr/>
        </p:nvSpPr>
        <p:spPr bwMode="auto">
          <a:xfrm>
            <a:off x="1" y="884244"/>
            <a:ext cx="1438506" cy="36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42875" lvl="1" indent="0">
              <a:buNone/>
            </a:pPr>
            <a:endParaRPr lang="en-US" altLang="en-US" sz="1800" dirty="0" smtClean="0"/>
          </a:p>
          <a:p>
            <a:pPr marL="0" indent="0">
              <a:buFont typeface="Wingdings" panose="05000000000000000000" pitchFamily="2" charset="2"/>
              <a:buNone/>
            </a:pPr>
            <a:endParaRPr lang="en-US" altLang="en-US" sz="1650" b="1" dirty="0" smtClean="0"/>
          </a:p>
        </p:txBody>
      </p:sp>
      <p:pic>
        <p:nvPicPr>
          <p:cNvPr id="3" name="Content Placeholder 2" descr="7.1.2.8 Lab - Using the Windows Calculator with Network Addresses.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631685" y="1059366"/>
            <a:ext cx="3308697" cy="3713356"/>
          </a:xfrm>
          <a:noFill/>
          <a:ln w="3175"/>
        </p:spPr>
      </p:pic>
      <p:sp>
        <p:nvSpPr>
          <p:cNvPr id="6" name="Rectangle 5"/>
          <p:cNvSpPr/>
          <p:nvPr/>
        </p:nvSpPr>
        <p:spPr>
          <a:xfrm>
            <a:off x="2620537" y="1059366"/>
            <a:ext cx="3356517" cy="373565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91094183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08412"/>
            <a:ext cx="9144000" cy="757551"/>
          </a:xfrm>
        </p:spPr>
        <p:txBody>
          <a:bodyPr/>
          <a:lstStyle/>
          <a:p>
            <a:r>
              <a:rPr lang="en-US" altLang="en-US" sz="1600" dirty="0"/>
              <a:t>IPv4 Address </a:t>
            </a:r>
            <a:r>
              <a:rPr lang="en-US" altLang="en-US" sz="1600" dirty="0" smtClean="0"/>
              <a:t>Structure</a:t>
            </a:r>
            <a:r>
              <a:rPr lang="en-US" altLang="en-US" dirty="0" smtClean="0"/>
              <a:t/>
            </a:r>
            <a:br>
              <a:rPr lang="en-US" altLang="en-US" dirty="0" smtClean="0"/>
            </a:br>
            <a:r>
              <a:rPr lang="en-US" dirty="0"/>
              <a:t>Lab – Converting IPv4 Addresses to Binary</a:t>
            </a:r>
          </a:p>
        </p:txBody>
      </p:sp>
      <p:sp>
        <p:nvSpPr>
          <p:cNvPr id="9" name="Rectangle 3"/>
          <p:cNvSpPr txBox="1">
            <a:spLocks noChangeArrowheads="1"/>
          </p:cNvSpPr>
          <p:nvPr/>
        </p:nvSpPr>
        <p:spPr bwMode="auto">
          <a:xfrm>
            <a:off x="1" y="884244"/>
            <a:ext cx="1438506" cy="36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42875" lvl="1" indent="0">
              <a:buNone/>
            </a:pPr>
            <a:endParaRPr lang="en-US" altLang="en-US" sz="1800" dirty="0" smtClean="0"/>
          </a:p>
          <a:p>
            <a:pPr marL="0" indent="0">
              <a:buFont typeface="Wingdings" panose="05000000000000000000" pitchFamily="2" charset="2"/>
              <a:buNone/>
            </a:pPr>
            <a:endParaRPr lang="en-US" altLang="en-US" sz="1650" b="1" dirty="0" smtClean="0"/>
          </a:p>
        </p:txBody>
      </p:sp>
      <p:pic>
        <p:nvPicPr>
          <p:cNvPr id="4" name="Content Placeholder 3" descr="7.1.2.9 Lab - Converting IPv4 Addresses to Binary.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63698" y="1070517"/>
            <a:ext cx="3668751" cy="3512634"/>
          </a:xfrm>
        </p:spPr>
      </p:pic>
      <p:sp>
        <p:nvSpPr>
          <p:cNvPr id="5" name="Rectangle 4"/>
          <p:cNvSpPr/>
          <p:nvPr/>
        </p:nvSpPr>
        <p:spPr>
          <a:xfrm>
            <a:off x="2207941" y="1059366"/>
            <a:ext cx="3724508" cy="3523785"/>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569902053"/>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dirty="0" smtClean="0"/>
              <a:t>S</a:t>
            </a:r>
            <a:r>
              <a:rPr lang="en-US" dirty="0" smtClean="0"/>
              <a:t>tatic </a:t>
            </a:r>
            <a:r>
              <a:rPr lang="en-US" dirty="0"/>
              <a:t>IPv4 Address Assignment to a Host</a:t>
            </a:r>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84233" y="917020"/>
            <a:ext cx="3245005" cy="3685398"/>
          </a:xfrm>
        </p:spPr>
      </p:pic>
      <p:sp>
        <p:nvSpPr>
          <p:cNvPr id="5" name="TextBox 4"/>
          <p:cNvSpPr txBox="1"/>
          <p:nvPr/>
        </p:nvSpPr>
        <p:spPr>
          <a:xfrm>
            <a:off x="223024" y="816659"/>
            <a:ext cx="4192858"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latin typeface="+mn-lt"/>
              </a:rPr>
              <a:t>Some devices like printers, servers and </a:t>
            </a:r>
            <a:r>
              <a:rPr lang="en-US" dirty="0">
                <a:latin typeface="+mn-lt"/>
              </a:rPr>
              <a:t>network devices require a fixed IP </a:t>
            </a:r>
            <a:r>
              <a:rPr lang="en-US" dirty="0" smtClean="0">
                <a:latin typeface="+mn-lt"/>
              </a:rPr>
              <a:t>address.</a:t>
            </a:r>
          </a:p>
          <a:p>
            <a:pPr marL="285750" indent="-285750">
              <a:buFont typeface="Wingdings" panose="05000000000000000000" pitchFamily="2" charset="2"/>
              <a:buChar char="§"/>
            </a:pPr>
            <a:r>
              <a:rPr lang="en-US" dirty="0" smtClean="0">
                <a:latin typeface="+mn-lt"/>
              </a:rPr>
              <a:t>Hosts in a small network can also be configured with static addresses.</a:t>
            </a:r>
            <a:endParaRPr lang="en-US" dirty="0">
              <a:latin typeface="+mn-lt"/>
            </a:endParaRPr>
          </a:p>
        </p:txBody>
      </p:sp>
    </p:spTree>
    <p:extLst>
      <p:ext uri="{BB962C8B-B14F-4D97-AF65-F5344CB8AC3E}">
        <p14:creationId xmlns:p14="http://schemas.microsoft.com/office/powerpoint/2010/main" val="2588654484"/>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dirty="0"/>
              <a:t>Dynamic IPv4 Address Assignment to a Host</a:t>
            </a:r>
            <a:endParaRPr lang="en-US" dirty="0"/>
          </a:p>
        </p:txBody>
      </p:sp>
      <p:pic>
        <p:nvPicPr>
          <p:cNvPr id="3" name="Content Placeholder 2"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486400" y="836802"/>
            <a:ext cx="3122341" cy="3871703"/>
          </a:xfrm>
        </p:spPr>
      </p:pic>
      <p:sp>
        <p:nvSpPr>
          <p:cNvPr id="9" name="Rectangle 3"/>
          <p:cNvSpPr txBox="1">
            <a:spLocks noChangeArrowheads="1"/>
          </p:cNvSpPr>
          <p:nvPr/>
        </p:nvSpPr>
        <p:spPr bwMode="auto">
          <a:xfrm>
            <a:off x="354335" y="798943"/>
            <a:ext cx="4552202" cy="3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Most networks use Dynamic </a:t>
            </a:r>
            <a:r>
              <a:rPr lang="en-US" altLang="en-US" sz="1800" dirty="0"/>
              <a:t>Host Configuration Protocol (DHCP) </a:t>
            </a:r>
            <a:r>
              <a:rPr lang="en-US" altLang="en-US" sz="1800" dirty="0" smtClean="0"/>
              <a:t>to assign </a:t>
            </a:r>
            <a:r>
              <a:rPr lang="en-US" altLang="en-US" sz="1800" dirty="0"/>
              <a:t>IPv4 addresses </a:t>
            </a:r>
            <a:r>
              <a:rPr lang="en-US" altLang="en-US" sz="1800" dirty="0" smtClean="0"/>
              <a:t>dynamically.</a:t>
            </a:r>
          </a:p>
          <a:p>
            <a:pPr lvl="1">
              <a:buFont typeface="Wingdings" panose="05000000000000000000" pitchFamily="2" charset="2"/>
              <a:buChar char="§"/>
            </a:pPr>
            <a:r>
              <a:rPr lang="en-US" altLang="en-US" sz="1800" dirty="0" smtClean="0"/>
              <a:t>The DHCP </a:t>
            </a:r>
            <a:r>
              <a:rPr lang="en-US" altLang="en-US" sz="1800" dirty="0"/>
              <a:t>server provides an IPv4 address, subnet mask, default gateway, and other configuration information. </a:t>
            </a:r>
            <a:endParaRPr lang="en-US" altLang="en-US" sz="1800" dirty="0" smtClean="0"/>
          </a:p>
          <a:p>
            <a:pPr lvl="1">
              <a:buFont typeface="Wingdings" panose="05000000000000000000" pitchFamily="2" charset="2"/>
              <a:buChar char="§"/>
            </a:pPr>
            <a:r>
              <a:rPr lang="en-US" altLang="en-US" sz="1800" dirty="0" smtClean="0"/>
              <a:t>DHCP leases the addresses to hosts for a certain length of time.</a:t>
            </a:r>
          </a:p>
          <a:p>
            <a:pPr lvl="1">
              <a:buFont typeface="Wingdings" panose="05000000000000000000" pitchFamily="2" charset="2"/>
              <a:buChar char="§"/>
            </a:pPr>
            <a:r>
              <a:rPr lang="en-US" altLang="en-US" sz="1800" dirty="0"/>
              <a:t>If the host is powered down or taken off the network, the address is returned to the pool for reuse. </a:t>
            </a:r>
            <a:endParaRPr lang="en-US" altLang="en-US" sz="1800" dirty="0" smtClean="0"/>
          </a:p>
        </p:txBody>
      </p:sp>
    </p:spTree>
    <p:extLst>
      <p:ext uri="{BB962C8B-B14F-4D97-AF65-F5344CB8AC3E}">
        <p14:creationId xmlns:p14="http://schemas.microsoft.com/office/powerpoint/2010/main" val="180509889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dirty="0" smtClean="0"/>
              <a:t>IPv4 </a:t>
            </a:r>
            <a:r>
              <a:rPr lang="en-US" altLang="en-US" dirty="0"/>
              <a:t>Communication</a:t>
            </a:r>
          </a:p>
        </p:txBody>
      </p:sp>
      <p:sp>
        <p:nvSpPr>
          <p:cNvPr id="9" name="Rectangle 3"/>
          <p:cNvSpPr txBox="1">
            <a:spLocks noChangeArrowheads="1"/>
          </p:cNvSpPr>
          <p:nvPr/>
        </p:nvSpPr>
        <p:spPr bwMode="auto">
          <a:xfrm>
            <a:off x="234175" y="3081852"/>
            <a:ext cx="2754351" cy="192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Unicast – one to one communication.</a:t>
            </a:r>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34175" y="1009186"/>
            <a:ext cx="2609385" cy="1862424"/>
          </a:xfrm>
        </p:spPr>
      </p:pic>
      <p:pic>
        <p:nvPicPr>
          <p:cNvPr id="5" name="Picture 4"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45005" y="1009185"/>
            <a:ext cx="2538978" cy="1862425"/>
          </a:xfrm>
          <a:prstGeom prst="rect">
            <a:avLst/>
          </a:prstGeom>
        </p:spPr>
      </p:pic>
      <p:pic>
        <p:nvPicPr>
          <p:cNvPr id="6" name="Picture 5"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11226" y="1009186"/>
            <a:ext cx="2426559" cy="1862423"/>
          </a:xfrm>
          <a:prstGeom prst="rect">
            <a:avLst/>
          </a:prstGeom>
        </p:spPr>
      </p:pic>
      <p:sp>
        <p:nvSpPr>
          <p:cNvPr id="10" name="Rectangle 3"/>
          <p:cNvSpPr txBox="1">
            <a:spLocks noChangeArrowheads="1"/>
          </p:cNvSpPr>
          <p:nvPr/>
        </p:nvSpPr>
        <p:spPr bwMode="auto">
          <a:xfrm>
            <a:off x="3098180" y="3085966"/>
            <a:ext cx="2754351" cy="192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Broadcast– one to all.</a:t>
            </a:r>
          </a:p>
        </p:txBody>
      </p:sp>
      <p:sp>
        <p:nvSpPr>
          <p:cNvPr id="11" name="Rectangle 3"/>
          <p:cNvSpPr txBox="1">
            <a:spLocks noChangeArrowheads="1"/>
          </p:cNvSpPr>
          <p:nvPr/>
        </p:nvSpPr>
        <p:spPr bwMode="auto">
          <a:xfrm>
            <a:off x="6095303" y="3081852"/>
            <a:ext cx="2754351" cy="192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Multicast – one to a select group.</a:t>
            </a:r>
          </a:p>
        </p:txBody>
      </p:sp>
    </p:spTree>
    <p:extLst>
      <p:ext uri="{BB962C8B-B14F-4D97-AF65-F5344CB8AC3E}">
        <p14:creationId xmlns:p14="http://schemas.microsoft.com/office/powerpoint/2010/main" val="218747886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smtClean="0"/>
              <a:t>Chapter 7: Activities</a:t>
            </a:r>
          </a:p>
        </p:txBody>
      </p:sp>
      <p:graphicFrame>
        <p:nvGraphicFramePr>
          <p:cNvPr id="7" name="Content Placeholder 3"/>
          <p:cNvGraphicFramePr>
            <a:graphicFrameLocks/>
          </p:cNvGraphicFramePr>
          <p:nvPr>
            <p:extLst>
              <p:ext uri="{D42A27DB-BD31-4B8C-83A1-F6EECF244321}">
                <p14:modId xmlns:p14="http://schemas.microsoft.com/office/powerpoint/2010/main" val="3413270722"/>
              </p:ext>
            </p:extLst>
          </p:nvPr>
        </p:nvGraphicFramePr>
        <p:xfrm>
          <a:off x="457291" y="1122081"/>
          <a:ext cx="8229418" cy="3505266"/>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val="10000"/>
                  </a:ext>
                </a:extLst>
              </a:tr>
              <a:tr h="292629">
                <a:tc>
                  <a:txBody>
                    <a:bodyPr/>
                    <a:lstStyle/>
                    <a:p>
                      <a:r>
                        <a:rPr lang="en-US" sz="1100" dirty="0" smtClean="0">
                          <a:solidFill>
                            <a:schemeClr val="tx1"/>
                          </a:solidFill>
                        </a:rPr>
                        <a:t>7.0.1.2</a:t>
                      </a:r>
                      <a:endParaRPr lang="en-US" sz="1100" dirty="0">
                        <a:solidFill>
                          <a:schemeClr val="tx1"/>
                        </a:solidFill>
                      </a:endParaRPr>
                    </a:p>
                  </a:txBody>
                  <a:tcPr/>
                </a:tc>
                <a:tc>
                  <a:txBody>
                    <a:bodyPr/>
                    <a:lstStyle/>
                    <a:p>
                      <a:r>
                        <a:rPr lang="en-US" sz="1100" dirty="0" smtClean="0">
                          <a:solidFill>
                            <a:schemeClr val="tx1"/>
                          </a:solidFill>
                        </a:rPr>
                        <a:t>Class</a:t>
                      </a:r>
                      <a:r>
                        <a:rPr lang="en-US" sz="1100" baseline="0" dirty="0" smtClean="0">
                          <a:solidFill>
                            <a:schemeClr val="tx1"/>
                          </a:solidFill>
                        </a:rPr>
                        <a:t> Activity</a:t>
                      </a:r>
                      <a:endParaRPr lang="en-US" sz="1100" dirty="0">
                        <a:solidFill>
                          <a:schemeClr val="tx1"/>
                        </a:solidFill>
                      </a:endParaRPr>
                    </a:p>
                  </a:txBody>
                  <a:tcPr/>
                </a:tc>
                <a:tc>
                  <a:txBody>
                    <a:bodyPr/>
                    <a:lstStyle/>
                    <a:p>
                      <a:r>
                        <a:rPr lang="en-US" sz="1100" dirty="0" smtClean="0">
                          <a:solidFill>
                            <a:schemeClr val="tx1"/>
                          </a:solidFill>
                        </a:rPr>
                        <a:t>Modeling the Internet of Everything (IoE)</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292629">
                <a:tc>
                  <a:txBody>
                    <a:bodyPr/>
                    <a:lstStyle/>
                    <a:p>
                      <a:r>
                        <a:rPr lang="en-US" sz="1100" dirty="0" smtClean="0">
                          <a:solidFill>
                            <a:schemeClr val="tx1"/>
                          </a:solidFill>
                        </a:rPr>
                        <a:t>7.1.1.2</a:t>
                      </a:r>
                      <a:endParaRPr lang="en-US" sz="1100" dirty="0">
                        <a:solidFill>
                          <a:schemeClr val="tx1"/>
                        </a:solidFill>
                      </a:endParaRPr>
                    </a:p>
                  </a:txBody>
                  <a:tcPr/>
                </a:tc>
                <a:tc>
                  <a:txBody>
                    <a:bodyPr/>
                    <a:lstStyle/>
                    <a:p>
                      <a:r>
                        <a:rPr lang="en-US" sz="1100" dirty="0" smtClean="0">
                          <a:solidFill>
                            <a:schemeClr val="tx1"/>
                          </a:solidFill>
                        </a:rPr>
                        <a:t>Video</a:t>
                      </a:r>
                      <a:endParaRPr lang="en-US" sz="1100" dirty="0">
                        <a:solidFill>
                          <a:schemeClr val="tx1"/>
                        </a:solidFill>
                      </a:endParaRPr>
                    </a:p>
                  </a:txBody>
                  <a:tcPr/>
                </a:tc>
                <a:tc>
                  <a:txBody>
                    <a:bodyPr/>
                    <a:lstStyle/>
                    <a:p>
                      <a:r>
                        <a:rPr lang="en-US" sz="1100" dirty="0" smtClean="0">
                          <a:solidFill>
                            <a:schemeClr val="tx1"/>
                          </a:solidFill>
                        </a:rPr>
                        <a:t>Decimal to Binary Conversions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2"/>
                  </a:ext>
                </a:extLst>
              </a:tr>
              <a:tr h="292629">
                <a:tc>
                  <a:txBody>
                    <a:bodyPr/>
                    <a:lstStyle/>
                    <a:p>
                      <a:r>
                        <a:rPr lang="en-US" sz="1100" dirty="0" smtClean="0">
                          <a:solidFill>
                            <a:schemeClr val="tx1"/>
                          </a:solidFill>
                        </a:rPr>
                        <a:t>7.1.1.4</a:t>
                      </a:r>
                      <a:endParaRPr lang="en-US" sz="1100" dirty="0">
                        <a:solidFill>
                          <a:schemeClr val="tx1"/>
                        </a:solidFill>
                      </a:endParaRPr>
                    </a:p>
                  </a:txBody>
                  <a:tcPr/>
                </a:tc>
                <a:tc>
                  <a:txBody>
                    <a:bodyPr/>
                    <a:lstStyle/>
                    <a:p>
                      <a:r>
                        <a:rPr lang="en-US" sz="1100" dirty="0" smtClean="0">
                          <a:solidFill>
                            <a:schemeClr val="tx1"/>
                          </a:solidFill>
                        </a:rPr>
                        <a:t>Interactive</a:t>
                      </a:r>
                      <a:r>
                        <a:rPr lang="en-US" sz="1100" baseline="0" dirty="0" smtClean="0">
                          <a:solidFill>
                            <a:schemeClr val="tx1"/>
                          </a:solidFill>
                        </a:rPr>
                        <a:t> Activity</a:t>
                      </a:r>
                      <a:endParaRPr lang="en-US" sz="1100" dirty="0">
                        <a:solidFill>
                          <a:schemeClr val="tx1"/>
                        </a:solidFill>
                      </a:endParaRPr>
                    </a:p>
                  </a:txBody>
                  <a:tcPr/>
                </a:tc>
                <a:tc>
                  <a:txBody>
                    <a:bodyPr/>
                    <a:lstStyle/>
                    <a:p>
                      <a:r>
                        <a:rPr lang="en-US" sz="1100" dirty="0" smtClean="0">
                          <a:solidFill>
                            <a:schemeClr val="tx1"/>
                          </a:solidFill>
                        </a:rPr>
                        <a:t>Binary to Decimal Conversions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9"/>
                  </a:ext>
                </a:extLst>
              </a:tr>
              <a:tr h="292629">
                <a:tc>
                  <a:txBody>
                    <a:bodyPr/>
                    <a:lstStyle/>
                    <a:p>
                      <a:r>
                        <a:rPr lang="en-US" sz="1100" dirty="0" smtClean="0">
                          <a:solidFill>
                            <a:schemeClr val="tx1"/>
                          </a:solidFill>
                        </a:rPr>
                        <a:t>7.1.1.8</a:t>
                      </a:r>
                      <a:endParaRPr lang="en-US" sz="1100" dirty="0">
                        <a:solidFill>
                          <a:schemeClr val="tx1"/>
                        </a:solidFill>
                      </a:endParaRPr>
                    </a:p>
                  </a:txBody>
                  <a:tcPr/>
                </a:tc>
                <a:tc>
                  <a:txBody>
                    <a:bodyPr/>
                    <a:lstStyle/>
                    <a:p>
                      <a:r>
                        <a:rPr lang="en-US" sz="1100" dirty="0" smtClean="0">
                          <a:solidFill>
                            <a:schemeClr val="tx1"/>
                          </a:solidFill>
                        </a:rPr>
                        <a:t>Interactive</a:t>
                      </a:r>
                      <a:r>
                        <a:rPr lang="en-US" sz="1100" baseline="0" dirty="0" smtClean="0">
                          <a:solidFill>
                            <a:schemeClr val="tx1"/>
                          </a:solidFill>
                        </a:rPr>
                        <a:t> Activity</a:t>
                      </a:r>
                      <a:endParaRPr lang="en-US" sz="1100" dirty="0">
                        <a:solidFill>
                          <a:schemeClr val="tx1"/>
                        </a:solidFill>
                      </a:endParaRPr>
                    </a:p>
                  </a:txBody>
                  <a:tcPr/>
                </a:tc>
                <a:tc>
                  <a:txBody>
                    <a:bodyPr/>
                    <a:lstStyle/>
                    <a:p>
                      <a:r>
                        <a:rPr lang="en-US" sz="1100" dirty="0" smtClean="0">
                          <a:solidFill>
                            <a:schemeClr val="tx1"/>
                          </a:solidFill>
                        </a:rPr>
                        <a:t>Decimal to Binary Conversions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3"/>
                  </a:ext>
                </a:extLst>
              </a:tr>
              <a:tr h="292629">
                <a:tc>
                  <a:txBody>
                    <a:bodyPr/>
                    <a:lstStyle/>
                    <a:p>
                      <a:r>
                        <a:rPr lang="en-US" sz="1100" dirty="0" smtClean="0">
                          <a:solidFill>
                            <a:schemeClr val="tx1"/>
                          </a:solidFill>
                        </a:rPr>
                        <a:t>7.1.1.9</a:t>
                      </a:r>
                      <a:endParaRPr lang="en-US" sz="11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Interactive</a:t>
                      </a:r>
                      <a:r>
                        <a:rPr lang="en-US" sz="1100" baseline="0" dirty="0" smtClean="0">
                          <a:solidFill>
                            <a:schemeClr val="tx1"/>
                          </a:solidFill>
                        </a:rPr>
                        <a:t> Activity</a:t>
                      </a:r>
                      <a:endParaRPr lang="en-US" sz="1100" dirty="0" smtClean="0">
                        <a:solidFill>
                          <a:schemeClr val="tx1"/>
                        </a:solidFill>
                      </a:endParaRPr>
                    </a:p>
                  </a:txBody>
                  <a:tcPr/>
                </a:tc>
                <a:tc>
                  <a:txBody>
                    <a:bodyPr/>
                    <a:lstStyle/>
                    <a:p>
                      <a:r>
                        <a:rPr lang="en-US" sz="1100" dirty="0" smtClean="0">
                          <a:solidFill>
                            <a:schemeClr val="tx1"/>
                          </a:solidFill>
                        </a:rPr>
                        <a:t>Binary Game</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4"/>
                  </a:ext>
                </a:extLst>
              </a:tr>
              <a:tr h="292629">
                <a:tc>
                  <a:txBody>
                    <a:bodyPr/>
                    <a:lstStyle/>
                    <a:p>
                      <a:r>
                        <a:rPr lang="en-US" sz="1100" dirty="0" smtClean="0">
                          <a:solidFill>
                            <a:schemeClr val="tx1"/>
                          </a:solidFill>
                        </a:rPr>
                        <a:t>7.1.2.4</a:t>
                      </a:r>
                      <a:endParaRPr lang="en-US" sz="1100" dirty="0">
                        <a:solidFill>
                          <a:schemeClr val="tx1"/>
                        </a:solidFill>
                      </a:endParaRPr>
                    </a:p>
                  </a:txBody>
                  <a:tcPr/>
                </a:tc>
                <a:tc>
                  <a:txBody>
                    <a:bodyPr/>
                    <a:lstStyle/>
                    <a:p>
                      <a:r>
                        <a:rPr lang="en-US" sz="1100" dirty="0" smtClean="0">
                          <a:solidFill>
                            <a:schemeClr val="tx1"/>
                          </a:solidFill>
                        </a:rPr>
                        <a:t>Interactive Activity</a:t>
                      </a:r>
                    </a:p>
                  </a:txBody>
                  <a:tcPr/>
                </a:tc>
                <a:tc>
                  <a:txBody>
                    <a:bodyPr/>
                    <a:lstStyle/>
                    <a:p>
                      <a:r>
                        <a:rPr lang="en-US" sz="1100" dirty="0" err="1" smtClean="0">
                          <a:solidFill>
                            <a:schemeClr val="tx1"/>
                          </a:solidFill>
                        </a:rPr>
                        <a:t>ANDing</a:t>
                      </a:r>
                      <a:r>
                        <a:rPr lang="en-US" sz="1100" dirty="0" smtClean="0">
                          <a:solidFill>
                            <a:schemeClr val="tx1"/>
                          </a:solidFill>
                        </a:rPr>
                        <a:t> to Determine the Network Address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5"/>
                  </a:ext>
                </a:extLst>
              </a:tr>
              <a:tr h="292629">
                <a:tc>
                  <a:txBody>
                    <a:bodyPr/>
                    <a:lstStyle/>
                    <a:p>
                      <a:r>
                        <a:rPr lang="en-US" sz="1100" dirty="0" smtClean="0">
                          <a:solidFill>
                            <a:schemeClr val="tx1"/>
                          </a:solidFill>
                        </a:rPr>
                        <a:t>7.1.2.7</a:t>
                      </a:r>
                      <a:endParaRPr lang="en-US" sz="1100" dirty="0">
                        <a:solidFill>
                          <a:schemeClr val="tx1"/>
                        </a:solidFill>
                      </a:endParaRPr>
                    </a:p>
                  </a:txBody>
                  <a:tcPr/>
                </a:tc>
                <a:tc>
                  <a:txBody>
                    <a:bodyPr/>
                    <a:lstStyle/>
                    <a:p>
                      <a:r>
                        <a:rPr lang="en-US" sz="1100" dirty="0" smtClean="0">
                          <a:solidFill>
                            <a:schemeClr val="tx1"/>
                          </a:solidFill>
                        </a:rPr>
                        <a:t>Video Demonstration</a:t>
                      </a:r>
                      <a:endParaRPr lang="en-US" sz="1100" dirty="0">
                        <a:solidFill>
                          <a:schemeClr val="tx1"/>
                        </a:solidFill>
                      </a:endParaRPr>
                    </a:p>
                  </a:txBody>
                  <a:tcPr/>
                </a:tc>
                <a:tc>
                  <a:txBody>
                    <a:bodyPr/>
                    <a:lstStyle/>
                    <a:p>
                      <a:r>
                        <a:rPr lang="en-US" sz="1100" dirty="0" smtClean="0">
                          <a:solidFill>
                            <a:schemeClr val="tx1"/>
                          </a:solidFill>
                        </a:rPr>
                        <a:t>Network, Host, and Broadcast Addresses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292629">
                <a:tc>
                  <a:txBody>
                    <a:bodyPr/>
                    <a:lstStyle/>
                    <a:p>
                      <a:r>
                        <a:rPr lang="en-US" sz="1100" dirty="0" smtClean="0">
                          <a:solidFill>
                            <a:schemeClr val="tx1"/>
                          </a:solidFill>
                        </a:rPr>
                        <a:t>7.1.2.8</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Using the Windows Calculator with Network Addresses</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7"/>
                  </a:ext>
                </a:extLst>
              </a:tr>
              <a:tr h="292629">
                <a:tc>
                  <a:txBody>
                    <a:bodyPr/>
                    <a:lstStyle/>
                    <a:p>
                      <a:r>
                        <a:rPr lang="en-US" sz="1100" dirty="0" smtClean="0">
                          <a:solidFill>
                            <a:schemeClr val="tx1"/>
                          </a:solidFill>
                        </a:rPr>
                        <a:t>7.1.2.9</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Converting IPv4 Addresses to Binary</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8"/>
                  </a:ext>
                </a:extLst>
              </a:tr>
              <a:tr h="292629">
                <a:tc>
                  <a:txBody>
                    <a:bodyPr/>
                    <a:lstStyle/>
                    <a:p>
                      <a:r>
                        <a:rPr lang="en-US" sz="1100" dirty="0" smtClean="0">
                          <a:solidFill>
                            <a:schemeClr val="tx1"/>
                          </a:solidFill>
                        </a:rPr>
                        <a:t>7.1.3.7</a:t>
                      </a:r>
                      <a:endParaRPr lang="en-US" sz="1100" dirty="0">
                        <a:solidFill>
                          <a:schemeClr val="tx1"/>
                        </a:solidFill>
                      </a:endParaRPr>
                    </a:p>
                  </a:txBody>
                  <a:tcPr/>
                </a:tc>
                <a:tc>
                  <a:txBody>
                    <a:bodyPr/>
                    <a:lstStyle/>
                    <a:p>
                      <a:r>
                        <a:rPr lang="en-US" sz="1100" dirty="0" smtClean="0">
                          <a:solidFill>
                            <a:schemeClr val="tx1"/>
                          </a:solidFill>
                        </a:rPr>
                        <a:t>Interactive Activity</a:t>
                      </a:r>
                      <a:endParaRPr lang="en-US" sz="1100" dirty="0">
                        <a:solidFill>
                          <a:schemeClr val="tx1"/>
                        </a:solidFill>
                      </a:endParaRPr>
                    </a:p>
                  </a:txBody>
                  <a:tcPr/>
                </a:tc>
                <a:tc>
                  <a:txBody>
                    <a:bodyPr/>
                    <a:lstStyle/>
                    <a:p>
                      <a:r>
                        <a:rPr lang="en-US" sz="1100" dirty="0" smtClean="0">
                          <a:solidFill>
                            <a:schemeClr val="tx1"/>
                          </a:solidFill>
                        </a:rPr>
                        <a:t>Unicast, Broadcast, or Multicast</a:t>
                      </a: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2582900979"/>
                  </a:ext>
                </a:extLst>
              </a:tr>
              <a:tr h="292629">
                <a:tc>
                  <a:txBody>
                    <a:bodyPr/>
                    <a:lstStyle/>
                    <a:p>
                      <a:r>
                        <a:rPr lang="en-US" sz="1100" dirty="0" smtClean="0">
                          <a:solidFill>
                            <a:schemeClr val="tx1"/>
                          </a:solidFill>
                        </a:rPr>
                        <a:t>7.1.3.8</a:t>
                      </a:r>
                      <a:endParaRPr lang="en-US" sz="1100" dirty="0">
                        <a:solidFill>
                          <a:schemeClr val="tx1"/>
                        </a:solidFill>
                      </a:endParaRPr>
                    </a:p>
                  </a:txBody>
                  <a:tcPr/>
                </a:tc>
                <a:tc>
                  <a:txBody>
                    <a:bodyPr/>
                    <a:lstStyle/>
                    <a:p>
                      <a:r>
                        <a:rPr lang="en-US" sz="1100" dirty="0" smtClean="0">
                          <a:solidFill>
                            <a:schemeClr val="tx1"/>
                          </a:solidFill>
                        </a:rPr>
                        <a:t>Packet Tracer</a:t>
                      </a:r>
                      <a:endParaRPr lang="en-US" sz="1100" dirty="0">
                        <a:solidFill>
                          <a:schemeClr val="tx1"/>
                        </a:solidFill>
                      </a:endParaRPr>
                    </a:p>
                  </a:txBody>
                  <a:tcPr/>
                </a:tc>
                <a:tc>
                  <a:txBody>
                    <a:bodyPr/>
                    <a:lstStyle/>
                    <a:p>
                      <a:r>
                        <a:rPr lang="en-US" sz="1100" dirty="0" smtClean="0">
                          <a:solidFill>
                            <a:schemeClr val="tx1"/>
                          </a:solidFill>
                        </a:rPr>
                        <a:t>Investigate Unicast, Broadcast, and Multicast Traffic</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3406068602"/>
                  </a:ext>
                </a:extLst>
              </a:tr>
            </a:tbl>
          </a:graphicData>
        </a:graphic>
      </p:graphicFrame>
      <p:sp>
        <p:nvSpPr>
          <p:cNvPr id="8" name="Rectangle 34"/>
          <p:cNvSpPr txBox="1">
            <a:spLocks noChangeArrowheads="1"/>
          </p:cNvSpPr>
          <p:nvPr/>
        </p:nvSpPr>
        <p:spPr bwMode="auto">
          <a:xfrm>
            <a:off x="1126105" y="4656181"/>
            <a:ext cx="6121997" cy="269247"/>
          </a:xfrm>
          <a:prstGeom prst="rect">
            <a:avLst/>
          </a:prstGeom>
          <a:ln/>
          <a:extLst>
            <a:ext uri="{FAA26D3D-D897-4be2-8F04-BA451C77F1D7}">
              <ma14:placeholderFlag xmlns:ma14="http://schemas.microsoft.com/office/mac/drawingml/2011/main" xmlns=""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214527372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dirty="0" smtClean="0"/>
              <a:t>Unicast Transmission</a:t>
            </a:r>
            <a:endParaRPr lang="en-US" altLang="en-US" dirty="0"/>
          </a:p>
        </p:txBody>
      </p:sp>
      <p:sp>
        <p:nvSpPr>
          <p:cNvPr id="9" name="Rectangle 3"/>
          <p:cNvSpPr txBox="1">
            <a:spLocks noChangeArrowheads="1"/>
          </p:cNvSpPr>
          <p:nvPr/>
        </p:nvSpPr>
        <p:spPr bwMode="auto">
          <a:xfrm>
            <a:off x="178419" y="985423"/>
            <a:ext cx="3278459" cy="195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Unicast – one to one communication.</a:t>
            </a:r>
          </a:p>
          <a:p>
            <a:pPr lvl="3">
              <a:buFont typeface="Arial" panose="020B0604020202020204" pitchFamily="34" charset="0"/>
              <a:buChar char="•"/>
            </a:pPr>
            <a:r>
              <a:rPr lang="en-US" altLang="en-US" sz="1500" dirty="0" smtClean="0"/>
              <a:t>Use </a:t>
            </a:r>
            <a:r>
              <a:rPr lang="en-US" altLang="en-US" sz="1500" dirty="0"/>
              <a:t>the address of the destination device as the destination </a:t>
            </a:r>
            <a:r>
              <a:rPr lang="en-US" altLang="en-US" sz="1500" dirty="0" smtClean="0"/>
              <a:t>address.</a:t>
            </a:r>
          </a:p>
        </p:txBody>
      </p:sp>
      <p:pic>
        <p:nvPicPr>
          <p:cNvPr id="3" name="Content Placeholder 2"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68750" y="646770"/>
            <a:ext cx="4906537" cy="3617953"/>
          </a:xfrm>
        </p:spPr>
      </p:pic>
    </p:spTree>
    <p:extLst>
      <p:ext uri="{BB962C8B-B14F-4D97-AF65-F5344CB8AC3E}">
        <p14:creationId xmlns:p14="http://schemas.microsoft.com/office/powerpoint/2010/main" val="252054611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757551"/>
          </a:xfrm>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dirty="0" smtClean="0"/>
              <a:t>Broadcast </a:t>
            </a:r>
            <a:r>
              <a:rPr lang="en-US" altLang="en-US" dirty="0"/>
              <a:t>T</a:t>
            </a:r>
            <a:r>
              <a:rPr lang="en-US" altLang="en-US" dirty="0" smtClean="0"/>
              <a:t>ransmission</a:t>
            </a:r>
            <a:endParaRPr lang="en-US" altLang="en-US" dirty="0"/>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01804" y="992458"/>
            <a:ext cx="4522982" cy="3484073"/>
          </a:xfrm>
        </p:spPr>
      </p:pic>
      <p:sp>
        <p:nvSpPr>
          <p:cNvPr id="7" name="Rectangle 3"/>
          <p:cNvSpPr txBox="1">
            <a:spLocks noChangeArrowheads="1"/>
          </p:cNvSpPr>
          <p:nvPr/>
        </p:nvSpPr>
        <p:spPr bwMode="auto">
          <a:xfrm>
            <a:off x="5024786" y="992459"/>
            <a:ext cx="3829282" cy="301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Broadcast– one to all</a:t>
            </a:r>
          </a:p>
          <a:p>
            <a:pPr lvl="4">
              <a:buFont typeface="Arial" panose="020B0604020202020204" pitchFamily="34" charset="0"/>
              <a:buChar char="•"/>
            </a:pPr>
            <a:r>
              <a:rPr lang="en-US" altLang="en-US" sz="1500" dirty="0" smtClean="0">
                <a:solidFill>
                  <a:srgbClr val="000000"/>
                </a:solidFill>
              </a:rPr>
              <a:t>Message sent to everyone in the LAN (broadcast domain.)</a:t>
            </a:r>
          </a:p>
          <a:p>
            <a:pPr lvl="4">
              <a:buFont typeface="Arial" panose="020B0604020202020204" pitchFamily="34" charset="0"/>
              <a:buChar char="•"/>
            </a:pPr>
            <a:r>
              <a:rPr lang="en-US" altLang="en-US" sz="1500" dirty="0">
                <a:solidFill>
                  <a:srgbClr val="000000"/>
                </a:solidFill>
              </a:rPr>
              <a:t>destination IPv4 address </a:t>
            </a:r>
            <a:r>
              <a:rPr lang="en-US" altLang="en-US" sz="1500" dirty="0" smtClean="0">
                <a:solidFill>
                  <a:srgbClr val="000000"/>
                </a:solidFill>
              </a:rPr>
              <a:t>has </a:t>
            </a:r>
            <a:r>
              <a:rPr lang="en-US" altLang="en-US" sz="1500" dirty="0">
                <a:solidFill>
                  <a:srgbClr val="000000"/>
                </a:solidFill>
              </a:rPr>
              <a:t>all ones (1s) in the host </a:t>
            </a:r>
            <a:r>
              <a:rPr lang="en-US" altLang="en-US" sz="1500" dirty="0" smtClean="0">
                <a:solidFill>
                  <a:srgbClr val="000000"/>
                </a:solidFill>
              </a:rPr>
              <a:t>portion.</a:t>
            </a:r>
          </a:p>
          <a:p>
            <a:pPr lvl="2">
              <a:buFont typeface="Wingdings" panose="05000000000000000000" pitchFamily="2" charset="2"/>
              <a:buChar char="§"/>
            </a:pPr>
            <a:endParaRPr lang="en-US" altLang="en-US" sz="1600" dirty="0" smtClean="0"/>
          </a:p>
        </p:txBody>
      </p:sp>
    </p:spTree>
    <p:extLst>
      <p:ext uri="{BB962C8B-B14F-4D97-AF65-F5344CB8AC3E}">
        <p14:creationId xmlns:p14="http://schemas.microsoft.com/office/powerpoint/2010/main" val="1533996086"/>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757551"/>
          </a:xfrm>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dirty="0" err="1" smtClean="0"/>
              <a:t>Multicast</a:t>
            </a:r>
            <a:r>
              <a:rPr lang="en-US" altLang="en-US" dirty="0" smtClean="0"/>
              <a:t> </a:t>
            </a:r>
            <a:r>
              <a:rPr lang="en-US" altLang="en-US" dirty="0"/>
              <a:t>T</a:t>
            </a:r>
            <a:r>
              <a:rPr lang="en-US" altLang="en-US" dirty="0" smtClean="0"/>
              <a:t>ransmission</a:t>
            </a:r>
            <a:endParaRPr lang="en-US" altLang="en-US" dirty="0"/>
          </a:p>
        </p:txBody>
      </p:sp>
      <p:sp>
        <p:nvSpPr>
          <p:cNvPr id="7" name="Rectangle 3"/>
          <p:cNvSpPr txBox="1">
            <a:spLocks noChangeArrowheads="1"/>
          </p:cNvSpPr>
          <p:nvPr/>
        </p:nvSpPr>
        <p:spPr bwMode="auto">
          <a:xfrm>
            <a:off x="4716966" y="981307"/>
            <a:ext cx="4036741" cy="30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en-US" altLang="en-US" sz="1800" dirty="0" smtClean="0"/>
              <a:t>Multicast– one to a select group.</a:t>
            </a:r>
          </a:p>
          <a:p>
            <a:pPr lvl="4">
              <a:buFont typeface="Arial" panose="020B0604020202020204" pitchFamily="34" charset="0"/>
              <a:buChar char="•"/>
            </a:pPr>
            <a:r>
              <a:rPr lang="en-US" altLang="en-US" sz="1500" dirty="0" smtClean="0">
                <a:solidFill>
                  <a:srgbClr val="000000"/>
                </a:solidFill>
              </a:rPr>
              <a:t>224.0.0.0 </a:t>
            </a:r>
            <a:r>
              <a:rPr lang="en-US" altLang="en-US" sz="1500" dirty="0">
                <a:solidFill>
                  <a:srgbClr val="000000"/>
                </a:solidFill>
              </a:rPr>
              <a:t>to </a:t>
            </a:r>
            <a:r>
              <a:rPr lang="en-US" altLang="en-US" sz="1500" dirty="0" smtClean="0">
                <a:solidFill>
                  <a:srgbClr val="000000"/>
                </a:solidFill>
              </a:rPr>
              <a:t>239.255.255.255 addresses reserved for multicast.</a:t>
            </a:r>
          </a:p>
          <a:p>
            <a:pPr lvl="4">
              <a:buFont typeface="Arial" panose="020B0604020202020204" pitchFamily="34" charset="0"/>
              <a:buChar char="•"/>
            </a:pPr>
            <a:r>
              <a:rPr lang="en-US" altLang="en-US" sz="1600" dirty="0" smtClean="0">
                <a:solidFill>
                  <a:srgbClr val="000000"/>
                </a:solidFill>
              </a:rPr>
              <a:t>routing </a:t>
            </a:r>
            <a:r>
              <a:rPr lang="en-US" altLang="en-US" sz="1600" dirty="0">
                <a:solidFill>
                  <a:srgbClr val="000000"/>
                </a:solidFill>
              </a:rPr>
              <a:t>protocols </a:t>
            </a:r>
            <a:r>
              <a:rPr lang="en-US" altLang="en-US" sz="1600" dirty="0" smtClean="0">
                <a:solidFill>
                  <a:srgbClr val="000000"/>
                </a:solidFill>
              </a:rPr>
              <a:t>use </a:t>
            </a:r>
            <a:r>
              <a:rPr lang="en-US" altLang="en-US" sz="1600" dirty="0">
                <a:solidFill>
                  <a:srgbClr val="000000"/>
                </a:solidFill>
              </a:rPr>
              <a:t>multicast transmission to exchange routing </a:t>
            </a:r>
            <a:r>
              <a:rPr lang="en-US" altLang="en-US" sz="1600" dirty="0" smtClean="0">
                <a:solidFill>
                  <a:srgbClr val="000000"/>
                </a:solidFill>
              </a:rPr>
              <a:t>information.</a:t>
            </a:r>
          </a:p>
        </p:txBody>
      </p:sp>
      <p:pic>
        <p:nvPicPr>
          <p:cNvPr id="3" name="Content Placeholder 2"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79502" y="981307"/>
            <a:ext cx="3845577" cy="2843561"/>
          </a:xfrm>
        </p:spPr>
      </p:pic>
    </p:spTree>
    <p:extLst>
      <p:ext uri="{BB962C8B-B14F-4D97-AF65-F5344CB8AC3E}">
        <p14:creationId xmlns:p14="http://schemas.microsoft.com/office/powerpoint/2010/main" val="2995782005"/>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757551"/>
          </a:xfrm>
        </p:spPr>
        <p:txBody>
          <a:bodyPr/>
          <a:lstStyle/>
          <a:p>
            <a:r>
              <a:rPr lang="en-US" altLang="en-US" sz="1600" dirty="0"/>
              <a:t>IPv4 Unicast, Broadcast, and </a:t>
            </a:r>
            <a:r>
              <a:rPr lang="en-US" altLang="en-US" sz="1600" dirty="0" smtClean="0"/>
              <a:t>Multicast</a:t>
            </a:r>
            <a:r>
              <a:rPr lang="en-US" altLang="en-US" dirty="0" smtClean="0"/>
              <a:t/>
            </a:r>
            <a:br>
              <a:rPr lang="en-US" altLang="en-US" dirty="0" smtClean="0"/>
            </a:br>
            <a:r>
              <a:rPr lang="en-US" altLang="en-US" sz="2000" dirty="0"/>
              <a:t>Packet Tracer – Investigate Unicast, Broadcast, and Multicast Traffic</a:t>
            </a:r>
          </a:p>
        </p:txBody>
      </p:sp>
      <p:sp>
        <p:nvSpPr>
          <p:cNvPr id="7" name="Rectangle 3"/>
          <p:cNvSpPr txBox="1">
            <a:spLocks noChangeArrowheads="1"/>
          </p:cNvSpPr>
          <p:nvPr/>
        </p:nvSpPr>
        <p:spPr bwMode="auto">
          <a:xfrm>
            <a:off x="4716966" y="981307"/>
            <a:ext cx="4036741" cy="30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endParaRPr lang="en-US" altLang="en-US" sz="1600" dirty="0" smtClean="0">
              <a:solidFill>
                <a:srgbClr val="000000"/>
              </a:solidFill>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654663" y="836341"/>
            <a:ext cx="3834673" cy="3691054"/>
          </a:xfrm>
          <a:prstGeom prst="rect">
            <a:avLst/>
          </a:prstGeom>
        </p:spPr>
      </p:pic>
      <p:sp>
        <p:nvSpPr>
          <p:cNvPr id="5" name="Rectangle 4"/>
          <p:cNvSpPr/>
          <p:nvPr/>
        </p:nvSpPr>
        <p:spPr>
          <a:xfrm>
            <a:off x="2653990" y="757551"/>
            <a:ext cx="3858322" cy="376984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426070853"/>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IPv4 Addresses</a:t>
            </a:r>
            <a:r>
              <a:rPr lang="en-US" altLang="en-US" dirty="0">
                <a:solidFill>
                  <a:srgbClr val="367187"/>
                </a:solidFill>
              </a:rPr>
              <a:t/>
            </a:r>
            <a:br>
              <a:rPr lang="en-US" altLang="en-US" dirty="0">
                <a:solidFill>
                  <a:srgbClr val="367187"/>
                </a:solidFill>
              </a:rPr>
            </a:br>
            <a:r>
              <a:rPr lang="en-US" altLang="en-US" dirty="0">
                <a:solidFill>
                  <a:srgbClr val="367187"/>
                </a:solidFill>
              </a:rPr>
              <a:t>Public and Private IPv4 Addresses</a:t>
            </a:r>
            <a:endParaRPr lang="en-US" altLang="en-US" dirty="0" smtClean="0"/>
          </a:p>
        </p:txBody>
      </p:sp>
      <p:sp>
        <p:nvSpPr>
          <p:cNvPr id="55299" name="Rectangle 3"/>
          <p:cNvSpPr>
            <a:spLocks noGrp="1" noChangeArrowheads="1"/>
          </p:cNvSpPr>
          <p:nvPr>
            <p:ph type="body" idx="1"/>
          </p:nvPr>
        </p:nvSpPr>
        <p:spPr>
          <a:xfrm>
            <a:off x="156117" y="835538"/>
            <a:ext cx="5163015" cy="3895719"/>
          </a:xfrm>
        </p:spPr>
        <p:txBody>
          <a:bodyPr/>
          <a:lstStyle/>
          <a:p>
            <a:r>
              <a:rPr lang="en-US" altLang="en-US" sz="1800" dirty="0" smtClean="0"/>
              <a:t>Private Addresses</a:t>
            </a:r>
          </a:p>
          <a:p>
            <a:pPr lvl="1"/>
            <a:r>
              <a:rPr lang="en-US" altLang="en-US" sz="1600" dirty="0" smtClean="0"/>
              <a:t>Not routable</a:t>
            </a:r>
          </a:p>
          <a:p>
            <a:pPr lvl="1"/>
            <a:r>
              <a:rPr lang="en-US" altLang="en-US" sz="1600" dirty="0" smtClean="0"/>
              <a:t>Introduced in mid 1990s due to depletion of IPv4 addresses</a:t>
            </a:r>
          </a:p>
          <a:p>
            <a:pPr lvl="1"/>
            <a:r>
              <a:rPr lang="en-US" altLang="en-US" sz="1600" dirty="0" smtClean="0"/>
              <a:t>Used only in internal networks.</a:t>
            </a:r>
          </a:p>
          <a:p>
            <a:pPr lvl="1"/>
            <a:r>
              <a:rPr lang="en-US" altLang="en-US" sz="1600" dirty="0" smtClean="0"/>
              <a:t>Must be translated to a public IPv4 to be routable.</a:t>
            </a:r>
          </a:p>
          <a:p>
            <a:pPr lvl="1"/>
            <a:r>
              <a:rPr lang="en-US" altLang="en-US" sz="1600" dirty="0" smtClean="0"/>
              <a:t>Defined by RFC 1918</a:t>
            </a:r>
          </a:p>
          <a:p>
            <a:r>
              <a:rPr lang="en-US" altLang="en-US" sz="1800" dirty="0"/>
              <a:t>Private </a:t>
            </a:r>
            <a:r>
              <a:rPr lang="en-US" altLang="en-US" sz="1800" dirty="0" smtClean="0"/>
              <a:t>Address Blocks</a:t>
            </a:r>
          </a:p>
          <a:p>
            <a:pPr lvl="1"/>
            <a:r>
              <a:rPr lang="en-US" altLang="en-US" sz="1600" dirty="0" smtClean="0"/>
              <a:t>10.0.0.0 </a:t>
            </a:r>
            <a:r>
              <a:rPr lang="en-US" altLang="en-US" sz="1600" dirty="0"/>
              <a:t>/8 or 10.0.0.0 to </a:t>
            </a:r>
            <a:r>
              <a:rPr lang="en-US" altLang="en-US" sz="1600" dirty="0" smtClean="0"/>
              <a:t>10.255.255.255</a:t>
            </a:r>
          </a:p>
          <a:p>
            <a:pPr lvl="1"/>
            <a:r>
              <a:rPr lang="en-US" altLang="en-US" sz="1600" dirty="0" smtClean="0"/>
              <a:t>172.16.0.0 </a:t>
            </a:r>
            <a:r>
              <a:rPr lang="en-US" altLang="en-US" sz="1600" dirty="0"/>
              <a:t>/12 or 172.16.0.0 to </a:t>
            </a:r>
            <a:r>
              <a:rPr lang="en-US" altLang="en-US" sz="1600" dirty="0" smtClean="0"/>
              <a:t>172.31.255.255192.168.0.0 </a:t>
            </a:r>
            <a:r>
              <a:rPr lang="en-US" altLang="en-US" sz="1600" dirty="0"/>
              <a:t>/16 </a:t>
            </a:r>
            <a:endParaRPr lang="en-US" altLang="en-US" sz="1600" dirty="0" smtClean="0"/>
          </a:p>
          <a:p>
            <a:pPr lvl="1"/>
            <a:r>
              <a:rPr lang="en-US" altLang="en-US" sz="1600" dirty="0" smtClean="0"/>
              <a:t>192.168.0.0 </a:t>
            </a:r>
            <a:r>
              <a:rPr lang="en-US" altLang="en-US" sz="1600" dirty="0"/>
              <a:t>to 192.168.255.255</a:t>
            </a:r>
          </a:p>
          <a:p>
            <a:pPr lvl="1"/>
            <a:endParaRPr lang="en-US" altLang="en-US" sz="1800" dirty="0" smtClean="0"/>
          </a:p>
          <a:p>
            <a:pPr lvl="1"/>
            <a:endParaRPr lang="en-US" altLang="en-US" sz="1800" dirty="0" smtClean="0"/>
          </a:p>
          <a:p>
            <a:pPr lvl="1"/>
            <a:endParaRPr lang="en-US" altLang="en-US" sz="1800" dirty="0"/>
          </a:p>
          <a:p>
            <a:pPr marL="0" indent="0" eaLnBrk="1" hangingPunct="1">
              <a:buNone/>
            </a:pPr>
            <a:endParaRPr lang="en-CA" altLang="en-US" sz="1650" b="1"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9132" y="1741160"/>
            <a:ext cx="3242729" cy="1961045"/>
          </a:xfrm>
          <a:prstGeom prst="rect">
            <a:avLst/>
          </a:prstGeom>
        </p:spPr>
      </p:pic>
    </p:spTree>
    <p:extLst>
      <p:ext uri="{BB962C8B-B14F-4D97-AF65-F5344CB8AC3E}">
        <p14:creationId xmlns:p14="http://schemas.microsoft.com/office/powerpoint/2010/main" val="273694688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IPv4 Addresses</a:t>
            </a:r>
            <a:r>
              <a:rPr lang="en-US" altLang="en-US" dirty="0">
                <a:solidFill>
                  <a:srgbClr val="367187"/>
                </a:solidFill>
              </a:rPr>
              <a:t/>
            </a:r>
            <a:br>
              <a:rPr lang="en-US" altLang="en-US" dirty="0">
                <a:solidFill>
                  <a:srgbClr val="367187"/>
                </a:solidFill>
              </a:rPr>
            </a:br>
            <a:r>
              <a:rPr lang="en-US" altLang="en-US" dirty="0">
                <a:solidFill>
                  <a:srgbClr val="367187"/>
                </a:solidFill>
              </a:rPr>
              <a:t>Special User IPv4 Addresses</a:t>
            </a:r>
            <a:endParaRPr lang="en-US" altLang="en-US" dirty="0" smtClean="0"/>
          </a:p>
        </p:txBody>
      </p:sp>
      <p:sp>
        <p:nvSpPr>
          <p:cNvPr id="55299" name="Rectangle 3"/>
          <p:cNvSpPr>
            <a:spLocks noGrp="1" noChangeArrowheads="1"/>
          </p:cNvSpPr>
          <p:nvPr>
            <p:ph type="body" idx="1"/>
          </p:nvPr>
        </p:nvSpPr>
        <p:spPr>
          <a:xfrm>
            <a:off x="3980985" y="798944"/>
            <a:ext cx="5163015" cy="3895719"/>
          </a:xfrm>
        </p:spPr>
        <p:txBody>
          <a:bodyPr/>
          <a:lstStyle/>
          <a:p>
            <a:r>
              <a:rPr lang="en-US" altLang="en-US" sz="1800" dirty="0"/>
              <a:t>Loopback addresses (127.0.0.0 /8 or </a:t>
            </a:r>
            <a:r>
              <a:rPr lang="en-US" altLang="en-US" sz="1800" dirty="0" smtClean="0"/>
              <a:t>127.0.0.1) </a:t>
            </a:r>
          </a:p>
          <a:p>
            <a:pPr lvl="1"/>
            <a:r>
              <a:rPr lang="en-US" altLang="en-US" sz="1700" dirty="0"/>
              <a:t>U</a:t>
            </a:r>
            <a:r>
              <a:rPr lang="en-US" altLang="en-US" sz="1700" dirty="0" smtClean="0"/>
              <a:t>sed </a:t>
            </a:r>
            <a:r>
              <a:rPr lang="en-US" altLang="en-US" sz="1700" dirty="0"/>
              <a:t>on a host to test if the TCP/IP configuration is </a:t>
            </a:r>
            <a:r>
              <a:rPr lang="en-US" altLang="en-US" sz="1700" dirty="0" smtClean="0"/>
              <a:t>operational.</a:t>
            </a:r>
            <a:endParaRPr lang="en-US" altLang="en-US" sz="1700" dirty="0"/>
          </a:p>
          <a:p>
            <a:r>
              <a:rPr lang="en-US" altLang="en-US" sz="1800" dirty="0"/>
              <a:t>Link-Local addresses (169.254.0.0 /16 or </a:t>
            </a:r>
            <a:r>
              <a:rPr lang="en-US" altLang="en-US" sz="1800" dirty="0" smtClean="0"/>
              <a:t>169.254.0.1) </a:t>
            </a:r>
          </a:p>
          <a:p>
            <a:pPr lvl="1"/>
            <a:r>
              <a:rPr lang="en-US" altLang="en-US" sz="1700" dirty="0" smtClean="0"/>
              <a:t>Commonly known as Automatic </a:t>
            </a:r>
            <a:r>
              <a:rPr lang="en-US" altLang="en-US" sz="1700" dirty="0"/>
              <a:t>Private IP Addressing (APIPA) </a:t>
            </a:r>
            <a:r>
              <a:rPr lang="en-US" altLang="en-US" sz="1700" dirty="0" smtClean="0"/>
              <a:t>addresses.</a:t>
            </a:r>
          </a:p>
          <a:p>
            <a:pPr lvl="1"/>
            <a:r>
              <a:rPr lang="en-US" altLang="en-US" sz="1700" dirty="0" smtClean="0"/>
              <a:t>Used by Windows client to self configure if no DHCP server available.</a:t>
            </a:r>
            <a:endParaRPr lang="en-US" altLang="en-US" sz="1700" dirty="0"/>
          </a:p>
          <a:p>
            <a:r>
              <a:rPr lang="en-US" altLang="en-US" sz="1600" dirty="0"/>
              <a:t>TEST-NET addresses (192.0.2.0/24 or 192.0.2.0 to 192.0.2.255</a:t>
            </a:r>
            <a:r>
              <a:rPr lang="en-US" altLang="en-US" sz="1600" dirty="0" smtClean="0"/>
              <a:t>)</a:t>
            </a:r>
          </a:p>
          <a:p>
            <a:pPr lvl="1"/>
            <a:r>
              <a:rPr lang="en-US" altLang="en-US" sz="1700" dirty="0" smtClean="0"/>
              <a:t>Used for teaching and learning.</a:t>
            </a:r>
          </a:p>
          <a:p>
            <a:pPr lvl="1"/>
            <a:endParaRPr lang="en-US" altLang="en-US" sz="1800" dirty="0" smtClean="0"/>
          </a:p>
          <a:p>
            <a:pPr lvl="1"/>
            <a:endParaRPr lang="en-US" altLang="en-US" sz="1800" dirty="0"/>
          </a:p>
          <a:p>
            <a:pPr marL="0" indent="0" eaLnBrk="1" hangingPunct="1">
              <a:buNone/>
            </a:pPr>
            <a:endParaRPr lang="en-CA" altLang="en-US" sz="1650" b="1" dirty="0" smtClean="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071" y="1136726"/>
            <a:ext cx="3736844" cy="2796446"/>
          </a:xfrm>
          <a:prstGeom prst="rect">
            <a:avLst/>
          </a:prstGeom>
        </p:spPr>
      </p:pic>
    </p:spTree>
    <p:extLst>
      <p:ext uri="{BB962C8B-B14F-4D97-AF65-F5344CB8AC3E}">
        <p14:creationId xmlns:p14="http://schemas.microsoft.com/office/powerpoint/2010/main" val="2601994715"/>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IPv4 Addresses</a:t>
            </a:r>
            <a:r>
              <a:rPr lang="en-US" altLang="en-US" dirty="0">
                <a:solidFill>
                  <a:srgbClr val="367187"/>
                </a:solidFill>
              </a:rPr>
              <a:t/>
            </a:r>
            <a:br>
              <a:rPr lang="en-US" altLang="en-US" dirty="0">
                <a:solidFill>
                  <a:srgbClr val="367187"/>
                </a:solidFill>
              </a:rPr>
            </a:br>
            <a:r>
              <a:rPr lang="en-US" altLang="en-US" dirty="0">
                <a:solidFill>
                  <a:srgbClr val="367187"/>
                </a:solidFill>
              </a:rPr>
              <a:t>Legacy Classful Addressing</a:t>
            </a:r>
            <a:endParaRPr lang="en-US" altLang="en-US" dirty="0" smtClean="0"/>
          </a:p>
        </p:txBody>
      </p:sp>
      <p:sp>
        <p:nvSpPr>
          <p:cNvPr id="55299" name="Rectangle 3"/>
          <p:cNvSpPr>
            <a:spLocks noGrp="1" noChangeArrowheads="1"/>
          </p:cNvSpPr>
          <p:nvPr>
            <p:ph type="body" idx="1"/>
          </p:nvPr>
        </p:nvSpPr>
        <p:spPr>
          <a:xfrm>
            <a:off x="3980985" y="798944"/>
            <a:ext cx="5163015" cy="3895719"/>
          </a:xfrm>
        </p:spPr>
        <p:txBody>
          <a:bodyPr/>
          <a:lstStyle/>
          <a:p>
            <a:r>
              <a:rPr lang="en-US" altLang="en-US" sz="1800" dirty="0"/>
              <a:t>In 1981, Internet IPv4 addresses were assigned using classful addressing </a:t>
            </a:r>
            <a:r>
              <a:rPr lang="en-US" altLang="en-US" sz="1800" dirty="0" smtClean="0"/>
              <a:t>(RFC 790)</a:t>
            </a:r>
          </a:p>
          <a:p>
            <a:r>
              <a:rPr lang="en-US" altLang="en-US" sz="1800" dirty="0" smtClean="0"/>
              <a:t>Network addresses were based on 3 classes: </a:t>
            </a:r>
          </a:p>
          <a:p>
            <a:pPr lvl="1"/>
            <a:r>
              <a:rPr lang="en-US" altLang="en-US" sz="1600" b="1" dirty="0" smtClean="0"/>
              <a:t>Class </a:t>
            </a:r>
            <a:r>
              <a:rPr lang="en-US" altLang="en-US" sz="1600" b="1" dirty="0"/>
              <a:t>A </a:t>
            </a:r>
            <a:r>
              <a:rPr lang="en-US" altLang="en-US" sz="1600" dirty="0"/>
              <a:t>(0.0.0.0/8 to 127.0.0.0/8) – Designed to support extremely large networks with more than 16 million host </a:t>
            </a:r>
            <a:r>
              <a:rPr lang="en-US" altLang="en-US" sz="1600" dirty="0" smtClean="0"/>
              <a:t>addresses.</a:t>
            </a:r>
          </a:p>
          <a:p>
            <a:pPr lvl="1"/>
            <a:r>
              <a:rPr lang="en-US" altLang="en-US" sz="1700" b="1" dirty="0"/>
              <a:t>Class B </a:t>
            </a:r>
            <a:r>
              <a:rPr lang="en-US" altLang="en-US" sz="1700" dirty="0"/>
              <a:t>(128.0.0.0 /16 – 191.255.0.0 /16) – Designed to support the needs of moderate to large size networks </a:t>
            </a:r>
            <a:r>
              <a:rPr lang="en-US" altLang="en-US" sz="1700" dirty="0" smtClean="0"/>
              <a:t>up </a:t>
            </a:r>
            <a:r>
              <a:rPr lang="en-US" altLang="en-US" sz="1700" dirty="0"/>
              <a:t>to approximately 65,000 host </a:t>
            </a:r>
            <a:r>
              <a:rPr lang="en-US" altLang="en-US" sz="1700" dirty="0" smtClean="0"/>
              <a:t>addresses.</a:t>
            </a:r>
          </a:p>
          <a:p>
            <a:pPr lvl="1"/>
            <a:r>
              <a:rPr lang="en-US" altLang="en-US" sz="1700" b="1" dirty="0"/>
              <a:t>Class C </a:t>
            </a:r>
            <a:r>
              <a:rPr lang="en-US" altLang="en-US" sz="1700" dirty="0"/>
              <a:t>(192.0.0.0 /24 – 223.255.255.0 /24) – Designed to support small networks with a maximum of 254 hosts.</a:t>
            </a:r>
            <a:endParaRPr lang="en-US" altLang="en-US" sz="1700" dirty="0" smtClean="0"/>
          </a:p>
          <a:p>
            <a:endParaRPr lang="en-US" altLang="en-US" sz="1800" dirty="0"/>
          </a:p>
          <a:p>
            <a:pPr marL="0" indent="0" eaLnBrk="1" hangingPunct="1">
              <a:buNone/>
            </a:pPr>
            <a:endParaRPr lang="en-CA" altLang="en-US" sz="1650" b="1"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2276" y="3546088"/>
            <a:ext cx="3690366" cy="906684"/>
          </a:xfrm>
          <a:prstGeom prst="rect">
            <a:avLst/>
          </a:prstGeom>
        </p:spPr>
      </p:pic>
      <p:pic>
        <p:nvPicPr>
          <p:cNvPr id="5" name="Picture 4"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0618" y="1001220"/>
            <a:ext cx="3624835" cy="1163722"/>
          </a:xfrm>
          <a:prstGeom prst="rect">
            <a:avLst/>
          </a:prstGeom>
        </p:spPr>
      </p:pic>
      <p:pic>
        <p:nvPicPr>
          <p:cNvPr id="7" name="Picture 6"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9466" y="2367218"/>
            <a:ext cx="3635987" cy="887401"/>
          </a:xfrm>
          <a:prstGeom prst="rect">
            <a:avLst/>
          </a:prstGeom>
        </p:spPr>
      </p:pic>
    </p:spTree>
    <p:extLst>
      <p:ext uri="{BB962C8B-B14F-4D97-AF65-F5344CB8AC3E}">
        <p14:creationId xmlns:p14="http://schemas.microsoft.com/office/powerpoint/2010/main" val="1576739809"/>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1600" dirty="0" smtClean="0"/>
              <a:t>Types of IPv4 Addresses</a:t>
            </a:r>
            <a:r>
              <a:rPr lang="en-US" altLang="en-US" dirty="0"/>
              <a:t/>
            </a:r>
            <a:br>
              <a:rPr lang="en-US" altLang="en-US" dirty="0"/>
            </a:br>
            <a:r>
              <a:rPr lang="en-US" altLang="en-US" dirty="0" smtClean="0"/>
              <a:t>Video </a:t>
            </a:r>
            <a:r>
              <a:rPr lang="en-US" altLang="en-US" dirty="0"/>
              <a:t>Demonstration - Classful IPv4 Addressing</a:t>
            </a:r>
            <a:endParaRPr lang="en-CA" altLang="en-US" dirty="0" smtClean="0"/>
          </a:p>
        </p:txBody>
      </p:sp>
      <p:sp>
        <p:nvSpPr>
          <p:cNvPr id="13315" name="Content Placeholder 2"/>
          <p:cNvSpPr>
            <a:spLocks noGrp="1"/>
          </p:cNvSpPr>
          <p:nvPr>
            <p:ph idx="1"/>
          </p:nvPr>
        </p:nvSpPr>
        <p:spPr>
          <a:xfrm>
            <a:off x="144065" y="798944"/>
            <a:ext cx="3959160" cy="4155319"/>
          </a:xfrm>
        </p:spPr>
        <p:txBody>
          <a:bodyPr/>
          <a:lstStyle/>
          <a:p>
            <a:r>
              <a:rPr lang="en-US" altLang="en-US" dirty="0" smtClean="0"/>
              <a:t>Discussion of Classful Addressing</a:t>
            </a:r>
          </a:p>
          <a:p>
            <a:pPr lvl="1"/>
            <a:r>
              <a:rPr lang="en-US" altLang="en-US" dirty="0" smtClean="0"/>
              <a:t>Identifying a Classful address by the IP address and the subnet mask</a:t>
            </a:r>
            <a:endParaRPr lang="en-US" altLang="en-US" dirty="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576" y="1349298"/>
            <a:ext cx="4104073" cy="2438896"/>
          </a:xfrm>
          <a:prstGeom prst="rect">
            <a:avLst/>
          </a:prstGeom>
        </p:spPr>
      </p:pic>
    </p:spTree>
    <p:extLst>
      <p:ext uri="{BB962C8B-B14F-4D97-AF65-F5344CB8AC3E}">
        <p14:creationId xmlns:p14="http://schemas.microsoft.com/office/powerpoint/2010/main" val="400837481"/>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IPv4 Addresses</a:t>
            </a:r>
            <a:r>
              <a:rPr lang="en-US" altLang="en-US" dirty="0">
                <a:solidFill>
                  <a:srgbClr val="367187"/>
                </a:solidFill>
              </a:rPr>
              <a:t/>
            </a:r>
            <a:br>
              <a:rPr lang="en-US" altLang="en-US" dirty="0">
                <a:solidFill>
                  <a:srgbClr val="367187"/>
                </a:solidFill>
              </a:rPr>
            </a:br>
            <a:r>
              <a:rPr lang="en-US" altLang="en-US" dirty="0" smtClean="0">
                <a:solidFill>
                  <a:srgbClr val="367187"/>
                </a:solidFill>
              </a:rPr>
              <a:t>Classless Addressing</a:t>
            </a:r>
            <a:endParaRPr lang="en-US" altLang="en-US" dirty="0" smtClean="0"/>
          </a:p>
        </p:txBody>
      </p:sp>
      <p:sp>
        <p:nvSpPr>
          <p:cNvPr id="55299" name="Rectangle 3"/>
          <p:cNvSpPr>
            <a:spLocks noGrp="1" noChangeArrowheads="1"/>
          </p:cNvSpPr>
          <p:nvPr>
            <p:ph type="body" idx="1"/>
          </p:nvPr>
        </p:nvSpPr>
        <p:spPr>
          <a:xfrm>
            <a:off x="4427034" y="798944"/>
            <a:ext cx="4716966" cy="4196802"/>
          </a:xfrm>
        </p:spPr>
        <p:txBody>
          <a:bodyPr/>
          <a:lstStyle/>
          <a:p>
            <a:r>
              <a:rPr lang="en-US" altLang="en-US" sz="1800" dirty="0" smtClean="0"/>
              <a:t>Classful Addressing wasted addresses </a:t>
            </a:r>
            <a:r>
              <a:rPr lang="en-US" altLang="en-US" sz="1800" dirty="0"/>
              <a:t>and exhausted the availability of IPv4 </a:t>
            </a:r>
            <a:r>
              <a:rPr lang="en-US" altLang="en-US" sz="1800" dirty="0" smtClean="0"/>
              <a:t>addresses.</a:t>
            </a:r>
          </a:p>
          <a:p>
            <a:r>
              <a:rPr lang="en-US" altLang="en-US" sz="1800" dirty="0" smtClean="0"/>
              <a:t>Classless Addressing Introduced in the 1990s</a:t>
            </a:r>
          </a:p>
          <a:p>
            <a:pPr lvl="1"/>
            <a:r>
              <a:rPr lang="en-US" altLang="en-US" sz="1700" dirty="0"/>
              <a:t>Classless Inter-Domain Routing (CIDR, pronounced “cider</a:t>
            </a:r>
            <a:r>
              <a:rPr lang="en-US" altLang="en-US" sz="1700" dirty="0" smtClean="0"/>
              <a:t>”)</a:t>
            </a:r>
          </a:p>
          <a:p>
            <a:pPr lvl="1"/>
            <a:r>
              <a:rPr lang="en-US" altLang="en-US" sz="1700" dirty="0" smtClean="0"/>
              <a:t>Allowed </a:t>
            </a:r>
            <a:r>
              <a:rPr lang="en-US" altLang="en-US" sz="1700" dirty="0"/>
              <a:t>service providers to allocate IPv4 addresses on any address bit boundary (prefix length) instead of only by a class A, B, or </a:t>
            </a:r>
            <a:r>
              <a:rPr lang="en-US" altLang="en-US" sz="1700" dirty="0" smtClean="0"/>
              <a:t>C.</a:t>
            </a:r>
            <a:endParaRPr lang="en-CA" altLang="en-US" sz="1650" b="1" dirty="0" smtClean="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856" y="1126273"/>
            <a:ext cx="4011723" cy="2776653"/>
          </a:xfrm>
          <a:prstGeom prst="rect">
            <a:avLst/>
          </a:prstGeom>
        </p:spPr>
      </p:pic>
    </p:spTree>
    <p:extLst>
      <p:ext uri="{BB962C8B-B14F-4D97-AF65-F5344CB8AC3E}">
        <p14:creationId xmlns:p14="http://schemas.microsoft.com/office/powerpoint/2010/main" val="1110021363"/>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IPv4 Addresses</a:t>
            </a:r>
            <a:r>
              <a:rPr lang="en-US" altLang="en-US" dirty="0">
                <a:solidFill>
                  <a:srgbClr val="367187"/>
                </a:solidFill>
              </a:rPr>
              <a:t/>
            </a:r>
            <a:br>
              <a:rPr lang="en-US" altLang="en-US" dirty="0">
                <a:solidFill>
                  <a:srgbClr val="367187"/>
                </a:solidFill>
              </a:rPr>
            </a:br>
            <a:r>
              <a:rPr lang="en-US" altLang="en-US" dirty="0">
                <a:solidFill>
                  <a:srgbClr val="367187"/>
                </a:solidFill>
              </a:rPr>
              <a:t>Assignment of IP Addresses</a:t>
            </a:r>
            <a:endParaRPr lang="en-US" altLang="en-US" dirty="0" smtClean="0"/>
          </a:p>
        </p:txBody>
      </p:sp>
      <p:sp>
        <p:nvSpPr>
          <p:cNvPr id="55299" name="Rectangle 3"/>
          <p:cNvSpPr>
            <a:spLocks noGrp="1" noChangeArrowheads="1"/>
          </p:cNvSpPr>
          <p:nvPr>
            <p:ph type="body" idx="1"/>
          </p:nvPr>
        </p:nvSpPr>
        <p:spPr>
          <a:xfrm>
            <a:off x="4353462" y="747346"/>
            <a:ext cx="4716966" cy="4396154"/>
          </a:xfrm>
        </p:spPr>
        <p:txBody>
          <a:bodyPr/>
          <a:lstStyle/>
          <a:p>
            <a:r>
              <a:rPr lang="en-US" altLang="en-US" sz="1800" dirty="0" smtClean="0"/>
              <a:t>The following organizations manage and maintain IPv4 and IPv6 addresses for the various regions.</a:t>
            </a:r>
          </a:p>
          <a:p>
            <a:pPr lvl="1"/>
            <a:r>
              <a:rPr lang="en-US" altLang="en-US" sz="1550" dirty="0"/>
              <a:t>American Registry for Internet Numbers (ARIN)</a:t>
            </a:r>
            <a:r>
              <a:rPr lang="en-US" altLang="en-US" sz="1550" dirty="0" smtClean="0"/>
              <a:t>- North </a:t>
            </a:r>
            <a:r>
              <a:rPr lang="en-US" altLang="en-US" sz="1550" dirty="0"/>
              <a:t>America</a:t>
            </a:r>
            <a:r>
              <a:rPr lang="en-US" altLang="en-US" sz="1550" dirty="0" smtClean="0"/>
              <a:t>.</a:t>
            </a:r>
          </a:p>
          <a:p>
            <a:pPr lvl="1"/>
            <a:r>
              <a:rPr lang="en-CA" altLang="en-US" sz="1550" dirty="0" err="1"/>
              <a:t>Réseaux</a:t>
            </a:r>
            <a:r>
              <a:rPr lang="en-CA" altLang="en-US" sz="1550" dirty="0"/>
              <a:t> IP Europeans (RIPE</a:t>
            </a:r>
            <a:r>
              <a:rPr lang="en-CA" altLang="en-US" sz="1550" dirty="0" smtClean="0"/>
              <a:t>) - </a:t>
            </a:r>
            <a:r>
              <a:rPr lang="en-US" altLang="en-US" sz="1550" dirty="0"/>
              <a:t>Europe, the Middle East, and Central </a:t>
            </a:r>
            <a:r>
              <a:rPr lang="en-US" altLang="en-US" sz="1550" dirty="0" smtClean="0"/>
              <a:t>Asia</a:t>
            </a:r>
          </a:p>
          <a:p>
            <a:pPr lvl="1"/>
            <a:r>
              <a:rPr lang="en-US" altLang="en-US" sz="1550" dirty="0"/>
              <a:t>Asia Pacific Network Information Centre (APNIC)  - Asia and Pacific </a:t>
            </a:r>
            <a:r>
              <a:rPr lang="en-US" altLang="en-US" sz="1550" dirty="0" smtClean="0"/>
              <a:t>regions</a:t>
            </a:r>
          </a:p>
          <a:p>
            <a:pPr lvl="1"/>
            <a:r>
              <a:rPr lang="en-CA" altLang="en-US" sz="1550" dirty="0"/>
              <a:t>African Network Information Centre (</a:t>
            </a:r>
            <a:r>
              <a:rPr lang="en-CA" altLang="en-US" sz="1550" dirty="0" err="1"/>
              <a:t>AfriNIC</a:t>
            </a:r>
            <a:r>
              <a:rPr lang="en-CA" altLang="en-US" sz="1550" dirty="0"/>
              <a:t>) </a:t>
            </a:r>
            <a:r>
              <a:rPr lang="en-CA" altLang="en-US" sz="1550" dirty="0" smtClean="0"/>
              <a:t>– Africa</a:t>
            </a:r>
          </a:p>
          <a:p>
            <a:pPr lvl="1"/>
            <a:r>
              <a:rPr lang="en-US" altLang="en-US" sz="1550" dirty="0"/>
              <a:t>Regional Latin-American and Caribbean IP Address Registry (LACNIC) - Latin America and some Caribbean islands</a:t>
            </a:r>
            <a:endParaRPr lang="en-CA" altLang="en-US" sz="155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055" y="998482"/>
            <a:ext cx="3942588" cy="2091559"/>
          </a:xfrm>
          <a:prstGeom prst="rect">
            <a:avLst/>
          </a:prstGeom>
        </p:spPr>
      </p:pic>
    </p:spTree>
    <p:extLst>
      <p:ext uri="{BB962C8B-B14F-4D97-AF65-F5344CB8AC3E}">
        <p14:creationId xmlns:p14="http://schemas.microsoft.com/office/powerpoint/2010/main" val="396272506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smtClean="0"/>
              <a:t>Chapter 7: Activities (Cont.)</a:t>
            </a:r>
          </a:p>
        </p:txBody>
      </p:sp>
      <p:graphicFrame>
        <p:nvGraphicFramePr>
          <p:cNvPr id="7" name="Content Placeholder 3"/>
          <p:cNvGraphicFramePr>
            <a:graphicFrameLocks/>
          </p:cNvGraphicFramePr>
          <p:nvPr>
            <p:extLst>
              <p:ext uri="{D42A27DB-BD31-4B8C-83A1-F6EECF244321}">
                <p14:modId xmlns:p14="http://schemas.microsoft.com/office/powerpoint/2010/main" val="1420813799"/>
              </p:ext>
            </p:extLst>
          </p:nvPr>
        </p:nvGraphicFramePr>
        <p:xfrm>
          <a:off x="457291" y="1122081"/>
          <a:ext cx="8229418" cy="3615321"/>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val="10000"/>
                  </a:ext>
                </a:extLst>
              </a:tr>
              <a:tr h="292629">
                <a:tc>
                  <a:txBody>
                    <a:bodyPr/>
                    <a:lstStyle/>
                    <a:p>
                      <a:r>
                        <a:rPr lang="en-US" sz="1100" dirty="0" smtClean="0">
                          <a:solidFill>
                            <a:schemeClr val="tx1"/>
                          </a:solidFill>
                        </a:rPr>
                        <a:t>7.1.4.2</a:t>
                      </a:r>
                      <a:endParaRPr lang="en-US" sz="1100" dirty="0">
                        <a:solidFill>
                          <a:schemeClr val="tx1"/>
                        </a:solidFill>
                      </a:endParaRPr>
                    </a:p>
                  </a:txBody>
                  <a:tcPr/>
                </a:tc>
                <a:tc>
                  <a:txBody>
                    <a:bodyPr/>
                    <a:lstStyle/>
                    <a:p>
                      <a:r>
                        <a:rPr lang="en-US" sz="1100" dirty="0" smtClean="0">
                          <a:solidFill>
                            <a:schemeClr val="tx1"/>
                          </a:solidFill>
                        </a:rPr>
                        <a:t>Interactive</a:t>
                      </a:r>
                      <a:r>
                        <a:rPr lang="en-US" sz="1100" baseline="0" dirty="0" smtClean="0">
                          <a:solidFill>
                            <a:schemeClr val="tx1"/>
                          </a:solidFill>
                        </a:rPr>
                        <a:t> Activity</a:t>
                      </a:r>
                      <a:endParaRPr lang="en-US" sz="1100" dirty="0">
                        <a:solidFill>
                          <a:schemeClr val="tx1"/>
                        </a:solidFill>
                      </a:endParaRPr>
                    </a:p>
                  </a:txBody>
                  <a:tcPr/>
                </a:tc>
                <a:tc>
                  <a:txBody>
                    <a:bodyPr/>
                    <a:lstStyle/>
                    <a:p>
                      <a:r>
                        <a:rPr lang="en-US" sz="1100" dirty="0" smtClean="0">
                          <a:solidFill>
                            <a:schemeClr val="tx1"/>
                          </a:solidFill>
                        </a:rPr>
                        <a:t>Pass or Block IPv4 Addresses</a:t>
                      </a: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292629">
                <a:tc>
                  <a:txBody>
                    <a:bodyPr/>
                    <a:lstStyle/>
                    <a:p>
                      <a:r>
                        <a:rPr lang="en-US" sz="1100" dirty="0" smtClean="0">
                          <a:solidFill>
                            <a:schemeClr val="tx1"/>
                          </a:solidFill>
                        </a:rPr>
                        <a:t>7.1.4.5</a:t>
                      </a:r>
                      <a:endParaRPr lang="en-US" sz="1100" dirty="0">
                        <a:solidFill>
                          <a:schemeClr val="tx1"/>
                        </a:solidFill>
                      </a:endParaRPr>
                    </a:p>
                  </a:txBody>
                  <a:tcPr/>
                </a:tc>
                <a:tc>
                  <a:txBody>
                    <a:bodyPr/>
                    <a:lstStyle/>
                    <a:p>
                      <a:r>
                        <a:rPr lang="en-US" sz="1100" dirty="0" smtClean="0">
                          <a:solidFill>
                            <a:schemeClr val="tx1"/>
                          </a:solidFill>
                        </a:rPr>
                        <a:t>Video Demonstration</a:t>
                      </a:r>
                      <a:endParaRPr lang="en-US" sz="1100" dirty="0">
                        <a:solidFill>
                          <a:schemeClr val="tx1"/>
                        </a:solidFill>
                      </a:endParaRPr>
                    </a:p>
                  </a:txBody>
                  <a:tcPr/>
                </a:tc>
                <a:tc>
                  <a:txBody>
                    <a:bodyPr/>
                    <a:lstStyle/>
                    <a:p>
                      <a:r>
                        <a:rPr lang="en-US" sz="1100" dirty="0" smtClean="0">
                          <a:solidFill>
                            <a:schemeClr val="tx1"/>
                          </a:solidFill>
                        </a:rPr>
                        <a:t>Classful IP Addressing</a:t>
                      </a:r>
                      <a:endParaRPr lang="en-US" sz="1100" dirty="0" smtClean="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3884380552"/>
                  </a:ext>
                </a:extLst>
              </a:tr>
              <a:tr h="292629">
                <a:tc>
                  <a:txBody>
                    <a:bodyPr/>
                    <a:lstStyle/>
                    <a:p>
                      <a:r>
                        <a:rPr lang="en-US" sz="1100" dirty="0" smtClean="0">
                          <a:solidFill>
                            <a:schemeClr val="tx1"/>
                          </a:solidFill>
                        </a:rPr>
                        <a:t>7.1.4.8</a:t>
                      </a:r>
                      <a:endParaRPr lang="en-US" sz="1100" dirty="0">
                        <a:solidFill>
                          <a:schemeClr val="tx1"/>
                        </a:solidFill>
                      </a:endParaRPr>
                    </a:p>
                  </a:txBody>
                  <a:tcPr/>
                </a:tc>
                <a:tc>
                  <a:txBody>
                    <a:bodyPr/>
                    <a:lstStyle/>
                    <a:p>
                      <a:r>
                        <a:rPr lang="en-US" sz="1100" dirty="0" smtClean="0">
                          <a:solidFill>
                            <a:schemeClr val="tx1"/>
                          </a:solidFill>
                        </a:rPr>
                        <a:t>Interactive Activity</a:t>
                      </a:r>
                      <a:endParaRPr lang="en-US" sz="1100" dirty="0">
                        <a:solidFill>
                          <a:schemeClr val="tx1"/>
                        </a:solidFill>
                      </a:endParaRPr>
                    </a:p>
                  </a:txBody>
                  <a:tcPr/>
                </a:tc>
                <a:tc>
                  <a:txBody>
                    <a:bodyPr/>
                    <a:lstStyle/>
                    <a:p>
                      <a:r>
                        <a:rPr lang="en-US" sz="1100" dirty="0" smtClean="0">
                          <a:solidFill>
                            <a:schemeClr val="tx1"/>
                          </a:solidFill>
                        </a:rPr>
                        <a:t>Public or Private IPv4 Addresses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9"/>
                  </a:ext>
                </a:extLst>
              </a:tr>
              <a:tr h="292629">
                <a:tc>
                  <a:txBody>
                    <a:bodyPr/>
                    <a:lstStyle/>
                    <a:p>
                      <a:r>
                        <a:rPr lang="en-US" sz="1100" dirty="0" smtClean="0">
                          <a:solidFill>
                            <a:schemeClr val="tx1"/>
                          </a:solidFill>
                        </a:rPr>
                        <a:t>7.1.4.9</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Identifying IPv4 Addresses</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10"/>
                  </a:ext>
                </a:extLst>
              </a:tr>
              <a:tr h="390555">
                <a:tc>
                  <a:txBody>
                    <a:bodyPr/>
                    <a:lstStyle/>
                    <a:p>
                      <a:r>
                        <a:rPr lang="en-US" sz="1100" dirty="0" smtClean="0">
                          <a:solidFill>
                            <a:schemeClr val="tx1"/>
                          </a:solidFill>
                        </a:rPr>
                        <a:t>7.2.1.3</a:t>
                      </a:r>
                      <a:endParaRPr lang="en-US" sz="1100" dirty="0">
                        <a:solidFill>
                          <a:schemeClr val="tx1"/>
                        </a:solidFill>
                      </a:endParaRPr>
                    </a:p>
                  </a:txBody>
                  <a:tcPr/>
                </a:tc>
                <a:tc>
                  <a:txBody>
                    <a:bodyPr/>
                    <a:lstStyle/>
                    <a:p>
                      <a:r>
                        <a:rPr lang="en-US" sz="1100" dirty="0" smtClean="0">
                          <a:solidFill>
                            <a:schemeClr val="tx1"/>
                          </a:solidFill>
                        </a:rPr>
                        <a:t>Interactive Activity</a:t>
                      </a:r>
                      <a:endParaRPr lang="en-US" sz="1100" dirty="0">
                        <a:solidFill>
                          <a:schemeClr val="tx1"/>
                        </a:solidFill>
                      </a:endParaRPr>
                    </a:p>
                  </a:txBody>
                  <a:tcPr/>
                </a:tc>
                <a:tc>
                  <a:txBody>
                    <a:bodyPr/>
                    <a:lstStyle/>
                    <a:p>
                      <a:r>
                        <a:rPr lang="en-US" sz="1100" dirty="0" smtClean="0">
                          <a:solidFill>
                            <a:schemeClr val="tx1"/>
                          </a:solidFill>
                        </a:rPr>
                        <a:t>IPv4 Issues and Solutions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2"/>
                  </a:ext>
                </a:extLst>
              </a:tr>
              <a:tr h="292629">
                <a:tc>
                  <a:txBody>
                    <a:bodyPr/>
                    <a:lstStyle/>
                    <a:p>
                      <a:r>
                        <a:rPr lang="en-US" sz="1100" dirty="0" smtClean="0">
                          <a:solidFill>
                            <a:schemeClr val="tx1"/>
                          </a:solidFill>
                        </a:rPr>
                        <a:t>7.2.2.4</a:t>
                      </a:r>
                      <a:endParaRPr lang="en-US" sz="11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Interactive</a:t>
                      </a:r>
                      <a:r>
                        <a:rPr lang="en-US" sz="1100" baseline="0" dirty="0" smtClean="0">
                          <a:solidFill>
                            <a:schemeClr val="tx1"/>
                          </a:solidFill>
                        </a:rPr>
                        <a:t> Activity</a:t>
                      </a:r>
                      <a:endParaRPr lang="en-US" sz="1100" dirty="0" smtClean="0">
                        <a:solidFill>
                          <a:schemeClr val="tx1"/>
                        </a:solidFill>
                      </a:endParaRPr>
                    </a:p>
                  </a:txBody>
                  <a:tcPr/>
                </a:tc>
                <a:tc>
                  <a:txBody>
                    <a:bodyPr/>
                    <a:lstStyle/>
                    <a:p>
                      <a:r>
                        <a:rPr lang="en-US" sz="1100" dirty="0" smtClean="0">
                          <a:solidFill>
                            <a:schemeClr val="tx1"/>
                          </a:solidFill>
                        </a:rPr>
                        <a:t>Practicing IPv6 Address Representations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3"/>
                  </a:ext>
                </a:extLst>
              </a:tr>
              <a:tr h="292629">
                <a:tc>
                  <a:txBody>
                    <a:bodyPr/>
                    <a:lstStyle/>
                    <a:p>
                      <a:r>
                        <a:rPr lang="en-US" sz="1100" dirty="0" smtClean="0">
                          <a:solidFill>
                            <a:schemeClr val="tx1"/>
                          </a:solidFill>
                        </a:rPr>
                        <a:t>7.2.3.5</a:t>
                      </a:r>
                      <a:endParaRPr lang="en-US" sz="1100" dirty="0">
                        <a:solidFill>
                          <a:schemeClr val="tx1"/>
                        </a:solidFill>
                      </a:endParaRPr>
                    </a:p>
                  </a:txBody>
                  <a:tcPr/>
                </a:tc>
                <a:tc>
                  <a:txBody>
                    <a:bodyPr/>
                    <a:lstStyle/>
                    <a:p>
                      <a:r>
                        <a:rPr lang="en-US" sz="1100" dirty="0" smtClean="0">
                          <a:solidFill>
                            <a:schemeClr val="tx1"/>
                          </a:solidFill>
                        </a:rPr>
                        <a:t>Interactive</a:t>
                      </a:r>
                      <a:r>
                        <a:rPr lang="en-US" sz="1100" baseline="0" dirty="0" smtClean="0">
                          <a:solidFill>
                            <a:schemeClr val="tx1"/>
                          </a:solidFill>
                        </a:rPr>
                        <a:t> Activity</a:t>
                      </a:r>
                      <a:endParaRPr lang="en-US" sz="1100" dirty="0" smtClean="0">
                        <a:solidFill>
                          <a:schemeClr val="tx1"/>
                        </a:solidFill>
                      </a:endParaRPr>
                    </a:p>
                  </a:txBody>
                  <a:tcPr/>
                </a:tc>
                <a:tc>
                  <a:txBody>
                    <a:bodyPr/>
                    <a:lstStyle/>
                    <a:p>
                      <a:r>
                        <a:rPr lang="en-US" sz="1100" dirty="0" smtClean="0">
                          <a:solidFill>
                            <a:schemeClr val="tx1"/>
                          </a:solidFill>
                        </a:rPr>
                        <a:t>Identify Types of IPv6 Address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4"/>
                  </a:ext>
                </a:extLst>
              </a:tr>
              <a:tr h="292629">
                <a:tc>
                  <a:txBody>
                    <a:bodyPr/>
                    <a:lstStyle/>
                    <a:p>
                      <a:r>
                        <a:rPr lang="en-US" sz="1100" dirty="0" smtClean="0">
                          <a:solidFill>
                            <a:schemeClr val="tx1"/>
                          </a:solidFill>
                        </a:rPr>
                        <a:t>7.2.4.2</a:t>
                      </a:r>
                      <a:endParaRPr lang="en-US" sz="1100" dirty="0">
                        <a:solidFill>
                          <a:schemeClr val="tx1"/>
                        </a:solidFill>
                      </a:endParaRPr>
                    </a:p>
                  </a:txBody>
                  <a:tcPr/>
                </a:tc>
                <a:tc>
                  <a:txBody>
                    <a:bodyPr/>
                    <a:lstStyle/>
                    <a:p>
                      <a:r>
                        <a:rPr lang="en-US" sz="1100" dirty="0" smtClean="0">
                          <a:solidFill>
                            <a:schemeClr val="tx1"/>
                          </a:solidFill>
                        </a:rPr>
                        <a:t>Syntax Checker</a:t>
                      </a:r>
                      <a:endParaRPr lang="en-US" sz="1100" dirty="0">
                        <a:solidFill>
                          <a:schemeClr val="tx1"/>
                        </a:solidFill>
                      </a:endParaRPr>
                    </a:p>
                  </a:txBody>
                  <a:tcPr/>
                </a:tc>
                <a:tc>
                  <a:txBody>
                    <a:bodyPr/>
                    <a:lstStyle/>
                    <a:p>
                      <a:r>
                        <a:rPr lang="en-US" sz="1100" dirty="0" smtClean="0">
                          <a:solidFill>
                            <a:schemeClr val="tx1"/>
                          </a:solidFill>
                        </a:rPr>
                        <a:t>Configuring IPv6 on a Router</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5"/>
                  </a:ext>
                </a:extLst>
              </a:tr>
              <a:tr h="292629">
                <a:tc>
                  <a:txBody>
                    <a:bodyPr/>
                    <a:lstStyle/>
                    <a:p>
                      <a:r>
                        <a:rPr lang="en-US" sz="1100" dirty="0" smtClean="0">
                          <a:solidFill>
                            <a:schemeClr val="tx1"/>
                          </a:solidFill>
                        </a:rPr>
                        <a:t>7.2.4.8</a:t>
                      </a:r>
                      <a:endParaRPr lang="en-US" sz="1100" dirty="0">
                        <a:solidFill>
                          <a:schemeClr val="tx1"/>
                        </a:solidFill>
                      </a:endParaRPr>
                    </a:p>
                  </a:txBody>
                  <a:tcPr/>
                </a:tc>
                <a:tc>
                  <a:txBody>
                    <a:bodyPr/>
                    <a:lstStyle/>
                    <a:p>
                      <a:r>
                        <a:rPr lang="en-US" sz="1100" dirty="0" smtClean="0">
                          <a:solidFill>
                            <a:schemeClr val="tx1"/>
                          </a:solidFill>
                        </a:rPr>
                        <a:t>Syntax</a:t>
                      </a:r>
                      <a:r>
                        <a:rPr lang="en-US" sz="1100" baseline="0" dirty="0" smtClean="0">
                          <a:solidFill>
                            <a:schemeClr val="tx1"/>
                          </a:solidFill>
                        </a:rPr>
                        <a:t> Checker</a:t>
                      </a:r>
                      <a:endParaRPr lang="en-US" sz="1100" dirty="0">
                        <a:solidFill>
                          <a:schemeClr val="tx1"/>
                        </a:solidFill>
                      </a:endParaRPr>
                    </a:p>
                  </a:txBody>
                  <a:tcPr/>
                </a:tc>
                <a:tc>
                  <a:txBody>
                    <a:bodyPr/>
                    <a:lstStyle/>
                    <a:p>
                      <a:r>
                        <a:rPr lang="en-US" sz="1100" dirty="0" smtClean="0">
                          <a:solidFill>
                            <a:schemeClr val="tx1"/>
                          </a:solidFill>
                        </a:rPr>
                        <a:t>Verifying IPv6 Address Configuration</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292629">
                <a:tc>
                  <a:txBody>
                    <a:bodyPr/>
                    <a:lstStyle/>
                    <a:p>
                      <a:r>
                        <a:rPr lang="en-US" sz="1100" dirty="0" smtClean="0">
                          <a:solidFill>
                            <a:schemeClr val="tx1"/>
                          </a:solidFill>
                        </a:rPr>
                        <a:t>7.2.4.9</a:t>
                      </a:r>
                      <a:endParaRPr lang="en-US" sz="1100" dirty="0">
                        <a:solidFill>
                          <a:schemeClr val="tx1"/>
                        </a:solidFill>
                      </a:endParaRPr>
                    </a:p>
                  </a:txBody>
                  <a:tcPr/>
                </a:tc>
                <a:tc>
                  <a:txBody>
                    <a:bodyPr/>
                    <a:lstStyle/>
                    <a:p>
                      <a:r>
                        <a:rPr lang="en-US" sz="1100" dirty="0" smtClean="0">
                          <a:solidFill>
                            <a:schemeClr val="tx1"/>
                          </a:solidFill>
                        </a:rPr>
                        <a:t>Packet Tracer</a:t>
                      </a:r>
                      <a:endParaRPr lang="en-US" sz="1100" dirty="0">
                        <a:solidFill>
                          <a:schemeClr val="tx1"/>
                        </a:solidFill>
                      </a:endParaRPr>
                    </a:p>
                  </a:txBody>
                  <a:tcPr/>
                </a:tc>
                <a:tc>
                  <a:txBody>
                    <a:bodyPr/>
                    <a:lstStyle/>
                    <a:p>
                      <a:r>
                        <a:rPr lang="en-US" sz="1100" dirty="0" smtClean="0">
                          <a:solidFill>
                            <a:schemeClr val="tx1"/>
                          </a:solidFill>
                        </a:rPr>
                        <a:t>Configuring IPv6 Addressing</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7"/>
                  </a:ext>
                </a:extLst>
              </a:tr>
              <a:tr h="304758">
                <a:tc>
                  <a:txBody>
                    <a:bodyPr/>
                    <a:lstStyle/>
                    <a:p>
                      <a:r>
                        <a:rPr lang="en-US" sz="1100" dirty="0" smtClean="0">
                          <a:solidFill>
                            <a:schemeClr val="tx1"/>
                          </a:solidFill>
                        </a:rPr>
                        <a:t>7.2.5.3</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Identifying IPv6 Addresses</a:t>
                      </a: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8"/>
                  </a:ext>
                </a:extLst>
              </a:tr>
            </a:tbl>
          </a:graphicData>
        </a:graphic>
      </p:graphicFrame>
      <p:sp>
        <p:nvSpPr>
          <p:cNvPr id="8" name="Rectangle 34"/>
          <p:cNvSpPr txBox="1">
            <a:spLocks noChangeArrowheads="1"/>
          </p:cNvSpPr>
          <p:nvPr/>
        </p:nvSpPr>
        <p:spPr bwMode="auto">
          <a:xfrm>
            <a:off x="1129241" y="4723880"/>
            <a:ext cx="6121997" cy="269247"/>
          </a:xfrm>
          <a:prstGeom prst="rect">
            <a:avLst/>
          </a:prstGeom>
          <a:ln/>
          <a:extLst>
            <a:ext uri="{FAA26D3D-D897-4be2-8F04-BA451C77F1D7}">
              <ma14:placeholderFlag xmlns:ma14="http://schemas.microsoft.com/office/mac/drawingml/2011/main" xmlns=""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814401986"/>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IPv4 Addresses</a:t>
            </a:r>
            <a:r>
              <a:rPr lang="en-US" altLang="en-US" dirty="0">
                <a:solidFill>
                  <a:srgbClr val="367187"/>
                </a:solidFill>
              </a:rPr>
              <a:t/>
            </a:r>
            <a:br>
              <a:rPr lang="en-US" altLang="en-US" dirty="0">
                <a:solidFill>
                  <a:srgbClr val="367187"/>
                </a:solidFill>
              </a:rPr>
            </a:br>
            <a:r>
              <a:rPr lang="en-US" altLang="en-US" dirty="0">
                <a:solidFill>
                  <a:srgbClr val="367187"/>
                </a:solidFill>
              </a:rPr>
              <a:t>Lab – Identifying IPv4 Addresses</a:t>
            </a:r>
            <a:endParaRPr lang="en-US" altLang="en-US" dirty="0" smtClean="0"/>
          </a:p>
        </p:txBody>
      </p:sp>
      <p:pic>
        <p:nvPicPr>
          <p:cNvPr id="3" name="Picture 2"/>
          <p:cNvPicPr>
            <a:picLocks noChangeAspect="1"/>
          </p:cNvPicPr>
          <p:nvPr/>
        </p:nvPicPr>
        <p:blipFill>
          <a:blip r:embed="rId3"/>
          <a:stretch>
            <a:fillRect/>
          </a:stretch>
        </p:blipFill>
        <p:spPr>
          <a:xfrm>
            <a:off x="4570708" y="-336592"/>
            <a:ext cx="4682134" cy="377985"/>
          </a:xfrm>
          <a:prstGeom prst="rect">
            <a:avLst/>
          </a:prstGeom>
        </p:spPr>
      </p:pic>
      <p:pic>
        <p:nvPicPr>
          <p:cNvPr id="5" name="Content Placeholder 4" descr="7.1.4.9 Lab - Identifying IPv4 Addresses.pdf - Mozilla Firefox"/>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044283" y="1248937"/>
            <a:ext cx="2665141" cy="2972275"/>
          </a:xfrm>
        </p:spPr>
      </p:pic>
      <p:sp>
        <p:nvSpPr>
          <p:cNvPr id="6" name="Rectangle 5"/>
          <p:cNvSpPr/>
          <p:nvPr/>
        </p:nvSpPr>
        <p:spPr>
          <a:xfrm>
            <a:off x="3010829" y="1176929"/>
            <a:ext cx="2698595" cy="3071686"/>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87107132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smtClean="0"/>
              <a:t>7.2 IPv6 Network Addresses</a:t>
            </a:r>
            <a:endParaRPr lang="en-US" dirty="0"/>
          </a:p>
        </p:txBody>
      </p:sp>
    </p:spTree>
    <p:extLst>
      <p:ext uri="{BB962C8B-B14F-4D97-AF65-F5344CB8AC3E}">
        <p14:creationId xmlns:p14="http://schemas.microsoft.com/office/powerpoint/2010/main" val="337995664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IPv4 </a:t>
            </a:r>
            <a:r>
              <a:rPr lang="en-US" altLang="en-US" sz="1600" dirty="0" smtClean="0">
                <a:solidFill>
                  <a:srgbClr val="367187"/>
                </a:solidFill>
              </a:rPr>
              <a:t>Issues</a:t>
            </a:r>
            <a:r>
              <a:rPr lang="en-US" altLang="en-US" dirty="0">
                <a:solidFill>
                  <a:srgbClr val="367187"/>
                </a:solidFill>
              </a:rPr>
              <a:t/>
            </a:r>
            <a:br>
              <a:rPr lang="en-US" altLang="en-US" dirty="0">
                <a:solidFill>
                  <a:srgbClr val="367187"/>
                </a:solidFill>
              </a:rPr>
            </a:br>
            <a:r>
              <a:rPr lang="en-US" altLang="en-US" dirty="0">
                <a:solidFill>
                  <a:srgbClr val="367187"/>
                </a:solidFill>
              </a:rPr>
              <a:t>The Need for IPv6</a:t>
            </a:r>
          </a:p>
        </p:txBody>
      </p:sp>
      <p:sp>
        <p:nvSpPr>
          <p:cNvPr id="55299" name="Rectangle 3"/>
          <p:cNvSpPr>
            <a:spLocks noGrp="1" noChangeArrowheads="1"/>
          </p:cNvSpPr>
          <p:nvPr>
            <p:ph type="body" idx="1"/>
          </p:nvPr>
        </p:nvSpPr>
        <p:spPr>
          <a:xfrm>
            <a:off x="4861933" y="798944"/>
            <a:ext cx="3914077" cy="4010052"/>
          </a:xfrm>
        </p:spPr>
        <p:txBody>
          <a:bodyPr/>
          <a:lstStyle/>
          <a:p>
            <a:r>
              <a:rPr lang="en-US" altLang="en-US" sz="1800" dirty="0" smtClean="0"/>
              <a:t>IPv6 versus IPv4:</a:t>
            </a:r>
          </a:p>
          <a:p>
            <a:pPr lvl="1"/>
            <a:r>
              <a:rPr lang="en-US" altLang="en-US" dirty="0"/>
              <a:t>H</a:t>
            </a:r>
            <a:r>
              <a:rPr lang="en-US" altLang="en-US" dirty="0" smtClean="0"/>
              <a:t>as </a:t>
            </a:r>
            <a:r>
              <a:rPr lang="en-US" altLang="en-US" dirty="0"/>
              <a:t>a larger 128-bit address </a:t>
            </a:r>
            <a:r>
              <a:rPr lang="en-US" altLang="en-US" dirty="0" smtClean="0"/>
              <a:t>space</a:t>
            </a:r>
          </a:p>
          <a:p>
            <a:pPr lvl="1"/>
            <a:r>
              <a:rPr lang="en-US" altLang="en-US" dirty="0"/>
              <a:t>340 undecillion </a:t>
            </a:r>
            <a:r>
              <a:rPr lang="en-US" altLang="en-US" dirty="0" smtClean="0"/>
              <a:t>addresses</a:t>
            </a:r>
          </a:p>
          <a:p>
            <a:pPr lvl="1"/>
            <a:r>
              <a:rPr lang="en-US" altLang="en-US" dirty="0" smtClean="0"/>
              <a:t>Solves limitations with IPv4</a:t>
            </a:r>
          </a:p>
          <a:p>
            <a:pPr lvl="1"/>
            <a:r>
              <a:rPr lang="en-US" altLang="en-US" dirty="0" smtClean="0"/>
              <a:t>Adds enhancement like address auto-configuration.</a:t>
            </a:r>
          </a:p>
          <a:p>
            <a:r>
              <a:rPr lang="en-CA" altLang="en-US" sz="1800" dirty="0" smtClean="0"/>
              <a:t>Why IPv6 is needed:</a:t>
            </a:r>
          </a:p>
          <a:p>
            <a:pPr lvl="1"/>
            <a:r>
              <a:rPr lang="en-CA" altLang="en-US" sz="1550" dirty="0" smtClean="0"/>
              <a:t>Rapidly increasing </a:t>
            </a:r>
            <a:r>
              <a:rPr lang="en-CA" altLang="en-US" sz="1550" dirty="0"/>
              <a:t>Internet </a:t>
            </a:r>
            <a:r>
              <a:rPr lang="en-CA" altLang="en-US" sz="1550" dirty="0" smtClean="0"/>
              <a:t>population</a:t>
            </a:r>
          </a:p>
          <a:p>
            <a:pPr lvl="1"/>
            <a:r>
              <a:rPr lang="en-CA" altLang="en-US" sz="1550" dirty="0" smtClean="0"/>
              <a:t>Depletion of IPv4</a:t>
            </a:r>
          </a:p>
          <a:p>
            <a:pPr lvl="1"/>
            <a:r>
              <a:rPr lang="en-CA" altLang="en-US" sz="1550" dirty="0" smtClean="0"/>
              <a:t>Issues with NAT</a:t>
            </a:r>
          </a:p>
          <a:p>
            <a:pPr lvl="1"/>
            <a:r>
              <a:rPr lang="en-CA" altLang="en-US" sz="1550" dirty="0" smtClean="0"/>
              <a:t>Internet of Things</a:t>
            </a:r>
          </a:p>
          <a:p>
            <a:pPr lvl="1"/>
            <a:endParaRPr lang="en-CA" altLang="en-US" sz="1550" dirty="0" smtClean="0"/>
          </a:p>
        </p:txBody>
      </p:sp>
      <p:pic>
        <p:nvPicPr>
          <p:cNvPr id="5" name="Picture 4"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145" y="1059364"/>
            <a:ext cx="4728788" cy="2598236"/>
          </a:xfrm>
          <a:prstGeom prst="rect">
            <a:avLst/>
          </a:prstGeom>
        </p:spPr>
      </p:pic>
    </p:spTree>
    <p:extLst>
      <p:ext uri="{BB962C8B-B14F-4D97-AF65-F5344CB8AC3E}">
        <p14:creationId xmlns:p14="http://schemas.microsoft.com/office/powerpoint/2010/main" val="876977820"/>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IPv4 </a:t>
            </a:r>
            <a:r>
              <a:rPr lang="en-US" altLang="en-US" sz="1600" dirty="0" smtClean="0">
                <a:solidFill>
                  <a:srgbClr val="367187"/>
                </a:solidFill>
              </a:rPr>
              <a:t>Issues</a:t>
            </a:r>
            <a:r>
              <a:rPr lang="en-US" altLang="en-US" dirty="0">
                <a:solidFill>
                  <a:srgbClr val="367187"/>
                </a:solidFill>
              </a:rPr>
              <a:t/>
            </a:r>
            <a:br>
              <a:rPr lang="en-US" altLang="en-US" dirty="0">
                <a:solidFill>
                  <a:srgbClr val="367187"/>
                </a:solidFill>
              </a:rPr>
            </a:br>
            <a:r>
              <a:rPr lang="en-US" altLang="en-US" dirty="0">
                <a:solidFill>
                  <a:srgbClr val="367187"/>
                </a:solidFill>
              </a:rPr>
              <a:t>IPv4 and IPv6 Coexistence</a:t>
            </a:r>
          </a:p>
        </p:txBody>
      </p:sp>
      <p:sp>
        <p:nvSpPr>
          <p:cNvPr id="55299" name="Rectangle 3"/>
          <p:cNvSpPr>
            <a:spLocks noGrp="1" noChangeArrowheads="1"/>
          </p:cNvSpPr>
          <p:nvPr>
            <p:ph type="body" idx="1"/>
          </p:nvPr>
        </p:nvSpPr>
        <p:spPr>
          <a:xfrm>
            <a:off x="81656" y="798944"/>
            <a:ext cx="4834727" cy="4010052"/>
          </a:xfrm>
        </p:spPr>
        <p:txBody>
          <a:bodyPr/>
          <a:lstStyle/>
          <a:p>
            <a:r>
              <a:rPr lang="en-US" altLang="en-US" sz="1800" dirty="0" smtClean="0"/>
              <a:t>Migration from IPv4 to IPv6 Techniques  </a:t>
            </a:r>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226" y="1470751"/>
            <a:ext cx="2443267" cy="1699961"/>
          </a:xfrm>
          <a:prstGeom prst="rect">
            <a:avLst/>
          </a:prstGeom>
        </p:spPr>
      </p:pic>
      <p:sp>
        <p:nvSpPr>
          <p:cNvPr id="4" name="Rectangle 3"/>
          <p:cNvSpPr/>
          <p:nvPr/>
        </p:nvSpPr>
        <p:spPr>
          <a:xfrm>
            <a:off x="6170227" y="3387081"/>
            <a:ext cx="2819395" cy="1323439"/>
          </a:xfrm>
          <a:prstGeom prst="rect">
            <a:avLst/>
          </a:prstGeom>
        </p:spPr>
        <p:txBody>
          <a:bodyPr wrap="square">
            <a:spAutoFit/>
          </a:bodyPr>
          <a:lstStyle/>
          <a:p>
            <a:r>
              <a:rPr lang="en-US" sz="1600" b="1" dirty="0">
                <a:latin typeface="+mn-lt"/>
              </a:rPr>
              <a:t>Translation</a:t>
            </a:r>
            <a:r>
              <a:rPr lang="en-US" sz="1600" dirty="0"/>
              <a:t> - Network Address Translation 64 (NAT64) allows IPv6-enabled devices to communicate with </a:t>
            </a:r>
            <a:r>
              <a:rPr lang="en-US" sz="1600" dirty="0" smtClean="0"/>
              <a:t>IPv4 devices.</a:t>
            </a:r>
            <a:endParaRPr lang="en-US" sz="1600" dirty="0"/>
          </a:p>
        </p:txBody>
      </p:sp>
      <p:sp>
        <p:nvSpPr>
          <p:cNvPr id="6" name="Rectangle 5"/>
          <p:cNvSpPr/>
          <p:nvPr/>
        </p:nvSpPr>
        <p:spPr>
          <a:xfrm>
            <a:off x="3067832" y="3413137"/>
            <a:ext cx="2608576" cy="861980"/>
          </a:xfrm>
          <a:prstGeom prst="rect">
            <a:avLst/>
          </a:prstGeom>
        </p:spPr>
        <p:txBody>
          <a:bodyPr wrap="square">
            <a:spAutoFit/>
          </a:bodyPr>
          <a:lstStyle/>
          <a:p>
            <a:r>
              <a:rPr lang="en-US" sz="1600" b="1" dirty="0">
                <a:latin typeface="+mn-lt"/>
              </a:rPr>
              <a:t>Tunneling</a:t>
            </a:r>
            <a:r>
              <a:rPr lang="en-US" sz="1600" dirty="0">
                <a:latin typeface="+mn-lt"/>
              </a:rPr>
              <a:t> - The IPv6 packet is encapsulated inside an IPv4 packet.</a:t>
            </a:r>
          </a:p>
        </p:txBody>
      </p:sp>
      <p:pic>
        <p:nvPicPr>
          <p:cNvPr id="7" name="Picture 6"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9707" y="1485245"/>
            <a:ext cx="2732876" cy="1567808"/>
          </a:xfrm>
          <a:prstGeom prst="rect">
            <a:avLst/>
          </a:prstGeom>
        </p:spPr>
      </p:pic>
      <p:sp>
        <p:nvSpPr>
          <p:cNvPr id="8" name="Rectangle 7"/>
          <p:cNvSpPr/>
          <p:nvPr/>
        </p:nvSpPr>
        <p:spPr>
          <a:xfrm>
            <a:off x="189225" y="3377513"/>
            <a:ext cx="2458971" cy="1099485"/>
          </a:xfrm>
          <a:prstGeom prst="rect">
            <a:avLst/>
          </a:prstGeom>
        </p:spPr>
        <p:txBody>
          <a:bodyPr wrap="square">
            <a:spAutoFit/>
          </a:bodyPr>
          <a:lstStyle/>
          <a:p>
            <a:r>
              <a:rPr lang="en-US" sz="1600" b="1" dirty="0">
                <a:latin typeface="+mn-lt"/>
              </a:rPr>
              <a:t>Dual stack </a:t>
            </a:r>
            <a:r>
              <a:rPr lang="en-US" sz="1600" dirty="0">
                <a:latin typeface="+mn-lt"/>
              </a:rPr>
              <a:t>-  Devices run both IPv4 and IPv6 protocol stacks simultaneously.</a:t>
            </a:r>
          </a:p>
        </p:txBody>
      </p:sp>
      <p:pic>
        <p:nvPicPr>
          <p:cNvPr id="10" name="Picture 9"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05026" y="1840675"/>
            <a:ext cx="2825688" cy="989365"/>
          </a:xfrm>
          <a:prstGeom prst="rect">
            <a:avLst/>
          </a:prstGeom>
        </p:spPr>
      </p:pic>
    </p:spTree>
    <p:extLst>
      <p:ext uri="{BB962C8B-B14F-4D97-AF65-F5344CB8AC3E}">
        <p14:creationId xmlns:p14="http://schemas.microsoft.com/office/powerpoint/2010/main" val="244333883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a:t>
            </a:r>
            <a:r>
              <a:rPr lang="en-US" altLang="en-US" sz="1600" dirty="0" smtClean="0">
                <a:solidFill>
                  <a:srgbClr val="367187"/>
                </a:solidFill>
              </a:rPr>
              <a:t>Addressing</a:t>
            </a:r>
            <a:r>
              <a:rPr lang="en-US" altLang="en-US" dirty="0">
                <a:solidFill>
                  <a:srgbClr val="367187"/>
                </a:solidFill>
              </a:rPr>
              <a:t/>
            </a:r>
            <a:br>
              <a:rPr lang="en-US" altLang="en-US" dirty="0">
                <a:solidFill>
                  <a:srgbClr val="367187"/>
                </a:solidFill>
              </a:rPr>
            </a:br>
            <a:r>
              <a:rPr lang="en-US" altLang="en-US" dirty="0">
                <a:solidFill>
                  <a:srgbClr val="367187"/>
                </a:solidFill>
              </a:rPr>
              <a:t>IPv6 Address Representation</a:t>
            </a:r>
          </a:p>
        </p:txBody>
      </p:sp>
      <p:sp>
        <p:nvSpPr>
          <p:cNvPr id="55299" name="Rectangle 3"/>
          <p:cNvSpPr>
            <a:spLocks noGrp="1" noChangeArrowheads="1"/>
          </p:cNvSpPr>
          <p:nvPr>
            <p:ph type="body" idx="1"/>
          </p:nvPr>
        </p:nvSpPr>
        <p:spPr>
          <a:xfrm>
            <a:off x="346378" y="798944"/>
            <a:ext cx="3914077" cy="4010052"/>
          </a:xfrm>
        </p:spPr>
        <p:txBody>
          <a:bodyPr/>
          <a:lstStyle/>
          <a:p>
            <a:r>
              <a:rPr lang="en-US" altLang="en-US" sz="1800" dirty="0" smtClean="0"/>
              <a:t>IPv6 Addresses:</a:t>
            </a:r>
          </a:p>
          <a:p>
            <a:pPr lvl="1"/>
            <a:r>
              <a:rPr lang="en-US" altLang="en-US" sz="1600" dirty="0" smtClean="0"/>
              <a:t>128 </a:t>
            </a:r>
            <a:r>
              <a:rPr lang="en-US" altLang="en-US" sz="1600" dirty="0"/>
              <a:t>bits in </a:t>
            </a:r>
            <a:r>
              <a:rPr lang="en-US" altLang="en-US" sz="1600" dirty="0" smtClean="0"/>
              <a:t>length</a:t>
            </a:r>
          </a:p>
          <a:p>
            <a:pPr lvl="1"/>
            <a:r>
              <a:rPr lang="en-US" altLang="en-US" sz="1600" dirty="0"/>
              <a:t>Every 4 bits is represented by a single hexadecimal </a:t>
            </a:r>
            <a:r>
              <a:rPr lang="en-US" altLang="en-US" sz="1600" dirty="0" smtClean="0"/>
              <a:t>digit</a:t>
            </a:r>
          </a:p>
          <a:p>
            <a:pPr lvl="1"/>
            <a:r>
              <a:rPr lang="en-US" altLang="en-US" sz="1600" dirty="0" err="1" smtClean="0"/>
              <a:t>Hextet</a:t>
            </a:r>
            <a:r>
              <a:rPr lang="en-US" altLang="en-US" sz="1600" dirty="0" smtClean="0"/>
              <a:t> - unofficial </a:t>
            </a:r>
            <a:r>
              <a:rPr lang="en-US" altLang="en-US" sz="1600" dirty="0"/>
              <a:t>term </a:t>
            </a:r>
            <a:r>
              <a:rPr lang="en-US" altLang="en-US" sz="1600" dirty="0" smtClean="0"/>
              <a:t>referring </a:t>
            </a:r>
            <a:r>
              <a:rPr lang="en-US" altLang="en-US" sz="1600" dirty="0"/>
              <a:t>to a segment of 16 bits or four hexadecimal values</a:t>
            </a:r>
            <a:r>
              <a:rPr lang="en-US" altLang="en-US" sz="1600" dirty="0" smtClean="0"/>
              <a:t>.</a:t>
            </a:r>
          </a:p>
          <a:p>
            <a:pPr marL="142875" lvl="1" indent="0">
              <a:buNone/>
            </a:pPr>
            <a:endParaRPr lang="en-CA" altLang="en-US" sz="155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5883" y="818426"/>
            <a:ext cx="4371278" cy="2821258"/>
          </a:xfrm>
          <a:prstGeom prst="rect">
            <a:avLst/>
          </a:prstGeom>
        </p:spPr>
      </p:pic>
    </p:spTree>
    <p:extLst>
      <p:ext uri="{BB962C8B-B14F-4D97-AF65-F5344CB8AC3E}">
        <p14:creationId xmlns:p14="http://schemas.microsoft.com/office/powerpoint/2010/main" val="392710522"/>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a:t>
            </a:r>
            <a:r>
              <a:rPr lang="en-US" altLang="en-US" sz="1600" dirty="0" smtClean="0">
                <a:solidFill>
                  <a:srgbClr val="367187"/>
                </a:solidFill>
              </a:rPr>
              <a:t>Addressing</a:t>
            </a:r>
            <a:r>
              <a:rPr lang="en-US" altLang="en-US" dirty="0">
                <a:solidFill>
                  <a:srgbClr val="367187"/>
                </a:solidFill>
              </a:rPr>
              <a:t/>
            </a:r>
            <a:br>
              <a:rPr lang="en-US" altLang="en-US" dirty="0">
                <a:solidFill>
                  <a:srgbClr val="367187"/>
                </a:solidFill>
              </a:rPr>
            </a:br>
            <a:r>
              <a:rPr lang="en-US" altLang="en-US" dirty="0">
                <a:solidFill>
                  <a:srgbClr val="367187"/>
                </a:solidFill>
              </a:rPr>
              <a:t>IPv6 Address </a:t>
            </a:r>
            <a:r>
              <a:rPr lang="en-US" altLang="en-US" dirty="0" smtClean="0">
                <a:solidFill>
                  <a:srgbClr val="367187"/>
                </a:solidFill>
              </a:rPr>
              <a:t>Representation (Cont.)</a:t>
            </a:r>
            <a:endParaRPr lang="en-US" altLang="en-US" dirty="0">
              <a:solidFill>
                <a:srgbClr val="367187"/>
              </a:solidFill>
            </a:endParaRPr>
          </a:p>
        </p:txBody>
      </p:sp>
      <p:sp>
        <p:nvSpPr>
          <p:cNvPr id="55299" name="Rectangle 3"/>
          <p:cNvSpPr>
            <a:spLocks noGrp="1" noChangeArrowheads="1"/>
          </p:cNvSpPr>
          <p:nvPr>
            <p:ph type="body" idx="1"/>
          </p:nvPr>
        </p:nvSpPr>
        <p:spPr>
          <a:xfrm>
            <a:off x="346378" y="932756"/>
            <a:ext cx="5909456" cy="3304707"/>
          </a:xfrm>
        </p:spPr>
        <p:txBody>
          <a:bodyPr/>
          <a:lstStyle/>
          <a:p>
            <a:r>
              <a:rPr lang="en-US" altLang="en-US" sz="1800" dirty="0" smtClean="0"/>
              <a:t>Preferred format for IPv6 representation</a:t>
            </a:r>
          </a:p>
          <a:p>
            <a:pPr marL="142875" lvl="1" indent="0">
              <a:buNone/>
            </a:pPr>
            <a:endParaRPr lang="en-CA" altLang="en-US" sz="1550" dirty="0" smtClean="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5577" y="1449655"/>
            <a:ext cx="6049755" cy="3077740"/>
          </a:xfrm>
          <a:prstGeom prst="rect">
            <a:avLst/>
          </a:prstGeom>
        </p:spPr>
      </p:pic>
    </p:spTree>
    <p:extLst>
      <p:ext uri="{BB962C8B-B14F-4D97-AF65-F5344CB8AC3E}">
        <p14:creationId xmlns:p14="http://schemas.microsoft.com/office/powerpoint/2010/main" val="2214180873"/>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a:t>
            </a:r>
            <a:r>
              <a:rPr lang="en-US" altLang="en-US" sz="1600" dirty="0" smtClean="0">
                <a:solidFill>
                  <a:srgbClr val="367187"/>
                </a:solidFill>
              </a:rPr>
              <a:t>Addressing</a:t>
            </a:r>
            <a:r>
              <a:rPr lang="en-US" altLang="en-US" dirty="0">
                <a:solidFill>
                  <a:srgbClr val="367187"/>
                </a:solidFill>
              </a:rPr>
              <a:t/>
            </a:r>
            <a:br>
              <a:rPr lang="en-US" altLang="en-US" dirty="0">
                <a:solidFill>
                  <a:srgbClr val="367187"/>
                </a:solidFill>
              </a:rPr>
            </a:br>
            <a:r>
              <a:rPr lang="en-US" altLang="en-US" dirty="0">
                <a:solidFill>
                  <a:srgbClr val="367187"/>
                </a:solidFill>
              </a:rPr>
              <a:t>Rule 1 – Omit Leading 0s</a:t>
            </a:r>
          </a:p>
        </p:txBody>
      </p:sp>
      <p:sp>
        <p:nvSpPr>
          <p:cNvPr id="55299" name="Rectangle 3"/>
          <p:cNvSpPr>
            <a:spLocks noGrp="1" noChangeArrowheads="1"/>
          </p:cNvSpPr>
          <p:nvPr>
            <p:ph type="body" idx="1"/>
          </p:nvPr>
        </p:nvSpPr>
        <p:spPr>
          <a:xfrm>
            <a:off x="346378" y="910455"/>
            <a:ext cx="5909456" cy="1319790"/>
          </a:xfrm>
        </p:spPr>
        <p:txBody>
          <a:bodyPr/>
          <a:lstStyle/>
          <a:p>
            <a:r>
              <a:rPr lang="en-US" altLang="en-US" sz="1800" dirty="0" smtClean="0"/>
              <a:t>In order to reduce or compress IPv6 </a:t>
            </a:r>
          </a:p>
          <a:p>
            <a:pPr lvl="1"/>
            <a:r>
              <a:rPr lang="en-US" altLang="en-US" sz="1700" dirty="0" smtClean="0"/>
              <a:t>First rule is to omit leading zeros in any </a:t>
            </a:r>
            <a:r>
              <a:rPr lang="en-US" altLang="en-US" sz="1700" dirty="0" err="1" smtClean="0"/>
              <a:t>hextet</a:t>
            </a:r>
            <a:r>
              <a:rPr lang="en-US" altLang="en-US" sz="1700" dirty="0" smtClean="0"/>
              <a:t>.</a:t>
            </a:r>
          </a:p>
          <a:p>
            <a:endParaRPr lang="en-US" altLang="en-US" sz="1800" dirty="0" smtClean="0"/>
          </a:p>
          <a:p>
            <a:pPr marL="142875" lvl="1" indent="0">
              <a:buNone/>
            </a:pPr>
            <a:endParaRPr lang="en-CA" altLang="en-US" sz="155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5844" y="1789771"/>
            <a:ext cx="5307980" cy="880948"/>
          </a:xfrm>
          <a:prstGeom prst="rect">
            <a:avLst/>
          </a:prstGeom>
        </p:spPr>
      </p:pic>
      <p:pic>
        <p:nvPicPr>
          <p:cNvPr id="5" name="Picture 4"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8146" y="2771078"/>
            <a:ext cx="5252225" cy="814039"/>
          </a:xfrm>
          <a:prstGeom prst="rect">
            <a:avLst/>
          </a:prstGeom>
        </p:spPr>
      </p:pic>
      <p:pic>
        <p:nvPicPr>
          <p:cNvPr id="6" name="Picture 5"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38146" y="3773059"/>
            <a:ext cx="5229922" cy="836342"/>
          </a:xfrm>
          <a:prstGeom prst="rect">
            <a:avLst/>
          </a:prstGeom>
        </p:spPr>
      </p:pic>
    </p:spTree>
    <p:extLst>
      <p:ext uri="{BB962C8B-B14F-4D97-AF65-F5344CB8AC3E}">
        <p14:creationId xmlns:p14="http://schemas.microsoft.com/office/powerpoint/2010/main" val="4069715539"/>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a:t>
            </a:r>
            <a:r>
              <a:rPr lang="en-US" altLang="en-US" sz="1600" dirty="0" smtClean="0">
                <a:solidFill>
                  <a:srgbClr val="367187"/>
                </a:solidFill>
              </a:rPr>
              <a:t>Addressing</a:t>
            </a:r>
            <a:r>
              <a:rPr lang="en-US" altLang="en-US" dirty="0">
                <a:solidFill>
                  <a:srgbClr val="367187"/>
                </a:solidFill>
              </a:rPr>
              <a:t/>
            </a:r>
            <a:br>
              <a:rPr lang="en-US" altLang="en-US" dirty="0">
                <a:solidFill>
                  <a:srgbClr val="367187"/>
                </a:solidFill>
              </a:rPr>
            </a:br>
            <a:r>
              <a:rPr lang="en-US" altLang="en-US" dirty="0">
                <a:solidFill>
                  <a:srgbClr val="367187"/>
                </a:solidFill>
              </a:rPr>
              <a:t>Rule 2 – Omit All 0 Segments</a:t>
            </a:r>
          </a:p>
        </p:txBody>
      </p:sp>
      <p:sp>
        <p:nvSpPr>
          <p:cNvPr id="55299" name="Rectangle 3"/>
          <p:cNvSpPr>
            <a:spLocks noGrp="1" noChangeArrowheads="1"/>
          </p:cNvSpPr>
          <p:nvPr>
            <p:ph type="body" idx="1"/>
          </p:nvPr>
        </p:nvSpPr>
        <p:spPr>
          <a:xfrm>
            <a:off x="346378" y="910455"/>
            <a:ext cx="5909456" cy="1319790"/>
          </a:xfrm>
        </p:spPr>
        <p:txBody>
          <a:bodyPr/>
          <a:lstStyle/>
          <a:p>
            <a:pPr lvl="1">
              <a:buFont typeface="Wingdings" panose="05000000000000000000" pitchFamily="2" charset="2"/>
              <a:buChar char="§"/>
            </a:pPr>
            <a:r>
              <a:rPr lang="en-US" altLang="en-US" sz="1700" dirty="0" smtClean="0"/>
              <a:t>Rule </a:t>
            </a:r>
            <a:r>
              <a:rPr lang="en-US" altLang="en-US" sz="1700" dirty="0"/>
              <a:t>2 – Omit All 0 </a:t>
            </a:r>
            <a:r>
              <a:rPr lang="en-US" altLang="en-US" sz="1700" dirty="0" smtClean="0"/>
              <a:t>Segments</a:t>
            </a:r>
          </a:p>
          <a:p>
            <a:pPr lvl="2">
              <a:buFont typeface="Arial" panose="020B0604020202020204" pitchFamily="34" charset="0"/>
              <a:buChar char="•"/>
            </a:pPr>
            <a:r>
              <a:rPr lang="en-US" altLang="en-US" sz="1600" dirty="0" smtClean="0"/>
              <a:t>A </a:t>
            </a:r>
            <a:r>
              <a:rPr lang="en-US" altLang="en-US" sz="1600" dirty="0"/>
              <a:t>double colon (::) can replace any single, contiguous string of one or more 16-bit segments (</a:t>
            </a:r>
            <a:r>
              <a:rPr lang="en-US" altLang="en-US" sz="1600" dirty="0" err="1"/>
              <a:t>hextets</a:t>
            </a:r>
            <a:r>
              <a:rPr lang="en-US" altLang="en-US" sz="1600" dirty="0"/>
              <a:t>) consisting of all 0s. </a:t>
            </a:r>
            <a:endParaRPr lang="en-US" altLang="en-US" sz="1600" dirty="0" smtClean="0"/>
          </a:p>
          <a:p>
            <a:pPr marL="142875" lvl="1" indent="0">
              <a:buNone/>
            </a:pPr>
            <a:endParaRPr lang="en-CA" altLang="en-US" sz="1550" dirty="0" smtClean="0"/>
          </a:p>
        </p:txBody>
      </p:sp>
      <p:pic>
        <p:nvPicPr>
          <p:cNvPr id="7" name="Picture 6"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521" y="1987217"/>
            <a:ext cx="5274527" cy="2375211"/>
          </a:xfrm>
          <a:prstGeom prst="rect">
            <a:avLst/>
          </a:prstGeom>
        </p:spPr>
      </p:pic>
    </p:spTree>
    <p:extLst>
      <p:ext uri="{BB962C8B-B14F-4D97-AF65-F5344CB8AC3E}">
        <p14:creationId xmlns:p14="http://schemas.microsoft.com/office/powerpoint/2010/main" val="3334840975"/>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a:t>
            </a:r>
            <a:r>
              <a:rPr lang="en-US" altLang="en-US" sz="1600" dirty="0" smtClean="0">
                <a:solidFill>
                  <a:srgbClr val="367187"/>
                </a:solidFill>
              </a:rPr>
              <a:t>Addressing</a:t>
            </a:r>
            <a:r>
              <a:rPr lang="en-US" altLang="en-US" dirty="0">
                <a:solidFill>
                  <a:srgbClr val="367187"/>
                </a:solidFill>
              </a:rPr>
              <a:t/>
            </a:r>
            <a:br>
              <a:rPr lang="en-US" altLang="en-US" dirty="0">
                <a:solidFill>
                  <a:srgbClr val="367187"/>
                </a:solidFill>
              </a:rPr>
            </a:br>
            <a:r>
              <a:rPr lang="en-US" altLang="en-US" dirty="0">
                <a:solidFill>
                  <a:srgbClr val="367187"/>
                </a:solidFill>
              </a:rPr>
              <a:t>Rule 2 – Omit All 0 </a:t>
            </a:r>
            <a:r>
              <a:rPr lang="en-US" altLang="en-US" dirty="0" smtClean="0">
                <a:solidFill>
                  <a:srgbClr val="367187"/>
                </a:solidFill>
              </a:rPr>
              <a:t>Segments (Cont.)</a:t>
            </a:r>
            <a:endParaRPr lang="en-US" altLang="en-US" dirty="0">
              <a:solidFill>
                <a:srgbClr val="367187"/>
              </a:solidFill>
            </a:endParaRPr>
          </a:p>
        </p:txBody>
      </p:sp>
      <p:sp>
        <p:nvSpPr>
          <p:cNvPr id="55299" name="Rectangle 3"/>
          <p:cNvSpPr>
            <a:spLocks noGrp="1" noChangeArrowheads="1"/>
          </p:cNvSpPr>
          <p:nvPr>
            <p:ph type="body" idx="1"/>
          </p:nvPr>
        </p:nvSpPr>
        <p:spPr>
          <a:xfrm>
            <a:off x="346378" y="910455"/>
            <a:ext cx="5909456" cy="1319790"/>
          </a:xfrm>
        </p:spPr>
        <p:txBody>
          <a:bodyPr/>
          <a:lstStyle/>
          <a:p>
            <a:pPr lvl="1">
              <a:buFont typeface="Wingdings" panose="05000000000000000000" pitchFamily="2" charset="2"/>
              <a:buChar char="§"/>
            </a:pPr>
            <a:r>
              <a:rPr lang="en-US" altLang="en-US" sz="1700" dirty="0" smtClean="0"/>
              <a:t>Rule </a:t>
            </a:r>
            <a:r>
              <a:rPr lang="en-US" altLang="en-US" sz="1700" dirty="0"/>
              <a:t>2 – Omit All 0 </a:t>
            </a:r>
            <a:r>
              <a:rPr lang="en-US" altLang="en-US" sz="1700" dirty="0" smtClean="0"/>
              <a:t>Segments</a:t>
            </a:r>
          </a:p>
          <a:p>
            <a:pPr lvl="2">
              <a:buFont typeface="Arial" panose="020B0604020202020204" pitchFamily="34" charset="0"/>
              <a:buChar char="•"/>
            </a:pPr>
            <a:r>
              <a:rPr lang="en-US" altLang="en-US" sz="1600" dirty="0" smtClean="0"/>
              <a:t>A </a:t>
            </a:r>
            <a:r>
              <a:rPr lang="en-US" altLang="en-US" sz="1600" dirty="0"/>
              <a:t>double colon (::) can replace any single, contiguous string of one or more 16-bit segments (</a:t>
            </a:r>
            <a:r>
              <a:rPr lang="en-US" altLang="en-US" sz="1600" dirty="0" err="1"/>
              <a:t>hextets</a:t>
            </a:r>
            <a:r>
              <a:rPr lang="en-US" altLang="en-US" sz="1600" dirty="0"/>
              <a:t>) consisting of all 0s. </a:t>
            </a:r>
            <a:endParaRPr lang="en-US" altLang="en-US" sz="1600" dirty="0" smtClean="0"/>
          </a:p>
          <a:p>
            <a:pPr marL="142875" lvl="1" indent="0">
              <a:buNone/>
            </a:pPr>
            <a:endParaRPr lang="en-CA" altLang="en-US" sz="155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6429" y="1906860"/>
            <a:ext cx="6243314" cy="1293540"/>
          </a:xfrm>
          <a:prstGeom prst="rect">
            <a:avLst/>
          </a:prstGeom>
        </p:spPr>
      </p:pic>
      <p:pic>
        <p:nvPicPr>
          <p:cNvPr id="4" name="Picture 3"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8731" y="3338161"/>
            <a:ext cx="6144322" cy="1339146"/>
          </a:xfrm>
          <a:prstGeom prst="rect">
            <a:avLst/>
          </a:prstGeom>
        </p:spPr>
      </p:pic>
    </p:spTree>
    <p:extLst>
      <p:ext uri="{BB962C8B-B14F-4D97-AF65-F5344CB8AC3E}">
        <p14:creationId xmlns:p14="http://schemas.microsoft.com/office/powerpoint/2010/main" val="2949328537"/>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IPv6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IPv6 Address Types</a:t>
            </a:r>
          </a:p>
        </p:txBody>
      </p:sp>
      <p:sp>
        <p:nvSpPr>
          <p:cNvPr id="55299" name="Rectangle 3"/>
          <p:cNvSpPr>
            <a:spLocks noGrp="1" noChangeArrowheads="1"/>
          </p:cNvSpPr>
          <p:nvPr>
            <p:ph type="body" idx="1"/>
          </p:nvPr>
        </p:nvSpPr>
        <p:spPr>
          <a:xfrm>
            <a:off x="223715" y="798944"/>
            <a:ext cx="4047202" cy="3605788"/>
          </a:xfrm>
        </p:spPr>
        <p:txBody>
          <a:bodyPr/>
          <a:lstStyle/>
          <a:p>
            <a:pPr lvl="1">
              <a:buFont typeface="Wingdings" panose="05000000000000000000" pitchFamily="2" charset="2"/>
              <a:buChar char="§"/>
            </a:pPr>
            <a:r>
              <a:rPr lang="en-US" altLang="en-US" sz="1800" dirty="0" smtClean="0"/>
              <a:t>Three types of IPv6 addresses:</a:t>
            </a:r>
          </a:p>
          <a:p>
            <a:pPr lvl="2">
              <a:buFont typeface="Arial" panose="020B0604020202020204" pitchFamily="34" charset="0"/>
              <a:buChar char="•"/>
            </a:pPr>
            <a:r>
              <a:rPr lang="en-US" altLang="en-US" sz="1600" b="1" dirty="0" smtClean="0"/>
              <a:t>Unicast</a:t>
            </a:r>
            <a:r>
              <a:rPr lang="en-US" altLang="en-US" sz="1600" dirty="0" smtClean="0"/>
              <a:t>- Single source IPv6 address.</a:t>
            </a:r>
          </a:p>
          <a:p>
            <a:pPr lvl="2">
              <a:buFont typeface="Arial" panose="020B0604020202020204" pitchFamily="34" charset="0"/>
              <a:buChar char="•"/>
            </a:pPr>
            <a:r>
              <a:rPr lang="en-US" altLang="en-US" sz="1600" b="1" dirty="0"/>
              <a:t>Multicast </a:t>
            </a:r>
            <a:r>
              <a:rPr lang="en-US" altLang="en-US" sz="1600" dirty="0"/>
              <a:t>- An IPv6 multicast address is used to send a single IPv6 packet to multiple destinations</a:t>
            </a:r>
            <a:r>
              <a:rPr lang="en-US" altLang="en-US" sz="1600" dirty="0" smtClean="0"/>
              <a:t>.</a:t>
            </a:r>
          </a:p>
          <a:p>
            <a:pPr lvl="2">
              <a:buFont typeface="Arial" panose="020B0604020202020204" pitchFamily="34" charset="0"/>
              <a:buChar char="•"/>
            </a:pPr>
            <a:r>
              <a:rPr lang="en-US" altLang="en-US" sz="1600" b="1" dirty="0" err="1"/>
              <a:t>Anycast</a:t>
            </a:r>
            <a:r>
              <a:rPr lang="en-US" altLang="en-US" sz="1600" dirty="0"/>
              <a:t> - An IPv6 </a:t>
            </a:r>
            <a:r>
              <a:rPr lang="en-US" altLang="en-US" sz="1600" dirty="0" err="1"/>
              <a:t>anycast</a:t>
            </a:r>
            <a:r>
              <a:rPr lang="en-US" altLang="en-US" sz="1600" dirty="0"/>
              <a:t> address is any IPv6 unicast address that can be assigned to multiple </a:t>
            </a:r>
            <a:r>
              <a:rPr lang="en-US" altLang="en-US" sz="1600" dirty="0" smtClean="0"/>
              <a:t>devices.</a:t>
            </a:r>
          </a:p>
          <a:p>
            <a:pPr marL="142875" lvl="1" indent="0">
              <a:buNone/>
            </a:pPr>
            <a:endParaRPr lang="en-CA" altLang="en-US" sz="1550" dirty="0" smtClean="0"/>
          </a:p>
        </p:txBody>
      </p:sp>
      <p:pic>
        <p:nvPicPr>
          <p:cNvPr id="5" name="Picture 4"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4631" y="798944"/>
            <a:ext cx="4357020" cy="3557239"/>
          </a:xfrm>
          <a:prstGeom prst="rect">
            <a:avLst/>
          </a:prstGeom>
        </p:spPr>
      </p:pic>
    </p:spTree>
    <p:extLst>
      <p:ext uri="{BB962C8B-B14F-4D97-AF65-F5344CB8AC3E}">
        <p14:creationId xmlns:p14="http://schemas.microsoft.com/office/powerpoint/2010/main" val="215329105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smtClean="0"/>
              <a:t>Chapter 7: Activities (Cont.)</a:t>
            </a:r>
          </a:p>
        </p:txBody>
      </p:sp>
      <p:graphicFrame>
        <p:nvGraphicFramePr>
          <p:cNvPr id="7" name="Content Placeholder 3"/>
          <p:cNvGraphicFramePr>
            <a:graphicFrameLocks/>
          </p:cNvGraphicFramePr>
          <p:nvPr>
            <p:extLst>
              <p:ext uri="{D42A27DB-BD31-4B8C-83A1-F6EECF244321}">
                <p14:modId xmlns:p14="http://schemas.microsoft.com/office/powerpoint/2010/main" val="3467152859"/>
              </p:ext>
            </p:extLst>
          </p:nvPr>
        </p:nvGraphicFramePr>
        <p:xfrm>
          <a:off x="457291" y="1122081"/>
          <a:ext cx="8229418" cy="3810024"/>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val="10000"/>
                  </a:ext>
                </a:extLst>
              </a:tr>
              <a:tr h="292629">
                <a:tc>
                  <a:txBody>
                    <a:bodyPr/>
                    <a:lstStyle/>
                    <a:p>
                      <a:r>
                        <a:rPr lang="en-US" sz="1100" dirty="0" smtClean="0">
                          <a:solidFill>
                            <a:schemeClr val="tx1"/>
                          </a:solidFill>
                        </a:rPr>
                        <a:t>7.2.5.4</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Configuring IPv6 Addresses on Network Devices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419109124"/>
                  </a:ext>
                </a:extLst>
              </a:tr>
              <a:tr h="292629">
                <a:tc>
                  <a:txBody>
                    <a:bodyPr/>
                    <a:lstStyle/>
                    <a:p>
                      <a:r>
                        <a:rPr lang="en-US" sz="1100" dirty="0" smtClean="0">
                          <a:solidFill>
                            <a:schemeClr val="tx1"/>
                          </a:solidFill>
                        </a:rPr>
                        <a:t>7.3.2.5</a:t>
                      </a:r>
                      <a:endParaRPr lang="en-US" sz="1100" dirty="0">
                        <a:solidFill>
                          <a:schemeClr val="tx1"/>
                        </a:solidFill>
                      </a:endParaRPr>
                    </a:p>
                  </a:txBody>
                  <a:tcPr/>
                </a:tc>
                <a:tc>
                  <a:txBody>
                    <a:bodyPr/>
                    <a:lstStyle/>
                    <a:p>
                      <a:r>
                        <a:rPr lang="en-US" sz="1100" dirty="0" smtClean="0">
                          <a:solidFill>
                            <a:schemeClr val="tx1"/>
                          </a:solidFill>
                        </a:rPr>
                        <a:t>Packet Tracer</a:t>
                      </a:r>
                      <a:endParaRPr lang="en-US" sz="1100" dirty="0">
                        <a:solidFill>
                          <a:schemeClr val="tx1"/>
                        </a:solidFill>
                      </a:endParaRPr>
                    </a:p>
                  </a:txBody>
                  <a:tcPr/>
                </a:tc>
                <a:tc>
                  <a:txBody>
                    <a:bodyPr/>
                    <a:lstStyle/>
                    <a:p>
                      <a:r>
                        <a:rPr lang="en-US" sz="1100" dirty="0" smtClean="0">
                          <a:solidFill>
                            <a:schemeClr val="tx1"/>
                          </a:solidFill>
                        </a:rPr>
                        <a:t>Verifying IPv4 and IPv6 Addressing</a:t>
                      </a: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292629">
                <a:tc>
                  <a:txBody>
                    <a:bodyPr/>
                    <a:lstStyle/>
                    <a:p>
                      <a:r>
                        <a:rPr lang="en-US" sz="1100" dirty="0" smtClean="0">
                          <a:solidFill>
                            <a:schemeClr val="tx1"/>
                          </a:solidFill>
                        </a:rPr>
                        <a:t>7.3.2.6</a:t>
                      </a:r>
                      <a:endParaRPr lang="en-US" sz="1100" dirty="0">
                        <a:solidFill>
                          <a:schemeClr val="tx1"/>
                        </a:solidFill>
                      </a:endParaRPr>
                    </a:p>
                  </a:txBody>
                  <a:tcPr/>
                </a:tc>
                <a:tc>
                  <a:txBody>
                    <a:bodyPr/>
                    <a:lstStyle/>
                    <a:p>
                      <a:r>
                        <a:rPr lang="en-US" sz="1100" dirty="0" smtClean="0">
                          <a:solidFill>
                            <a:schemeClr val="tx1"/>
                          </a:solidFill>
                        </a:rPr>
                        <a:t>Packet</a:t>
                      </a:r>
                      <a:r>
                        <a:rPr lang="en-US" sz="1100" baseline="0" dirty="0" smtClean="0">
                          <a:solidFill>
                            <a:schemeClr val="tx1"/>
                          </a:solidFill>
                        </a:rPr>
                        <a:t> Tracer</a:t>
                      </a:r>
                      <a:endParaRPr lang="en-US" sz="1100" dirty="0">
                        <a:solidFill>
                          <a:schemeClr val="tx1"/>
                        </a:solidFill>
                      </a:endParaRPr>
                    </a:p>
                  </a:txBody>
                  <a:tcPr/>
                </a:tc>
                <a:tc>
                  <a:txBody>
                    <a:bodyPr/>
                    <a:lstStyle/>
                    <a:p>
                      <a:r>
                        <a:rPr lang="en-US" sz="1100" dirty="0" smtClean="0">
                          <a:solidFill>
                            <a:schemeClr val="tx1"/>
                          </a:solidFill>
                        </a:rPr>
                        <a:t>Pinging and Tracing to Test the Path</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9"/>
                  </a:ext>
                </a:extLst>
              </a:tr>
              <a:tr h="292629">
                <a:tc>
                  <a:txBody>
                    <a:bodyPr/>
                    <a:lstStyle/>
                    <a:p>
                      <a:r>
                        <a:rPr lang="en-US" sz="1100" dirty="0" smtClean="0">
                          <a:solidFill>
                            <a:schemeClr val="tx1"/>
                          </a:solidFill>
                        </a:rPr>
                        <a:t>7.3.2.7</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Testing Network Connectivity with Ping and Traceroute</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10"/>
                  </a:ext>
                </a:extLst>
              </a:tr>
              <a:tr h="292629">
                <a:tc>
                  <a:txBody>
                    <a:bodyPr/>
                    <a:lstStyle/>
                    <a:p>
                      <a:r>
                        <a:rPr lang="en-US" sz="1100" dirty="0" smtClean="0">
                          <a:solidFill>
                            <a:schemeClr val="tx1"/>
                          </a:solidFill>
                        </a:rPr>
                        <a:t>7.3.2.8</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Mapping the Internet</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2"/>
                  </a:ext>
                </a:extLst>
              </a:tr>
              <a:tr h="292629">
                <a:tc>
                  <a:txBody>
                    <a:bodyPr/>
                    <a:lstStyle/>
                    <a:p>
                      <a:r>
                        <a:rPr lang="en-US" sz="1100" dirty="0" smtClean="0">
                          <a:solidFill>
                            <a:schemeClr val="tx1"/>
                          </a:solidFill>
                        </a:rPr>
                        <a:t>7.3.2.9</a:t>
                      </a:r>
                      <a:endParaRPr lang="en-US" sz="11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Packet</a:t>
                      </a:r>
                      <a:r>
                        <a:rPr lang="en-US" sz="1100" baseline="0" dirty="0" smtClean="0">
                          <a:solidFill>
                            <a:schemeClr val="tx1"/>
                          </a:solidFill>
                        </a:rPr>
                        <a:t> Tracer</a:t>
                      </a:r>
                      <a:endParaRPr lang="en-US" sz="1100" dirty="0" smtClean="0">
                        <a:solidFill>
                          <a:schemeClr val="tx1"/>
                        </a:solidFill>
                      </a:endParaRPr>
                    </a:p>
                  </a:txBody>
                  <a:tcPr/>
                </a:tc>
                <a:tc>
                  <a:txBody>
                    <a:bodyPr/>
                    <a:lstStyle/>
                    <a:p>
                      <a:r>
                        <a:rPr lang="en-US" sz="1100" dirty="0" smtClean="0">
                          <a:solidFill>
                            <a:schemeClr val="tx1"/>
                          </a:solidFill>
                        </a:rPr>
                        <a:t>Troubleshooting IPv4 and IPv6 Addressing</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3"/>
                  </a:ext>
                </a:extLst>
              </a:tr>
              <a:tr h="292629">
                <a:tc>
                  <a:txBody>
                    <a:bodyPr/>
                    <a:lstStyle/>
                    <a:p>
                      <a:r>
                        <a:rPr lang="en-US" sz="1100" dirty="0" smtClean="0">
                          <a:solidFill>
                            <a:schemeClr val="tx1"/>
                          </a:solidFill>
                        </a:rPr>
                        <a:t>7.4.1.1</a:t>
                      </a:r>
                      <a:endParaRPr lang="en-US" sz="1100" dirty="0">
                        <a:solidFill>
                          <a:schemeClr val="tx1"/>
                        </a:solidFill>
                      </a:endParaRPr>
                    </a:p>
                  </a:txBody>
                  <a:tcPr/>
                </a:tc>
                <a:tc>
                  <a:txBody>
                    <a:bodyPr/>
                    <a:lstStyle/>
                    <a:p>
                      <a:r>
                        <a:rPr lang="en-US" sz="1100" dirty="0" smtClean="0">
                          <a:solidFill>
                            <a:schemeClr val="tx1"/>
                          </a:solidFill>
                        </a:rPr>
                        <a:t>Class Activity</a:t>
                      </a:r>
                    </a:p>
                  </a:txBody>
                  <a:tcPr/>
                </a:tc>
                <a:tc>
                  <a:txBody>
                    <a:bodyPr/>
                    <a:lstStyle/>
                    <a:p>
                      <a:r>
                        <a:rPr lang="en-US" sz="1100" dirty="0" smtClean="0">
                          <a:solidFill>
                            <a:schemeClr val="tx1"/>
                          </a:solidFill>
                        </a:rPr>
                        <a:t>The Internet of Everything…Naturally!</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4"/>
                  </a:ext>
                </a:extLst>
              </a:tr>
              <a:tr h="292629">
                <a:tc>
                  <a:txBody>
                    <a:bodyPr/>
                    <a:lstStyle/>
                    <a:p>
                      <a:r>
                        <a:rPr lang="en-US" sz="1100" dirty="0" smtClean="0">
                          <a:solidFill>
                            <a:schemeClr val="tx1"/>
                          </a:solidFill>
                        </a:rPr>
                        <a:t>7.4.1.2</a:t>
                      </a:r>
                      <a:endParaRPr lang="en-US" sz="1100" dirty="0">
                        <a:solidFill>
                          <a:schemeClr val="tx1"/>
                        </a:solidFill>
                      </a:endParaRPr>
                    </a:p>
                  </a:txBody>
                  <a:tcPr/>
                </a:tc>
                <a:tc>
                  <a:txBody>
                    <a:bodyPr/>
                    <a:lstStyle/>
                    <a:p>
                      <a:r>
                        <a:rPr lang="en-US" sz="1100" dirty="0" smtClean="0">
                          <a:solidFill>
                            <a:schemeClr val="tx1"/>
                          </a:solidFill>
                        </a:rPr>
                        <a:t>Packet</a:t>
                      </a:r>
                      <a:r>
                        <a:rPr lang="en-US" sz="1100" baseline="0" dirty="0" smtClean="0">
                          <a:solidFill>
                            <a:schemeClr val="tx1"/>
                          </a:solidFill>
                        </a:rPr>
                        <a:t> Tracer</a:t>
                      </a:r>
                      <a:endParaRPr lang="en-US" sz="1100" dirty="0">
                        <a:solidFill>
                          <a:schemeClr val="tx1"/>
                        </a:solidFill>
                      </a:endParaRPr>
                    </a:p>
                  </a:txBody>
                  <a:tcPr/>
                </a:tc>
                <a:tc>
                  <a:txBody>
                    <a:bodyPr/>
                    <a:lstStyle/>
                    <a:p>
                      <a:r>
                        <a:rPr lang="en-US" sz="1100" dirty="0" smtClean="0">
                          <a:solidFill>
                            <a:schemeClr val="tx1"/>
                          </a:solidFill>
                        </a:rPr>
                        <a:t>Skills Integration Challenge</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5"/>
                  </a:ext>
                </a:extLst>
              </a:tr>
              <a:tr h="292629">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smtClean="0">
                        <a:solidFill>
                          <a:schemeClr val="tx1"/>
                        </a:solidFill>
                      </a:endParaRPr>
                    </a:p>
                  </a:txBody>
                  <a:tcPr/>
                </a:tc>
                <a:tc>
                  <a:txBody>
                    <a:bodyPr/>
                    <a:lstStyle/>
                    <a:p>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292629">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a:solidFill>
                          <a:schemeClr val="tx1"/>
                        </a:solidFill>
                      </a:endParaRPr>
                    </a:p>
                  </a:txBody>
                  <a:tcPr marL="68580" marR="68580" marT="34290" marB="34290" anchor="ctr"/>
                </a:tc>
                <a:extLst>
                  <a:ext uri="{0D108BD9-81ED-4DB2-BD59-A6C34878D82A}">
                    <a16:rowId xmlns:a16="http://schemas.microsoft.com/office/drawing/2014/main" val="10007"/>
                  </a:ext>
                </a:extLst>
              </a:tr>
              <a:tr h="304758">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a:solidFill>
                          <a:schemeClr val="tx1"/>
                        </a:solidFill>
                      </a:endParaRPr>
                    </a:p>
                  </a:txBody>
                  <a:tcPr marL="68580" marR="68580" marT="34290" marB="34290" anchor="ctr"/>
                </a:tc>
                <a:extLst>
                  <a:ext uri="{0D108BD9-81ED-4DB2-BD59-A6C34878D82A}">
                    <a16:rowId xmlns:a16="http://schemas.microsoft.com/office/drawing/2014/main" val="10008"/>
                  </a:ext>
                </a:extLst>
              </a:tr>
              <a:tr h="292629">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a:solidFill>
                          <a:schemeClr val="tx1"/>
                        </a:solidFill>
                      </a:endParaRPr>
                    </a:p>
                  </a:txBody>
                  <a:tcPr/>
                </a:tc>
                <a:tc>
                  <a:txBody>
                    <a:bodyPr/>
                    <a:lstStyle/>
                    <a:p>
                      <a:endParaRPr lang="en-US" sz="1100" dirty="0">
                        <a:solidFill>
                          <a:schemeClr val="tx1"/>
                        </a:solidFill>
                      </a:endParaRPr>
                    </a:p>
                  </a:txBody>
                  <a:tcPr marL="68580" marR="68580" marT="34290" marB="34290" anchor="ctr"/>
                </a:tc>
                <a:extLst>
                  <a:ext uri="{0D108BD9-81ED-4DB2-BD59-A6C34878D82A}">
                    <a16:rowId xmlns:a16="http://schemas.microsoft.com/office/drawing/2014/main" val="2582900979"/>
                  </a:ext>
                </a:extLst>
              </a:tr>
            </a:tbl>
          </a:graphicData>
        </a:graphic>
      </p:graphicFrame>
      <p:sp>
        <p:nvSpPr>
          <p:cNvPr id="8" name="Rectangle 34"/>
          <p:cNvSpPr txBox="1">
            <a:spLocks noChangeArrowheads="1"/>
          </p:cNvSpPr>
          <p:nvPr/>
        </p:nvSpPr>
        <p:spPr bwMode="auto">
          <a:xfrm>
            <a:off x="1157635" y="4700223"/>
            <a:ext cx="6121997" cy="269247"/>
          </a:xfrm>
          <a:prstGeom prst="rect">
            <a:avLst/>
          </a:prstGeom>
          <a:ln/>
          <a:extLst>
            <a:ext uri="{FAA26D3D-D897-4be2-8F04-BA451C77F1D7}">
              <ma14:placeholderFlag xmlns:ma14="http://schemas.microsoft.com/office/mac/drawingml/2011/main" xmlns=""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889447266"/>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IPv6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IPv6 Prefix Length</a:t>
            </a:r>
          </a:p>
        </p:txBody>
      </p:sp>
      <p:sp>
        <p:nvSpPr>
          <p:cNvPr id="55299" name="Rectangle 3"/>
          <p:cNvSpPr>
            <a:spLocks noGrp="1" noChangeArrowheads="1"/>
          </p:cNvSpPr>
          <p:nvPr>
            <p:ph type="body" idx="1"/>
          </p:nvPr>
        </p:nvSpPr>
        <p:spPr>
          <a:xfrm>
            <a:off x="223714" y="798944"/>
            <a:ext cx="8920285" cy="3605788"/>
          </a:xfrm>
        </p:spPr>
        <p:txBody>
          <a:bodyPr/>
          <a:lstStyle/>
          <a:p>
            <a:pPr lvl="1">
              <a:buFont typeface="Wingdings" panose="05000000000000000000" pitchFamily="2" charset="2"/>
              <a:buChar char="§"/>
            </a:pPr>
            <a:r>
              <a:rPr lang="en-US" altLang="en-US" sz="1800" dirty="0" smtClean="0"/>
              <a:t>The IPv6 prefix </a:t>
            </a:r>
            <a:r>
              <a:rPr lang="en-US" altLang="en-US" sz="1800" dirty="0"/>
              <a:t>length is used to indicate the network portion of an IPv6 </a:t>
            </a:r>
            <a:r>
              <a:rPr lang="en-US" altLang="en-US" sz="1800" dirty="0" smtClean="0"/>
              <a:t>address:</a:t>
            </a:r>
          </a:p>
          <a:p>
            <a:pPr lvl="3">
              <a:buFont typeface="Arial" panose="020B0604020202020204" pitchFamily="34" charset="0"/>
              <a:buChar char="•"/>
            </a:pPr>
            <a:r>
              <a:rPr lang="en-US" altLang="en-US" sz="1600" dirty="0" smtClean="0"/>
              <a:t>The </a:t>
            </a:r>
            <a:r>
              <a:rPr lang="en-US" altLang="en-US" sz="1600" dirty="0"/>
              <a:t>prefix length can range from 0 to 128</a:t>
            </a:r>
            <a:r>
              <a:rPr lang="en-US" altLang="en-US" sz="1600" dirty="0" smtClean="0"/>
              <a:t>.</a:t>
            </a:r>
          </a:p>
          <a:p>
            <a:pPr lvl="3">
              <a:buFont typeface="Arial" panose="020B0604020202020204" pitchFamily="34" charset="0"/>
              <a:buChar char="•"/>
            </a:pPr>
            <a:r>
              <a:rPr lang="en-US" altLang="en-US" sz="1600" dirty="0" smtClean="0"/>
              <a:t>Typical </a:t>
            </a:r>
            <a:r>
              <a:rPr lang="en-US" altLang="en-US" sz="1600" dirty="0"/>
              <a:t>IPv6 prefix </a:t>
            </a:r>
            <a:r>
              <a:rPr lang="en-US" altLang="en-US" sz="1600" dirty="0" smtClean="0"/>
              <a:t>length for most LANs is </a:t>
            </a:r>
            <a:r>
              <a:rPr lang="en-US" altLang="en-US" sz="1600" dirty="0"/>
              <a:t>/</a:t>
            </a:r>
            <a:r>
              <a:rPr lang="en-US" altLang="en-US" sz="1600" dirty="0" smtClean="0"/>
              <a:t>64</a:t>
            </a:r>
          </a:p>
          <a:p>
            <a:pPr lvl="4">
              <a:buFont typeface="Arial" panose="020B0604020202020204" pitchFamily="34" charset="0"/>
              <a:buChar char="•"/>
            </a:pPr>
            <a:endParaRPr lang="en-US" altLang="en-US" sz="1500" dirty="0" smtClean="0"/>
          </a:p>
          <a:p>
            <a:pPr lvl="3">
              <a:buFont typeface="Arial" panose="020B0604020202020204" pitchFamily="34" charset="0"/>
              <a:buChar char="•"/>
            </a:pPr>
            <a:endParaRPr lang="en-CA" altLang="en-US" sz="125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6995" y="2077507"/>
            <a:ext cx="6289287" cy="2446794"/>
          </a:xfrm>
          <a:prstGeom prst="rect">
            <a:avLst/>
          </a:prstGeom>
        </p:spPr>
      </p:pic>
    </p:spTree>
    <p:extLst>
      <p:ext uri="{BB962C8B-B14F-4D97-AF65-F5344CB8AC3E}">
        <p14:creationId xmlns:p14="http://schemas.microsoft.com/office/powerpoint/2010/main" val="256362061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IPv6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IPv6 Unicast Addresses</a:t>
            </a:r>
          </a:p>
        </p:txBody>
      </p:sp>
      <p:sp>
        <p:nvSpPr>
          <p:cNvPr id="55299" name="Rectangle 3"/>
          <p:cNvSpPr>
            <a:spLocks noGrp="1" noChangeArrowheads="1"/>
          </p:cNvSpPr>
          <p:nvPr>
            <p:ph type="body" idx="1"/>
          </p:nvPr>
        </p:nvSpPr>
        <p:spPr>
          <a:xfrm>
            <a:off x="223714" y="798943"/>
            <a:ext cx="3578851" cy="3672695"/>
          </a:xfrm>
        </p:spPr>
        <p:txBody>
          <a:bodyPr/>
          <a:lstStyle/>
          <a:p>
            <a:pPr lvl="1">
              <a:buFont typeface="Wingdings" panose="05000000000000000000" pitchFamily="2" charset="2"/>
              <a:buChar char="§"/>
            </a:pPr>
            <a:r>
              <a:rPr lang="en-US" altLang="en-US" sz="1800" b="1" dirty="0" smtClean="0"/>
              <a:t>Global Unicast </a:t>
            </a:r>
            <a:r>
              <a:rPr lang="en-US" altLang="en-US" sz="1800" dirty="0" smtClean="0"/>
              <a:t>- These </a:t>
            </a:r>
            <a:r>
              <a:rPr lang="en-US" altLang="en-US" sz="1800" dirty="0"/>
              <a:t>are globally unique, Internet routable addresses</a:t>
            </a:r>
            <a:r>
              <a:rPr lang="en-US" altLang="en-US" sz="1800" dirty="0" smtClean="0"/>
              <a:t>.</a:t>
            </a:r>
          </a:p>
          <a:p>
            <a:pPr lvl="1">
              <a:buFont typeface="Wingdings" panose="05000000000000000000" pitchFamily="2" charset="2"/>
              <a:buChar char="§"/>
            </a:pPr>
            <a:r>
              <a:rPr lang="en-CA" altLang="en-US" sz="1800" b="1" dirty="0" smtClean="0"/>
              <a:t>Link-loca</a:t>
            </a:r>
            <a:r>
              <a:rPr lang="en-CA" altLang="en-US" sz="1800" dirty="0" smtClean="0"/>
              <a:t>l - </a:t>
            </a:r>
            <a:r>
              <a:rPr lang="en-US" altLang="en-US" sz="1800" dirty="0" smtClean="0"/>
              <a:t>used </a:t>
            </a:r>
            <a:r>
              <a:rPr lang="en-US" altLang="en-US" sz="1800" dirty="0"/>
              <a:t>to communicate with other devices on the same local link</a:t>
            </a:r>
            <a:r>
              <a:rPr lang="en-US" altLang="en-US" sz="1800" dirty="0" smtClean="0"/>
              <a:t>. Confined to a single link.</a:t>
            </a:r>
          </a:p>
          <a:p>
            <a:pPr lvl="1">
              <a:buFont typeface="Wingdings" panose="05000000000000000000" pitchFamily="2" charset="2"/>
              <a:buChar char="§"/>
            </a:pPr>
            <a:r>
              <a:rPr lang="en-US" altLang="en-US" sz="1800" b="1" dirty="0" smtClean="0"/>
              <a:t>Unique Local </a:t>
            </a:r>
            <a:r>
              <a:rPr lang="en-US" altLang="en-US" sz="1800" dirty="0" smtClean="0"/>
              <a:t>- used </a:t>
            </a:r>
            <a:r>
              <a:rPr lang="en-US" altLang="en-US" sz="1800" dirty="0"/>
              <a:t>for local addressing within a site or between a limited number of sites.</a:t>
            </a:r>
            <a:endParaRPr lang="en-CA" altLang="en-US" sz="1800" dirty="0" smtClean="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2050" y="798943"/>
            <a:ext cx="4739353" cy="3672695"/>
          </a:xfrm>
          <a:prstGeom prst="rect">
            <a:avLst/>
          </a:prstGeom>
        </p:spPr>
      </p:pic>
    </p:spTree>
    <p:extLst>
      <p:ext uri="{BB962C8B-B14F-4D97-AF65-F5344CB8AC3E}">
        <p14:creationId xmlns:p14="http://schemas.microsoft.com/office/powerpoint/2010/main" val="10550438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Types of IPv6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IPv6 Link-Local Unicast Addresses</a:t>
            </a:r>
          </a:p>
        </p:txBody>
      </p:sp>
      <p:sp>
        <p:nvSpPr>
          <p:cNvPr id="55299" name="Rectangle 3"/>
          <p:cNvSpPr>
            <a:spLocks noGrp="1" noChangeArrowheads="1"/>
          </p:cNvSpPr>
          <p:nvPr>
            <p:ph type="body" idx="1"/>
          </p:nvPr>
        </p:nvSpPr>
        <p:spPr>
          <a:xfrm>
            <a:off x="112202" y="798944"/>
            <a:ext cx="3701515" cy="3918022"/>
          </a:xfrm>
        </p:spPr>
        <p:txBody>
          <a:bodyPr/>
          <a:lstStyle/>
          <a:p>
            <a:pPr lvl="1">
              <a:buFont typeface="Wingdings" panose="05000000000000000000" pitchFamily="2" charset="2"/>
              <a:buChar char="§"/>
            </a:pPr>
            <a:r>
              <a:rPr lang="en-US" altLang="en-US" sz="1800" dirty="0" smtClean="0"/>
              <a:t>IPv6 </a:t>
            </a:r>
            <a:r>
              <a:rPr lang="en-US" altLang="en-US" sz="1800" dirty="0"/>
              <a:t>link-local </a:t>
            </a:r>
            <a:r>
              <a:rPr lang="en-US" altLang="en-US" sz="1800" dirty="0" smtClean="0"/>
              <a:t>addresses:</a:t>
            </a:r>
          </a:p>
          <a:p>
            <a:pPr lvl="2">
              <a:buFont typeface="Arial" panose="020B0604020202020204" pitchFamily="34" charset="0"/>
              <a:buChar char="•"/>
            </a:pPr>
            <a:r>
              <a:rPr lang="en-US" altLang="en-US" sz="1600" dirty="0"/>
              <a:t>E</a:t>
            </a:r>
            <a:r>
              <a:rPr lang="en-US" altLang="en-US" sz="1600" dirty="0" smtClean="0"/>
              <a:t>nable </a:t>
            </a:r>
            <a:r>
              <a:rPr lang="en-US" altLang="en-US" sz="1600" dirty="0"/>
              <a:t>a device to communicate with other IPv6-enabled devices on the same link </a:t>
            </a:r>
            <a:r>
              <a:rPr lang="en-US" altLang="en-US" sz="1600" dirty="0" smtClean="0"/>
              <a:t>only. </a:t>
            </a:r>
          </a:p>
          <a:p>
            <a:pPr lvl="3">
              <a:buFont typeface="Arial" panose="020B0604020202020204" pitchFamily="34" charset="0"/>
              <a:buChar char="•"/>
            </a:pPr>
            <a:r>
              <a:rPr lang="en-US" altLang="en-US" sz="1600" dirty="0" smtClean="0"/>
              <a:t>Are created </a:t>
            </a:r>
            <a:r>
              <a:rPr lang="en-US" altLang="en-US" sz="1600" dirty="0"/>
              <a:t>even if the device has not been assigned a global unicast IPv6 address. </a:t>
            </a:r>
            <a:endParaRPr lang="en-US" altLang="en-US" sz="1600" dirty="0" smtClean="0"/>
          </a:p>
          <a:p>
            <a:pPr lvl="2">
              <a:buFont typeface="Arial" panose="020B0604020202020204" pitchFamily="34" charset="0"/>
              <a:buChar char="•"/>
            </a:pPr>
            <a:r>
              <a:rPr lang="en-US" altLang="en-US" sz="1600" dirty="0"/>
              <a:t>A</a:t>
            </a:r>
            <a:r>
              <a:rPr lang="en-US" altLang="en-US" sz="1600" dirty="0" smtClean="0"/>
              <a:t>re </a:t>
            </a:r>
            <a:r>
              <a:rPr lang="en-US" altLang="en-US" sz="1600" dirty="0"/>
              <a:t>in the FE80::/10 range. </a:t>
            </a:r>
            <a:endParaRPr lang="en-US" altLang="en-US" sz="1600" dirty="0" smtClean="0"/>
          </a:p>
          <a:p>
            <a:pPr marL="261937" lvl="2" indent="0">
              <a:buNone/>
            </a:pPr>
            <a:endParaRPr lang="en-US" altLang="en-US" sz="1600" dirty="0" smtClean="0"/>
          </a:p>
          <a:p>
            <a:pPr marL="142875" lvl="1" indent="0">
              <a:buNone/>
            </a:pPr>
            <a:r>
              <a:rPr lang="en-US" altLang="en-US" dirty="0"/>
              <a:t>Note: Typically, it is the link-local address of the </a:t>
            </a:r>
            <a:r>
              <a:rPr lang="en-US" altLang="en-US" dirty="0" smtClean="0"/>
              <a:t>router that </a:t>
            </a:r>
            <a:r>
              <a:rPr lang="en-US" altLang="en-US" dirty="0"/>
              <a:t>is used as the default gateway for other devices on the link.</a:t>
            </a:r>
            <a:endParaRPr lang="en-US" altLang="en-US"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4438" y="880996"/>
            <a:ext cx="4259767" cy="3425609"/>
          </a:xfrm>
          <a:prstGeom prst="rect">
            <a:avLst/>
          </a:prstGeom>
        </p:spPr>
      </p:pic>
    </p:spTree>
    <p:extLst>
      <p:ext uri="{BB962C8B-B14F-4D97-AF65-F5344CB8AC3E}">
        <p14:creationId xmlns:p14="http://schemas.microsoft.com/office/powerpoint/2010/main" val="2720728116"/>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Unicast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Structure of an IPv6 Global Unicast Address</a:t>
            </a:r>
          </a:p>
        </p:txBody>
      </p:sp>
      <p:sp>
        <p:nvSpPr>
          <p:cNvPr id="55299" name="Rectangle 3"/>
          <p:cNvSpPr>
            <a:spLocks noGrp="1" noChangeArrowheads="1"/>
          </p:cNvSpPr>
          <p:nvPr>
            <p:ph type="body" idx="1"/>
          </p:nvPr>
        </p:nvSpPr>
        <p:spPr>
          <a:xfrm>
            <a:off x="-91355" y="1876162"/>
            <a:ext cx="3700105" cy="3918022"/>
          </a:xfrm>
        </p:spPr>
        <p:txBody>
          <a:bodyPr/>
          <a:lstStyle/>
          <a:p>
            <a:pPr lvl="1">
              <a:buFont typeface="Wingdings" panose="05000000000000000000" pitchFamily="2" charset="2"/>
              <a:buChar char="§"/>
            </a:pPr>
            <a:r>
              <a:rPr lang="en-US" altLang="en-US" sz="1600" dirty="0"/>
              <a:t>A global unicast address has three parts</a:t>
            </a:r>
            <a:r>
              <a:rPr lang="en-US" altLang="en-US" sz="1600" dirty="0" smtClean="0"/>
              <a:t>:</a:t>
            </a:r>
            <a:endParaRPr lang="en-US" altLang="en-US" sz="1600" dirty="0"/>
          </a:p>
          <a:p>
            <a:pPr lvl="2">
              <a:buFont typeface="Arial" panose="020B0604020202020204" pitchFamily="34" charset="0"/>
              <a:buChar char="•"/>
            </a:pPr>
            <a:r>
              <a:rPr lang="en-US" altLang="en-US" sz="1600" b="1" dirty="0"/>
              <a:t>Global routing prefix </a:t>
            </a:r>
            <a:r>
              <a:rPr lang="en-US" altLang="en-US" sz="1600" dirty="0"/>
              <a:t>- network, portion of the address that is assigned by the </a:t>
            </a:r>
            <a:r>
              <a:rPr lang="en-US" altLang="en-US" sz="1600" dirty="0" smtClean="0"/>
              <a:t>provider. Typically /48.</a:t>
            </a:r>
          </a:p>
          <a:p>
            <a:pPr lvl="2">
              <a:buFont typeface="Arial" panose="020B0604020202020204" pitchFamily="34" charset="0"/>
              <a:buChar char="•"/>
            </a:pPr>
            <a:r>
              <a:rPr lang="en-US" altLang="en-US" sz="1600" b="1" dirty="0"/>
              <a:t>Subnet </a:t>
            </a:r>
            <a:r>
              <a:rPr lang="en-US" altLang="en-US" sz="1600" b="1" dirty="0" smtClean="0"/>
              <a:t>ID – </a:t>
            </a:r>
            <a:r>
              <a:rPr lang="en-US" altLang="en-US" sz="1600" dirty="0" smtClean="0"/>
              <a:t>Used to subnet within an organization.</a:t>
            </a:r>
          </a:p>
          <a:p>
            <a:pPr lvl="2">
              <a:buFont typeface="Arial" panose="020B0604020202020204" pitchFamily="34" charset="0"/>
              <a:buChar char="•"/>
            </a:pPr>
            <a:r>
              <a:rPr lang="en-US" altLang="en-US" sz="1600" b="1" dirty="0"/>
              <a:t>Interface ID </a:t>
            </a:r>
            <a:r>
              <a:rPr lang="en-US" altLang="en-US" sz="1600" dirty="0"/>
              <a:t>- equivalent to the host portion of an IPv4 </a:t>
            </a:r>
            <a:r>
              <a:rPr lang="en-US" altLang="en-US" sz="1600" dirty="0" smtClean="0"/>
              <a:t>address.</a:t>
            </a:r>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1567" y="798944"/>
            <a:ext cx="4638662" cy="1542814"/>
          </a:xfrm>
          <a:prstGeom prst="rect">
            <a:avLst/>
          </a:prstGeom>
        </p:spPr>
      </p:pic>
      <p:sp>
        <p:nvSpPr>
          <p:cNvPr id="5" name="Rectangle 4"/>
          <p:cNvSpPr/>
          <p:nvPr/>
        </p:nvSpPr>
        <p:spPr>
          <a:xfrm>
            <a:off x="-66259" y="798944"/>
            <a:ext cx="3514692" cy="1077218"/>
          </a:xfrm>
          <a:prstGeom prst="rect">
            <a:avLst/>
          </a:prstGeom>
        </p:spPr>
        <p:txBody>
          <a:bodyPr wrap="square">
            <a:spAutoFit/>
          </a:bodyPr>
          <a:lstStyle/>
          <a:p>
            <a:pPr marL="358775" lvl="1" indent="-215900" defTabSz="684213">
              <a:spcBef>
                <a:spcPts val="300"/>
              </a:spcBef>
              <a:spcAft>
                <a:spcPts val="300"/>
              </a:spcAft>
              <a:buClr>
                <a:srgbClr val="58585B"/>
              </a:buClr>
              <a:buFont typeface="Wingdings" panose="05000000000000000000" pitchFamily="2" charset="2"/>
              <a:buChar char="§"/>
            </a:pPr>
            <a:r>
              <a:rPr lang="en-US" altLang="en-US" sz="1600" dirty="0" smtClean="0">
                <a:solidFill>
                  <a:srgbClr val="000000"/>
                </a:solidFill>
                <a:latin typeface="Arial"/>
                <a:ea typeface="ＭＳ Ｐゴシック" charset="0"/>
              </a:rPr>
              <a:t>Currently</a:t>
            </a:r>
            <a:r>
              <a:rPr lang="en-US" altLang="en-US" sz="1600" dirty="0">
                <a:solidFill>
                  <a:srgbClr val="000000"/>
                </a:solidFill>
                <a:latin typeface="Arial"/>
                <a:ea typeface="ＭＳ Ｐゴシック" charset="0"/>
              </a:rPr>
              <a:t>, only global unicast addresses with the first three bits of 001 or 2000::/3 are being assigned</a:t>
            </a:r>
          </a:p>
        </p:txBody>
      </p:sp>
      <p:pic>
        <p:nvPicPr>
          <p:cNvPr id="6" name="Picture 5"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0118" y="2523472"/>
            <a:ext cx="3420094" cy="2154092"/>
          </a:xfrm>
          <a:prstGeom prst="rect">
            <a:avLst/>
          </a:prstGeom>
        </p:spPr>
      </p:pic>
      <p:sp>
        <p:nvSpPr>
          <p:cNvPr id="7" name="Rectangle 6"/>
          <p:cNvSpPr/>
          <p:nvPr/>
        </p:nvSpPr>
        <p:spPr>
          <a:xfrm>
            <a:off x="4358244" y="2505694"/>
            <a:ext cx="3431969" cy="217318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216355680"/>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Unicast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Static Configuration of a Global Unicast Address</a:t>
            </a:r>
          </a:p>
        </p:txBody>
      </p:sp>
      <p:sp>
        <p:nvSpPr>
          <p:cNvPr id="55299" name="Rectangle 3"/>
          <p:cNvSpPr>
            <a:spLocks noGrp="1" noChangeArrowheads="1"/>
          </p:cNvSpPr>
          <p:nvPr>
            <p:ph type="body" idx="1"/>
          </p:nvPr>
        </p:nvSpPr>
        <p:spPr>
          <a:xfrm>
            <a:off x="5230467" y="802241"/>
            <a:ext cx="3701515" cy="3918022"/>
          </a:xfrm>
        </p:spPr>
        <p:txBody>
          <a:bodyPr/>
          <a:lstStyle/>
          <a:p>
            <a:pPr lvl="1">
              <a:buFont typeface="Wingdings" panose="05000000000000000000" pitchFamily="2" charset="2"/>
              <a:buChar char="§"/>
            </a:pPr>
            <a:r>
              <a:rPr lang="en-US" altLang="en-US" sz="1800" dirty="0"/>
              <a:t>Router </a:t>
            </a:r>
            <a:r>
              <a:rPr lang="en-US" altLang="en-US" sz="1800" dirty="0" smtClean="0"/>
              <a:t>Configuration:</a:t>
            </a:r>
          </a:p>
          <a:p>
            <a:pPr lvl="2">
              <a:buFont typeface="Wingdings" panose="05000000000000000000" pitchFamily="2" charset="2"/>
              <a:buChar char="§"/>
            </a:pPr>
            <a:r>
              <a:rPr lang="en-US" altLang="en-US" sz="1600" dirty="0" smtClean="0"/>
              <a:t>Similar commands to IPv4, replace IPv4 with IPv6</a:t>
            </a:r>
          </a:p>
          <a:p>
            <a:pPr lvl="2">
              <a:buFont typeface="Wingdings" panose="05000000000000000000" pitchFamily="2" charset="2"/>
              <a:buChar char="§"/>
            </a:pPr>
            <a:r>
              <a:rPr lang="en-US" altLang="en-US" sz="1600" dirty="0" smtClean="0"/>
              <a:t>Command to configure andIPv6 global unicast  on an interface is </a:t>
            </a:r>
            <a:r>
              <a:rPr lang="en-US" altLang="en-US" sz="1600" b="1" dirty="0" smtClean="0"/>
              <a:t>ipv6 </a:t>
            </a:r>
            <a:r>
              <a:rPr lang="en-US" altLang="en-US" sz="1600" b="1" dirty="0"/>
              <a:t>address </a:t>
            </a:r>
            <a:r>
              <a:rPr lang="en-US" altLang="en-US" sz="1600" i="1" dirty="0" smtClean="0"/>
              <a:t>ipv6-address/prefix-length</a:t>
            </a:r>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53" y="798944"/>
            <a:ext cx="5038370" cy="3921319"/>
          </a:xfrm>
          <a:prstGeom prst="rect">
            <a:avLst/>
          </a:prstGeom>
        </p:spPr>
      </p:pic>
    </p:spTree>
    <p:extLst>
      <p:ext uri="{BB962C8B-B14F-4D97-AF65-F5344CB8AC3E}">
        <p14:creationId xmlns:p14="http://schemas.microsoft.com/office/powerpoint/2010/main" val="2925747775"/>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Unicast Addresses</a:t>
            </a:r>
            <a:br>
              <a:rPr lang="en-US" altLang="en-US" sz="1600" dirty="0">
                <a:solidFill>
                  <a:srgbClr val="367187"/>
                </a:solidFill>
              </a:rPr>
            </a:br>
            <a:r>
              <a:rPr lang="en-US" altLang="en-US" dirty="0" smtClean="0">
                <a:solidFill>
                  <a:srgbClr val="367187"/>
                </a:solidFill>
              </a:rPr>
              <a:t>Static </a:t>
            </a:r>
            <a:r>
              <a:rPr lang="en-US" altLang="en-US" dirty="0">
                <a:solidFill>
                  <a:srgbClr val="367187"/>
                </a:solidFill>
              </a:rPr>
              <a:t>Configuration of a Global Unicast </a:t>
            </a:r>
            <a:r>
              <a:rPr lang="en-US" altLang="en-US" dirty="0" smtClean="0">
                <a:solidFill>
                  <a:srgbClr val="367187"/>
                </a:solidFill>
              </a:rPr>
              <a:t>Address (Cont.)</a:t>
            </a:r>
            <a:endParaRPr lang="en-US" altLang="en-US" dirty="0">
              <a:solidFill>
                <a:srgbClr val="367187"/>
              </a:solidFill>
            </a:endParaRPr>
          </a:p>
        </p:txBody>
      </p:sp>
      <p:sp>
        <p:nvSpPr>
          <p:cNvPr id="55299" name="Rectangle 3"/>
          <p:cNvSpPr>
            <a:spLocks noGrp="1" noChangeArrowheads="1"/>
          </p:cNvSpPr>
          <p:nvPr>
            <p:ph type="body" idx="1"/>
          </p:nvPr>
        </p:nvSpPr>
        <p:spPr>
          <a:xfrm>
            <a:off x="4417621" y="1000823"/>
            <a:ext cx="4276855" cy="3918022"/>
          </a:xfrm>
        </p:spPr>
        <p:txBody>
          <a:bodyPr/>
          <a:lstStyle/>
          <a:p>
            <a:r>
              <a:rPr lang="en-US" altLang="en-US" sz="1900" dirty="0" smtClean="0"/>
              <a:t>Host Configuration:</a:t>
            </a:r>
          </a:p>
          <a:p>
            <a:pPr lvl="2">
              <a:buFont typeface="Arial" panose="020B0604020202020204" pitchFamily="34" charset="0"/>
              <a:buChar char="•"/>
            </a:pPr>
            <a:r>
              <a:rPr lang="en-US" altLang="en-US" sz="1600" dirty="0"/>
              <a:t>Manually configuring the IPv6 address on a host is similar to configuring an IPv4 </a:t>
            </a:r>
            <a:r>
              <a:rPr lang="en-US" altLang="en-US" sz="1600" dirty="0" smtClean="0"/>
              <a:t>address</a:t>
            </a:r>
          </a:p>
          <a:p>
            <a:pPr lvl="3">
              <a:buFont typeface="Arial" panose="020B0604020202020204" pitchFamily="34" charset="0"/>
              <a:buChar char="•"/>
            </a:pPr>
            <a:r>
              <a:rPr lang="en-US" altLang="en-US" sz="1600" dirty="0"/>
              <a:t>D</a:t>
            </a:r>
            <a:r>
              <a:rPr lang="en-US" altLang="en-US" sz="1600" dirty="0" smtClean="0"/>
              <a:t>efault </a:t>
            </a:r>
            <a:r>
              <a:rPr lang="en-US" altLang="en-US" sz="1600" dirty="0"/>
              <a:t>gateway address can be configured to match the link-local or global unicast address of the </a:t>
            </a:r>
            <a:r>
              <a:rPr lang="en-US" altLang="en-US" sz="1600" dirty="0" smtClean="0"/>
              <a:t>Gigabit Ethernet </a:t>
            </a:r>
            <a:r>
              <a:rPr lang="en-US" altLang="en-US" sz="1600" dirty="0"/>
              <a:t>interface</a:t>
            </a:r>
            <a:r>
              <a:rPr lang="en-US" altLang="en-US" sz="1600" dirty="0" smtClean="0"/>
              <a:t>.</a:t>
            </a:r>
          </a:p>
          <a:p>
            <a:pPr lvl="1">
              <a:buFont typeface="Wingdings" panose="05000000000000000000" pitchFamily="2" charset="2"/>
              <a:buChar char="§"/>
            </a:pPr>
            <a:r>
              <a:rPr lang="en-US" altLang="en-US" sz="1800" dirty="0"/>
              <a:t>D</a:t>
            </a:r>
            <a:r>
              <a:rPr lang="en-US" altLang="en-US" sz="1800" dirty="0" smtClean="0"/>
              <a:t>ynamic assignment of IPv6 addresses:</a:t>
            </a:r>
          </a:p>
          <a:p>
            <a:pPr lvl="3">
              <a:buFont typeface="Arial" panose="020B0604020202020204" pitchFamily="34" charset="0"/>
              <a:buChar char="•"/>
            </a:pPr>
            <a:r>
              <a:rPr lang="en-US" altLang="en-US" sz="1600" dirty="0" smtClean="0"/>
              <a:t>Stateless </a:t>
            </a:r>
            <a:r>
              <a:rPr lang="en-US" altLang="en-US" sz="1600" dirty="0"/>
              <a:t>Address </a:t>
            </a:r>
            <a:r>
              <a:rPr lang="en-US" altLang="en-US" sz="1600" dirty="0" err="1"/>
              <a:t>Autoconfiguration</a:t>
            </a:r>
            <a:r>
              <a:rPr lang="en-US" altLang="en-US" sz="1600" dirty="0"/>
              <a:t> (SLAAC</a:t>
            </a:r>
            <a:r>
              <a:rPr lang="en-US" altLang="en-US" sz="1600" dirty="0" smtClean="0"/>
              <a:t>)</a:t>
            </a:r>
            <a:endParaRPr lang="en-US" altLang="en-US" sz="1600" dirty="0"/>
          </a:p>
          <a:p>
            <a:pPr lvl="3">
              <a:buFont typeface="Arial" panose="020B0604020202020204" pitchFamily="34" charset="0"/>
              <a:buChar char="•"/>
            </a:pPr>
            <a:r>
              <a:rPr lang="en-US" altLang="en-US" sz="1600" dirty="0" err="1" smtClean="0"/>
              <a:t>Stateful</a:t>
            </a:r>
            <a:r>
              <a:rPr lang="en-US" altLang="en-US" sz="1600" dirty="0" smtClean="0"/>
              <a:t> </a:t>
            </a:r>
            <a:r>
              <a:rPr lang="en-US" altLang="en-US" sz="1600" dirty="0"/>
              <a:t>DHCPv6</a:t>
            </a:r>
          </a:p>
          <a:p>
            <a:pPr lvl="3">
              <a:buFont typeface="Wingdings" panose="05000000000000000000" pitchFamily="2" charset="2"/>
              <a:buChar char="§"/>
            </a:pPr>
            <a:endParaRPr lang="en-US" altLang="en-US" sz="150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639" y="1009401"/>
            <a:ext cx="3726611" cy="3135087"/>
          </a:xfrm>
          <a:prstGeom prst="rect">
            <a:avLst/>
          </a:prstGeom>
        </p:spPr>
      </p:pic>
    </p:spTree>
    <p:extLst>
      <p:ext uri="{BB962C8B-B14F-4D97-AF65-F5344CB8AC3E}">
        <p14:creationId xmlns:p14="http://schemas.microsoft.com/office/powerpoint/2010/main" val="2602183404"/>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Unicast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Dynamic Configuration - SLAAC</a:t>
            </a:r>
          </a:p>
        </p:txBody>
      </p:sp>
      <p:sp>
        <p:nvSpPr>
          <p:cNvPr id="55299" name="Rectangle 3"/>
          <p:cNvSpPr>
            <a:spLocks noGrp="1" noChangeArrowheads="1"/>
          </p:cNvSpPr>
          <p:nvPr>
            <p:ph type="body" idx="1"/>
          </p:nvPr>
        </p:nvSpPr>
        <p:spPr>
          <a:xfrm>
            <a:off x="33455" y="794220"/>
            <a:ext cx="3931168" cy="3918022"/>
          </a:xfrm>
        </p:spPr>
        <p:txBody>
          <a:bodyPr/>
          <a:lstStyle/>
          <a:p>
            <a:r>
              <a:rPr lang="en-US" altLang="en-US" sz="1800" dirty="0"/>
              <a:t>Stateless Address </a:t>
            </a:r>
            <a:r>
              <a:rPr lang="en-US" altLang="en-US" sz="1800" dirty="0" err="1"/>
              <a:t>Autoconfiguration</a:t>
            </a:r>
            <a:r>
              <a:rPr lang="en-US" altLang="en-US" sz="1800" dirty="0"/>
              <a:t> (SLAAC</a:t>
            </a:r>
            <a:r>
              <a:rPr lang="en-US" altLang="en-US" sz="1800" dirty="0" smtClean="0"/>
              <a:t>): </a:t>
            </a:r>
          </a:p>
          <a:p>
            <a:pPr lvl="2">
              <a:buFont typeface="Arial" panose="020B0604020202020204" pitchFamily="34" charset="0"/>
              <a:buChar char="•"/>
            </a:pPr>
            <a:r>
              <a:rPr lang="en-US" altLang="en-US" sz="1600" dirty="0" smtClean="0"/>
              <a:t>A device can obtain </a:t>
            </a:r>
            <a:r>
              <a:rPr lang="en-US" altLang="en-US" sz="1600" dirty="0"/>
              <a:t>its prefix, prefix length, default gateway address, and other information from an IPv6 </a:t>
            </a:r>
            <a:r>
              <a:rPr lang="en-US" altLang="en-US" sz="1600" dirty="0" smtClean="0"/>
              <a:t>router.</a:t>
            </a:r>
          </a:p>
          <a:p>
            <a:pPr lvl="2">
              <a:buFont typeface="Arial" panose="020B0604020202020204" pitchFamily="34" charset="0"/>
              <a:buChar char="•"/>
            </a:pPr>
            <a:r>
              <a:rPr lang="fr-FR" altLang="en-US" sz="1600" dirty="0" smtClean="0"/>
              <a:t>Uses the local </a:t>
            </a:r>
            <a:r>
              <a:rPr lang="fr-FR" altLang="en-US" sz="1600" dirty="0" err="1"/>
              <a:t>router’s</a:t>
            </a:r>
            <a:r>
              <a:rPr lang="fr-FR" altLang="en-US" sz="1600" dirty="0"/>
              <a:t> ICMPv6 Router </a:t>
            </a:r>
            <a:r>
              <a:rPr lang="fr-FR" altLang="en-US" sz="1600" dirty="0" err="1"/>
              <a:t>Advertisement</a:t>
            </a:r>
            <a:r>
              <a:rPr lang="fr-FR" altLang="en-US" sz="1600" dirty="0"/>
              <a:t> (RA) </a:t>
            </a:r>
            <a:r>
              <a:rPr lang="fr-FR" altLang="en-US" sz="1600" dirty="0" smtClean="0"/>
              <a:t>messages</a:t>
            </a:r>
          </a:p>
          <a:p>
            <a:r>
              <a:rPr lang="en-US" altLang="en-US" sz="1700" dirty="0"/>
              <a:t>ICMPv6 RA </a:t>
            </a:r>
            <a:r>
              <a:rPr lang="en-US" altLang="en-US" sz="1700" dirty="0" smtClean="0"/>
              <a:t>messages sent every </a:t>
            </a:r>
            <a:r>
              <a:rPr lang="en-US" altLang="en-US" sz="1700" dirty="0"/>
              <a:t>200 </a:t>
            </a:r>
            <a:r>
              <a:rPr lang="en-US" altLang="en-US" sz="1700" dirty="0" smtClean="0"/>
              <a:t>seconds </a:t>
            </a:r>
            <a:r>
              <a:rPr lang="en-US" altLang="en-US" sz="1700" dirty="0"/>
              <a:t>to all IPv6-enabled devices on the </a:t>
            </a:r>
            <a:r>
              <a:rPr lang="en-US" altLang="en-US" sz="1700" dirty="0" smtClean="0"/>
              <a:t>network.</a:t>
            </a:r>
          </a:p>
          <a:p>
            <a:pPr lvl="2">
              <a:buFont typeface="Arial" panose="020B0604020202020204" pitchFamily="34" charset="0"/>
              <a:buChar char="•"/>
            </a:pPr>
            <a:endParaRPr lang="en-US" altLang="en-US" sz="1400" dirty="0" smtClean="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623" y="794220"/>
            <a:ext cx="5062651" cy="2568551"/>
          </a:xfrm>
          <a:prstGeom prst="rect">
            <a:avLst/>
          </a:prstGeom>
        </p:spPr>
      </p:pic>
      <p:sp>
        <p:nvSpPr>
          <p:cNvPr id="4" name="Rectangle 3"/>
          <p:cNvSpPr/>
          <p:nvPr/>
        </p:nvSpPr>
        <p:spPr>
          <a:xfrm>
            <a:off x="3964623" y="3420854"/>
            <a:ext cx="4962293" cy="1661993"/>
          </a:xfrm>
          <a:prstGeom prst="rect">
            <a:avLst/>
          </a:prstGeom>
        </p:spPr>
        <p:txBody>
          <a:bodyPr wrap="square">
            <a:spAutoFit/>
          </a:bodyPr>
          <a:lstStyle/>
          <a:p>
            <a:r>
              <a:rPr lang="en-US" sz="1400" dirty="0">
                <a:solidFill>
                  <a:srgbClr val="000000"/>
                </a:solidFill>
                <a:latin typeface="+mn-lt"/>
              </a:rPr>
              <a:t>Option 1 (SLAAC Only) – "I'm everything you need (Prefix, Prefix-length, Default Gateway)"</a:t>
            </a:r>
          </a:p>
          <a:p>
            <a:r>
              <a:rPr lang="en-US" sz="1400" dirty="0">
                <a:solidFill>
                  <a:srgbClr val="000000"/>
                </a:solidFill>
                <a:latin typeface="+mn-lt"/>
              </a:rPr>
              <a:t>Option 2 (SLAAC and DHCPv6) – "Here is my information but you need to get other information such as DNS addresses from a DHCPv6 server."</a:t>
            </a:r>
          </a:p>
          <a:p>
            <a:r>
              <a:rPr lang="en-US" sz="1400" dirty="0">
                <a:solidFill>
                  <a:srgbClr val="000000"/>
                </a:solidFill>
                <a:latin typeface="+mn-lt"/>
              </a:rPr>
              <a:t>Option 3 (DHCPv6 Only) – "I can’t help you. Ask a DHCPv6 server for all your information."</a:t>
            </a:r>
          </a:p>
        </p:txBody>
      </p:sp>
    </p:spTree>
    <p:extLst>
      <p:ext uri="{BB962C8B-B14F-4D97-AF65-F5344CB8AC3E}">
        <p14:creationId xmlns:p14="http://schemas.microsoft.com/office/powerpoint/2010/main" val="136965633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solidFill>
                  <a:srgbClr val="367187"/>
                </a:solidFill>
              </a:rPr>
              <a:t>IPv6 Unicast </a:t>
            </a:r>
            <a:r>
              <a:rPr lang="en-US" altLang="en-US" sz="1600" dirty="0" smtClean="0">
                <a:solidFill>
                  <a:srgbClr val="367187"/>
                </a:solidFill>
              </a:rPr>
              <a:t>Addresses</a:t>
            </a:r>
            <a:r>
              <a:rPr lang="en-US" altLang="en-US" dirty="0">
                <a:solidFill>
                  <a:srgbClr val="367187"/>
                </a:solidFill>
              </a:rPr>
              <a:t/>
            </a:r>
            <a:br>
              <a:rPr lang="en-US" altLang="en-US" dirty="0">
                <a:solidFill>
                  <a:srgbClr val="367187"/>
                </a:solidFill>
              </a:rPr>
            </a:br>
            <a:r>
              <a:rPr lang="en-US" altLang="en-US" dirty="0">
                <a:solidFill>
                  <a:srgbClr val="367187"/>
                </a:solidFill>
              </a:rPr>
              <a:t>Dynamic Configuration – DHCPv6</a:t>
            </a:r>
          </a:p>
        </p:txBody>
      </p:sp>
      <p:sp>
        <p:nvSpPr>
          <p:cNvPr id="55299" name="Rectangle 3"/>
          <p:cNvSpPr>
            <a:spLocks noGrp="1" noChangeArrowheads="1"/>
          </p:cNvSpPr>
          <p:nvPr>
            <p:ph type="body" idx="1"/>
          </p:nvPr>
        </p:nvSpPr>
        <p:spPr>
          <a:xfrm>
            <a:off x="33455" y="794220"/>
            <a:ext cx="3931168" cy="3918022"/>
          </a:xfrm>
        </p:spPr>
        <p:txBody>
          <a:bodyPr/>
          <a:lstStyle/>
          <a:p>
            <a:r>
              <a:rPr lang="en-US" altLang="en-US" sz="1600" dirty="0" smtClean="0"/>
              <a:t>The </a:t>
            </a:r>
            <a:r>
              <a:rPr lang="en-US" altLang="en-US" sz="1600" dirty="0"/>
              <a:t>RA O</a:t>
            </a:r>
            <a:r>
              <a:rPr lang="en-US" altLang="en-US" sz="1600" dirty="0" smtClean="0"/>
              <a:t>ption 1: </a:t>
            </a:r>
            <a:r>
              <a:rPr lang="en-US" altLang="en-US" sz="1600" dirty="0"/>
              <a:t>SLAAC </a:t>
            </a:r>
            <a:r>
              <a:rPr lang="en-US" altLang="en-US" sz="1600" dirty="0" smtClean="0"/>
              <a:t>only (this is the default) </a:t>
            </a:r>
          </a:p>
          <a:p>
            <a:r>
              <a:rPr lang="en-US" altLang="en-US" sz="1600" dirty="0" smtClean="0"/>
              <a:t>RA </a:t>
            </a:r>
            <a:r>
              <a:rPr lang="en-US" altLang="en-US" sz="1600" dirty="0"/>
              <a:t>Option 2: SLAAC and Stateless </a:t>
            </a:r>
            <a:r>
              <a:rPr lang="en-US" altLang="en-US" sz="1600" dirty="0" smtClean="0"/>
              <a:t>DHCPv6:</a:t>
            </a:r>
          </a:p>
          <a:p>
            <a:pPr lvl="1"/>
            <a:r>
              <a:rPr lang="en-US" altLang="en-US" dirty="0" smtClean="0"/>
              <a:t>Uses SLAAC for IPv6 global unicast address and default gateway.</a:t>
            </a:r>
          </a:p>
          <a:p>
            <a:pPr lvl="1"/>
            <a:r>
              <a:rPr lang="en-US" altLang="en-US" dirty="0"/>
              <a:t>Uses a </a:t>
            </a:r>
            <a:r>
              <a:rPr lang="en-US" altLang="en-US" dirty="0" smtClean="0"/>
              <a:t>stateless </a:t>
            </a:r>
            <a:r>
              <a:rPr lang="en-US" altLang="en-US" dirty="0"/>
              <a:t>DHCPv6 server </a:t>
            </a:r>
            <a:r>
              <a:rPr lang="en-US" altLang="en-US" dirty="0" smtClean="0"/>
              <a:t>for other information.</a:t>
            </a:r>
          </a:p>
          <a:p>
            <a:r>
              <a:rPr lang="en-US" altLang="en-US" sz="1600" dirty="0"/>
              <a:t>RA Option 3: </a:t>
            </a:r>
            <a:r>
              <a:rPr lang="en-US" altLang="en-US" sz="1600" dirty="0" err="1"/>
              <a:t>Stateful</a:t>
            </a:r>
            <a:r>
              <a:rPr lang="en-US" altLang="en-US" sz="1600" dirty="0"/>
              <a:t> </a:t>
            </a:r>
            <a:r>
              <a:rPr lang="en-US" altLang="en-US" sz="1600" dirty="0" smtClean="0"/>
              <a:t>DHCPv6</a:t>
            </a:r>
          </a:p>
          <a:p>
            <a:pPr lvl="1"/>
            <a:r>
              <a:rPr lang="en-US" altLang="en-US" dirty="0" smtClean="0"/>
              <a:t>Uses the Routers link-local address for the default gateway.</a:t>
            </a:r>
          </a:p>
          <a:p>
            <a:pPr lvl="1"/>
            <a:r>
              <a:rPr lang="en-US" altLang="en-US" dirty="0" smtClean="0"/>
              <a:t>Uses DHCPv6 for all other information.</a:t>
            </a:r>
            <a:endParaRPr lang="en-US" altLang="en-US" dirty="0"/>
          </a:p>
          <a:p>
            <a:pPr lvl="1"/>
            <a:endParaRPr lang="en-US" altLang="en-US" sz="1300"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0253" y="794220"/>
            <a:ext cx="4728117" cy="2977376"/>
          </a:xfrm>
          <a:prstGeom prst="rect">
            <a:avLst/>
          </a:prstGeom>
        </p:spPr>
      </p:pic>
    </p:spTree>
    <p:extLst>
      <p:ext uri="{BB962C8B-B14F-4D97-AF65-F5344CB8AC3E}">
        <p14:creationId xmlns:p14="http://schemas.microsoft.com/office/powerpoint/2010/main" val="1256778300"/>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Unicast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EUI-64 Process and Randomly Generated</a:t>
            </a:r>
          </a:p>
        </p:txBody>
      </p:sp>
      <p:sp>
        <p:nvSpPr>
          <p:cNvPr id="55299" name="Rectangle 3"/>
          <p:cNvSpPr>
            <a:spLocks noGrp="1" noChangeArrowheads="1"/>
          </p:cNvSpPr>
          <p:nvPr>
            <p:ph type="body" idx="1"/>
          </p:nvPr>
        </p:nvSpPr>
        <p:spPr>
          <a:xfrm>
            <a:off x="33455" y="794219"/>
            <a:ext cx="4181707" cy="3989653"/>
          </a:xfrm>
        </p:spPr>
        <p:txBody>
          <a:bodyPr/>
          <a:lstStyle/>
          <a:p>
            <a:r>
              <a:rPr lang="en-US" altLang="en-US" sz="1600" dirty="0"/>
              <a:t>When the RA message is </a:t>
            </a:r>
            <a:r>
              <a:rPr lang="en-US" altLang="en-US" sz="1600" dirty="0" smtClean="0"/>
              <a:t>SLAAC </a:t>
            </a:r>
            <a:r>
              <a:rPr lang="en-US" altLang="en-US" sz="1600" dirty="0"/>
              <a:t>or SLAAC with stateless DHCPv6, the client must generate its own Interface </a:t>
            </a:r>
            <a:r>
              <a:rPr lang="en-US" altLang="en-US" sz="1600" dirty="0" smtClean="0"/>
              <a:t>ID</a:t>
            </a:r>
          </a:p>
          <a:p>
            <a:pPr lvl="1">
              <a:buFont typeface="Arial" panose="020B0604020202020204" pitchFamily="34" charset="0"/>
              <a:buChar char="•"/>
            </a:pPr>
            <a:r>
              <a:rPr lang="en-US" altLang="en-US" dirty="0" smtClean="0"/>
              <a:t>The </a:t>
            </a:r>
            <a:r>
              <a:rPr lang="en-US" altLang="en-US" dirty="0"/>
              <a:t>Interface ID can be created using the EUI-64 process or a randomly generated 64-bit </a:t>
            </a:r>
            <a:r>
              <a:rPr lang="en-US" altLang="en-US" dirty="0" smtClean="0"/>
              <a:t>number</a:t>
            </a:r>
          </a:p>
          <a:p>
            <a:r>
              <a:rPr lang="en-US" altLang="en-US" sz="1600" dirty="0"/>
              <a:t>An EUI-64 Interface ID is represented in binary and is made up of three parts</a:t>
            </a:r>
            <a:r>
              <a:rPr lang="en-US" altLang="en-US" sz="1600" dirty="0" smtClean="0"/>
              <a:t>:</a:t>
            </a:r>
            <a:endParaRPr lang="en-US" altLang="en-US" sz="1600" dirty="0"/>
          </a:p>
          <a:p>
            <a:pPr lvl="1">
              <a:buFont typeface="Arial" panose="020B0604020202020204" pitchFamily="34" charset="0"/>
              <a:buChar char="•"/>
            </a:pPr>
            <a:r>
              <a:rPr lang="en-US" altLang="en-US" dirty="0" smtClean="0"/>
              <a:t>24-bit </a:t>
            </a:r>
            <a:r>
              <a:rPr lang="en-US" altLang="en-US" dirty="0"/>
              <a:t>OUI from the client MAC address, but the 7th bit (the Universally/Locally (U/L) bit) is reversed. </a:t>
            </a:r>
            <a:endParaRPr lang="en-US" altLang="en-US" dirty="0" smtClean="0"/>
          </a:p>
          <a:p>
            <a:pPr lvl="1">
              <a:buFont typeface="Arial" panose="020B0604020202020204" pitchFamily="34" charset="0"/>
              <a:buChar char="•"/>
            </a:pPr>
            <a:r>
              <a:rPr lang="en-US" altLang="en-US" dirty="0" smtClean="0"/>
              <a:t>The </a:t>
            </a:r>
            <a:r>
              <a:rPr lang="en-US" altLang="en-US" dirty="0"/>
              <a:t>inserted 16-bit value FFFE (in hexadecimal</a:t>
            </a:r>
            <a:r>
              <a:rPr lang="en-US" altLang="en-US" dirty="0" smtClean="0"/>
              <a:t>).</a:t>
            </a:r>
            <a:endParaRPr lang="en-US" altLang="en-US" dirty="0"/>
          </a:p>
          <a:p>
            <a:pPr lvl="1">
              <a:buFont typeface="Arial" panose="020B0604020202020204" pitchFamily="34" charset="0"/>
              <a:buChar char="•"/>
            </a:pPr>
            <a:r>
              <a:rPr lang="en-US" altLang="en-US" dirty="0" smtClean="0"/>
              <a:t>24-bit </a:t>
            </a:r>
            <a:r>
              <a:rPr lang="en-US" altLang="en-US" dirty="0"/>
              <a:t>Device Identifier from the client MAC address.</a:t>
            </a:r>
          </a:p>
          <a:p>
            <a:endParaRPr lang="en-US" altLang="en-US" sz="1300" dirty="0" smtClean="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5162" y="903247"/>
            <a:ext cx="4864200" cy="3356519"/>
          </a:xfrm>
          <a:prstGeom prst="rect">
            <a:avLst/>
          </a:prstGeom>
        </p:spPr>
      </p:pic>
    </p:spTree>
    <p:extLst>
      <p:ext uri="{BB962C8B-B14F-4D97-AF65-F5344CB8AC3E}">
        <p14:creationId xmlns:p14="http://schemas.microsoft.com/office/powerpoint/2010/main" val="3868868757"/>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Unicast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EUI-64 Process and Randomly </a:t>
            </a:r>
            <a:r>
              <a:rPr lang="en-US" altLang="en-US" dirty="0" smtClean="0">
                <a:solidFill>
                  <a:srgbClr val="367187"/>
                </a:solidFill>
              </a:rPr>
              <a:t>Generated (Cont.)</a:t>
            </a:r>
            <a:endParaRPr lang="en-US" altLang="en-US" dirty="0">
              <a:solidFill>
                <a:srgbClr val="367187"/>
              </a:solidFill>
            </a:endParaRPr>
          </a:p>
        </p:txBody>
      </p:sp>
      <p:sp>
        <p:nvSpPr>
          <p:cNvPr id="55299" name="Rectangle 3"/>
          <p:cNvSpPr>
            <a:spLocks noGrp="1" noChangeArrowheads="1"/>
          </p:cNvSpPr>
          <p:nvPr>
            <p:ph type="body" idx="1"/>
          </p:nvPr>
        </p:nvSpPr>
        <p:spPr>
          <a:xfrm>
            <a:off x="33455" y="794219"/>
            <a:ext cx="4817325" cy="3989653"/>
          </a:xfrm>
        </p:spPr>
        <p:txBody>
          <a:bodyPr/>
          <a:lstStyle/>
          <a:p>
            <a:r>
              <a:rPr lang="en-US" altLang="en-US" sz="1800" dirty="0"/>
              <a:t>Randomly Generated Interface </a:t>
            </a:r>
            <a:r>
              <a:rPr lang="en-US" altLang="en-US" sz="1800" dirty="0" smtClean="0"/>
              <a:t>IDs</a:t>
            </a:r>
          </a:p>
          <a:p>
            <a:pPr lvl="1"/>
            <a:r>
              <a:rPr lang="en-US" altLang="en-US" dirty="0"/>
              <a:t>Windows uses a randomly generated Interface ID</a:t>
            </a:r>
            <a:endParaRPr lang="en-US" altLang="en-US"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434" y="1661529"/>
            <a:ext cx="7546123" cy="2921621"/>
          </a:xfrm>
          <a:prstGeom prst="rect">
            <a:avLst/>
          </a:prstGeom>
        </p:spPr>
      </p:pic>
    </p:spTree>
    <p:extLst>
      <p:ext uri="{BB962C8B-B14F-4D97-AF65-F5344CB8AC3E}">
        <p14:creationId xmlns:p14="http://schemas.microsoft.com/office/powerpoint/2010/main" val="427764401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34"/>
          <p:cNvSpPr>
            <a:spLocks noGrp="1" noChangeArrowheads="1"/>
          </p:cNvSpPr>
          <p:nvPr>
            <p:ph idx="1"/>
          </p:nvPr>
        </p:nvSpPr>
        <p:spPr/>
        <p:txBody>
          <a:bodyPr/>
          <a:lstStyle/>
          <a:p>
            <a:pPr eaLnBrk="1" hangingPunct="1">
              <a:spcBef>
                <a:spcPct val="30000"/>
              </a:spcBef>
            </a:pPr>
            <a:r>
              <a:rPr lang="en-US" dirty="0"/>
              <a:t>Students should complete Chapter 7</a:t>
            </a:r>
            <a:r>
              <a:rPr lang="en-US" dirty="0" smtClean="0"/>
              <a:t>, </a:t>
            </a:r>
            <a:r>
              <a:rPr lang="en-US" dirty="0"/>
              <a:t>“Assessment” after completing Chapter 7</a:t>
            </a:r>
            <a:r>
              <a:rPr lang="en-US" dirty="0" smtClean="0"/>
              <a:t>.</a:t>
            </a:r>
            <a:endParaRPr lang="en-US" dirty="0"/>
          </a:p>
          <a:p>
            <a:pPr eaLnBrk="1" hangingPunct="1">
              <a:spcBef>
                <a:spcPct val="30000"/>
              </a:spcBef>
            </a:pPr>
            <a:r>
              <a:rPr lang="en-US" dirty="0"/>
              <a:t>Quizzes, labs, Packet Tracers and other activities can be used to informally assess student progress.</a:t>
            </a:r>
          </a:p>
        </p:txBody>
      </p:sp>
      <p:sp>
        <p:nvSpPr>
          <p:cNvPr id="7170" name="Rectangle 33"/>
          <p:cNvSpPr>
            <a:spLocks noGrp="1" noChangeArrowheads="1"/>
          </p:cNvSpPr>
          <p:nvPr>
            <p:ph type="title"/>
          </p:nvPr>
        </p:nvSpPr>
        <p:spPr/>
        <p:txBody>
          <a:bodyPr/>
          <a:lstStyle/>
          <a:p>
            <a:pPr eaLnBrk="1" hangingPunct="1"/>
            <a:r>
              <a:rPr lang="en-US" dirty="0" smtClean="0"/>
              <a:t>Chapter 7: Assessment</a:t>
            </a:r>
          </a:p>
        </p:txBody>
      </p:sp>
    </p:spTree>
    <p:extLst>
      <p:ext uri="{BB962C8B-B14F-4D97-AF65-F5344CB8AC3E}">
        <p14:creationId xmlns:p14="http://schemas.microsoft.com/office/powerpoint/2010/main" val="1296080354"/>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Unicast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Dynamic Link-Local Addresses</a:t>
            </a:r>
          </a:p>
        </p:txBody>
      </p:sp>
      <p:sp>
        <p:nvSpPr>
          <p:cNvPr id="55299" name="Rectangle 3"/>
          <p:cNvSpPr>
            <a:spLocks noGrp="1" noChangeArrowheads="1"/>
          </p:cNvSpPr>
          <p:nvPr>
            <p:ph type="body" idx="1"/>
          </p:nvPr>
        </p:nvSpPr>
        <p:spPr>
          <a:xfrm>
            <a:off x="33455" y="794219"/>
            <a:ext cx="9110545" cy="3989653"/>
          </a:xfrm>
        </p:spPr>
        <p:txBody>
          <a:bodyPr/>
          <a:lstStyle/>
          <a:p>
            <a:r>
              <a:rPr lang="en-US" altLang="en-US" sz="1800" dirty="0" smtClean="0"/>
              <a:t>Link-local </a:t>
            </a:r>
            <a:r>
              <a:rPr lang="en-US" altLang="en-US" sz="1800" dirty="0"/>
              <a:t>address can be established dynamically or configured </a:t>
            </a:r>
            <a:r>
              <a:rPr lang="en-US" altLang="en-US" sz="1800" dirty="0" smtClean="0"/>
              <a:t>manually.</a:t>
            </a:r>
          </a:p>
          <a:p>
            <a:r>
              <a:rPr lang="en-US" altLang="en-US" sz="1600" dirty="0"/>
              <a:t>Cisco IOS routers use EUI-64 to generate the Interface ID for all link-local address on IPv6 interfaces</a:t>
            </a:r>
            <a:r>
              <a:rPr lang="en-US" altLang="en-US" sz="1600" dirty="0" smtClean="0"/>
              <a:t>.</a:t>
            </a:r>
          </a:p>
          <a:p>
            <a:r>
              <a:rPr lang="en-US" altLang="en-US" sz="1600" dirty="0" smtClean="0"/>
              <a:t>Drawback </a:t>
            </a:r>
            <a:r>
              <a:rPr lang="en-US" altLang="en-US" sz="1600" dirty="0"/>
              <a:t>to using the dynamically assigned link-local address is </a:t>
            </a:r>
            <a:r>
              <a:rPr lang="en-US" altLang="en-US" sz="1600" dirty="0" smtClean="0"/>
              <a:t>the </a:t>
            </a:r>
            <a:r>
              <a:rPr lang="en-US" altLang="en-US" sz="1600" dirty="0"/>
              <a:t>long interface </a:t>
            </a:r>
            <a:r>
              <a:rPr lang="en-US" altLang="en-US" sz="1600" dirty="0" smtClean="0"/>
              <a:t>ID, therefore they are often configured statically.</a:t>
            </a:r>
          </a:p>
          <a:p>
            <a:endParaRPr lang="en-US" altLang="en-US" dirty="0" smtClean="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0623" y="2244181"/>
            <a:ext cx="4750421" cy="2704087"/>
          </a:xfrm>
          <a:prstGeom prst="rect">
            <a:avLst/>
          </a:prstGeom>
        </p:spPr>
      </p:pic>
    </p:spTree>
    <p:extLst>
      <p:ext uri="{BB962C8B-B14F-4D97-AF65-F5344CB8AC3E}">
        <p14:creationId xmlns:p14="http://schemas.microsoft.com/office/powerpoint/2010/main" val="2476193211"/>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Unicast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Static Link-Local Addresses</a:t>
            </a:r>
          </a:p>
        </p:txBody>
      </p:sp>
      <p:sp>
        <p:nvSpPr>
          <p:cNvPr id="55299" name="Rectangle 3"/>
          <p:cNvSpPr>
            <a:spLocks noGrp="1" noChangeArrowheads="1"/>
          </p:cNvSpPr>
          <p:nvPr>
            <p:ph type="body" idx="1"/>
          </p:nvPr>
        </p:nvSpPr>
        <p:spPr>
          <a:xfrm>
            <a:off x="33455" y="794219"/>
            <a:ext cx="9110545" cy="3989653"/>
          </a:xfrm>
        </p:spPr>
        <p:txBody>
          <a:bodyPr/>
          <a:lstStyle/>
          <a:p>
            <a:r>
              <a:rPr lang="en-US" altLang="en-US" sz="1800" dirty="0" smtClean="0"/>
              <a:t>Manual Configuration of the </a:t>
            </a:r>
            <a:r>
              <a:rPr lang="en-US" altLang="en-US" sz="1800" dirty="0"/>
              <a:t>link-local address </a:t>
            </a:r>
            <a:r>
              <a:rPr lang="en-US" altLang="en-US" sz="1800" dirty="0" smtClean="0"/>
              <a:t>allows the creation of a simple, easy </a:t>
            </a:r>
            <a:r>
              <a:rPr lang="en-US" altLang="en-US" sz="1800" dirty="0"/>
              <a:t>to </a:t>
            </a:r>
            <a:r>
              <a:rPr lang="en-US" altLang="en-US" sz="1800" dirty="0" smtClean="0"/>
              <a:t>remember address.</a:t>
            </a:r>
          </a:p>
          <a:p>
            <a:endParaRPr lang="en-US" altLang="en-US" dirty="0" smtClean="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0741" y="1451409"/>
            <a:ext cx="5207619" cy="3178098"/>
          </a:xfrm>
          <a:prstGeom prst="rect">
            <a:avLst/>
          </a:prstGeom>
        </p:spPr>
      </p:pic>
    </p:spTree>
    <p:extLst>
      <p:ext uri="{BB962C8B-B14F-4D97-AF65-F5344CB8AC3E}">
        <p14:creationId xmlns:p14="http://schemas.microsoft.com/office/powerpoint/2010/main" val="2307094715"/>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Unicast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Verifying IPv6 Address Configuration</a:t>
            </a:r>
          </a:p>
        </p:txBody>
      </p:sp>
      <p:sp>
        <p:nvSpPr>
          <p:cNvPr id="55299" name="Rectangle 3"/>
          <p:cNvSpPr>
            <a:spLocks noGrp="1" noChangeArrowheads="1"/>
          </p:cNvSpPr>
          <p:nvPr>
            <p:ph type="body" idx="1"/>
          </p:nvPr>
        </p:nvSpPr>
        <p:spPr>
          <a:xfrm>
            <a:off x="33455" y="794219"/>
            <a:ext cx="9110545" cy="3989653"/>
          </a:xfrm>
        </p:spPr>
        <p:txBody>
          <a:bodyPr/>
          <a:lstStyle/>
          <a:p>
            <a:r>
              <a:rPr lang="en-US" altLang="en-US" sz="1800" dirty="0" smtClean="0"/>
              <a:t>The commands to verify IPv6 configuration are similar to IPv4</a:t>
            </a:r>
          </a:p>
          <a:p>
            <a:pPr lvl="1"/>
            <a:r>
              <a:rPr lang="en-US" altLang="en-US" sz="1600" dirty="0"/>
              <a:t>show ipv6 interface brief </a:t>
            </a:r>
            <a:endParaRPr lang="en-US" altLang="en-US" sz="1600" dirty="0" smtClean="0"/>
          </a:p>
          <a:p>
            <a:pPr lvl="1"/>
            <a:r>
              <a:rPr lang="en-US" altLang="en-US" sz="1600" dirty="0"/>
              <a:t>show ipv6 </a:t>
            </a:r>
            <a:r>
              <a:rPr lang="en-US" altLang="en-US" sz="1600" dirty="0" smtClean="0"/>
              <a:t>route</a:t>
            </a:r>
          </a:p>
          <a:p>
            <a:r>
              <a:rPr lang="en-US" altLang="en-US" sz="1800" dirty="0"/>
              <a:t>The ping command for IPv6 is identical to the command used with IPv4, except that an IPv6 address is </a:t>
            </a:r>
            <a:r>
              <a:rPr lang="en-US" altLang="en-US" sz="1800" dirty="0" smtClean="0"/>
              <a:t>used.</a:t>
            </a:r>
          </a:p>
          <a:p>
            <a:endParaRPr lang="en-US" altLang="en-US" sz="1800" dirty="0" smtClean="0"/>
          </a:p>
          <a:p>
            <a:endParaRPr lang="en-US" altLang="en-US" dirty="0" smtClean="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932" y="2665142"/>
            <a:ext cx="2988527" cy="1784195"/>
          </a:xfrm>
          <a:prstGeom prst="rect">
            <a:avLst/>
          </a:prstGeom>
        </p:spPr>
      </p:pic>
      <p:pic>
        <p:nvPicPr>
          <p:cNvPr id="4" name="Picture 3"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80597" y="2653267"/>
            <a:ext cx="2860772" cy="1984916"/>
          </a:xfrm>
          <a:prstGeom prst="rect">
            <a:avLst/>
          </a:prstGeom>
        </p:spPr>
      </p:pic>
      <p:pic>
        <p:nvPicPr>
          <p:cNvPr id="5" name="Picture 4"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3567" y="2665142"/>
            <a:ext cx="2598234" cy="708609"/>
          </a:xfrm>
          <a:prstGeom prst="rect">
            <a:avLst/>
          </a:prstGeom>
        </p:spPr>
      </p:pic>
    </p:spTree>
    <p:extLst>
      <p:ext uri="{BB962C8B-B14F-4D97-AF65-F5344CB8AC3E}">
        <p14:creationId xmlns:p14="http://schemas.microsoft.com/office/powerpoint/2010/main" val="426183918"/>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Unicast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Packet Tracer – Configuring IPv6 Addressing</a:t>
            </a:r>
          </a:p>
        </p:txBody>
      </p:sp>
      <p:sp>
        <p:nvSpPr>
          <p:cNvPr id="55299" name="Rectangle 3"/>
          <p:cNvSpPr>
            <a:spLocks noGrp="1" noChangeArrowheads="1"/>
          </p:cNvSpPr>
          <p:nvPr>
            <p:ph type="body" idx="1"/>
          </p:nvPr>
        </p:nvSpPr>
        <p:spPr>
          <a:xfrm>
            <a:off x="33455" y="794219"/>
            <a:ext cx="9110545" cy="3989653"/>
          </a:xfrm>
        </p:spPr>
        <p:txBody>
          <a:bodyPr/>
          <a:lstStyle/>
          <a:p>
            <a:endParaRPr lang="en-US" altLang="en-US" sz="1800" dirty="0" smtClean="0"/>
          </a:p>
          <a:p>
            <a:endParaRPr lang="en-US" altLang="en-US" dirty="0" smtClean="0"/>
          </a:p>
        </p:txBody>
      </p:sp>
      <p:pic>
        <p:nvPicPr>
          <p:cNvPr id="2" name="Picture 1" descr="7.2.4.9 Packet Tracer - Configuring IPv6 Addressing.pdf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5699" y="960015"/>
            <a:ext cx="3301340" cy="3871357"/>
          </a:xfrm>
          <a:prstGeom prst="rect">
            <a:avLst/>
          </a:prstGeom>
        </p:spPr>
      </p:pic>
      <p:sp>
        <p:nvSpPr>
          <p:cNvPr id="7" name="Rectangle 6"/>
          <p:cNvSpPr/>
          <p:nvPr/>
        </p:nvSpPr>
        <p:spPr>
          <a:xfrm>
            <a:off x="2671948" y="973777"/>
            <a:ext cx="3336966" cy="3810095"/>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917894733"/>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Multicast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Assigned IPv6 Multicast Addresses</a:t>
            </a:r>
          </a:p>
        </p:txBody>
      </p:sp>
      <p:sp>
        <p:nvSpPr>
          <p:cNvPr id="55299" name="Rectangle 3"/>
          <p:cNvSpPr>
            <a:spLocks noGrp="1" noChangeArrowheads="1"/>
          </p:cNvSpPr>
          <p:nvPr>
            <p:ph type="body" idx="1"/>
          </p:nvPr>
        </p:nvSpPr>
        <p:spPr>
          <a:xfrm>
            <a:off x="33455" y="794219"/>
            <a:ext cx="4560846" cy="3866991"/>
          </a:xfrm>
        </p:spPr>
        <p:txBody>
          <a:bodyPr/>
          <a:lstStyle/>
          <a:p>
            <a:r>
              <a:rPr lang="en-US" altLang="en-US" sz="1800" dirty="0"/>
              <a:t>There are two types of IPv6 multicast addresses</a:t>
            </a:r>
            <a:r>
              <a:rPr lang="en-US" altLang="en-US" sz="1800" dirty="0" smtClean="0"/>
              <a:t>:</a:t>
            </a:r>
          </a:p>
          <a:p>
            <a:pPr lvl="1"/>
            <a:r>
              <a:rPr lang="en-US" altLang="en-US" sz="1600" dirty="0"/>
              <a:t>Assigned multicast - reserved multicast addresses for predefined groups of </a:t>
            </a:r>
            <a:r>
              <a:rPr lang="en-US" altLang="en-US" sz="1600" dirty="0" smtClean="0"/>
              <a:t>devices</a:t>
            </a:r>
          </a:p>
          <a:p>
            <a:pPr lvl="1"/>
            <a:r>
              <a:rPr lang="en-US" altLang="en-US" sz="1600" dirty="0"/>
              <a:t>Solicited node </a:t>
            </a:r>
            <a:r>
              <a:rPr lang="en-US" altLang="en-US" sz="1600" dirty="0" smtClean="0"/>
              <a:t>multicast</a:t>
            </a:r>
            <a:endParaRPr lang="en-US" altLang="en-US" sz="1600" dirty="0"/>
          </a:p>
          <a:p>
            <a:r>
              <a:rPr lang="en-US" altLang="en-US" sz="1800" dirty="0"/>
              <a:t>Two common IPv6 assigned multicast </a:t>
            </a:r>
            <a:r>
              <a:rPr lang="en-US" altLang="en-US" sz="1800" dirty="0" smtClean="0"/>
              <a:t>groups:</a:t>
            </a:r>
          </a:p>
          <a:p>
            <a:pPr lvl="1"/>
            <a:r>
              <a:rPr lang="en-US" altLang="en-US" sz="1600" dirty="0"/>
              <a:t>FF02::1 All-nodes multicast group – This is a multicast group that all IPv6-enabled devices </a:t>
            </a:r>
            <a:r>
              <a:rPr lang="en-US" altLang="en-US" sz="1600" dirty="0" smtClean="0"/>
              <a:t>join. Similar to a broadcast in IPv4</a:t>
            </a:r>
          </a:p>
          <a:p>
            <a:pPr lvl="1"/>
            <a:r>
              <a:rPr lang="en-US" altLang="en-US" sz="1600" dirty="0"/>
              <a:t>FF02::2 All-routers multicast group – This is a multicast group that all IPv6 routers join.</a:t>
            </a:r>
            <a:endParaRPr lang="en-US" altLang="en-US" sz="1600" dirty="0" smtClean="0"/>
          </a:p>
        </p:txBody>
      </p:sp>
      <p:pic>
        <p:nvPicPr>
          <p:cNvPr id="5" name="Picture 4"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7327" y="794219"/>
            <a:ext cx="4103648" cy="3668752"/>
          </a:xfrm>
          <a:prstGeom prst="rect">
            <a:avLst/>
          </a:prstGeom>
        </p:spPr>
      </p:pic>
    </p:spTree>
    <p:extLst>
      <p:ext uri="{BB962C8B-B14F-4D97-AF65-F5344CB8AC3E}">
        <p14:creationId xmlns:p14="http://schemas.microsoft.com/office/powerpoint/2010/main" val="2374984765"/>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Multicast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Solicited-Node IPv6 Multicast Addresses</a:t>
            </a:r>
          </a:p>
        </p:txBody>
      </p:sp>
      <p:sp>
        <p:nvSpPr>
          <p:cNvPr id="55299" name="Rectangle 3"/>
          <p:cNvSpPr>
            <a:spLocks noGrp="1" noChangeArrowheads="1"/>
          </p:cNvSpPr>
          <p:nvPr>
            <p:ph type="body" idx="1"/>
          </p:nvPr>
        </p:nvSpPr>
        <p:spPr>
          <a:xfrm>
            <a:off x="33455" y="794219"/>
            <a:ext cx="4560846" cy="3866991"/>
          </a:xfrm>
        </p:spPr>
        <p:txBody>
          <a:bodyPr/>
          <a:lstStyle/>
          <a:p>
            <a:r>
              <a:rPr lang="en-US" altLang="en-US" sz="1800" dirty="0" smtClean="0"/>
              <a:t>Solicited-node multicast address:</a:t>
            </a:r>
          </a:p>
          <a:p>
            <a:pPr lvl="1"/>
            <a:r>
              <a:rPr lang="en-US" altLang="en-US" dirty="0" smtClean="0"/>
              <a:t>Mapped to .a special Ethernet multicast address</a:t>
            </a:r>
          </a:p>
          <a:p>
            <a:pPr lvl="1"/>
            <a:r>
              <a:rPr lang="en-US" altLang="en-US" dirty="0" smtClean="0"/>
              <a:t>Allows Ethernet NIC to filter frame on destination MAC.</a:t>
            </a:r>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60489" y="936702"/>
            <a:ext cx="4683512" cy="3891776"/>
          </a:xfrm>
          <a:prstGeom prst="rect">
            <a:avLst/>
          </a:prstGeom>
        </p:spPr>
      </p:pic>
    </p:spTree>
    <p:extLst>
      <p:ext uri="{BB962C8B-B14F-4D97-AF65-F5344CB8AC3E}">
        <p14:creationId xmlns:p14="http://schemas.microsoft.com/office/powerpoint/2010/main" val="1414677781"/>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Multicast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Lab – Identifying IPv6 Addresses</a:t>
            </a:r>
          </a:p>
        </p:txBody>
      </p:sp>
      <p:pic>
        <p:nvPicPr>
          <p:cNvPr id="4" name="Content Placeholder 3" descr="7.2.5.3 Lab - Identifying IPv6 Addresses.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435178" y="798944"/>
            <a:ext cx="3597631" cy="3980986"/>
          </a:xfrm>
        </p:spPr>
      </p:pic>
      <p:sp>
        <p:nvSpPr>
          <p:cNvPr id="5" name="Rectangle 4"/>
          <p:cNvSpPr/>
          <p:nvPr/>
        </p:nvSpPr>
        <p:spPr>
          <a:xfrm>
            <a:off x="2430966" y="798944"/>
            <a:ext cx="3590693" cy="399608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76782004"/>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IPv6 Multicast Addresses</a:t>
            </a:r>
            <a:r>
              <a:rPr lang="en-US" altLang="en-US" dirty="0">
                <a:solidFill>
                  <a:srgbClr val="367187"/>
                </a:solidFill>
              </a:rPr>
              <a:t/>
            </a:r>
            <a:br>
              <a:rPr lang="en-US" altLang="en-US" dirty="0">
                <a:solidFill>
                  <a:srgbClr val="367187"/>
                </a:solidFill>
              </a:rPr>
            </a:br>
            <a:r>
              <a:rPr lang="en-US" altLang="en-US" dirty="0">
                <a:solidFill>
                  <a:srgbClr val="367187"/>
                </a:solidFill>
              </a:rPr>
              <a:t>Lab – Configuring IPv6 Addresses on Network Devices</a:t>
            </a:r>
          </a:p>
        </p:txBody>
      </p:sp>
      <p:pic>
        <p:nvPicPr>
          <p:cNvPr id="3" name="Content Placeholder 2" descr="7.2.5.4 Lab - Configuring IPv6 Addresses on Network Devices.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475570" y="775812"/>
            <a:ext cx="3724507" cy="4019212"/>
          </a:xfrm>
        </p:spPr>
      </p:pic>
      <p:sp>
        <p:nvSpPr>
          <p:cNvPr id="5" name="Rectangle 4"/>
          <p:cNvSpPr/>
          <p:nvPr/>
        </p:nvSpPr>
        <p:spPr>
          <a:xfrm>
            <a:off x="2430966" y="798944"/>
            <a:ext cx="3590693" cy="399608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04446282"/>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sz="4000" dirty="0" smtClean="0"/>
              <a:t>7.3 Connectivity Verification</a:t>
            </a:r>
            <a:endParaRPr lang="en-US" sz="4000" dirty="0"/>
          </a:p>
        </p:txBody>
      </p:sp>
    </p:spTree>
    <p:extLst>
      <p:ext uri="{BB962C8B-B14F-4D97-AF65-F5344CB8AC3E}">
        <p14:creationId xmlns:p14="http://schemas.microsoft.com/office/powerpoint/2010/main" val="3551905410"/>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ICMP</a:t>
            </a:r>
            <a:r>
              <a:rPr lang="en-US" altLang="en-US" dirty="0">
                <a:solidFill>
                  <a:srgbClr val="367187"/>
                </a:solidFill>
              </a:rPr>
              <a:t/>
            </a:r>
            <a:br>
              <a:rPr lang="en-US" altLang="en-US" dirty="0">
                <a:solidFill>
                  <a:srgbClr val="367187"/>
                </a:solidFill>
              </a:rPr>
            </a:br>
            <a:r>
              <a:rPr lang="en-US" altLang="en-US" dirty="0">
                <a:solidFill>
                  <a:srgbClr val="367187"/>
                </a:solidFill>
              </a:rPr>
              <a:t>ICMPv4 and ICMPv6</a:t>
            </a:r>
          </a:p>
        </p:txBody>
      </p:sp>
      <p:sp>
        <p:nvSpPr>
          <p:cNvPr id="55299" name="Rectangle 3"/>
          <p:cNvSpPr>
            <a:spLocks noGrp="1" noChangeArrowheads="1"/>
          </p:cNvSpPr>
          <p:nvPr>
            <p:ph type="body" idx="1"/>
          </p:nvPr>
        </p:nvSpPr>
        <p:spPr>
          <a:xfrm>
            <a:off x="33455" y="794219"/>
            <a:ext cx="4560846" cy="3866991"/>
          </a:xfrm>
        </p:spPr>
        <p:txBody>
          <a:bodyPr/>
          <a:lstStyle/>
          <a:p>
            <a:r>
              <a:rPr lang="en-US" altLang="en-US" sz="1800" dirty="0"/>
              <a:t>ICMPv4 is the messaging protocol for IPv4. ICMPv6 provides </a:t>
            </a:r>
            <a:r>
              <a:rPr lang="en-US" altLang="en-US" sz="1800" dirty="0" smtClean="0"/>
              <a:t>the </a:t>
            </a:r>
            <a:r>
              <a:rPr lang="en-US" altLang="en-US" sz="1800" dirty="0"/>
              <a:t>same services for IPv6 </a:t>
            </a:r>
            <a:endParaRPr lang="en-US" altLang="en-US" sz="1800" dirty="0" smtClean="0"/>
          </a:p>
          <a:p>
            <a:r>
              <a:rPr lang="en-US" altLang="en-US" sz="1800" dirty="0"/>
              <a:t>ICMP messages common to </a:t>
            </a:r>
            <a:r>
              <a:rPr lang="en-US" altLang="en-US" sz="1800" dirty="0" smtClean="0"/>
              <a:t>both include:</a:t>
            </a:r>
            <a:endParaRPr lang="en-US" altLang="en-US" sz="1700" dirty="0"/>
          </a:p>
          <a:p>
            <a:pPr lvl="1">
              <a:buFont typeface="Arial" panose="020B0604020202020204" pitchFamily="34" charset="0"/>
              <a:buChar char="•"/>
            </a:pPr>
            <a:r>
              <a:rPr lang="en-US" altLang="en-US" sz="1700" dirty="0" smtClean="0"/>
              <a:t>Host </a:t>
            </a:r>
            <a:r>
              <a:rPr lang="en-US" altLang="en-US" sz="1700" dirty="0"/>
              <a:t>confirmation</a:t>
            </a:r>
          </a:p>
          <a:p>
            <a:pPr lvl="1">
              <a:buFont typeface="Arial" panose="020B0604020202020204" pitchFamily="34" charset="0"/>
              <a:buChar char="•"/>
            </a:pPr>
            <a:r>
              <a:rPr lang="en-US" altLang="en-US" sz="1700" dirty="0" smtClean="0"/>
              <a:t>Destination </a:t>
            </a:r>
            <a:r>
              <a:rPr lang="en-US" altLang="en-US" sz="1700" dirty="0"/>
              <a:t>or Service </a:t>
            </a:r>
            <a:r>
              <a:rPr lang="en-US" altLang="en-US" sz="1700" dirty="0" smtClean="0"/>
              <a:t>Unreachable</a:t>
            </a:r>
          </a:p>
          <a:p>
            <a:pPr lvl="1">
              <a:buFont typeface="Arial" panose="020B0604020202020204" pitchFamily="34" charset="0"/>
              <a:buChar char="•"/>
            </a:pPr>
            <a:r>
              <a:rPr lang="en-US" altLang="en-US" sz="1700" dirty="0" smtClean="0"/>
              <a:t>Time exceeded</a:t>
            </a:r>
          </a:p>
          <a:p>
            <a:pPr lvl="1">
              <a:buFont typeface="Arial" panose="020B0604020202020204" pitchFamily="34" charset="0"/>
              <a:buChar char="•"/>
            </a:pPr>
            <a:r>
              <a:rPr lang="en-US" altLang="en-US" sz="1700" dirty="0" smtClean="0"/>
              <a:t>Route </a:t>
            </a:r>
            <a:r>
              <a:rPr lang="en-US" altLang="en-US" sz="1700" dirty="0"/>
              <a:t>redirection</a:t>
            </a:r>
          </a:p>
          <a:p>
            <a:pPr lvl="1"/>
            <a:endParaRPr lang="en-US" altLang="en-US" sz="1700" dirty="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7146" y="794219"/>
            <a:ext cx="4204009" cy="3245005"/>
          </a:xfrm>
          <a:prstGeom prst="rect">
            <a:avLst/>
          </a:prstGeom>
        </p:spPr>
      </p:pic>
    </p:spTree>
    <p:extLst>
      <p:ext uri="{BB962C8B-B14F-4D97-AF65-F5344CB8AC3E}">
        <p14:creationId xmlns:p14="http://schemas.microsoft.com/office/powerpoint/2010/main" val="174207670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4065" y="650630"/>
            <a:ext cx="8853286" cy="4062047"/>
          </a:xfrm>
        </p:spPr>
        <p:txBody>
          <a:bodyPr/>
          <a:lstStyle/>
          <a:p>
            <a:pPr marL="0" indent="0">
              <a:lnSpc>
                <a:spcPct val="85000"/>
              </a:lnSpc>
              <a:spcBef>
                <a:spcPct val="30000"/>
              </a:spcBef>
              <a:buNone/>
            </a:pPr>
            <a:r>
              <a:rPr lang="en-US" dirty="0"/>
              <a:t>Prior to teaching Chapter 7</a:t>
            </a:r>
            <a:r>
              <a:rPr lang="en-US" dirty="0" smtClean="0"/>
              <a:t>, </a:t>
            </a:r>
            <a:r>
              <a:rPr lang="en-US" dirty="0"/>
              <a:t>the instructor should:</a:t>
            </a:r>
          </a:p>
          <a:p>
            <a:pPr eaLnBrk="1" hangingPunct="1">
              <a:lnSpc>
                <a:spcPct val="85000"/>
              </a:lnSpc>
              <a:spcBef>
                <a:spcPct val="30000"/>
              </a:spcBef>
            </a:pPr>
            <a:r>
              <a:rPr lang="en-US" dirty="0"/>
              <a:t>Complete Chapter 7</a:t>
            </a:r>
            <a:r>
              <a:rPr lang="en-US" dirty="0" smtClean="0"/>
              <a:t>, </a:t>
            </a:r>
            <a:r>
              <a:rPr lang="en-US" dirty="0"/>
              <a:t>“Assessment.”</a:t>
            </a:r>
          </a:p>
          <a:p>
            <a:pPr eaLnBrk="1" hangingPunct="1">
              <a:lnSpc>
                <a:spcPct val="85000"/>
              </a:lnSpc>
              <a:spcBef>
                <a:spcPct val="30000"/>
              </a:spcBef>
            </a:pPr>
            <a:r>
              <a:rPr lang="en-US" dirty="0"/>
              <a:t>The objectives of this chapter are</a:t>
            </a:r>
            <a:r>
              <a:rPr lang="en-US" dirty="0" smtClean="0"/>
              <a:t>:</a:t>
            </a:r>
          </a:p>
          <a:p>
            <a:pPr lvl="1">
              <a:lnSpc>
                <a:spcPct val="85000"/>
              </a:lnSpc>
              <a:spcBef>
                <a:spcPct val="30000"/>
              </a:spcBef>
            </a:pPr>
            <a:r>
              <a:rPr lang="en-US" sz="1300" dirty="0"/>
              <a:t>Convert between binary and decimal numbering systems</a:t>
            </a:r>
            <a:r>
              <a:rPr lang="en-US" sz="1300" dirty="0" smtClean="0"/>
              <a:t>.</a:t>
            </a:r>
          </a:p>
          <a:p>
            <a:pPr lvl="1">
              <a:lnSpc>
                <a:spcPct val="85000"/>
              </a:lnSpc>
              <a:spcBef>
                <a:spcPct val="30000"/>
              </a:spcBef>
            </a:pPr>
            <a:r>
              <a:rPr lang="en-US" sz="1300" dirty="0"/>
              <a:t>Describe the structure of an IPv4 address including the network portion, the host portion, and the subnet mask</a:t>
            </a:r>
            <a:r>
              <a:rPr lang="en-US" sz="1300" dirty="0" smtClean="0"/>
              <a:t>.</a:t>
            </a:r>
          </a:p>
          <a:p>
            <a:pPr lvl="1">
              <a:lnSpc>
                <a:spcPct val="85000"/>
              </a:lnSpc>
              <a:spcBef>
                <a:spcPct val="30000"/>
              </a:spcBef>
            </a:pPr>
            <a:r>
              <a:rPr lang="en-US" sz="1300" dirty="0"/>
              <a:t>Compare the characteristics and uses of the unicast, broadcast and multicast IPv4 addresses</a:t>
            </a:r>
            <a:r>
              <a:rPr lang="en-US" sz="1300" dirty="0" smtClean="0"/>
              <a:t>.</a:t>
            </a:r>
          </a:p>
          <a:p>
            <a:pPr lvl="1">
              <a:lnSpc>
                <a:spcPct val="85000"/>
              </a:lnSpc>
              <a:spcBef>
                <a:spcPct val="30000"/>
              </a:spcBef>
            </a:pPr>
            <a:r>
              <a:rPr lang="en-US" sz="1300" dirty="0"/>
              <a:t>Explain public, private, and reserved IPv4 addresses</a:t>
            </a:r>
            <a:r>
              <a:rPr lang="en-US" sz="1300" dirty="0" smtClean="0"/>
              <a:t>.</a:t>
            </a:r>
          </a:p>
          <a:p>
            <a:pPr lvl="1">
              <a:lnSpc>
                <a:spcPct val="85000"/>
              </a:lnSpc>
              <a:spcBef>
                <a:spcPct val="30000"/>
              </a:spcBef>
            </a:pPr>
            <a:r>
              <a:rPr lang="en-US" sz="1300" dirty="0"/>
              <a:t>Explain the need for IPv6 addressing</a:t>
            </a:r>
            <a:r>
              <a:rPr lang="en-US" sz="1300" dirty="0" smtClean="0"/>
              <a:t>.</a:t>
            </a:r>
          </a:p>
          <a:p>
            <a:pPr lvl="1">
              <a:lnSpc>
                <a:spcPct val="85000"/>
              </a:lnSpc>
              <a:spcBef>
                <a:spcPct val="30000"/>
              </a:spcBef>
            </a:pPr>
            <a:r>
              <a:rPr lang="en-US" sz="1300" dirty="0" smtClean="0"/>
              <a:t>Describe the representation of an IPv6 address.</a:t>
            </a:r>
          </a:p>
          <a:p>
            <a:pPr lvl="1">
              <a:lnSpc>
                <a:spcPct val="85000"/>
              </a:lnSpc>
              <a:spcBef>
                <a:spcPct val="30000"/>
              </a:spcBef>
            </a:pPr>
            <a:r>
              <a:rPr lang="en-US" sz="1300" dirty="0"/>
              <a:t>Compare types of IPv6 network addresses</a:t>
            </a:r>
            <a:r>
              <a:rPr lang="en-US" sz="1300" dirty="0" smtClean="0"/>
              <a:t>.</a:t>
            </a:r>
          </a:p>
          <a:p>
            <a:pPr lvl="1">
              <a:lnSpc>
                <a:spcPct val="85000"/>
              </a:lnSpc>
              <a:spcBef>
                <a:spcPct val="30000"/>
              </a:spcBef>
            </a:pPr>
            <a:r>
              <a:rPr lang="en-US" sz="1300" dirty="0"/>
              <a:t>Configure global unicast addresses</a:t>
            </a:r>
            <a:r>
              <a:rPr lang="en-US" sz="1300" dirty="0" smtClean="0"/>
              <a:t>.</a:t>
            </a:r>
          </a:p>
          <a:p>
            <a:pPr lvl="1">
              <a:lnSpc>
                <a:spcPct val="85000"/>
              </a:lnSpc>
              <a:spcBef>
                <a:spcPct val="30000"/>
              </a:spcBef>
            </a:pPr>
            <a:r>
              <a:rPr lang="en-US" sz="1300" dirty="0"/>
              <a:t>Describe multicast addresses</a:t>
            </a:r>
            <a:r>
              <a:rPr lang="en-US" sz="1300" dirty="0" smtClean="0"/>
              <a:t>.</a:t>
            </a:r>
          </a:p>
          <a:p>
            <a:pPr lvl="1">
              <a:lnSpc>
                <a:spcPct val="85000"/>
              </a:lnSpc>
              <a:spcBef>
                <a:spcPct val="30000"/>
              </a:spcBef>
            </a:pPr>
            <a:r>
              <a:rPr lang="en-US" sz="1300" dirty="0"/>
              <a:t>Explain how ICMP is used to test network connectivity</a:t>
            </a:r>
            <a:r>
              <a:rPr lang="en-US" sz="1300" dirty="0" smtClean="0"/>
              <a:t>.</a:t>
            </a:r>
          </a:p>
          <a:p>
            <a:pPr lvl="1">
              <a:lnSpc>
                <a:spcPct val="85000"/>
              </a:lnSpc>
              <a:spcBef>
                <a:spcPct val="30000"/>
              </a:spcBef>
            </a:pPr>
            <a:r>
              <a:rPr lang="en-US" sz="1300" dirty="0"/>
              <a:t>Use ping and traceroute utilities to test network connectivity.</a:t>
            </a:r>
            <a:endParaRPr lang="en-US" sz="1300" dirty="0" smtClean="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smtClean="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smtClean="0"/>
          </a:p>
        </p:txBody>
      </p:sp>
      <p:sp>
        <p:nvSpPr>
          <p:cNvPr id="2" name="Title 1"/>
          <p:cNvSpPr>
            <a:spLocks noGrp="1"/>
          </p:cNvSpPr>
          <p:nvPr>
            <p:ph type="title"/>
          </p:nvPr>
        </p:nvSpPr>
        <p:spPr/>
        <p:txBody>
          <a:bodyPr/>
          <a:lstStyle/>
          <a:p>
            <a:r>
              <a:rPr lang="en-US" dirty="0"/>
              <a:t>Chapter 7</a:t>
            </a:r>
            <a:r>
              <a:rPr lang="en-US" dirty="0" smtClean="0"/>
              <a:t>: </a:t>
            </a:r>
            <a:r>
              <a:rPr lang="en-US" dirty="0"/>
              <a:t>Best </a:t>
            </a:r>
            <a:r>
              <a:rPr lang="en-US" dirty="0" smtClean="0"/>
              <a:t>Practices</a:t>
            </a:r>
            <a:endParaRPr lang="en-US" dirty="0"/>
          </a:p>
        </p:txBody>
      </p:sp>
    </p:spTree>
    <p:extLst>
      <p:ext uri="{BB962C8B-B14F-4D97-AF65-F5344CB8AC3E}">
        <p14:creationId xmlns:p14="http://schemas.microsoft.com/office/powerpoint/2010/main" val="2379341361"/>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ICMP</a:t>
            </a:r>
            <a:r>
              <a:rPr lang="en-US" altLang="en-US" dirty="0">
                <a:solidFill>
                  <a:srgbClr val="367187"/>
                </a:solidFill>
              </a:rPr>
              <a:t/>
            </a:r>
            <a:br>
              <a:rPr lang="en-US" altLang="en-US" dirty="0">
                <a:solidFill>
                  <a:srgbClr val="367187"/>
                </a:solidFill>
              </a:rPr>
            </a:br>
            <a:r>
              <a:rPr lang="en-US" altLang="en-US" dirty="0">
                <a:solidFill>
                  <a:srgbClr val="367187"/>
                </a:solidFill>
              </a:rPr>
              <a:t>ICMPv6 Router Solicitation and Router Advertisement Messages</a:t>
            </a:r>
          </a:p>
        </p:txBody>
      </p:sp>
      <p:sp>
        <p:nvSpPr>
          <p:cNvPr id="55299" name="Rectangle 3"/>
          <p:cNvSpPr>
            <a:spLocks noGrp="1" noChangeArrowheads="1"/>
          </p:cNvSpPr>
          <p:nvPr>
            <p:ph type="body" idx="1"/>
          </p:nvPr>
        </p:nvSpPr>
        <p:spPr>
          <a:xfrm>
            <a:off x="33455" y="794219"/>
            <a:ext cx="4560846" cy="3866991"/>
          </a:xfrm>
        </p:spPr>
        <p:txBody>
          <a:bodyPr/>
          <a:lstStyle/>
          <a:p>
            <a:r>
              <a:rPr lang="en-US" altLang="en-US" sz="1600" dirty="0"/>
              <a:t>ICMPv6 includes four new protocols as part of the Neighbor Discovery Protocol (ND or NDP</a:t>
            </a:r>
            <a:r>
              <a:rPr lang="en-US" altLang="en-US" sz="1600" dirty="0" smtClean="0"/>
              <a:t>)</a:t>
            </a:r>
          </a:p>
          <a:p>
            <a:pPr lvl="2">
              <a:buFont typeface="Arial" panose="020B0604020202020204" pitchFamily="34" charset="0"/>
              <a:buChar char="•"/>
            </a:pPr>
            <a:r>
              <a:rPr lang="en-US" altLang="en-US" sz="1500" dirty="0"/>
              <a:t>Router Solicitation (RS) </a:t>
            </a:r>
            <a:r>
              <a:rPr lang="en-US" altLang="en-US" sz="1500" dirty="0" smtClean="0"/>
              <a:t>message</a:t>
            </a:r>
          </a:p>
          <a:p>
            <a:pPr lvl="2">
              <a:buFont typeface="Arial" panose="020B0604020202020204" pitchFamily="34" charset="0"/>
              <a:buChar char="•"/>
            </a:pPr>
            <a:r>
              <a:rPr lang="en-US" altLang="en-US" sz="1500" dirty="0"/>
              <a:t>Router Advertisement (RA) </a:t>
            </a:r>
            <a:r>
              <a:rPr lang="en-US" altLang="en-US" sz="1500" dirty="0" smtClean="0"/>
              <a:t>message</a:t>
            </a:r>
          </a:p>
          <a:p>
            <a:r>
              <a:rPr lang="en-US" altLang="en-US" sz="1600" dirty="0" smtClean="0"/>
              <a:t>RA messages used to provide addressing information to hosts</a:t>
            </a:r>
          </a:p>
          <a:p>
            <a:pPr lvl="2">
              <a:buFont typeface="Arial" panose="020B0604020202020204" pitchFamily="34" charset="0"/>
              <a:buChar char="•"/>
            </a:pPr>
            <a:r>
              <a:rPr lang="en-US" altLang="en-US" sz="1500" dirty="0"/>
              <a:t>Neighbor Solicitation (NS) </a:t>
            </a:r>
            <a:r>
              <a:rPr lang="en-US" altLang="en-US" sz="1500" dirty="0" smtClean="0"/>
              <a:t>message</a:t>
            </a:r>
          </a:p>
          <a:p>
            <a:pPr lvl="2">
              <a:buFont typeface="Arial" panose="020B0604020202020204" pitchFamily="34" charset="0"/>
              <a:buChar char="•"/>
            </a:pPr>
            <a:r>
              <a:rPr lang="en-US" altLang="en-US" sz="1500" dirty="0"/>
              <a:t>Neighbor Advertisement (NA) </a:t>
            </a:r>
            <a:r>
              <a:rPr lang="en-US" altLang="en-US" sz="1500" dirty="0" smtClean="0"/>
              <a:t>message</a:t>
            </a:r>
          </a:p>
          <a:p>
            <a:pPr marL="285750" indent="-285750"/>
            <a:r>
              <a:rPr lang="en-US" altLang="en-US" sz="1600" dirty="0"/>
              <a:t>Neighbor Solicitation and Neighbor Advertisement messages are used for Address resolution and Duplicate Address Detection (DAD</a:t>
            </a:r>
            <a:r>
              <a:rPr lang="en-US" altLang="en-US" sz="1600" dirty="0" smtClean="0"/>
              <a:t>).</a:t>
            </a:r>
          </a:p>
          <a:p>
            <a:pPr marL="261937" lvl="2" indent="0">
              <a:buNone/>
            </a:pPr>
            <a:endParaRPr lang="en-US" altLang="en-US" sz="1500"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3511" y="993059"/>
            <a:ext cx="4050890" cy="1520033"/>
          </a:xfrm>
          <a:prstGeom prst="rect">
            <a:avLst/>
          </a:prstGeom>
        </p:spPr>
      </p:pic>
      <p:pic>
        <p:nvPicPr>
          <p:cNvPr id="4" name="Picture 3"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3512" y="2707207"/>
            <a:ext cx="4050890" cy="1842009"/>
          </a:xfrm>
          <a:prstGeom prst="rect">
            <a:avLst/>
          </a:prstGeom>
        </p:spPr>
      </p:pic>
    </p:spTree>
    <p:extLst>
      <p:ext uri="{BB962C8B-B14F-4D97-AF65-F5344CB8AC3E}">
        <p14:creationId xmlns:p14="http://schemas.microsoft.com/office/powerpoint/2010/main" val="704086253"/>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Ping - Testing the Local Stack</a:t>
            </a:r>
          </a:p>
        </p:txBody>
      </p:sp>
      <p:sp>
        <p:nvSpPr>
          <p:cNvPr id="55299" name="Rectangle 3"/>
          <p:cNvSpPr>
            <a:spLocks noGrp="1" noChangeArrowheads="1"/>
          </p:cNvSpPr>
          <p:nvPr>
            <p:ph type="body" idx="1"/>
          </p:nvPr>
        </p:nvSpPr>
        <p:spPr>
          <a:xfrm>
            <a:off x="4463844" y="798944"/>
            <a:ext cx="4495979" cy="3866991"/>
          </a:xfrm>
        </p:spPr>
        <p:txBody>
          <a:bodyPr/>
          <a:lstStyle/>
          <a:p>
            <a:r>
              <a:rPr lang="en-US" altLang="en-US" sz="1800" dirty="0" smtClean="0"/>
              <a:t>Ping </a:t>
            </a:r>
            <a:r>
              <a:rPr lang="en-US" altLang="en-US" sz="1800" dirty="0"/>
              <a:t>the local loopback address of 127.0.0.1 for IPv4  </a:t>
            </a:r>
            <a:r>
              <a:rPr lang="en-US" altLang="en-US" sz="1800" dirty="0" smtClean="0"/>
              <a:t>or ::</a:t>
            </a:r>
            <a:r>
              <a:rPr lang="en-US" altLang="en-US" sz="1800" dirty="0"/>
              <a:t>1 for </a:t>
            </a:r>
            <a:r>
              <a:rPr lang="en-US" altLang="en-US" sz="1800" dirty="0" smtClean="0"/>
              <a:t>IPv6 to verify that IP is properly installed on the host.</a:t>
            </a:r>
          </a:p>
          <a:p>
            <a:endParaRPr lang="en-US" altLang="en-US" sz="1500" dirty="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057" y="918387"/>
            <a:ext cx="4286865" cy="3628104"/>
          </a:xfrm>
          <a:prstGeom prst="rect">
            <a:avLst/>
          </a:prstGeom>
        </p:spPr>
      </p:pic>
    </p:spTree>
    <p:extLst>
      <p:ext uri="{BB962C8B-B14F-4D97-AF65-F5344CB8AC3E}">
        <p14:creationId xmlns:p14="http://schemas.microsoft.com/office/powerpoint/2010/main" val="980219070"/>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Ping – Testing Connectivity to the Local LAN</a:t>
            </a:r>
          </a:p>
        </p:txBody>
      </p:sp>
      <p:sp>
        <p:nvSpPr>
          <p:cNvPr id="55299" name="Rectangle 3"/>
          <p:cNvSpPr>
            <a:spLocks noGrp="1" noChangeArrowheads="1"/>
          </p:cNvSpPr>
          <p:nvPr>
            <p:ph type="body" idx="1"/>
          </p:nvPr>
        </p:nvSpPr>
        <p:spPr>
          <a:xfrm>
            <a:off x="4886632" y="920165"/>
            <a:ext cx="4171513" cy="3053524"/>
          </a:xfrm>
        </p:spPr>
        <p:txBody>
          <a:bodyPr/>
          <a:lstStyle/>
          <a:p>
            <a:r>
              <a:rPr lang="en-US" altLang="en-US" sz="1600" dirty="0"/>
              <a:t> </a:t>
            </a:r>
            <a:r>
              <a:rPr lang="en-US" altLang="en-US" sz="1800" dirty="0" smtClean="0"/>
              <a:t>Use </a:t>
            </a:r>
            <a:r>
              <a:rPr lang="en-US" altLang="en-US" sz="1800" dirty="0"/>
              <a:t>ping to test the ability of a host to communicate on the local network.</a:t>
            </a:r>
          </a:p>
        </p:txBody>
      </p:sp>
      <p:pic>
        <p:nvPicPr>
          <p:cNvPr id="5" name="Picture 4"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142" y="988991"/>
            <a:ext cx="4481380" cy="3632170"/>
          </a:xfrm>
          <a:prstGeom prst="rect">
            <a:avLst/>
          </a:prstGeom>
        </p:spPr>
      </p:pic>
    </p:spTree>
    <p:extLst>
      <p:ext uri="{BB962C8B-B14F-4D97-AF65-F5344CB8AC3E}">
        <p14:creationId xmlns:p14="http://schemas.microsoft.com/office/powerpoint/2010/main" val="1936159133"/>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Ping – Testing Connectivity to </a:t>
            </a:r>
            <a:r>
              <a:rPr lang="en-US" altLang="en-US" dirty="0" smtClean="0">
                <a:solidFill>
                  <a:srgbClr val="367187"/>
                </a:solidFill>
              </a:rPr>
              <a:t>a Remote Host</a:t>
            </a:r>
            <a:endParaRPr lang="en-US" altLang="en-US" dirty="0">
              <a:solidFill>
                <a:srgbClr val="367187"/>
              </a:solidFill>
            </a:endParaRPr>
          </a:p>
        </p:txBody>
      </p:sp>
      <p:sp>
        <p:nvSpPr>
          <p:cNvPr id="55299" name="Rectangle 3"/>
          <p:cNvSpPr>
            <a:spLocks noGrp="1" noChangeArrowheads="1"/>
          </p:cNvSpPr>
          <p:nvPr>
            <p:ph type="body" idx="1"/>
          </p:nvPr>
        </p:nvSpPr>
        <p:spPr>
          <a:xfrm>
            <a:off x="4886632" y="920165"/>
            <a:ext cx="4171513" cy="3053524"/>
          </a:xfrm>
        </p:spPr>
        <p:txBody>
          <a:bodyPr/>
          <a:lstStyle/>
          <a:p>
            <a:r>
              <a:rPr lang="en-US" altLang="en-US" sz="1600" dirty="0"/>
              <a:t> </a:t>
            </a:r>
            <a:r>
              <a:rPr lang="en-US" altLang="en-US" sz="1800" dirty="0" smtClean="0"/>
              <a:t>Use </a:t>
            </a:r>
            <a:r>
              <a:rPr lang="en-US" altLang="en-US" sz="1800" dirty="0"/>
              <a:t>ping to test the ability of a host to communicate </a:t>
            </a:r>
            <a:r>
              <a:rPr lang="en-US" altLang="en-US" sz="1800" dirty="0" smtClean="0"/>
              <a:t>across an internetwork.</a:t>
            </a:r>
            <a:endParaRPr lang="en-US" altLang="en-US" sz="1800" dirty="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920165"/>
            <a:ext cx="4444181" cy="3323304"/>
          </a:xfrm>
          <a:prstGeom prst="rect">
            <a:avLst/>
          </a:prstGeom>
        </p:spPr>
      </p:pic>
    </p:spTree>
    <p:extLst>
      <p:ext uri="{BB962C8B-B14F-4D97-AF65-F5344CB8AC3E}">
        <p14:creationId xmlns:p14="http://schemas.microsoft.com/office/powerpoint/2010/main" val="1329899869"/>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Traceroute – Testing the Path</a:t>
            </a:r>
          </a:p>
        </p:txBody>
      </p:sp>
      <p:sp>
        <p:nvSpPr>
          <p:cNvPr id="55299" name="Rectangle 3"/>
          <p:cNvSpPr>
            <a:spLocks noGrp="1" noChangeArrowheads="1"/>
          </p:cNvSpPr>
          <p:nvPr>
            <p:ph type="body" idx="1"/>
          </p:nvPr>
        </p:nvSpPr>
        <p:spPr>
          <a:xfrm>
            <a:off x="46525" y="925929"/>
            <a:ext cx="4171513" cy="3053524"/>
          </a:xfrm>
        </p:spPr>
        <p:txBody>
          <a:bodyPr/>
          <a:lstStyle/>
          <a:p>
            <a:r>
              <a:rPr lang="en-US" altLang="en-US" sz="1800" dirty="0" smtClean="0"/>
              <a:t>Traceroute </a:t>
            </a:r>
            <a:r>
              <a:rPr lang="en-US" altLang="en-US" sz="1800" dirty="0"/>
              <a:t>(</a:t>
            </a:r>
            <a:r>
              <a:rPr lang="en-US" altLang="en-US" sz="1800" dirty="0" err="1"/>
              <a:t>tracert</a:t>
            </a:r>
            <a:r>
              <a:rPr lang="en-US" altLang="en-US" sz="1800" dirty="0"/>
              <a:t>) is a utility that generates a list of hops that were successfully reached along the path. </a:t>
            </a:r>
            <a:endParaRPr lang="en-US" altLang="en-US" sz="1800" dirty="0" smtClean="0"/>
          </a:p>
          <a:p>
            <a:pPr lvl="1"/>
            <a:r>
              <a:rPr lang="en-US" altLang="en-US" sz="1600" dirty="0"/>
              <a:t>Round Trip Time (RTT</a:t>
            </a:r>
            <a:r>
              <a:rPr lang="en-US" altLang="en-US" sz="1600" dirty="0" smtClean="0"/>
              <a:t>) – Time </a:t>
            </a:r>
            <a:r>
              <a:rPr lang="en-US" altLang="en-US" sz="1600" dirty="0"/>
              <a:t>it takes  </a:t>
            </a:r>
            <a:r>
              <a:rPr lang="en-US" altLang="en-US" sz="1600" dirty="0" smtClean="0"/>
              <a:t>the packet to </a:t>
            </a:r>
            <a:r>
              <a:rPr lang="en-US" altLang="en-US" sz="1600" dirty="0"/>
              <a:t>reach the remote host and for the response from the host to return</a:t>
            </a:r>
            <a:r>
              <a:rPr lang="en-US" altLang="en-US" sz="1600" dirty="0" smtClean="0"/>
              <a:t>.</a:t>
            </a:r>
          </a:p>
          <a:p>
            <a:pPr lvl="1"/>
            <a:r>
              <a:rPr lang="en-US" altLang="en-US" sz="1600" dirty="0" smtClean="0"/>
              <a:t>Asterisk </a:t>
            </a:r>
            <a:r>
              <a:rPr lang="en-US" altLang="en-US" sz="1600" dirty="0"/>
              <a:t>(*) is used to indicate a lost </a:t>
            </a:r>
            <a:r>
              <a:rPr lang="en-US" altLang="en-US" sz="1600" dirty="0" smtClean="0"/>
              <a:t>packet.</a:t>
            </a:r>
            <a:endParaRPr lang="en-US" altLang="en-US" sz="1600" dirty="0"/>
          </a:p>
          <a:p>
            <a:pPr lvl="1"/>
            <a:endParaRPr lang="en-US" altLang="en-US" sz="1700"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8038" y="900500"/>
            <a:ext cx="4925962" cy="3299292"/>
          </a:xfrm>
          <a:prstGeom prst="rect">
            <a:avLst/>
          </a:prstGeom>
        </p:spPr>
      </p:pic>
    </p:spTree>
    <p:extLst>
      <p:ext uri="{BB962C8B-B14F-4D97-AF65-F5344CB8AC3E}">
        <p14:creationId xmlns:p14="http://schemas.microsoft.com/office/powerpoint/2010/main" val="631950014"/>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Packet Tracer – Verifying IPv4 and IPv6 Addressing</a:t>
            </a:r>
          </a:p>
        </p:txBody>
      </p:sp>
      <p:pic>
        <p:nvPicPr>
          <p:cNvPr id="6" name="Content Placeholder 5" descr="7.3.2.5 Packet Tracer - Verifying IPv4 and IPv6 Addressing.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53529" y="904568"/>
            <a:ext cx="3684322" cy="3647767"/>
          </a:xfrm>
        </p:spPr>
      </p:pic>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613480001"/>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Packet Tracer – Pinging and Tracing to Test the Path</a:t>
            </a:r>
          </a:p>
        </p:txBody>
      </p:sp>
      <p:pic>
        <p:nvPicPr>
          <p:cNvPr id="3" name="Content Placeholder 2" descr="7.3.2.6 Packet Tracer - Pinging and Tracing to Test the Path.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56387" y="884903"/>
            <a:ext cx="3756343" cy="3716594"/>
          </a:xfrm>
        </p:spPr>
      </p:pic>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286352116"/>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Lab – Testing Network Connectivity with Ping and Traceroute</a:t>
            </a:r>
          </a:p>
        </p:txBody>
      </p:sp>
      <p:pic>
        <p:nvPicPr>
          <p:cNvPr id="3" name="Content Placeholder 2" descr="7.3.2.6 Packet Tracer - Pinging and Tracing to Test the Path.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56387" y="884903"/>
            <a:ext cx="3756343" cy="3716594"/>
          </a:xfrm>
        </p:spPr>
      </p:pic>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723216911"/>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3.2.8 Lab - Mapping the Internet.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56388" y="798945"/>
            <a:ext cx="3734188" cy="3802552"/>
          </a:xfrm>
        </p:spPr>
      </p:pic>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Lab – Mapping the Internet</a:t>
            </a:r>
          </a:p>
        </p:txBody>
      </p:sp>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914438915"/>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Testing and Verification</a:t>
            </a:r>
            <a:r>
              <a:rPr lang="en-US" altLang="en-US" dirty="0">
                <a:solidFill>
                  <a:srgbClr val="367187"/>
                </a:solidFill>
              </a:rPr>
              <a:t/>
            </a:r>
            <a:br>
              <a:rPr lang="en-US" altLang="en-US" dirty="0">
                <a:solidFill>
                  <a:srgbClr val="367187"/>
                </a:solidFill>
              </a:rPr>
            </a:br>
            <a:r>
              <a:rPr lang="en-US" altLang="en-US" dirty="0">
                <a:solidFill>
                  <a:srgbClr val="367187"/>
                </a:solidFill>
              </a:rPr>
              <a:t>Packet Tracer – Troubleshooting IPv4 and IPv6 Addressing</a:t>
            </a:r>
          </a:p>
        </p:txBody>
      </p:sp>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 name="Content Placeholder 2" descr="7.3.2.9 Packet Tracer - Troubleshooting IPv4 and IPv6 Addressing.pdf - Mozilla Firefox"/>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665728" y="983734"/>
            <a:ext cx="3468414" cy="3518931"/>
          </a:xfrm>
        </p:spPr>
      </p:pic>
    </p:spTree>
    <p:extLst>
      <p:ext uri="{BB962C8B-B14F-4D97-AF65-F5344CB8AC3E}">
        <p14:creationId xmlns:p14="http://schemas.microsoft.com/office/powerpoint/2010/main" val="335034021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lvl="0"/>
            <a:r>
              <a:rPr lang="en-US" dirty="0" smtClean="0"/>
              <a:t> </a:t>
            </a:r>
            <a:r>
              <a:rPr lang="en-US" sz="1800" dirty="0"/>
              <a:t>Section 7.1</a:t>
            </a:r>
          </a:p>
          <a:p>
            <a:pPr lvl="1"/>
            <a:r>
              <a:rPr lang="en-US" sz="1600" dirty="0"/>
              <a:t>Remind students of the positional notation-place value in decimal to help explain binary place values (see video 7.1.1.7). </a:t>
            </a:r>
          </a:p>
          <a:p>
            <a:pPr lvl="1"/>
            <a:r>
              <a:rPr lang="en-US" sz="1600" dirty="0"/>
              <a:t>Have students create their own place values chart for binary.</a:t>
            </a:r>
          </a:p>
          <a:p>
            <a:pPr lvl="1"/>
            <a:r>
              <a:rPr lang="en-US" sz="1600" dirty="0"/>
              <a:t>Encourage students to practice conversions until they are comfortable with the process without using calculators. By doing the conversions manually, students will learn how bits can be manipulated to produce the binary equivalent of a decimal value. No calculators are permitted during CCNA certification exams.</a:t>
            </a:r>
          </a:p>
          <a:p>
            <a:pPr lvl="1"/>
            <a:r>
              <a:rPr lang="en-US" sz="1600" dirty="0"/>
              <a:t>Direct the students to the binary game to test their binary-decimal conversion skills.</a:t>
            </a:r>
          </a:p>
          <a:p>
            <a:pPr lvl="1"/>
            <a:endParaRPr lang="en-US" dirty="0" smtClean="0"/>
          </a:p>
          <a:p>
            <a:endParaRPr lang="en-US" dirty="0"/>
          </a:p>
        </p:txBody>
      </p:sp>
      <p:sp>
        <p:nvSpPr>
          <p:cNvPr id="2" name="Title 1"/>
          <p:cNvSpPr>
            <a:spLocks noGrp="1"/>
          </p:cNvSpPr>
          <p:nvPr>
            <p:ph type="title"/>
          </p:nvPr>
        </p:nvSpPr>
        <p:spPr/>
        <p:txBody>
          <a:bodyPr/>
          <a:lstStyle/>
          <a:p>
            <a:r>
              <a:rPr lang="en-US" dirty="0" smtClean="0"/>
              <a:t>Chapter 7: Best Practices (Cont.)</a:t>
            </a:r>
            <a:endParaRPr lang="en-US"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5020" y="3493326"/>
            <a:ext cx="3878318" cy="1333410"/>
          </a:xfrm>
          <a:prstGeom prst="rect">
            <a:avLst/>
          </a:prstGeom>
        </p:spPr>
      </p:pic>
    </p:spTree>
    <p:extLst>
      <p:ext uri="{BB962C8B-B14F-4D97-AF65-F5344CB8AC3E}">
        <p14:creationId xmlns:p14="http://schemas.microsoft.com/office/powerpoint/2010/main" val="3929071732"/>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smtClean="0"/>
              <a:t>7.4 Chapter Summary</a:t>
            </a:r>
            <a:endParaRPr lang="en-US" dirty="0"/>
          </a:p>
        </p:txBody>
      </p:sp>
    </p:spTree>
    <p:extLst>
      <p:ext uri="{BB962C8B-B14F-4D97-AF65-F5344CB8AC3E}">
        <p14:creationId xmlns:p14="http://schemas.microsoft.com/office/powerpoint/2010/main" val="3886944279"/>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1.2 Packet Tracer - Skills Integration Challenge.pdf - Mozilla Firefox"/>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9958" y="939201"/>
            <a:ext cx="4139732" cy="3958620"/>
          </a:xfrm>
          <a:prstGeom prst="rect">
            <a:avLst/>
          </a:prstGeom>
        </p:spPr>
      </p:pic>
      <p:sp>
        <p:nvSpPr>
          <p:cNvPr id="21506" name="Rectangle 2"/>
          <p:cNvSpPr>
            <a:spLocks noGrp="1" noChangeArrowheads="1"/>
          </p:cNvSpPr>
          <p:nvPr>
            <p:ph type="title"/>
          </p:nvPr>
        </p:nvSpPr>
        <p:spPr>
          <a:xfrm>
            <a:off x="0" y="41394"/>
            <a:ext cx="9144000" cy="757551"/>
          </a:xfrm>
        </p:spPr>
        <p:txBody>
          <a:bodyPr/>
          <a:lstStyle/>
          <a:p>
            <a:r>
              <a:rPr lang="en-US" altLang="en-US" sz="1600" dirty="0" smtClean="0">
                <a:solidFill>
                  <a:srgbClr val="367187"/>
                </a:solidFill>
              </a:rPr>
              <a:t>Conclusion</a:t>
            </a:r>
            <a:r>
              <a:rPr lang="en-US" altLang="en-US" dirty="0">
                <a:solidFill>
                  <a:srgbClr val="367187"/>
                </a:solidFill>
              </a:rPr>
              <a:t/>
            </a:r>
            <a:br>
              <a:rPr lang="en-US" altLang="en-US" dirty="0">
                <a:solidFill>
                  <a:srgbClr val="367187"/>
                </a:solidFill>
              </a:rPr>
            </a:br>
            <a:r>
              <a:rPr lang="sv-SE" altLang="en-US" dirty="0">
                <a:solidFill>
                  <a:srgbClr val="367187"/>
                </a:solidFill>
              </a:rPr>
              <a:t>Packet Tracer – Skills Integration Challenge</a:t>
            </a:r>
            <a:endParaRPr lang="en-US" altLang="en-US" dirty="0">
              <a:solidFill>
                <a:srgbClr val="367187"/>
              </a:solidFill>
            </a:endParaRPr>
          </a:p>
        </p:txBody>
      </p:sp>
      <p:sp>
        <p:nvSpPr>
          <p:cNvPr id="4" name="Rectangle 3"/>
          <p:cNvSpPr/>
          <p:nvPr/>
        </p:nvSpPr>
        <p:spPr>
          <a:xfrm>
            <a:off x="2217683" y="939201"/>
            <a:ext cx="3867807" cy="3580247"/>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616005969"/>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6786"/>
            <a:ext cx="9144000" cy="757551"/>
          </a:xfrm>
        </p:spPr>
        <p:txBody>
          <a:bodyPr/>
          <a:lstStyle/>
          <a:p>
            <a:r>
              <a:rPr lang="en-US" altLang="en-US" sz="1600" dirty="0" smtClean="0">
                <a:solidFill>
                  <a:srgbClr val="367187"/>
                </a:solidFill>
              </a:rPr>
              <a:t>Conclusion</a:t>
            </a:r>
            <a:r>
              <a:rPr lang="en-US" altLang="en-US" dirty="0">
                <a:solidFill>
                  <a:srgbClr val="367187"/>
                </a:solidFill>
              </a:rPr>
              <a:t/>
            </a:r>
            <a:br>
              <a:rPr lang="en-US" altLang="en-US" dirty="0">
                <a:solidFill>
                  <a:srgbClr val="367187"/>
                </a:solidFill>
              </a:rPr>
            </a:br>
            <a:r>
              <a:rPr lang="en-US" altLang="en-US" dirty="0">
                <a:solidFill>
                  <a:srgbClr val="367187"/>
                </a:solidFill>
              </a:rPr>
              <a:t>Chapter 7: IP </a:t>
            </a:r>
            <a:r>
              <a:rPr lang="en-US" altLang="en-US" dirty="0" smtClean="0">
                <a:solidFill>
                  <a:srgbClr val="367187"/>
                </a:solidFill>
              </a:rPr>
              <a:t>Addressing</a:t>
            </a:r>
            <a:endParaRPr lang="en-US" altLang="en-US" dirty="0">
              <a:solidFill>
                <a:srgbClr val="367187"/>
              </a:solidFill>
            </a:endParaRPr>
          </a:p>
        </p:txBody>
      </p:sp>
      <p:sp>
        <p:nvSpPr>
          <p:cNvPr id="55299" name="Rectangle 3"/>
          <p:cNvSpPr>
            <a:spLocks noGrp="1" noChangeArrowheads="1"/>
          </p:cNvSpPr>
          <p:nvPr>
            <p:ph type="body" idx="1"/>
          </p:nvPr>
        </p:nvSpPr>
        <p:spPr>
          <a:xfrm>
            <a:off x="125446" y="784337"/>
            <a:ext cx="7336899" cy="3053524"/>
          </a:xfrm>
        </p:spPr>
        <p:txBody>
          <a:bodyPr/>
          <a:lstStyle/>
          <a:p>
            <a:r>
              <a:rPr lang="en-US" altLang="en-US" sz="1800" dirty="0"/>
              <a:t>Explain the use of IPv4 addresses to provide connectivity in small to medium-sized business </a:t>
            </a:r>
            <a:r>
              <a:rPr lang="en-US" altLang="en-US" sz="1800" dirty="0" smtClean="0"/>
              <a:t>networks</a:t>
            </a:r>
          </a:p>
          <a:p>
            <a:r>
              <a:rPr lang="en-US" altLang="en-US" sz="1800" dirty="0"/>
              <a:t>Configure IPv6 addresses to provide connectivity in small to medium-sized business networks</a:t>
            </a:r>
            <a:r>
              <a:rPr lang="en-US" altLang="en-US" sz="1800" dirty="0" smtClean="0"/>
              <a:t>.</a:t>
            </a:r>
          </a:p>
          <a:p>
            <a:r>
              <a:rPr lang="en-US" altLang="en-US" sz="1800" dirty="0"/>
              <a:t>Use common testing utilities to verify and test network connectivity.</a:t>
            </a:r>
          </a:p>
          <a:p>
            <a:endParaRPr lang="en-US" altLang="en-US" sz="1800" dirty="0"/>
          </a:p>
          <a:p>
            <a:endParaRPr lang="en-US" altLang="en-US" sz="1800" dirty="0"/>
          </a:p>
          <a:p>
            <a:endParaRPr lang="en-US" altLang="en-US" sz="1800" dirty="0"/>
          </a:p>
        </p:txBody>
      </p:sp>
    </p:spTree>
    <p:extLst>
      <p:ext uri="{BB962C8B-B14F-4D97-AF65-F5344CB8AC3E}">
        <p14:creationId xmlns:p14="http://schemas.microsoft.com/office/powerpoint/2010/main" val="1249629339"/>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28277"/>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6786"/>
            <a:ext cx="9144000" cy="757551"/>
          </a:xfrm>
        </p:spPr>
        <p:txBody>
          <a:bodyPr/>
          <a:lstStyle/>
          <a:p>
            <a:r>
              <a:rPr lang="en-US" altLang="en-US" sz="1600" dirty="0" smtClean="0">
                <a:solidFill>
                  <a:srgbClr val="367187"/>
                </a:solidFill>
              </a:rPr>
              <a:t>Chapter 7</a:t>
            </a:r>
            <a:r>
              <a:rPr lang="en-US" altLang="en-US" dirty="0">
                <a:solidFill>
                  <a:srgbClr val="367187"/>
                </a:solidFill>
              </a:rPr>
              <a:t/>
            </a:r>
            <a:br>
              <a:rPr lang="en-US" altLang="en-US" dirty="0">
                <a:solidFill>
                  <a:srgbClr val="367187"/>
                </a:solidFill>
              </a:rPr>
            </a:br>
            <a:r>
              <a:rPr lang="en-US" altLang="en-US" dirty="0" smtClean="0">
                <a:solidFill>
                  <a:srgbClr val="367187"/>
                </a:solidFill>
              </a:rPr>
              <a:t>New Terms and Commands</a:t>
            </a:r>
            <a:endParaRPr lang="en-US" altLang="en-US" dirty="0">
              <a:solidFill>
                <a:srgbClr val="367187"/>
              </a:solidFill>
            </a:endParaRPr>
          </a:p>
        </p:txBody>
      </p:sp>
      <p:sp>
        <p:nvSpPr>
          <p:cNvPr id="55299" name="Rectangle 3"/>
          <p:cNvSpPr>
            <a:spLocks noGrp="1" noChangeArrowheads="1"/>
          </p:cNvSpPr>
          <p:nvPr>
            <p:ph type="body" idx="1"/>
          </p:nvPr>
        </p:nvSpPr>
        <p:spPr>
          <a:xfrm>
            <a:off x="125446" y="784337"/>
            <a:ext cx="7336899" cy="3053524"/>
          </a:xfrm>
        </p:spPr>
        <p:txBody>
          <a:bodyPr numCol="3"/>
          <a:lstStyle/>
          <a:p>
            <a:pPr>
              <a:spcBef>
                <a:spcPts val="0"/>
              </a:spcBef>
              <a:spcAft>
                <a:spcPts val="0"/>
              </a:spcAft>
            </a:pPr>
            <a:r>
              <a:rPr lang="en-US" altLang="en-US" sz="1200" dirty="0" smtClean="0"/>
              <a:t>octets</a:t>
            </a:r>
            <a:endParaRPr lang="en-US" altLang="en-US" sz="1200" dirty="0"/>
          </a:p>
          <a:p>
            <a:pPr>
              <a:spcBef>
                <a:spcPts val="0"/>
              </a:spcBef>
              <a:spcAft>
                <a:spcPts val="0"/>
              </a:spcAft>
            </a:pPr>
            <a:r>
              <a:rPr lang="en-US" altLang="en-US" sz="1200" dirty="0"/>
              <a:t>logical AND </a:t>
            </a:r>
            <a:endParaRPr lang="en-US" altLang="en-US" sz="1200" dirty="0" smtClean="0"/>
          </a:p>
          <a:p>
            <a:pPr>
              <a:spcBef>
                <a:spcPts val="0"/>
              </a:spcBef>
              <a:spcAft>
                <a:spcPts val="0"/>
              </a:spcAft>
            </a:pPr>
            <a:r>
              <a:rPr lang="en-US" altLang="en-US" sz="1200" dirty="0"/>
              <a:t>prefix length  </a:t>
            </a:r>
            <a:endParaRPr lang="en-US" altLang="en-US" sz="1200" dirty="0" smtClean="0"/>
          </a:p>
          <a:p>
            <a:pPr>
              <a:spcBef>
                <a:spcPts val="0"/>
              </a:spcBef>
              <a:spcAft>
                <a:spcPts val="0"/>
              </a:spcAft>
            </a:pPr>
            <a:r>
              <a:rPr lang="en-US" altLang="en-US" sz="1200" dirty="0" smtClean="0"/>
              <a:t>slash </a:t>
            </a:r>
            <a:r>
              <a:rPr lang="en-US" altLang="en-US" sz="1200" dirty="0"/>
              <a:t>notation  </a:t>
            </a:r>
            <a:endParaRPr lang="en-US" altLang="en-US" sz="1200" dirty="0" smtClean="0"/>
          </a:p>
          <a:p>
            <a:pPr>
              <a:spcBef>
                <a:spcPts val="0"/>
              </a:spcBef>
              <a:spcAft>
                <a:spcPts val="0"/>
              </a:spcAft>
            </a:pPr>
            <a:r>
              <a:rPr lang="en-US" altLang="en-US" sz="1200" dirty="0" smtClean="0"/>
              <a:t>network </a:t>
            </a:r>
            <a:r>
              <a:rPr lang="en-US" altLang="en-US" sz="1200" dirty="0"/>
              <a:t>address  </a:t>
            </a:r>
            <a:endParaRPr lang="en-US" altLang="en-US" sz="1200" dirty="0" smtClean="0"/>
          </a:p>
          <a:p>
            <a:pPr>
              <a:spcBef>
                <a:spcPts val="0"/>
              </a:spcBef>
              <a:spcAft>
                <a:spcPts val="0"/>
              </a:spcAft>
            </a:pPr>
            <a:r>
              <a:rPr lang="en-US" altLang="en-US" sz="1200" dirty="0" smtClean="0"/>
              <a:t>host </a:t>
            </a:r>
            <a:r>
              <a:rPr lang="en-US" altLang="en-US" sz="1200" dirty="0"/>
              <a:t>address  </a:t>
            </a:r>
            <a:endParaRPr lang="en-US" altLang="en-US" sz="1200" dirty="0" smtClean="0"/>
          </a:p>
          <a:p>
            <a:pPr>
              <a:spcBef>
                <a:spcPts val="0"/>
              </a:spcBef>
              <a:spcAft>
                <a:spcPts val="0"/>
              </a:spcAft>
            </a:pPr>
            <a:r>
              <a:rPr lang="en-US" altLang="en-US" sz="1200" dirty="0" smtClean="0"/>
              <a:t>broadcast </a:t>
            </a:r>
            <a:r>
              <a:rPr lang="en-US" altLang="en-US" sz="1200" dirty="0"/>
              <a:t>address  </a:t>
            </a:r>
            <a:endParaRPr lang="en-US" altLang="en-US" sz="1200" dirty="0" smtClean="0"/>
          </a:p>
          <a:p>
            <a:pPr>
              <a:spcBef>
                <a:spcPts val="0"/>
              </a:spcBef>
              <a:spcAft>
                <a:spcPts val="0"/>
              </a:spcAft>
            </a:pPr>
            <a:r>
              <a:rPr lang="en-US" altLang="en-US" sz="1200" dirty="0" smtClean="0"/>
              <a:t>directed </a:t>
            </a:r>
            <a:r>
              <a:rPr lang="en-US" altLang="en-US" sz="1200" dirty="0"/>
              <a:t>broadcast  </a:t>
            </a:r>
            <a:endParaRPr lang="en-US" altLang="en-US" sz="1200" dirty="0" smtClean="0"/>
          </a:p>
          <a:p>
            <a:pPr>
              <a:spcBef>
                <a:spcPts val="0"/>
              </a:spcBef>
              <a:spcAft>
                <a:spcPts val="0"/>
              </a:spcAft>
            </a:pPr>
            <a:r>
              <a:rPr lang="en-US" altLang="en-US" sz="1200" dirty="0" smtClean="0"/>
              <a:t>limited </a:t>
            </a:r>
            <a:r>
              <a:rPr lang="en-US" altLang="en-US" sz="1200" dirty="0"/>
              <a:t>broadcast  </a:t>
            </a:r>
            <a:endParaRPr lang="en-US" altLang="en-US" sz="1200" dirty="0" smtClean="0"/>
          </a:p>
          <a:p>
            <a:pPr>
              <a:spcBef>
                <a:spcPts val="0"/>
              </a:spcBef>
              <a:spcAft>
                <a:spcPts val="0"/>
              </a:spcAft>
            </a:pPr>
            <a:r>
              <a:rPr lang="en-US" altLang="en-US" sz="1200" dirty="0" smtClean="0"/>
              <a:t>multicast </a:t>
            </a:r>
            <a:r>
              <a:rPr lang="en-US" altLang="en-US" sz="1200" dirty="0"/>
              <a:t>group  </a:t>
            </a:r>
            <a:endParaRPr lang="en-US" altLang="en-US" sz="1200" dirty="0" smtClean="0"/>
          </a:p>
          <a:p>
            <a:pPr>
              <a:spcBef>
                <a:spcPts val="0"/>
              </a:spcBef>
              <a:spcAft>
                <a:spcPts val="0"/>
              </a:spcAft>
            </a:pPr>
            <a:r>
              <a:rPr lang="en-US" altLang="en-US" sz="1200" dirty="0" smtClean="0"/>
              <a:t>Public </a:t>
            </a:r>
            <a:r>
              <a:rPr lang="en-US" altLang="en-US" sz="1200" dirty="0"/>
              <a:t>IPv4 </a:t>
            </a:r>
            <a:endParaRPr lang="en-US" altLang="en-US" sz="1200" dirty="0" smtClean="0"/>
          </a:p>
          <a:p>
            <a:pPr>
              <a:spcBef>
                <a:spcPts val="0"/>
              </a:spcBef>
              <a:spcAft>
                <a:spcPts val="0"/>
              </a:spcAft>
            </a:pPr>
            <a:r>
              <a:rPr lang="en-US" altLang="en-US" sz="1200" dirty="0" smtClean="0"/>
              <a:t>private </a:t>
            </a:r>
            <a:r>
              <a:rPr lang="en-US" altLang="en-US" sz="1200" dirty="0"/>
              <a:t>IPv4 addresses  </a:t>
            </a:r>
            <a:endParaRPr lang="en-US" altLang="en-US" sz="1200" dirty="0" smtClean="0"/>
          </a:p>
          <a:p>
            <a:pPr>
              <a:spcBef>
                <a:spcPts val="0"/>
              </a:spcBef>
              <a:spcAft>
                <a:spcPts val="0"/>
              </a:spcAft>
            </a:pPr>
            <a:r>
              <a:rPr lang="en-US" altLang="en-US" sz="1200" dirty="0" smtClean="0"/>
              <a:t>link-local </a:t>
            </a:r>
            <a:r>
              <a:rPr lang="en-US" altLang="en-US" sz="1200" dirty="0"/>
              <a:t>address (IPv4)  </a:t>
            </a:r>
            <a:r>
              <a:rPr lang="en-US" altLang="en-US" sz="1200" dirty="0" smtClean="0"/>
              <a:t> </a:t>
            </a:r>
          </a:p>
          <a:p>
            <a:pPr>
              <a:spcBef>
                <a:spcPts val="0"/>
              </a:spcBef>
              <a:spcAft>
                <a:spcPts val="0"/>
              </a:spcAft>
            </a:pPr>
            <a:r>
              <a:rPr lang="en-US" altLang="en-US" sz="1200" dirty="0" smtClean="0"/>
              <a:t>TEST-NET </a:t>
            </a:r>
            <a:r>
              <a:rPr lang="en-US" altLang="en-US" sz="1200" dirty="0"/>
              <a:t>addresses  </a:t>
            </a:r>
            <a:endParaRPr lang="en-US" altLang="en-US" sz="1200" dirty="0" smtClean="0"/>
          </a:p>
          <a:p>
            <a:pPr>
              <a:spcBef>
                <a:spcPts val="0"/>
              </a:spcBef>
              <a:spcAft>
                <a:spcPts val="0"/>
              </a:spcAft>
            </a:pPr>
            <a:r>
              <a:rPr lang="en-US" altLang="en-US" sz="1200" dirty="0" smtClean="0"/>
              <a:t>classful </a:t>
            </a:r>
            <a:r>
              <a:rPr lang="en-US" altLang="en-US" sz="1200" dirty="0"/>
              <a:t>addressing  </a:t>
            </a:r>
            <a:endParaRPr lang="en-US" altLang="en-US" sz="1200" dirty="0" smtClean="0"/>
          </a:p>
          <a:p>
            <a:pPr>
              <a:spcBef>
                <a:spcPts val="0"/>
              </a:spcBef>
              <a:spcAft>
                <a:spcPts val="0"/>
              </a:spcAft>
            </a:pPr>
            <a:r>
              <a:rPr lang="en-US" altLang="en-US" sz="1200" dirty="0" smtClean="0"/>
              <a:t>Classless</a:t>
            </a:r>
          </a:p>
          <a:p>
            <a:pPr>
              <a:spcBef>
                <a:spcPts val="0"/>
              </a:spcBef>
              <a:spcAft>
                <a:spcPts val="0"/>
              </a:spcAft>
            </a:pPr>
            <a:r>
              <a:rPr lang="en-US" altLang="en-US" sz="1200" dirty="0" smtClean="0"/>
              <a:t> Internet </a:t>
            </a:r>
            <a:r>
              <a:rPr lang="en-US" altLang="en-US" sz="1200" dirty="0"/>
              <a:t>Assigned Numbers Authority (IANA</a:t>
            </a:r>
            <a:r>
              <a:rPr lang="en-US" altLang="en-US" sz="1200" dirty="0" smtClean="0"/>
              <a:t>)</a:t>
            </a:r>
          </a:p>
          <a:p>
            <a:pPr>
              <a:spcBef>
                <a:spcPts val="0"/>
              </a:spcBef>
              <a:spcAft>
                <a:spcPts val="0"/>
              </a:spcAft>
            </a:pPr>
            <a:r>
              <a:rPr lang="en-US" altLang="en-US" sz="1200" dirty="0" smtClean="0"/>
              <a:t> Regional </a:t>
            </a:r>
            <a:r>
              <a:rPr lang="en-US" altLang="en-US" sz="1200" dirty="0"/>
              <a:t>Internet Registries (RIRs) </a:t>
            </a:r>
            <a:endParaRPr lang="en-US" altLang="en-US" sz="1200" dirty="0" smtClean="0"/>
          </a:p>
          <a:p>
            <a:pPr>
              <a:spcBef>
                <a:spcPts val="0"/>
              </a:spcBef>
              <a:spcAft>
                <a:spcPts val="0"/>
              </a:spcAft>
            </a:pPr>
            <a:r>
              <a:rPr lang="en-US" altLang="en-US" sz="1200" dirty="0" smtClean="0"/>
              <a:t>dual </a:t>
            </a:r>
            <a:r>
              <a:rPr lang="en-US" altLang="en-US" sz="1200" dirty="0"/>
              <a:t>stack  </a:t>
            </a:r>
            <a:endParaRPr lang="en-US" altLang="en-US" sz="1200" dirty="0" smtClean="0"/>
          </a:p>
          <a:p>
            <a:pPr>
              <a:spcBef>
                <a:spcPts val="0"/>
              </a:spcBef>
              <a:spcAft>
                <a:spcPts val="0"/>
              </a:spcAft>
            </a:pPr>
            <a:r>
              <a:rPr lang="en-US" altLang="en-US" sz="1200" dirty="0" smtClean="0"/>
              <a:t>tunneling </a:t>
            </a:r>
          </a:p>
          <a:p>
            <a:pPr>
              <a:spcBef>
                <a:spcPts val="0"/>
              </a:spcBef>
              <a:spcAft>
                <a:spcPts val="0"/>
              </a:spcAft>
            </a:pPr>
            <a:r>
              <a:rPr lang="en-US" altLang="en-US" sz="1200" dirty="0" smtClean="0"/>
              <a:t> Network </a:t>
            </a:r>
            <a:r>
              <a:rPr lang="en-US" altLang="en-US" sz="1200" dirty="0"/>
              <a:t>Address Translation 64 (NAT64</a:t>
            </a:r>
            <a:r>
              <a:rPr lang="en-US" altLang="en-US" sz="1200" dirty="0" smtClean="0"/>
              <a:t>)</a:t>
            </a:r>
          </a:p>
          <a:p>
            <a:pPr>
              <a:spcBef>
                <a:spcPts val="0"/>
              </a:spcBef>
              <a:spcAft>
                <a:spcPts val="0"/>
              </a:spcAft>
            </a:pPr>
            <a:r>
              <a:rPr lang="en-US" altLang="en-US" sz="1200" dirty="0" smtClean="0"/>
              <a:t> preferred global </a:t>
            </a:r>
            <a:r>
              <a:rPr lang="en-US" altLang="en-US" sz="1200" dirty="0"/>
              <a:t>unicast address (GUA</a:t>
            </a:r>
            <a:r>
              <a:rPr lang="en-US" altLang="en-US" sz="1200" dirty="0" smtClean="0"/>
              <a:t>)</a:t>
            </a:r>
          </a:p>
          <a:p>
            <a:pPr>
              <a:spcBef>
                <a:spcPts val="0"/>
              </a:spcBef>
              <a:spcAft>
                <a:spcPts val="0"/>
              </a:spcAft>
            </a:pPr>
            <a:r>
              <a:rPr lang="en-US" altLang="en-US" sz="1200" dirty="0" smtClean="0"/>
              <a:t> link-local </a:t>
            </a:r>
            <a:r>
              <a:rPr lang="en-US" altLang="en-US" sz="1200" dirty="0"/>
              <a:t>(IPv6) </a:t>
            </a:r>
            <a:endParaRPr lang="en-US" altLang="en-US" sz="1200" dirty="0" smtClean="0"/>
          </a:p>
          <a:p>
            <a:pPr>
              <a:spcBef>
                <a:spcPts val="0"/>
              </a:spcBef>
              <a:spcAft>
                <a:spcPts val="0"/>
              </a:spcAft>
            </a:pPr>
            <a:r>
              <a:rPr lang="en-US" altLang="en-US" sz="1200" dirty="0" smtClean="0"/>
              <a:t>unique </a:t>
            </a:r>
            <a:r>
              <a:rPr lang="en-US" altLang="en-US" sz="1200" dirty="0"/>
              <a:t>local  </a:t>
            </a:r>
            <a:endParaRPr lang="en-US" altLang="en-US" sz="1200" dirty="0" smtClean="0"/>
          </a:p>
          <a:p>
            <a:pPr>
              <a:spcBef>
                <a:spcPts val="0"/>
              </a:spcBef>
              <a:spcAft>
                <a:spcPts val="0"/>
              </a:spcAft>
            </a:pPr>
            <a:r>
              <a:rPr lang="en-US" altLang="en-US" sz="1200" dirty="0" smtClean="0"/>
              <a:t>global </a:t>
            </a:r>
            <a:r>
              <a:rPr lang="en-US" altLang="en-US" sz="1200" dirty="0"/>
              <a:t>routing prefix </a:t>
            </a:r>
            <a:endParaRPr lang="en-US" altLang="en-US" sz="1200" dirty="0" smtClean="0"/>
          </a:p>
          <a:p>
            <a:pPr>
              <a:spcBef>
                <a:spcPts val="0"/>
              </a:spcBef>
              <a:spcAft>
                <a:spcPts val="0"/>
              </a:spcAft>
            </a:pPr>
            <a:r>
              <a:rPr lang="en-US" altLang="en-US" sz="1200" dirty="0" smtClean="0"/>
              <a:t> subnet </a:t>
            </a:r>
            <a:r>
              <a:rPr lang="en-US" altLang="en-US" sz="1200" dirty="0"/>
              <a:t>ID  </a:t>
            </a:r>
            <a:endParaRPr lang="en-US" altLang="en-US" sz="1200" dirty="0" smtClean="0"/>
          </a:p>
          <a:p>
            <a:pPr>
              <a:spcBef>
                <a:spcPts val="0"/>
              </a:spcBef>
              <a:spcAft>
                <a:spcPts val="0"/>
              </a:spcAft>
            </a:pPr>
            <a:r>
              <a:rPr lang="en-US" altLang="en-US" sz="1200" dirty="0" smtClean="0"/>
              <a:t>interface </a:t>
            </a:r>
            <a:r>
              <a:rPr lang="en-US" altLang="en-US" sz="1200" dirty="0"/>
              <a:t>ID  </a:t>
            </a:r>
            <a:endParaRPr lang="en-US" altLang="en-US" sz="1200" dirty="0" smtClean="0"/>
          </a:p>
          <a:p>
            <a:pPr>
              <a:spcBef>
                <a:spcPts val="0"/>
              </a:spcBef>
              <a:spcAft>
                <a:spcPts val="0"/>
              </a:spcAft>
            </a:pPr>
            <a:r>
              <a:rPr lang="en-US" altLang="en-US" sz="1200" dirty="0" smtClean="0"/>
              <a:t>stateless </a:t>
            </a:r>
            <a:r>
              <a:rPr lang="en-US" altLang="en-US" sz="1200" dirty="0"/>
              <a:t>DHCPv6  </a:t>
            </a:r>
            <a:endParaRPr lang="en-US" altLang="en-US" sz="1200" dirty="0" smtClean="0"/>
          </a:p>
          <a:p>
            <a:pPr>
              <a:spcBef>
                <a:spcPts val="0"/>
              </a:spcBef>
              <a:spcAft>
                <a:spcPts val="0"/>
              </a:spcAft>
            </a:pPr>
            <a:r>
              <a:rPr lang="en-US" altLang="en-US" sz="1200" dirty="0" err="1" smtClean="0"/>
              <a:t>stateful</a:t>
            </a:r>
            <a:r>
              <a:rPr lang="en-US" altLang="en-US" sz="1200" dirty="0" smtClean="0"/>
              <a:t> </a:t>
            </a:r>
            <a:r>
              <a:rPr lang="en-US" altLang="en-US" sz="1200" dirty="0"/>
              <a:t>DHCPv6  </a:t>
            </a:r>
            <a:endParaRPr lang="en-US" altLang="en-US" sz="1200" dirty="0" smtClean="0"/>
          </a:p>
          <a:p>
            <a:pPr>
              <a:spcBef>
                <a:spcPts val="0"/>
              </a:spcBef>
              <a:spcAft>
                <a:spcPts val="0"/>
              </a:spcAft>
            </a:pPr>
            <a:r>
              <a:rPr lang="en-US" altLang="en-US" sz="1200" dirty="0" smtClean="0"/>
              <a:t>Extended </a:t>
            </a:r>
            <a:r>
              <a:rPr lang="en-US" altLang="en-US" sz="1200" dirty="0"/>
              <a:t>Unique Identifier (EUI-64) </a:t>
            </a:r>
            <a:endParaRPr lang="en-US" altLang="en-US" sz="1200" dirty="0" smtClean="0"/>
          </a:p>
          <a:p>
            <a:pPr>
              <a:spcBef>
                <a:spcPts val="0"/>
              </a:spcBef>
              <a:spcAft>
                <a:spcPts val="0"/>
              </a:spcAft>
            </a:pPr>
            <a:r>
              <a:rPr lang="en-US" altLang="en-US" sz="1200" dirty="0" smtClean="0"/>
              <a:t>assigned </a:t>
            </a:r>
            <a:r>
              <a:rPr lang="en-US" altLang="en-US" sz="1200" dirty="0"/>
              <a:t>multicast  </a:t>
            </a:r>
            <a:endParaRPr lang="en-US" altLang="en-US" sz="1200" dirty="0" smtClean="0"/>
          </a:p>
          <a:p>
            <a:pPr>
              <a:spcBef>
                <a:spcPts val="0"/>
              </a:spcBef>
              <a:spcAft>
                <a:spcPts val="0"/>
              </a:spcAft>
            </a:pPr>
            <a:r>
              <a:rPr lang="en-US" altLang="en-US" sz="1200" dirty="0" smtClean="0"/>
              <a:t>solicited-node </a:t>
            </a:r>
            <a:r>
              <a:rPr lang="en-US" altLang="en-US" sz="1200" dirty="0"/>
              <a:t>multicast address  </a:t>
            </a:r>
            <a:endParaRPr lang="en-US" altLang="en-US" sz="1200" dirty="0" smtClean="0"/>
          </a:p>
          <a:p>
            <a:pPr>
              <a:spcBef>
                <a:spcPts val="0"/>
              </a:spcBef>
              <a:spcAft>
                <a:spcPts val="0"/>
              </a:spcAft>
            </a:pPr>
            <a:r>
              <a:rPr lang="en-US" altLang="en-US" sz="1200" dirty="0" smtClean="0"/>
              <a:t>router </a:t>
            </a:r>
            <a:r>
              <a:rPr lang="en-US" altLang="en-US" sz="1200" dirty="0"/>
              <a:t>solicitation (RS) </a:t>
            </a:r>
            <a:r>
              <a:rPr lang="en-US" altLang="en-US" sz="1200" dirty="0" smtClean="0"/>
              <a:t>message</a:t>
            </a:r>
          </a:p>
          <a:p>
            <a:pPr>
              <a:spcBef>
                <a:spcPts val="0"/>
              </a:spcBef>
              <a:spcAft>
                <a:spcPts val="0"/>
              </a:spcAft>
            </a:pPr>
            <a:r>
              <a:rPr lang="en-US" altLang="en-US" sz="1200" dirty="0" smtClean="0"/>
              <a:t> router </a:t>
            </a:r>
            <a:r>
              <a:rPr lang="en-US" altLang="en-US" sz="1200" dirty="0"/>
              <a:t>advertisement (</a:t>
            </a:r>
            <a:r>
              <a:rPr lang="en-US" altLang="en-US" sz="1200" dirty="0" smtClean="0"/>
              <a:t>RA)</a:t>
            </a:r>
          </a:p>
          <a:p>
            <a:pPr>
              <a:spcBef>
                <a:spcPts val="0"/>
              </a:spcBef>
              <a:spcAft>
                <a:spcPts val="0"/>
              </a:spcAft>
            </a:pPr>
            <a:r>
              <a:rPr lang="en-US" altLang="en-US" sz="1200" dirty="0" smtClean="0"/>
              <a:t>message  neighbor </a:t>
            </a:r>
            <a:r>
              <a:rPr lang="en-US" altLang="en-US" sz="1200" dirty="0"/>
              <a:t>solicitation (NS</a:t>
            </a:r>
            <a:r>
              <a:rPr lang="en-US" altLang="en-US" sz="1200" dirty="0" smtClean="0"/>
              <a:t>)</a:t>
            </a:r>
          </a:p>
          <a:p>
            <a:pPr>
              <a:spcBef>
                <a:spcPts val="0"/>
              </a:spcBef>
              <a:spcAft>
                <a:spcPts val="0"/>
              </a:spcAft>
            </a:pPr>
            <a:r>
              <a:rPr lang="en-US" altLang="en-US" sz="1200" dirty="0" smtClean="0"/>
              <a:t>neighbor </a:t>
            </a:r>
            <a:r>
              <a:rPr lang="en-US" altLang="en-US" sz="1200" dirty="0"/>
              <a:t>advertisement (NA</a:t>
            </a:r>
            <a:r>
              <a:rPr lang="en-US" altLang="en-US" sz="1200" dirty="0" smtClean="0"/>
              <a:t>)</a:t>
            </a:r>
            <a:endParaRPr lang="en-US" altLang="en-US" sz="1800" dirty="0"/>
          </a:p>
          <a:p>
            <a:endParaRPr lang="en-US" altLang="en-US" sz="1800" dirty="0"/>
          </a:p>
        </p:txBody>
      </p:sp>
    </p:spTree>
    <p:extLst>
      <p:ext uri="{BB962C8B-B14F-4D97-AF65-F5344CB8AC3E}">
        <p14:creationId xmlns:p14="http://schemas.microsoft.com/office/powerpoint/2010/main" val="43750740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7140</TotalTime>
  <Words>5590</Words>
  <Application>Microsoft Office PowerPoint</Application>
  <PresentationFormat>On-screen Show (16:9)</PresentationFormat>
  <Paragraphs>914</Paragraphs>
  <Slides>94</Slides>
  <Notes>92</Notes>
  <HiddenSlides>14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ＭＳ Ｐゴシック</vt:lpstr>
      <vt:lpstr>Arial</vt:lpstr>
      <vt:lpstr>Calibri</vt:lpstr>
      <vt:lpstr>CiscoSans</vt:lpstr>
      <vt:lpstr>CiscoSans ExtraLight</vt:lpstr>
      <vt:lpstr>CiscoSans Thin</vt:lpstr>
      <vt:lpstr>Wingdings</vt:lpstr>
      <vt:lpstr>Default Theme</vt:lpstr>
      <vt:lpstr>Chapter 7: IP Addressing</vt:lpstr>
      <vt:lpstr>Instructor Materials – Chapter 7 Planning Guide</vt:lpstr>
      <vt:lpstr>Chapter 7: IP Addressing</vt:lpstr>
      <vt:lpstr>Chapter 7: Activities</vt:lpstr>
      <vt:lpstr>Chapter 7: Activities (Cont.)</vt:lpstr>
      <vt:lpstr>Chapter 7: Activities (Cont.)</vt:lpstr>
      <vt:lpstr>Chapter 7: Assessment</vt:lpstr>
      <vt:lpstr>Chapter 7: Best Practices</vt:lpstr>
      <vt:lpstr>Chapter 7: Best Practices (Cont.)</vt:lpstr>
      <vt:lpstr>Chapter 7: Best Practices (Cont.)</vt:lpstr>
      <vt:lpstr>Chapter 7: Best Practices (Cont.)</vt:lpstr>
      <vt:lpstr>Chapter 7: Best Practices (Cont.)</vt:lpstr>
      <vt:lpstr>Chapter 7: Best Practices (Cont.)</vt:lpstr>
      <vt:lpstr>Chapter 7: Additional Help</vt:lpstr>
      <vt:lpstr>PowerPoint Presentation</vt:lpstr>
      <vt:lpstr>Chapter 7: IP Addressing</vt:lpstr>
      <vt:lpstr>Chapter 7 - Sections &amp; Objectives</vt:lpstr>
      <vt:lpstr>Chapter 7 - Sections &amp; Objectives (Cont.)</vt:lpstr>
      <vt:lpstr>7.1 IPv4 Network Addresses</vt:lpstr>
      <vt:lpstr>Binary and Decimal Conversion IPv4 Addresses</vt:lpstr>
      <vt:lpstr>Binary and Decimal Conversion IPv4 Addresses (Cont.)</vt:lpstr>
      <vt:lpstr>Binary and Decimal Conversation Video Demonstration – Converting Between Binary and Decimal Numbering Systems</vt:lpstr>
      <vt:lpstr>Binary and Decimal Conversion Positional Notation</vt:lpstr>
      <vt:lpstr>Binary and Decimal Conversion Positional Notation (Cont.)</vt:lpstr>
      <vt:lpstr>Binary and Decimal Conversion Binary to Decimal Conversion</vt:lpstr>
      <vt:lpstr>Binary and Decimal Conversion Decimal to Binary Conversion</vt:lpstr>
      <vt:lpstr>Binary and Decimal Conversion Decimal to Binary Conversion Examples</vt:lpstr>
      <vt:lpstr>IPv4 Address Structure Network and Host Portions</vt:lpstr>
      <vt:lpstr>IPv4 Address Structure The Subnet Mask</vt:lpstr>
      <vt:lpstr>IPv4 Address Structure The Subnet Mask (Cont.)</vt:lpstr>
      <vt:lpstr>IPv4 Address Structure Logical AND</vt:lpstr>
      <vt:lpstr>IPv4 Address Structure The Prefix Length</vt:lpstr>
      <vt:lpstr>IPv4 Address Structure Network, Host, and Broadcast Addresses</vt:lpstr>
      <vt:lpstr>IPv4 Address Structure Video Demonstration - Network, Host, and Broadcast Addresses</vt:lpstr>
      <vt:lpstr>IPv4 Address Structure Lab – Using the Windows Calculator with Network Addresses</vt:lpstr>
      <vt:lpstr>IPv4 Address Structure Lab – Converting IPv4 Addresses to Binary</vt:lpstr>
      <vt:lpstr>IPv4 Unicast, Broadcast, and Multicast Static IPv4 Address Assignment to a Host</vt:lpstr>
      <vt:lpstr>IPv4 Unicast, Broadcast, and Multicast Dynamic IPv4 Address Assignment to a Host</vt:lpstr>
      <vt:lpstr>IPv4 Unicast, Broadcast, and Multicast IPv4 Communication</vt:lpstr>
      <vt:lpstr>IPv4 Unicast, Broadcast, and Multicast Unicast Transmission</vt:lpstr>
      <vt:lpstr>IPv4 Unicast, Broadcast, and Multicast Broadcast Transmission</vt:lpstr>
      <vt:lpstr>IPv4 Unicast, Broadcast, and Multicast Multicast Transmission</vt:lpstr>
      <vt:lpstr>IPv4 Unicast, Broadcast, and Multicast Packet Tracer – Investigate Unicast, Broadcast, and Multicast Traffic</vt:lpstr>
      <vt:lpstr>Types of IPv4 Addresses Public and Private IPv4 Addresses</vt:lpstr>
      <vt:lpstr>Types of IPv4 Addresses Special User IPv4 Addresses</vt:lpstr>
      <vt:lpstr>Types of IPv4 Addresses Legacy Classful Addressing</vt:lpstr>
      <vt:lpstr>Types of IPv4 Addresses Video Demonstration - Classful IPv4 Addressing</vt:lpstr>
      <vt:lpstr>Types of IPv4 Addresses Classless Addressing</vt:lpstr>
      <vt:lpstr>Types of IPv4 Addresses Assignment of IP Addresses</vt:lpstr>
      <vt:lpstr>Types of IPv4 Addresses Lab – Identifying IPv4 Addresses</vt:lpstr>
      <vt:lpstr>7.2 IPv6 Network Addresses</vt:lpstr>
      <vt:lpstr>IPv4 Issues The Need for IPv6</vt:lpstr>
      <vt:lpstr>IPv4 Issues IPv4 and IPv6 Coexistence</vt:lpstr>
      <vt:lpstr>IPv6 Addressing IPv6 Address Representation</vt:lpstr>
      <vt:lpstr>IPv6 Addressing IPv6 Address Representation (Cont.)</vt:lpstr>
      <vt:lpstr>IPv6 Addressing Rule 1 – Omit Leading 0s</vt:lpstr>
      <vt:lpstr>IPv6 Addressing Rule 2 – Omit All 0 Segments</vt:lpstr>
      <vt:lpstr>IPv6 Addressing Rule 2 – Omit All 0 Segments (Cont.)</vt:lpstr>
      <vt:lpstr>Types of IPv6 Addresses IPv6 Address Types</vt:lpstr>
      <vt:lpstr>Types of IPv6 Addresses IPv6 Prefix Length</vt:lpstr>
      <vt:lpstr>Types of IPv6 Addresses IPv6 Unicast Addresses</vt:lpstr>
      <vt:lpstr>Types of IPv6 Addresses IPv6 Link-Local Unicast Addresses</vt:lpstr>
      <vt:lpstr>IPv6 Unicast Addresses Structure of an IPv6 Global Unicast Address</vt:lpstr>
      <vt:lpstr>IPv6 Unicast Addresses Static Configuration of a Global Unicast Address</vt:lpstr>
      <vt:lpstr>IPv6 Unicast Addresses Static Configuration of a Global Unicast Address (Cont.)</vt:lpstr>
      <vt:lpstr>IPv6 Unicast Addresses Dynamic Configuration - SLAAC</vt:lpstr>
      <vt:lpstr>IPv6 Unicast Addresses Dynamic Configuration – DHCPv6</vt:lpstr>
      <vt:lpstr>IPv6 Unicast Addresses EUI-64 Process and Randomly Generated</vt:lpstr>
      <vt:lpstr>IPv6 Unicast Addresses EUI-64 Process and Randomly Generated (Cont.)</vt:lpstr>
      <vt:lpstr>IPv6 Unicast Addresses Dynamic Link-Local Addresses</vt:lpstr>
      <vt:lpstr>IPv6 Unicast Addresses Static Link-Local Addresses</vt:lpstr>
      <vt:lpstr>IPv6 Unicast Addresses Verifying IPv6 Address Configuration</vt:lpstr>
      <vt:lpstr>IPv6 Unicast Addresses Packet Tracer – Configuring IPv6 Addressing</vt:lpstr>
      <vt:lpstr>IPv6 Multicast Addresses Assigned IPv6 Multicast Addresses</vt:lpstr>
      <vt:lpstr>IPv6 Multicast Addresses Solicited-Node IPv6 Multicast Addresses</vt:lpstr>
      <vt:lpstr>IPv6 Multicast Addresses Lab – Identifying IPv6 Addresses</vt:lpstr>
      <vt:lpstr>IPv6 Multicast Addresses Lab – Configuring IPv6 Addresses on Network Devices</vt:lpstr>
      <vt:lpstr>7.3 Connectivity Verification</vt:lpstr>
      <vt:lpstr>ICMP ICMPv4 and ICMPv6</vt:lpstr>
      <vt:lpstr>ICMP ICMPv6 Router Solicitation and Router Advertisement Messages</vt:lpstr>
      <vt:lpstr>Testing and Verification Ping - Testing the Local Stack</vt:lpstr>
      <vt:lpstr>Testing and Verification Ping – Testing Connectivity to the Local LAN</vt:lpstr>
      <vt:lpstr>Testing and Verification Ping – Testing Connectivity to a Remote Host</vt:lpstr>
      <vt:lpstr>Testing and Verification Traceroute – Testing the Path</vt:lpstr>
      <vt:lpstr>Testing and Verification Packet Tracer – Verifying IPv4 and IPv6 Addressing</vt:lpstr>
      <vt:lpstr>Testing and Verification Packet Tracer – Pinging and Tracing to Test the Path</vt:lpstr>
      <vt:lpstr>Testing and Verification Lab – Testing Network Connectivity with Ping and Traceroute</vt:lpstr>
      <vt:lpstr>Testing and Verification Lab – Mapping the Internet</vt:lpstr>
      <vt:lpstr>Testing and Verification Packet Tracer – Troubleshooting IPv4 and IPv6 Addressing</vt:lpstr>
      <vt:lpstr>7.4 Chapter Summary</vt:lpstr>
      <vt:lpstr>Conclusion Packet Tracer – Skills Integration Challenge</vt:lpstr>
      <vt:lpstr>Conclusion Chapter 7: IP Addressing</vt:lpstr>
      <vt:lpstr>PowerPoint Presentation</vt:lpstr>
      <vt:lpstr>Chapter 7 New Terms and Commands</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bvachon@cisco.com</dc:creator>
  <cp:lastModifiedBy>Jane Gibbons -X (jagibbon - DEL ORO CONSULTING INC at Cisco)</cp:lastModifiedBy>
  <cp:revision>440</cp:revision>
  <dcterms:created xsi:type="dcterms:W3CDTF">2016-08-22T22:27:36Z</dcterms:created>
  <dcterms:modified xsi:type="dcterms:W3CDTF">2017-11-30T19:29:00Z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ies>
</file>