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7"/>
  </p:notesMasterIdLst>
  <p:sldIdLst>
    <p:sldId id="513" r:id="rId2"/>
    <p:sldId id="730" r:id="rId3"/>
    <p:sldId id="747" r:id="rId4"/>
    <p:sldId id="763" r:id="rId5"/>
    <p:sldId id="834" r:id="rId6"/>
    <p:sldId id="907" r:id="rId7"/>
    <p:sldId id="735" r:id="rId8"/>
    <p:sldId id="736" r:id="rId9"/>
    <p:sldId id="750" r:id="rId10"/>
    <p:sldId id="745" r:id="rId11"/>
    <p:sldId id="777" r:id="rId12"/>
    <p:sldId id="758" r:id="rId13"/>
    <p:sldId id="760" r:id="rId14"/>
    <p:sldId id="833" r:id="rId15"/>
    <p:sldId id="759" r:id="rId16"/>
    <p:sldId id="628" r:id="rId17"/>
    <p:sldId id="630" r:id="rId18"/>
    <p:sldId id="633" r:id="rId19"/>
    <p:sldId id="897" r:id="rId20"/>
    <p:sldId id="641" r:id="rId21"/>
    <p:sldId id="645" r:id="rId22"/>
    <p:sldId id="872" r:id="rId23"/>
    <p:sldId id="649" r:id="rId24"/>
    <p:sldId id="653" r:id="rId25"/>
    <p:sldId id="856" r:id="rId26"/>
    <p:sldId id="655" r:id="rId27"/>
    <p:sldId id="861" r:id="rId28"/>
    <p:sldId id="779" r:id="rId29"/>
    <p:sldId id="898" r:id="rId30"/>
    <p:sldId id="658" r:id="rId31"/>
    <p:sldId id="862" r:id="rId32"/>
    <p:sldId id="780" r:id="rId33"/>
    <p:sldId id="863" r:id="rId34"/>
    <p:sldId id="900" r:id="rId35"/>
    <p:sldId id="899" r:id="rId36"/>
    <p:sldId id="835" r:id="rId37"/>
    <p:sldId id="831" r:id="rId38"/>
    <p:sldId id="837" r:id="rId39"/>
    <p:sldId id="838" r:id="rId40"/>
    <p:sldId id="832" r:id="rId41"/>
    <p:sldId id="839" r:id="rId42"/>
    <p:sldId id="840" r:id="rId43"/>
    <p:sldId id="855" r:id="rId44"/>
    <p:sldId id="784" r:id="rId45"/>
    <p:sldId id="901" r:id="rId46"/>
    <p:sldId id="868" r:id="rId47"/>
    <p:sldId id="869" r:id="rId48"/>
    <p:sldId id="902" r:id="rId49"/>
    <p:sldId id="857" r:id="rId50"/>
    <p:sldId id="870" r:id="rId51"/>
    <p:sldId id="858" r:id="rId52"/>
    <p:sldId id="903" r:id="rId53"/>
    <p:sldId id="904" r:id="rId54"/>
    <p:sldId id="871" r:id="rId55"/>
    <p:sldId id="859" r:id="rId56"/>
    <p:sldId id="860" r:id="rId57"/>
    <p:sldId id="875" r:id="rId58"/>
    <p:sldId id="876" r:id="rId59"/>
    <p:sldId id="885" r:id="rId60"/>
    <p:sldId id="877" r:id="rId61"/>
    <p:sldId id="886" r:id="rId62"/>
    <p:sldId id="878" r:id="rId63"/>
    <p:sldId id="905" r:id="rId64"/>
    <p:sldId id="879" r:id="rId65"/>
    <p:sldId id="906" r:id="rId66"/>
    <p:sldId id="887" r:id="rId67"/>
    <p:sldId id="890" r:id="rId68"/>
    <p:sldId id="891" r:id="rId69"/>
    <p:sldId id="880" r:id="rId70"/>
    <p:sldId id="892" r:id="rId71"/>
    <p:sldId id="881" r:id="rId72"/>
    <p:sldId id="888" r:id="rId73"/>
    <p:sldId id="882" r:id="rId74"/>
    <p:sldId id="883" r:id="rId75"/>
    <p:sldId id="884" r:id="rId76"/>
    <p:sldId id="893" r:id="rId77"/>
    <p:sldId id="894" r:id="rId78"/>
    <p:sldId id="895" r:id="rId79"/>
    <p:sldId id="771" r:id="rId80"/>
    <p:sldId id="829" r:id="rId81"/>
    <p:sldId id="765" r:id="rId82"/>
    <p:sldId id="766" r:id="rId83"/>
    <p:sldId id="773" r:id="rId84"/>
    <p:sldId id="896" r:id="rId85"/>
    <p:sldId id="291" r:id="rId8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1" autoAdjust="0"/>
    <p:restoredTop sz="79438" autoAdjust="0"/>
  </p:normalViewPr>
  <p:slideViewPr>
    <p:cSldViewPr snapToGrid="0" showGuides="1">
      <p:cViewPr varScale="1">
        <p:scale>
          <a:sx n="93" d="100"/>
          <a:sy n="93" d="100"/>
        </p:scale>
        <p:origin x="87" y="357"/>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12/22/2017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a:t>
            </a:r>
            <a:r>
              <a:rPr lang="en-US" b="0" baseline="0" dirty="0" smtClean="0"/>
              <a:t> v6.0</a:t>
            </a:r>
            <a:endParaRPr lang="en-US" b="0" dirty="0" smtClean="0"/>
          </a:p>
          <a:p>
            <a:pPr>
              <a:buFontTx/>
              <a:buNone/>
            </a:pPr>
            <a:r>
              <a:rPr lang="en-US" sz="1200" b="0" dirty="0" smtClean="0"/>
              <a:t>Chapter 10: Device Discovery, Management, and Maintenance</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10</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a:t>
            </a:r>
            <a:r>
              <a:rPr lang="en-US" b="0" baseline="0" dirty="0" smtClean="0"/>
              <a:t> v6.0</a:t>
            </a:r>
            <a:endParaRPr lang="en-US" b="0" dirty="0" smtClean="0"/>
          </a:p>
          <a:p>
            <a:pPr>
              <a:buFontTx/>
              <a:buNone/>
            </a:pPr>
            <a:r>
              <a:rPr lang="en-US" sz="1200" b="0" dirty="0" smtClean="0"/>
              <a:t>Chapter 10: Device Discovery, Management, and Maintenance</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Routing and Switching Essentials</a:t>
            </a:r>
            <a:r>
              <a:rPr lang="en-US" b="0" baseline="0" dirty="0" smtClean="0"/>
              <a:t> v6.0</a:t>
            </a:r>
            <a:endParaRPr lang="en-US" b="0" dirty="0" smtClean="0"/>
          </a:p>
          <a:p>
            <a:pPr>
              <a:buFontTx/>
              <a:buNone/>
            </a:pPr>
            <a:r>
              <a:rPr lang="en-US" sz="1200" b="0" dirty="0" smtClean="0"/>
              <a:t>Chapter 10: Device Discovery, Management, and Maintenance</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14</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Routing and Switching Essentials</a:t>
            </a:r>
            <a:r>
              <a:rPr lang="en-US" b="0" baseline="0" dirty="0" smtClean="0"/>
              <a:t> v6.0</a:t>
            </a:r>
            <a:endParaRPr lang="en-US" b="0" dirty="0" smtClean="0"/>
          </a:p>
          <a:p>
            <a:pPr>
              <a:buFontTx/>
              <a:buNone/>
            </a:pPr>
            <a:r>
              <a:rPr lang="en-US" sz="1200" b="0" dirty="0" smtClean="0"/>
              <a:t>Chapter 10: Device Discovery, Management, and Maintenance</a:t>
            </a:r>
            <a:endParaRPr lang="en-GB" b="0" dirty="0" smtClean="0"/>
          </a:p>
          <a:p>
            <a:endParaRPr lang="en-GB" dirty="0" smtClean="0"/>
          </a:p>
        </p:txBody>
      </p:sp>
    </p:spTree>
    <p:extLst>
      <p:ext uri="{BB962C8B-B14F-4D97-AF65-F5344CB8AC3E}">
        <p14:creationId xmlns:p14="http://schemas.microsoft.com/office/powerpoint/2010/main" val="259864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err="1" smtClean="0"/>
              <a:t>Ch</a:t>
            </a:r>
            <a:r>
              <a:rPr lang="en-US" sz="1200" b="0" dirty="0" smtClean="0"/>
              <a:t> 10 – Device Discovery,</a:t>
            </a:r>
            <a:r>
              <a:rPr lang="en-US" sz="1200" b="0" baseline="0" dirty="0" smtClean="0"/>
              <a:t> Management, and Maintenance</a:t>
            </a:r>
            <a:endParaRPr lang="en-US" sz="1200" b="0" dirty="0" smtClean="0"/>
          </a:p>
          <a:p>
            <a:pPr>
              <a:buFontTx/>
              <a:buNone/>
            </a:pPr>
            <a:r>
              <a:rPr lang="nb-NO" sz="1200" b="0" dirty="0" smtClean="0"/>
              <a:t>10.</a:t>
            </a:r>
            <a:r>
              <a:rPr lang="en-US" sz="1200" b="0" dirty="0" smtClean="0"/>
              <a:t>1 – Device Discovery</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latin typeface="Arial" charset="0"/>
              </a:rPr>
              <a:t>10.</a:t>
            </a:r>
            <a:r>
              <a:rPr lang="en-US" dirty="0" smtClean="0">
                <a:latin typeface="Arial" charset="0"/>
              </a:rPr>
              <a:t>1.1 – Device Discovery</a:t>
            </a:r>
            <a:r>
              <a:rPr lang="en-US" baseline="0" dirty="0" smtClean="0">
                <a:latin typeface="Arial" charset="0"/>
              </a:rPr>
              <a:t> with CDP</a:t>
            </a:r>
            <a:endParaRPr lang="en-US" dirty="0" smtClean="0">
              <a:latin typeface="Arial" charset="0"/>
            </a:endParaRPr>
          </a:p>
          <a:p>
            <a:pPr>
              <a:lnSpc>
                <a:spcPct val="80000"/>
              </a:lnSpc>
              <a:buFontTx/>
              <a:buNone/>
            </a:pPr>
            <a:r>
              <a:rPr lang="nb-NO" dirty="0" smtClean="0">
                <a:latin typeface="Arial" charset="0"/>
              </a:rPr>
              <a:t>10.</a:t>
            </a:r>
            <a:r>
              <a:rPr lang="en-US" dirty="0" smtClean="0">
                <a:latin typeface="Arial" charset="0"/>
              </a:rPr>
              <a:t>1.1.1</a:t>
            </a:r>
            <a:r>
              <a:rPr lang="en-US" baseline="0" dirty="0" smtClean="0">
                <a:latin typeface="Arial" charset="0"/>
              </a:rPr>
              <a:t> – CDP Overview</a:t>
            </a:r>
            <a:endParaRPr lang="en-US" dirty="0" smtClean="0"/>
          </a:p>
        </p:txBody>
      </p:sp>
    </p:spTree>
    <p:extLst>
      <p:ext uri="{BB962C8B-B14F-4D97-AF65-F5344CB8AC3E}">
        <p14:creationId xmlns:p14="http://schemas.microsoft.com/office/powerpoint/2010/main" val="3525190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latin typeface="Arial" charset="0"/>
              </a:rPr>
              <a:t>10.</a:t>
            </a:r>
            <a:r>
              <a:rPr lang="en-US" dirty="0" smtClean="0">
                <a:latin typeface="Arial" charset="0"/>
              </a:rPr>
              <a:t>1.1 – Device Discovery</a:t>
            </a:r>
            <a:r>
              <a:rPr lang="en-US" baseline="0" dirty="0" smtClean="0">
                <a:latin typeface="Arial" charset="0"/>
              </a:rPr>
              <a:t> with CDP</a:t>
            </a:r>
            <a:endParaRPr lang="en-US" dirty="0" smtClean="0">
              <a:latin typeface="Arial" charset="0"/>
            </a:endParaRPr>
          </a:p>
          <a:p>
            <a:pPr>
              <a:lnSpc>
                <a:spcPct val="80000"/>
              </a:lnSpc>
              <a:buFontTx/>
              <a:buNone/>
            </a:pPr>
            <a:r>
              <a:rPr lang="nb-NO" dirty="0" smtClean="0">
                <a:latin typeface="Arial" charset="0"/>
              </a:rPr>
              <a:t>10.</a:t>
            </a:r>
            <a:r>
              <a:rPr lang="en-US" dirty="0" smtClean="0">
                <a:latin typeface="Arial" charset="0"/>
              </a:rPr>
              <a:t>1.1.2 – Configure</a:t>
            </a:r>
            <a:r>
              <a:rPr lang="en-US" baseline="0" dirty="0" smtClean="0">
                <a:latin typeface="Arial" charset="0"/>
              </a:rPr>
              <a:t> and Verify CDP</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423782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latin typeface="Arial" charset="0"/>
              </a:rPr>
              <a:t>10.</a:t>
            </a:r>
            <a:r>
              <a:rPr lang="en-US" dirty="0" smtClean="0">
                <a:latin typeface="Arial" charset="0"/>
              </a:rPr>
              <a:t>1.1 – Device Discovery</a:t>
            </a:r>
            <a:r>
              <a:rPr lang="en-US" baseline="0" dirty="0" smtClean="0">
                <a:latin typeface="Arial" charset="0"/>
              </a:rPr>
              <a:t> with CDP</a:t>
            </a:r>
            <a:endParaRPr lang="en-US" dirty="0" smtClean="0">
              <a:latin typeface="Arial" charset="0"/>
            </a:endParaRPr>
          </a:p>
          <a:p>
            <a:pPr>
              <a:lnSpc>
                <a:spcPct val="80000"/>
              </a:lnSpc>
              <a:buFontTx/>
              <a:buNone/>
            </a:pPr>
            <a:r>
              <a:rPr lang="nb-NO" dirty="0" smtClean="0">
                <a:latin typeface="Arial" charset="0"/>
              </a:rPr>
              <a:t>10.</a:t>
            </a:r>
            <a:r>
              <a:rPr lang="en-US" dirty="0" smtClean="0">
                <a:latin typeface="Arial" charset="0"/>
              </a:rPr>
              <a:t>1.1.3 – Discover Devices Using CDP</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941587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latin typeface="Arial" charset="0"/>
              </a:rPr>
              <a:t>10.</a:t>
            </a:r>
            <a:r>
              <a:rPr lang="en-US" dirty="0" smtClean="0">
                <a:latin typeface="Arial" charset="0"/>
              </a:rPr>
              <a:t>1.1 – Device Discovery</a:t>
            </a:r>
            <a:r>
              <a:rPr lang="en-US" baseline="0" dirty="0" smtClean="0">
                <a:latin typeface="Arial" charset="0"/>
              </a:rPr>
              <a:t> with CDP</a:t>
            </a:r>
            <a:endParaRPr lang="en-US" dirty="0" smtClean="0">
              <a:latin typeface="Arial" charset="0"/>
            </a:endParaRPr>
          </a:p>
          <a:p>
            <a:pPr>
              <a:lnSpc>
                <a:spcPct val="80000"/>
              </a:lnSpc>
              <a:buFontTx/>
              <a:buNone/>
            </a:pPr>
            <a:r>
              <a:rPr lang="nb-NO" dirty="0" smtClean="0">
                <a:latin typeface="Arial" charset="0"/>
              </a:rPr>
              <a:t>10.</a:t>
            </a:r>
            <a:r>
              <a:rPr lang="en-US" dirty="0" smtClean="0">
                <a:latin typeface="Arial" charset="0"/>
              </a:rPr>
              <a:t>1.1.3 – Discover Devices Using CDP</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165817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latin typeface="Arial" charset="0"/>
              </a:rPr>
              <a:t>10.</a:t>
            </a:r>
            <a:r>
              <a:rPr lang="en-US" dirty="0" smtClean="0">
                <a:latin typeface="Arial" charset="0"/>
              </a:rPr>
              <a:t>1.1 – Device Discovery</a:t>
            </a:r>
            <a:r>
              <a:rPr lang="en-US" baseline="0" dirty="0" smtClean="0">
                <a:latin typeface="Arial" charset="0"/>
              </a:rPr>
              <a:t> with CDP</a:t>
            </a:r>
            <a:endParaRPr lang="en-US" dirty="0" smtClean="0"/>
          </a:p>
          <a:p>
            <a:r>
              <a:rPr lang="nb-NO" dirty="0" smtClean="0"/>
              <a:t>10.</a:t>
            </a:r>
            <a:r>
              <a:rPr lang="en-US" dirty="0" smtClean="0"/>
              <a:t>1.1.4 – </a:t>
            </a:r>
            <a:r>
              <a:rPr lang="en-US" sz="1200" b="0" i="0" kern="1200" dirty="0" smtClean="0">
                <a:solidFill>
                  <a:schemeClr val="tx1"/>
                </a:solidFill>
                <a:effectLst/>
                <a:latin typeface="+mn-lt"/>
                <a:ea typeface="+mn-ea"/>
                <a:cs typeface="+mn-cs"/>
              </a:rPr>
              <a:t>Packet Tracer - Map a Network Using CDP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81284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marL="0" marR="0" indent="0" algn="l" defTabSz="457200" rtl="0" eaLnBrk="1" fontAlgn="auto" latinLnBrk="0" hangingPunct="1">
              <a:lnSpc>
                <a:spcPct val="80000"/>
              </a:lnSpc>
              <a:spcBef>
                <a:spcPts val="0"/>
              </a:spcBef>
              <a:spcAft>
                <a:spcPts val="0"/>
              </a:spcAft>
              <a:buClrTx/>
              <a:buSzTx/>
              <a:buFontTx/>
              <a:buNone/>
              <a:tabLst/>
              <a:defRPr/>
            </a:pPr>
            <a:r>
              <a:rPr lang="nb-NO" dirty="0" smtClean="0"/>
              <a:t>10.</a:t>
            </a:r>
            <a:r>
              <a:rPr lang="en-US" dirty="0" smtClean="0"/>
              <a:t>1.2 –</a:t>
            </a:r>
            <a:r>
              <a:rPr lang="en-US" sz="1200" kern="1200" dirty="0" smtClean="0">
                <a:solidFill>
                  <a:schemeClr val="tx1"/>
                </a:solidFill>
                <a:latin typeface="Arial" charset="0"/>
                <a:ea typeface="ＭＳ Ｐゴシック" charset="0"/>
                <a:cs typeface="ＭＳ Ｐゴシック" charset="0"/>
              </a:rPr>
              <a:t>Device Discovery with LLDP</a:t>
            </a:r>
          </a:p>
          <a:p>
            <a:r>
              <a:rPr lang="nb-NO" dirty="0" smtClean="0"/>
              <a:t>10.</a:t>
            </a:r>
            <a:r>
              <a:rPr lang="en-US" dirty="0" smtClean="0"/>
              <a:t>1.2.1 – LLDP Overview</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534091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t>10.</a:t>
            </a:r>
            <a:r>
              <a:rPr lang="en-US" dirty="0" smtClean="0"/>
              <a:t>1.2 –</a:t>
            </a:r>
            <a:r>
              <a:rPr lang="en-US" sz="1200" kern="1200" dirty="0" smtClean="0">
                <a:solidFill>
                  <a:schemeClr val="tx1"/>
                </a:solidFill>
                <a:latin typeface="Arial" charset="0"/>
                <a:ea typeface="ＭＳ Ｐゴシック" charset="0"/>
                <a:cs typeface="ＭＳ Ｐゴシック" charset="0"/>
              </a:rPr>
              <a:t>Device Discovery with LLDP</a:t>
            </a:r>
          </a:p>
          <a:p>
            <a:r>
              <a:rPr lang="nb-NO" dirty="0" smtClean="0"/>
              <a:t>10.</a:t>
            </a:r>
            <a:r>
              <a:rPr lang="en-US" dirty="0" smtClean="0"/>
              <a:t>1.2.2 – Configure and Verify LLDP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491367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pPr/>
              <a:t>23</a:t>
            </a:fld>
            <a:endParaRPr lang="en-US" altLang="en-US" sz="800"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t>10.</a:t>
            </a:r>
            <a:r>
              <a:rPr lang="en-US" dirty="0" smtClean="0"/>
              <a:t>1.2 –</a:t>
            </a:r>
            <a:r>
              <a:rPr lang="en-US" sz="1200" kern="1200" dirty="0" smtClean="0">
                <a:solidFill>
                  <a:schemeClr val="tx1"/>
                </a:solidFill>
                <a:latin typeface="Arial" charset="0"/>
                <a:ea typeface="ＭＳ Ｐゴシック" charset="0"/>
                <a:cs typeface="ＭＳ Ｐゴシック" charset="0"/>
              </a:rPr>
              <a:t>Device Discovery with LLDP</a:t>
            </a:r>
          </a:p>
          <a:p>
            <a:r>
              <a:rPr lang="nb-NO" dirty="0" smtClean="0"/>
              <a:t>10.</a:t>
            </a:r>
            <a:r>
              <a:rPr lang="en-US" dirty="0" smtClean="0"/>
              <a:t>1.2.3 – Discover Devices Using LLDP</a:t>
            </a:r>
          </a:p>
          <a:p>
            <a:endParaRPr lang="en-US" altLang="en-US" dirty="0" smtClean="0"/>
          </a:p>
        </p:txBody>
      </p:sp>
    </p:spTree>
    <p:extLst>
      <p:ext uri="{BB962C8B-B14F-4D97-AF65-F5344CB8AC3E}">
        <p14:creationId xmlns:p14="http://schemas.microsoft.com/office/powerpoint/2010/main" val="1178389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nb-NO" sz="1200" kern="1200" dirty="0" smtClean="0">
                <a:solidFill>
                  <a:schemeClr val="tx1"/>
                </a:solidFill>
                <a:latin typeface="Arial" charset="0"/>
                <a:ea typeface="ＭＳ Ｐゴシック" charset="0"/>
                <a:cs typeface="ＭＳ Ｐゴシック" charset="0"/>
              </a:rPr>
              <a:t>10.</a:t>
            </a:r>
            <a:r>
              <a:rPr lang="en-US" sz="1200" kern="1200" dirty="0" smtClean="0">
                <a:solidFill>
                  <a:schemeClr val="tx1"/>
                </a:solidFill>
                <a:latin typeface="Arial" charset="0"/>
                <a:ea typeface="ＭＳ Ｐゴシック" charset="0"/>
                <a:cs typeface="ＭＳ Ｐゴシック" charset="0"/>
              </a:rPr>
              <a:t>1 – Device Discovery</a:t>
            </a:r>
          </a:p>
          <a:p>
            <a:pPr>
              <a:lnSpc>
                <a:spcPct val="80000"/>
              </a:lnSpc>
              <a:buFontTx/>
              <a:buNone/>
            </a:pPr>
            <a:r>
              <a:rPr lang="nb-NO" dirty="0" smtClean="0"/>
              <a:t>10.</a:t>
            </a:r>
            <a:r>
              <a:rPr lang="en-US" dirty="0" smtClean="0"/>
              <a:t>1.2 –</a:t>
            </a:r>
            <a:r>
              <a:rPr lang="en-US" sz="1200" kern="1200" dirty="0" smtClean="0">
                <a:solidFill>
                  <a:schemeClr val="tx1"/>
                </a:solidFill>
                <a:latin typeface="Arial" charset="0"/>
                <a:ea typeface="ＭＳ Ｐゴシック" charset="0"/>
                <a:cs typeface="ＭＳ Ｐゴシック" charset="0"/>
              </a:rPr>
              <a:t>Device Discovery with LLDP</a:t>
            </a:r>
          </a:p>
          <a:p>
            <a:r>
              <a:rPr lang="nb-NO" dirty="0" smtClean="0"/>
              <a:t>10.</a:t>
            </a:r>
            <a:r>
              <a:rPr lang="en-US" dirty="0" smtClean="0"/>
              <a:t>1.2.5 –</a:t>
            </a:r>
            <a:r>
              <a:rPr lang="en-US" baseline="0" dirty="0" smtClean="0"/>
              <a:t> Lab – Configure CDP and LLDP</a:t>
            </a:r>
          </a:p>
          <a:p>
            <a:endParaRPr 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55356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Device Discovery, Management, and Maintenance</a:t>
            </a:r>
          </a:p>
          <a:p>
            <a:pPr>
              <a:buFontTx/>
              <a:buNone/>
            </a:pPr>
            <a:r>
              <a:rPr lang="nb-NO" sz="1200" b="0" dirty="0" smtClean="0"/>
              <a:t>10.</a:t>
            </a:r>
            <a:r>
              <a:rPr lang="en-US" sz="1200" b="0" dirty="0" smtClean="0"/>
              <a:t>2 – Device Management</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004887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2.1 –</a:t>
            </a:r>
            <a:r>
              <a:rPr lang="en-US" baseline="0" dirty="0" smtClean="0"/>
              <a:t> NTP</a:t>
            </a:r>
            <a:endParaRPr lang="en-US" dirty="0" smtClean="0"/>
          </a:p>
          <a:p>
            <a:r>
              <a:rPr lang="nb-NO" dirty="0" smtClean="0"/>
              <a:t>10.</a:t>
            </a:r>
            <a:r>
              <a:rPr lang="en-US" dirty="0" smtClean="0"/>
              <a:t>2.1.1 –</a:t>
            </a:r>
            <a:r>
              <a:rPr lang="en-US" sz="1200" b="0" i="0" kern="1200" dirty="0" smtClean="0">
                <a:solidFill>
                  <a:schemeClr val="tx1"/>
                </a:solidFill>
                <a:effectLst/>
                <a:latin typeface="+mn-lt"/>
                <a:ea typeface="+mn-ea"/>
                <a:cs typeface="+mn-cs"/>
              </a:rPr>
              <a:t>Setting the System</a:t>
            </a:r>
            <a:r>
              <a:rPr lang="en-US" sz="1200" b="0" i="0" kern="1200" baseline="0" dirty="0" smtClean="0">
                <a:solidFill>
                  <a:schemeClr val="tx1"/>
                </a:solidFill>
                <a:effectLst/>
                <a:latin typeface="+mn-lt"/>
                <a:ea typeface="+mn-ea"/>
                <a:cs typeface="+mn-cs"/>
              </a:rPr>
              <a:t> Clock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617582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2.1 – </a:t>
            </a:r>
            <a:r>
              <a:rPr lang="en-US" baseline="0" dirty="0" smtClean="0"/>
              <a:t>NTP</a:t>
            </a:r>
            <a:endParaRPr lang="en-US" dirty="0" smtClean="0"/>
          </a:p>
          <a:p>
            <a:r>
              <a:rPr lang="nb-NO" dirty="0" smtClean="0"/>
              <a:t>10.</a:t>
            </a:r>
            <a:r>
              <a:rPr lang="en-US" dirty="0" smtClean="0"/>
              <a:t>2.1.2 – </a:t>
            </a:r>
            <a:r>
              <a:rPr lang="en-US" sz="1200" b="0" i="0" kern="1200" dirty="0" smtClean="0">
                <a:solidFill>
                  <a:schemeClr val="tx1"/>
                </a:solidFill>
                <a:effectLst/>
                <a:latin typeface="+mn-lt"/>
                <a:ea typeface="+mn-ea"/>
                <a:cs typeface="+mn-cs"/>
              </a:rPr>
              <a:t>NTP Operation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684582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2.1 – </a:t>
            </a:r>
            <a:r>
              <a:rPr lang="en-US" baseline="0" dirty="0" smtClean="0"/>
              <a:t>NTP</a:t>
            </a:r>
            <a:endParaRPr lang="en-US" dirty="0" smtClean="0"/>
          </a:p>
          <a:p>
            <a:r>
              <a:rPr lang="nb-NO" dirty="0" smtClean="0"/>
              <a:t>10.</a:t>
            </a:r>
            <a:r>
              <a:rPr lang="en-US" dirty="0" smtClean="0"/>
              <a:t>2.1.3 – </a:t>
            </a:r>
            <a:r>
              <a:rPr lang="en-US" sz="1200" b="0" i="0" kern="1200" dirty="0" smtClean="0">
                <a:solidFill>
                  <a:schemeClr val="tx1"/>
                </a:solidFill>
                <a:effectLst/>
                <a:latin typeface="+mn-lt"/>
                <a:ea typeface="+mn-ea"/>
                <a:cs typeface="+mn-cs"/>
              </a:rPr>
              <a:t>Configure and Verify NTP</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865290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2.1 – </a:t>
            </a:r>
            <a:r>
              <a:rPr lang="en-US" baseline="0" dirty="0" smtClean="0"/>
              <a:t>NTP</a:t>
            </a:r>
            <a:endParaRPr lang="en-US" dirty="0" smtClean="0"/>
          </a:p>
          <a:p>
            <a:r>
              <a:rPr lang="nb-NO" dirty="0" smtClean="0"/>
              <a:t>10.</a:t>
            </a:r>
            <a:r>
              <a:rPr lang="en-US" dirty="0" smtClean="0"/>
              <a:t>2.1.3 – </a:t>
            </a:r>
            <a:r>
              <a:rPr lang="en-US" sz="1200" b="0" i="0" kern="1200" dirty="0" smtClean="0">
                <a:solidFill>
                  <a:schemeClr val="tx1"/>
                </a:solidFill>
                <a:effectLst/>
                <a:latin typeface="+mn-lt"/>
                <a:ea typeface="+mn-ea"/>
                <a:cs typeface="+mn-cs"/>
              </a:rPr>
              <a:t>Configure and Verify NTP</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711309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2.1 –</a:t>
            </a:r>
            <a:r>
              <a:rPr lang="en-US" baseline="0" dirty="0" smtClean="0"/>
              <a:t> NTP</a:t>
            </a:r>
            <a:endParaRPr lang="en-US" dirty="0" smtClean="0"/>
          </a:p>
          <a:p>
            <a:r>
              <a:rPr lang="nb-NO" dirty="0" smtClean="0"/>
              <a:t>10.</a:t>
            </a:r>
            <a:r>
              <a:rPr lang="en-US" dirty="0" smtClean="0"/>
              <a:t>2.1.4 – </a:t>
            </a:r>
            <a:r>
              <a:rPr lang="en-US" sz="1200" b="0" i="0" kern="1200" dirty="0" smtClean="0">
                <a:solidFill>
                  <a:schemeClr val="tx1"/>
                </a:solidFill>
                <a:effectLst/>
                <a:latin typeface="+mn-lt"/>
                <a:ea typeface="+mn-ea"/>
                <a:cs typeface="+mn-cs"/>
              </a:rPr>
              <a:t>Packet Tracer –</a:t>
            </a:r>
            <a:r>
              <a:rPr lang="en-US" sz="1200" b="0" i="0" kern="1200" baseline="0" dirty="0" smtClean="0">
                <a:solidFill>
                  <a:schemeClr val="tx1"/>
                </a:solidFill>
                <a:effectLst/>
                <a:latin typeface="+mn-lt"/>
                <a:ea typeface="+mn-ea"/>
                <a:cs typeface="+mn-cs"/>
              </a:rPr>
              <a:t> Configure and Verify NTP</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00330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&amp; Switching Essentials</a:t>
            </a:r>
            <a:r>
              <a:rPr lang="en-US" b="0" baseline="0" dirty="0" smtClean="0"/>
              <a:t> v6.0</a:t>
            </a:r>
            <a:endParaRPr lang="en-US" b="0" dirty="0" smtClean="0"/>
          </a:p>
          <a:p>
            <a:pPr>
              <a:buFontTx/>
              <a:buNone/>
            </a:pPr>
            <a:r>
              <a:rPr lang="en-US" sz="1200" b="0" dirty="0" smtClean="0"/>
              <a:t>Chapter 10: Device Discovery, Management, and Maintenance</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2.2 – Syslog Operation</a:t>
            </a:r>
          </a:p>
          <a:p>
            <a:r>
              <a:rPr lang="nb-NO" dirty="0" smtClean="0"/>
              <a:t>10.</a:t>
            </a:r>
            <a:r>
              <a:rPr lang="en-US" dirty="0" smtClean="0"/>
              <a:t>2.2.1 – </a:t>
            </a:r>
            <a:r>
              <a:rPr lang="en-US" sz="1200" b="0" i="0" kern="1200" dirty="0" smtClean="0">
                <a:solidFill>
                  <a:schemeClr val="tx1"/>
                </a:solidFill>
                <a:effectLst/>
                <a:latin typeface="+mn-lt"/>
                <a:ea typeface="+mn-ea"/>
                <a:cs typeface="+mn-cs"/>
              </a:rPr>
              <a:t>Introduction</a:t>
            </a:r>
            <a:r>
              <a:rPr lang="en-US" sz="1200" b="0" i="0" kern="1200" baseline="0" dirty="0" smtClean="0">
                <a:solidFill>
                  <a:schemeClr val="tx1"/>
                </a:solidFill>
                <a:effectLst/>
                <a:latin typeface="+mn-lt"/>
                <a:ea typeface="+mn-ea"/>
                <a:cs typeface="+mn-cs"/>
              </a:rPr>
              <a:t> to Syslog</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578447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2.2 – Syslog Operation</a:t>
            </a:r>
          </a:p>
          <a:p>
            <a:r>
              <a:rPr lang="nb-NO" dirty="0" smtClean="0"/>
              <a:t>10.</a:t>
            </a:r>
            <a:r>
              <a:rPr lang="en-US" dirty="0" smtClean="0"/>
              <a:t>2.2.2 – Syslog Operation</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561006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2.2 – Syslog Operation</a:t>
            </a:r>
          </a:p>
          <a:p>
            <a:r>
              <a:rPr lang="nb-NO" dirty="0" smtClean="0"/>
              <a:t>10.</a:t>
            </a:r>
            <a:r>
              <a:rPr lang="en-US" dirty="0" smtClean="0"/>
              <a:t>2.2.3 – Syslog Message Format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34593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2.2 – Syslog Operation</a:t>
            </a:r>
          </a:p>
          <a:p>
            <a:r>
              <a:rPr lang="nb-NO" dirty="0" smtClean="0"/>
              <a:t>10.</a:t>
            </a:r>
            <a:r>
              <a:rPr lang="en-US" dirty="0" smtClean="0"/>
              <a:t>2.2.3 – Syslog Message Format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20463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2.2 – Syslog Operation</a:t>
            </a:r>
          </a:p>
          <a:p>
            <a:r>
              <a:rPr lang="nb-NO" dirty="0" smtClean="0"/>
              <a:t>10.</a:t>
            </a:r>
            <a:r>
              <a:rPr lang="en-US" dirty="0" smtClean="0"/>
              <a:t>2.2.3 – Syslog Message Format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94922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2.2 – Syslog Operation</a:t>
            </a:r>
          </a:p>
          <a:p>
            <a:r>
              <a:rPr lang="nb-NO" dirty="0" smtClean="0"/>
              <a:t>10.</a:t>
            </a:r>
            <a:r>
              <a:rPr lang="en-US" dirty="0" smtClean="0"/>
              <a:t>2.2.4 -</a:t>
            </a:r>
            <a:r>
              <a:rPr lang="en-US" baseline="0" dirty="0" smtClean="0"/>
              <a:t> Service Timestamp</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635379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2.3 – Syslog Configuration</a:t>
            </a:r>
          </a:p>
          <a:p>
            <a:r>
              <a:rPr lang="nb-NO" dirty="0" smtClean="0"/>
              <a:t>10.</a:t>
            </a:r>
            <a:r>
              <a:rPr lang="en-US" dirty="0" smtClean="0"/>
              <a:t>2.3.1 –</a:t>
            </a:r>
            <a:r>
              <a:rPr lang="en-US" baseline="0" dirty="0" smtClean="0"/>
              <a:t> Syslog Server</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981025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2.3 – Syslog Configuration</a:t>
            </a:r>
          </a:p>
          <a:p>
            <a:r>
              <a:rPr lang="nb-NO" dirty="0" smtClean="0"/>
              <a:t>10.</a:t>
            </a:r>
            <a:r>
              <a:rPr lang="en-US" dirty="0" smtClean="0"/>
              <a:t>2.3.2</a:t>
            </a:r>
            <a:r>
              <a:rPr lang="en-US" baseline="0" dirty="0" smtClean="0"/>
              <a:t> </a:t>
            </a:r>
            <a:r>
              <a:rPr lang="en-US" dirty="0" smtClean="0"/>
              <a:t>– Default</a:t>
            </a:r>
            <a:r>
              <a:rPr lang="en-US" baseline="0" dirty="0" smtClean="0"/>
              <a:t> Logging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737847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2.3 – Syslog Configuration</a:t>
            </a:r>
          </a:p>
          <a:p>
            <a:r>
              <a:rPr lang="nb-NO" dirty="0" smtClean="0"/>
              <a:t>10.</a:t>
            </a:r>
            <a:r>
              <a:rPr lang="en-US" dirty="0" smtClean="0"/>
              <a:t>2.3.3 – Router and Switch Commands for Syslog Clients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54248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2.3 – Syslog Configuration</a:t>
            </a:r>
          </a:p>
          <a:p>
            <a:r>
              <a:rPr lang="nb-NO" dirty="0" smtClean="0"/>
              <a:t>10.</a:t>
            </a:r>
            <a:r>
              <a:rPr lang="en-US" dirty="0" smtClean="0"/>
              <a:t>2.3.4</a:t>
            </a:r>
            <a:r>
              <a:rPr lang="en-US" baseline="0" dirty="0" smtClean="0"/>
              <a:t> – Verifying Syslog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295795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2.3 – Syslog Configuration</a:t>
            </a:r>
          </a:p>
          <a:p>
            <a:r>
              <a:rPr lang="nb-NO" dirty="0" smtClean="0"/>
              <a:t>10.</a:t>
            </a:r>
            <a:r>
              <a:rPr lang="en-US" dirty="0" smtClean="0"/>
              <a:t>2.3.5</a:t>
            </a:r>
            <a:r>
              <a:rPr lang="en-US" baseline="0" dirty="0" smtClean="0"/>
              <a:t> – Packet Tracer – Configuring Syslog and NTP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642430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2 – Device Management</a:t>
            </a:r>
          </a:p>
          <a:p>
            <a:r>
              <a:rPr lang="nb-NO" dirty="0" smtClean="0"/>
              <a:t>10.</a:t>
            </a:r>
            <a:r>
              <a:rPr lang="en-US" dirty="0" smtClean="0"/>
              <a:t>2.3 – Syslog Configuration</a:t>
            </a:r>
          </a:p>
          <a:p>
            <a:r>
              <a:rPr lang="nb-NO" dirty="0" smtClean="0"/>
              <a:t>10.</a:t>
            </a:r>
            <a:r>
              <a:rPr lang="en-US" dirty="0" smtClean="0"/>
              <a:t>2.3.6</a:t>
            </a:r>
            <a:r>
              <a:rPr lang="en-US" baseline="0" dirty="0" smtClean="0"/>
              <a:t> – Lab – Configuring Syslog and NTP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607058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Device</a:t>
            </a:r>
            <a:r>
              <a:rPr lang="en-US" sz="1200" b="0" baseline="0" dirty="0" smtClean="0"/>
              <a:t> Discovery, Management, and Maintenance</a:t>
            </a:r>
            <a:endParaRPr lang="en-US" sz="1200" b="0" dirty="0" smtClean="0"/>
          </a:p>
          <a:p>
            <a:pPr>
              <a:buFontTx/>
              <a:buNone/>
            </a:pPr>
            <a:r>
              <a:rPr lang="nb-NO" sz="1200" b="0" dirty="0" smtClean="0"/>
              <a:t>10.</a:t>
            </a:r>
            <a:r>
              <a:rPr lang="en-US" sz="1200" b="0" dirty="0" smtClean="0"/>
              <a:t>3 – Device Maintenance</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355410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3.1.1 – Router</a:t>
            </a:r>
            <a:r>
              <a:rPr lang="en-US" baseline="0" dirty="0" smtClean="0"/>
              <a:t> File 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947760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3.1.1 – Router</a:t>
            </a:r>
            <a:r>
              <a:rPr lang="en-US" baseline="0" dirty="0" smtClean="0"/>
              <a:t> File 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706605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3.1.2 – Switch File Systems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0861803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3.1.3 – Backing up</a:t>
            </a:r>
            <a:r>
              <a:rPr lang="en-US" baseline="0" dirty="0" smtClean="0"/>
              <a:t> and Restoring using Text Files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298616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3.1.3 – Backing up</a:t>
            </a:r>
            <a:r>
              <a:rPr lang="en-US" baseline="0" dirty="0" smtClean="0"/>
              <a:t> and Restoring using Text Files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928061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3.1.4</a:t>
            </a:r>
            <a:r>
              <a:rPr lang="en-US" baseline="0" dirty="0" smtClean="0"/>
              <a:t>– Backing up and Restoring using TFTP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2139890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3.1.5 – Using USB</a:t>
            </a:r>
            <a:r>
              <a:rPr lang="en-US" baseline="0" dirty="0" smtClean="0"/>
              <a:t> Ports on a Cisco Router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123838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3410062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3.1.6 – Backing</a:t>
            </a:r>
            <a:r>
              <a:rPr lang="en-US" baseline="0" dirty="0" smtClean="0"/>
              <a:t> up and Restoring Using USB</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1031567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3.1.6 – Backing</a:t>
            </a:r>
            <a:r>
              <a:rPr lang="en-US" baseline="0" dirty="0" smtClean="0"/>
              <a:t> up and Restoring Using USB</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1361301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3.1.6 – Backing</a:t>
            </a:r>
            <a:r>
              <a:rPr lang="en-US" baseline="0" dirty="0" smtClean="0"/>
              <a:t> up and Restoring Using USB</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824832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3.1.7</a:t>
            </a:r>
            <a:r>
              <a:rPr lang="en-US" baseline="0" dirty="0" smtClean="0"/>
              <a:t> – Password Recovery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2563461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3.1.8 – Packet Tracer – Backing Up Configuration Files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10964579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3.1.9 – Lab</a:t>
            </a:r>
            <a:r>
              <a:rPr lang="en-US" baseline="0" dirty="0" smtClean="0"/>
              <a:t> – Managing Router Configuration Files with Tera Term</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17465809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3.1.10 – Lab – Managing Device Configuration Files Using TFTP, Flash, and USB</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510740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3.1 – Router and Switc</a:t>
            </a:r>
            <a:r>
              <a:rPr lang="en-US" baseline="0" dirty="0" smtClean="0"/>
              <a:t>h File Maintenance</a:t>
            </a:r>
            <a:endParaRPr lang="en-US" dirty="0" smtClean="0"/>
          </a:p>
          <a:p>
            <a:r>
              <a:rPr lang="nb-NO" dirty="0" smtClean="0"/>
              <a:t>10.</a:t>
            </a:r>
            <a:r>
              <a:rPr lang="en-US" dirty="0" smtClean="0"/>
              <a:t>3.1.11</a:t>
            </a:r>
            <a:r>
              <a:rPr lang="en-US" baseline="0" dirty="0" smtClean="0"/>
              <a:t> – Lab – Researching Password Recovery Procedures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20098609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3.2 – IOS System Files</a:t>
            </a:r>
          </a:p>
          <a:p>
            <a:r>
              <a:rPr lang="nb-NO" dirty="0" smtClean="0"/>
              <a:t>10.</a:t>
            </a:r>
            <a:r>
              <a:rPr lang="en-US" dirty="0" smtClean="0"/>
              <a:t>3.2.1 –</a:t>
            </a:r>
            <a:r>
              <a:rPr lang="en-US" baseline="0" dirty="0" smtClean="0"/>
              <a:t> IOS 15 System Image Packaging</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17429467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3.2 – IOS System Files</a:t>
            </a:r>
          </a:p>
          <a:p>
            <a:r>
              <a:rPr lang="nb-NO" dirty="0" smtClean="0"/>
              <a:t>10.</a:t>
            </a:r>
            <a:r>
              <a:rPr lang="en-US" dirty="0" smtClean="0"/>
              <a:t>3.2.2 – IOS Image Filenames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16536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9296033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3.3.1 –</a:t>
            </a:r>
            <a:r>
              <a:rPr lang="en-US" baseline="0" dirty="0" smtClean="0"/>
              <a:t> </a:t>
            </a:r>
            <a:r>
              <a:rPr lang="en-US" sz="1200" b="0" i="0" kern="1200" dirty="0" smtClean="0">
                <a:solidFill>
                  <a:schemeClr val="tx1"/>
                </a:solidFill>
                <a:effectLst/>
                <a:latin typeface="+mn-lt"/>
                <a:ea typeface="+mn-ea"/>
                <a:cs typeface="+mn-cs"/>
              </a:rPr>
              <a:t>TFTP Servers as a Backup Location</a:t>
            </a:r>
          </a:p>
        </p:txBody>
      </p:sp>
      <p:sp>
        <p:nvSpPr>
          <p:cNvPr id="4" name="Slide Number Placeholder 3"/>
          <p:cNvSpPr>
            <a:spLocks noGrp="1"/>
          </p:cNvSpPr>
          <p:nvPr>
            <p:ph type="sldNum" sz="quarter" idx="10"/>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16489811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3.3.2 - </a:t>
            </a:r>
            <a:r>
              <a:rPr lang="en-US" sz="1200" b="0" i="0" kern="1200" dirty="0" smtClean="0">
                <a:solidFill>
                  <a:schemeClr val="tx1"/>
                </a:solidFill>
                <a:effectLst/>
                <a:latin typeface="+mn-lt"/>
                <a:ea typeface="+mn-ea"/>
                <a:cs typeface="+mn-cs"/>
              </a:rPr>
              <a:t>Steps to Backup IOS Image to TFTP Server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16715167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3.3.2 - </a:t>
            </a:r>
            <a:r>
              <a:rPr lang="en-US" sz="1200" b="0" i="0" kern="1200" dirty="0" smtClean="0">
                <a:solidFill>
                  <a:schemeClr val="tx1"/>
                </a:solidFill>
                <a:effectLst/>
                <a:latin typeface="+mn-lt"/>
                <a:ea typeface="+mn-ea"/>
                <a:cs typeface="+mn-cs"/>
              </a:rPr>
              <a:t>Steps to Backup IOS Image to TFTP Server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3526056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3.3.3 - </a:t>
            </a:r>
            <a:r>
              <a:rPr lang="en-US" sz="1200" b="0" i="0" kern="1200" dirty="0" smtClean="0">
                <a:solidFill>
                  <a:schemeClr val="tx1"/>
                </a:solidFill>
                <a:effectLst/>
                <a:latin typeface="+mn-lt"/>
                <a:ea typeface="+mn-ea"/>
                <a:cs typeface="+mn-cs"/>
              </a:rPr>
              <a:t>Steps to Copy an IOS Image to a Device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19905379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3.3.3 - </a:t>
            </a:r>
            <a:r>
              <a:rPr lang="en-US" sz="1200" b="0" i="0" kern="1200" dirty="0" smtClean="0">
                <a:solidFill>
                  <a:schemeClr val="tx1"/>
                </a:solidFill>
                <a:effectLst/>
                <a:latin typeface="+mn-lt"/>
                <a:ea typeface="+mn-ea"/>
                <a:cs typeface="+mn-cs"/>
              </a:rPr>
              <a:t>Steps to Copy an IOS Image to a Device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142735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3.3.4 - </a:t>
            </a:r>
            <a:r>
              <a:rPr lang="en-US" sz="1200" b="0" i="0" kern="1200" dirty="0" smtClean="0">
                <a:solidFill>
                  <a:schemeClr val="tx1"/>
                </a:solidFill>
                <a:effectLst/>
                <a:latin typeface="+mn-lt"/>
                <a:ea typeface="+mn-ea"/>
                <a:cs typeface="+mn-cs"/>
              </a:rPr>
              <a:t>The boot system Command</a:t>
            </a:r>
          </a:p>
        </p:txBody>
      </p:sp>
      <p:sp>
        <p:nvSpPr>
          <p:cNvPr id="4" name="Slide Number Placeholder 3"/>
          <p:cNvSpPr>
            <a:spLocks noGrp="1"/>
          </p:cNvSpPr>
          <p:nvPr>
            <p:ph type="sldNum" sz="quarter" idx="10"/>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6855747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3.3.5 - </a:t>
            </a:r>
            <a:r>
              <a:rPr lang="en-US" sz="1200" b="0" i="0" kern="1200" dirty="0" smtClean="0">
                <a:solidFill>
                  <a:schemeClr val="tx1"/>
                </a:solidFill>
                <a:effectLst/>
                <a:latin typeface="+mn-lt"/>
                <a:ea typeface="+mn-ea"/>
                <a:cs typeface="+mn-cs"/>
              </a:rPr>
              <a:t>Packet Tracer - Using a TFTP Server to Upgrade a Cisco IOS Image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19037068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3.3 – IOS Image Management</a:t>
            </a:r>
          </a:p>
          <a:p>
            <a:r>
              <a:rPr lang="nb-NO" dirty="0" smtClean="0"/>
              <a:t>10.</a:t>
            </a:r>
            <a:r>
              <a:rPr lang="en-US" dirty="0" smtClean="0"/>
              <a:t>3.3.6</a:t>
            </a:r>
            <a:r>
              <a:rPr lang="en-US" baseline="0" dirty="0" smtClean="0"/>
              <a:t> – </a:t>
            </a:r>
            <a:r>
              <a:rPr lang="en-US" sz="1200" b="0" i="0" kern="1200" dirty="0" smtClean="0">
                <a:solidFill>
                  <a:schemeClr val="tx1"/>
                </a:solidFill>
                <a:effectLst/>
                <a:latin typeface="+mn-lt"/>
                <a:ea typeface="+mn-ea"/>
                <a:cs typeface="+mn-cs"/>
              </a:rPr>
              <a:t>Video Demonstration - Managing Cisco IOS Images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15355445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3.4 – Software Licensing</a:t>
            </a:r>
          </a:p>
          <a:p>
            <a:r>
              <a:rPr lang="nb-NO" dirty="0" smtClean="0"/>
              <a:t>10.</a:t>
            </a:r>
            <a:r>
              <a:rPr lang="en-US" dirty="0" smtClean="0"/>
              <a:t>3.4.1 – Licensing Overview</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69</a:t>
            </a:fld>
            <a:endParaRPr lang="en-US" dirty="0"/>
          </a:p>
        </p:txBody>
      </p:sp>
    </p:spTree>
    <p:extLst>
      <p:ext uri="{BB962C8B-B14F-4D97-AF65-F5344CB8AC3E}">
        <p14:creationId xmlns:p14="http://schemas.microsoft.com/office/powerpoint/2010/main" val="1725739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3.4 – Software Licensing</a:t>
            </a:r>
          </a:p>
          <a:p>
            <a:r>
              <a:rPr lang="nb-NO" dirty="0" smtClean="0"/>
              <a:t>10.</a:t>
            </a:r>
            <a:r>
              <a:rPr lang="en-US" dirty="0" smtClean="0"/>
              <a:t>3.4.2 – </a:t>
            </a:r>
            <a:r>
              <a:rPr lang="en-US" sz="1200" b="0" i="0" kern="1200" dirty="0" smtClean="0">
                <a:solidFill>
                  <a:schemeClr val="tx1"/>
                </a:solidFill>
                <a:effectLst/>
                <a:latin typeface="+mn-lt"/>
                <a:ea typeface="+mn-ea"/>
                <a:cs typeface="+mn-cs"/>
              </a:rPr>
              <a:t>Licensing Process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150480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7</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3.4 – Software Licensing</a:t>
            </a:r>
          </a:p>
          <a:p>
            <a:r>
              <a:rPr lang="nb-NO" dirty="0" smtClean="0"/>
              <a:t>10.</a:t>
            </a:r>
            <a:r>
              <a:rPr lang="en-US" dirty="0" smtClean="0"/>
              <a:t>3.4.3 – </a:t>
            </a:r>
            <a:r>
              <a:rPr lang="en-US" sz="1200" b="0" i="0" kern="1200" dirty="0" smtClean="0">
                <a:solidFill>
                  <a:schemeClr val="tx1"/>
                </a:solidFill>
                <a:effectLst/>
                <a:latin typeface="+mn-lt"/>
                <a:ea typeface="+mn-ea"/>
                <a:cs typeface="+mn-cs"/>
              </a:rPr>
              <a:t>Step 1. Purchase the Software Package or Feature to Install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71</a:t>
            </a:fld>
            <a:endParaRPr lang="en-US" dirty="0"/>
          </a:p>
        </p:txBody>
      </p:sp>
    </p:spTree>
    <p:extLst>
      <p:ext uri="{BB962C8B-B14F-4D97-AF65-F5344CB8AC3E}">
        <p14:creationId xmlns:p14="http://schemas.microsoft.com/office/powerpoint/2010/main" val="3177807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3.4 – Software Licensing</a:t>
            </a:r>
          </a:p>
          <a:p>
            <a:r>
              <a:rPr lang="nb-NO" dirty="0" smtClean="0"/>
              <a:t>10.</a:t>
            </a:r>
            <a:r>
              <a:rPr lang="en-US" dirty="0" smtClean="0"/>
              <a:t>3.4.4 – </a:t>
            </a:r>
            <a:r>
              <a:rPr lang="en-US" sz="1200" b="0" i="0" kern="1200" dirty="0" smtClean="0">
                <a:solidFill>
                  <a:schemeClr val="tx1"/>
                </a:solidFill>
                <a:effectLst/>
                <a:latin typeface="+mn-lt"/>
                <a:ea typeface="+mn-ea"/>
                <a:cs typeface="+mn-cs"/>
              </a:rPr>
              <a:t>Step 2. Obtain a License</a:t>
            </a:r>
          </a:p>
        </p:txBody>
      </p:sp>
      <p:sp>
        <p:nvSpPr>
          <p:cNvPr id="4" name="Slide Number Placeholder 3"/>
          <p:cNvSpPr>
            <a:spLocks noGrp="1"/>
          </p:cNvSpPr>
          <p:nvPr>
            <p:ph type="sldNum" sz="quarter" idx="10"/>
          </p:nvPr>
        </p:nvSpPr>
        <p:spPr/>
        <p:txBody>
          <a:bodyPr/>
          <a:lstStyle/>
          <a:p>
            <a:fld id="{5641018C-6CAF-B84E-B92C-ECB119457FBA}" type="slidenum">
              <a:rPr lang="en-US" smtClean="0"/>
              <a:t>72</a:t>
            </a:fld>
            <a:endParaRPr lang="en-US" dirty="0"/>
          </a:p>
        </p:txBody>
      </p:sp>
    </p:spTree>
    <p:extLst>
      <p:ext uri="{BB962C8B-B14F-4D97-AF65-F5344CB8AC3E}">
        <p14:creationId xmlns:p14="http://schemas.microsoft.com/office/powerpoint/2010/main" val="12147869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3.4 – Software Licensing</a:t>
            </a:r>
          </a:p>
          <a:p>
            <a:r>
              <a:rPr lang="nb-NO" dirty="0" smtClean="0"/>
              <a:t>10.</a:t>
            </a:r>
            <a:r>
              <a:rPr lang="en-US" dirty="0" smtClean="0"/>
              <a:t>3.4.5 – </a:t>
            </a:r>
            <a:r>
              <a:rPr lang="en-US" sz="1200" b="0" i="0" kern="1200" dirty="0" smtClean="0">
                <a:solidFill>
                  <a:schemeClr val="tx1"/>
                </a:solidFill>
                <a:effectLst/>
                <a:latin typeface="+mn-lt"/>
                <a:ea typeface="+mn-ea"/>
                <a:cs typeface="+mn-cs"/>
              </a:rPr>
              <a:t>Step 3. Install the License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73</a:t>
            </a:fld>
            <a:endParaRPr lang="en-US" dirty="0"/>
          </a:p>
        </p:txBody>
      </p:sp>
    </p:spTree>
    <p:extLst>
      <p:ext uri="{BB962C8B-B14F-4D97-AF65-F5344CB8AC3E}">
        <p14:creationId xmlns:p14="http://schemas.microsoft.com/office/powerpoint/2010/main" val="2135677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3.5 – License Verification and Management</a:t>
            </a:r>
          </a:p>
          <a:p>
            <a:r>
              <a:rPr lang="nb-NO" dirty="0" smtClean="0"/>
              <a:t>10.</a:t>
            </a:r>
            <a:r>
              <a:rPr lang="en-US" dirty="0" smtClean="0"/>
              <a:t>3.5.1</a:t>
            </a:r>
            <a:r>
              <a:rPr lang="en-US" baseline="0" dirty="0" smtClean="0"/>
              <a:t> – License Verification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74</a:t>
            </a:fld>
            <a:endParaRPr lang="en-US" dirty="0"/>
          </a:p>
        </p:txBody>
      </p:sp>
    </p:spTree>
    <p:extLst>
      <p:ext uri="{BB962C8B-B14F-4D97-AF65-F5344CB8AC3E}">
        <p14:creationId xmlns:p14="http://schemas.microsoft.com/office/powerpoint/2010/main" val="17128067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3.5 – License Verification and Management</a:t>
            </a:r>
          </a:p>
          <a:p>
            <a:r>
              <a:rPr lang="nb-NO" dirty="0" smtClean="0"/>
              <a:t>10.</a:t>
            </a:r>
            <a:r>
              <a:rPr lang="en-US" dirty="0" smtClean="0"/>
              <a:t>3.5.2</a:t>
            </a:r>
            <a:r>
              <a:rPr lang="en-US" baseline="0" dirty="0" smtClean="0"/>
              <a:t> – </a:t>
            </a:r>
            <a:r>
              <a:rPr lang="en-US" sz="1200" b="0" i="0" kern="1200" dirty="0" smtClean="0">
                <a:solidFill>
                  <a:schemeClr val="tx1"/>
                </a:solidFill>
                <a:effectLst/>
                <a:latin typeface="+mn-lt"/>
                <a:ea typeface="+mn-ea"/>
                <a:cs typeface="+mn-cs"/>
              </a:rPr>
              <a:t>Activate an Evaluation Right-To-Use License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75</a:t>
            </a:fld>
            <a:endParaRPr lang="en-US" dirty="0"/>
          </a:p>
        </p:txBody>
      </p:sp>
    </p:spTree>
    <p:extLst>
      <p:ext uri="{BB962C8B-B14F-4D97-AF65-F5344CB8AC3E}">
        <p14:creationId xmlns:p14="http://schemas.microsoft.com/office/powerpoint/2010/main" val="21263063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3.5 – License Verification and Management</a:t>
            </a:r>
          </a:p>
          <a:p>
            <a:r>
              <a:rPr lang="nb-NO" dirty="0" smtClean="0"/>
              <a:t>10.</a:t>
            </a:r>
            <a:r>
              <a:rPr lang="en-US" dirty="0" smtClean="0"/>
              <a:t>3.5.3</a:t>
            </a:r>
            <a:r>
              <a:rPr lang="en-US" baseline="0" dirty="0" smtClean="0"/>
              <a:t> – </a:t>
            </a:r>
            <a:r>
              <a:rPr lang="en-US" sz="1200" b="0" i="0" kern="1200" dirty="0" smtClean="0">
                <a:solidFill>
                  <a:schemeClr val="tx1"/>
                </a:solidFill>
                <a:effectLst/>
                <a:latin typeface="+mn-lt"/>
                <a:ea typeface="+mn-ea"/>
                <a:cs typeface="+mn-cs"/>
              </a:rPr>
              <a:t>Back up the License</a:t>
            </a:r>
          </a:p>
        </p:txBody>
      </p:sp>
      <p:sp>
        <p:nvSpPr>
          <p:cNvPr id="4" name="Slide Number Placeholder 3"/>
          <p:cNvSpPr>
            <a:spLocks noGrp="1"/>
          </p:cNvSpPr>
          <p:nvPr>
            <p:ph type="sldNum" sz="quarter" idx="10"/>
          </p:nvPr>
        </p:nvSpPr>
        <p:spPr/>
        <p:txBody>
          <a:bodyPr/>
          <a:lstStyle/>
          <a:p>
            <a:fld id="{5641018C-6CAF-B84E-B92C-ECB119457FBA}" type="slidenum">
              <a:rPr lang="en-US" smtClean="0"/>
              <a:t>76</a:t>
            </a:fld>
            <a:endParaRPr lang="en-US" dirty="0"/>
          </a:p>
        </p:txBody>
      </p:sp>
    </p:spTree>
    <p:extLst>
      <p:ext uri="{BB962C8B-B14F-4D97-AF65-F5344CB8AC3E}">
        <p14:creationId xmlns:p14="http://schemas.microsoft.com/office/powerpoint/2010/main" val="19393539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3.5 – License Verification and Management</a:t>
            </a:r>
          </a:p>
          <a:p>
            <a:r>
              <a:rPr lang="nb-NO" dirty="0" smtClean="0"/>
              <a:t>10.</a:t>
            </a:r>
            <a:r>
              <a:rPr lang="en-US" dirty="0" smtClean="0"/>
              <a:t>3.5.4</a:t>
            </a:r>
            <a:r>
              <a:rPr lang="en-US" baseline="0" dirty="0" smtClean="0"/>
              <a:t> – </a:t>
            </a:r>
            <a:r>
              <a:rPr lang="en-US" sz="1200" b="0" i="0" kern="1200" dirty="0" smtClean="0">
                <a:solidFill>
                  <a:schemeClr val="tx1"/>
                </a:solidFill>
                <a:effectLst/>
                <a:latin typeface="+mn-lt"/>
                <a:ea typeface="+mn-ea"/>
                <a:cs typeface="+mn-cs"/>
              </a:rPr>
              <a:t>Uninstall the License</a:t>
            </a:r>
          </a:p>
        </p:txBody>
      </p:sp>
      <p:sp>
        <p:nvSpPr>
          <p:cNvPr id="4" name="Slide Number Placeholder 3"/>
          <p:cNvSpPr>
            <a:spLocks noGrp="1"/>
          </p:cNvSpPr>
          <p:nvPr>
            <p:ph type="sldNum" sz="quarter" idx="10"/>
          </p:nvPr>
        </p:nvSpPr>
        <p:spPr/>
        <p:txBody>
          <a:bodyPr/>
          <a:lstStyle/>
          <a:p>
            <a:fld id="{5641018C-6CAF-B84E-B92C-ECB119457FBA}" type="slidenum">
              <a:rPr lang="en-US" smtClean="0"/>
              <a:t>77</a:t>
            </a:fld>
            <a:endParaRPr lang="en-US" dirty="0"/>
          </a:p>
        </p:txBody>
      </p:sp>
    </p:spTree>
    <p:extLst>
      <p:ext uri="{BB962C8B-B14F-4D97-AF65-F5344CB8AC3E}">
        <p14:creationId xmlns:p14="http://schemas.microsoft.com/office/powerpoint/2010/main" val="208576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3 – Device Maintenance</a:t>
            </a:r>
            <a:endParaRPr lang="en-US" baseline="0" dirty="0" smtClean="0"/>
          </a:p>
          <a:p>
            <a:r>
              <a:rPr lang="nb-NO" dirty="0" smtClean="0"/>
              <a:t>10.</a:t>
            </a:r>
            <a:r>
              <a:rPr lang="en-US" dirty="0" smtClean="0"/>
              <a:t>3.5 – License Verification and Management</a:t>
            </a:r>
          </a:p>
          <a:p>
            <a:r>
              <a:rPr lang="nb-NO" dirty="0" smtClean="0"/>
              <a:t>10.</a:t>
            </a:r>
            <a:r>
              <a:rPr lang="en-US" dirty="0" smtClean="0"/>
              <a:t>3.5.5</a:t>
            </a:r>
            <a:r>
              <a:rPr lang="en-US" baseline="0" dirty="0" smtClean="0"/>
              <a:t> – </a:t>
            </a:r>
            <a:r>
              <a:rPr lang="en-US" sz="1200" b="0" i="0" kern="1200" dirty="0" smtClean="0">
                <a:solidFill>
                  <a:schemeClr val="tx1"/>
                </a:solidFill>
                <a:effectLst/>
                <a:latin typeface="+mn-lt"/>
                <a:ea typeface="+mn-ea"/>
                <a:cs typeface="+mn-cs"/>
              </a:rPr>
              <a:t>Video Demonstration - Working with IOS 15 Image Licenses</a:t>
            </a:r>
          </a:p>
        </p:txBody>
      </p:sp>
      <p:sp>
        <p:nvSpPr>
          <p:cNvPr id="4" name="Slide Number Placeholder 3"/>
          <p:cNvSpPr>
            <a:spLocks noGrp="1"/>
          </p:cNvSpPr>
          <p:nvPr>
            <p:ph type="sldNum" sz="quarter" idx="10"/>
          </p:nvPr>
        </p:nvSpPr>
        <p:spPr/>
        <p:txBody>
          <a:bodyPr/>
          <a:lstStyle/>
          <a:p>
            <a:fld id="{5641018C-6CAF-B84E-B92C-ECB119457FBA}" type="slidenum">
              <a:rPr lang="en-US" smtClean="0"/>
              <a:t>78</a:t>
            </a:fld>
            <a:endParaRPr lang="en-US" dirty="0"/>
          </a:p>
        </p:txBody>
      </p:sp>
    </p:spTree>
    <p:extLst>
      <p:ext uri="{BB962C8B-B14F-4D97-AF65-F5344CB8AC3E}">
        <p14:creationId xmlns:p14="http://schemas.microsoft.com/office/powerpoint/2010/main" val="295546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Device</a:t>
            </a:r>
            <a:r>
              <a:rPr lang="en-US" sz="1200" b="0" baseline="0" dirty="0" smtClean="0"/>
              <a:t> Discovery, Management, and Maintenance</a:t>
            </a:r>
            <a:endParaRPr lang="en-US" sz="1200" b="0" dirty="0" smtClean="0"/>
          </a:p>
          <a:p>
            <a:r>
              <a:rPr lang="nb-NO" dirty="0" smtClean="0"/>
              <a:t>10.</a:t>
            </a:r>
            <a:r>
              <a:rPr lang="en-US" dirty="0" smtClean="0"/>
              <a:t>4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79</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10.</a:t>
            </a:r>
            <a:r>
              <a:rPr lang="en-US" dirty="0" smtClean="0"/>
              <a:t>4 – Summary</a:t>
            </a:r>
          </a:p>
          <a:p>
            <a:r>
              <a:rPr lang="nb-NO" dirty="0" smtClean="0"/>
              <a:t>10.</a:t>
            </a:r>
            <a:r>
              <a:rPr lang="en-US" dirty="0" smtClean="0"/>
              <a:t>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nb-NO" altLang="en-US" dirty="0" smtClean="0"/>
              <a:t>10.</a:t>
            </a:r>
            <a:r>
              <a:rPr lang="en-US" altLang="en-US" dirty="0" smtClean="0"/>
              <a:t>4.1.1 – Packet</a:t>
            </a:r>
            <a:r>
              <a:rPr lang="en-US" altLang="en-US" baseline="0" dirty="0" smtClean="0"/>
              <a:t> Tracer – Skills Integration Challenge</a:t>
            </a:r>
            <a:endParaRPr lang="en-US" alt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80</a:t>
            </a:fld>
            <a:endParaRPr lang="en-US" dirty="0"/>
          </a:p>
        </p:txBody>
      </p:sp>
    </p:spTree>
    <p:extLst>
      <p:ext uri="{BB962C8B-B14F-4D97-AF65-F5344CB8AC3E}">
        <p14:creationId xmlns:p14="http://schemas.microsoft.com/office/powerpoint/2010/main" val="1188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dirty="0" smtClean="0"/>
              <a:t>10.</a:t>
            </a:r>
            <a:r>
              <a:rPr lang="en-US" dirty="0" smtClean="0"/>
              <a:t>4 – Summary</a:t>
            </a:r>
          </a:p>
          <a:p>
            <a:r>
              <a:rPr lang="nb-NO" dirty="0" smtClean="0"/>
              <a:t>10.</a:t>
            </a:r>
            <a:r>
              <a:rPr lang="en-US" dirty="0" smtClean="0"/>
              <a:t>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nb-NO" altLang="en-US" dirty="0" smtClean="0"/>
              <a:t>10.</a:t>
            </a:r>
            <a:r>
              <a:rPr lang="en-US" altLang="en-US" dirty="0" smtClean="0"/>
              <a:t>4.1.2 – </a:t>
            </a:r>
            <a:r>
              <a:rPr lang="en-US" dirty="0" smtClean="0"/>
              <a:t>Chapter 10: Device Discovery, Management, and Maintenance</a:t>
            </a:r>
            <a:endParaRPr lang="en-US" altLang="en-US" dirty="0" smtClean="0"/>
          </a:p>
        </p:txBody>
      </p:sp>
    </p:spTree>
    <p:extLst>
      <p:ext uri="{BB962C8B-B14F-4D97-AF65-F5344CB8AC3E}">
        <p14:creationId xmlns:p14="http://schemas.microsoft.com/office/powerpoint/2010/main" val="24237981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82</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3846647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83</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84</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492738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24546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netacad.com/group/communities/ccn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77.png"/></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79.png"/></Relationships>
</file>

<file path=ppt/slides/_rels/slide6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88.png"/></Relationships>
</file>

<file path=ppt/slides/_rels/slide7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91.png"/></Relationships>
</file>

<file path=ppt/slides/_rels/slide7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93.png"/></Relationships>
</file>

<file path=ppt/slides/_rels/slide7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95.png"/></Relationships>
</file>

<file path=ppt/slides/_rels/slide7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ww.cisco.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a:xfrm>
            <a:off x="425765" y="1892300"/>
            <a:ext cx="7499035" cy="1053180"/>
          </a:xfrm>
        </p:spPr>
        <p:txBody>
          <a:bodyPr/>
          <a:lstStyle/>
          <a:p>
            <a:r>
              <a:rPr lang="en-US" dirty="0" smtClean="0"/>
              <a:t>Chapter 10: Device Discovery, Management, </a:t>
            </a:r>
            <a:r>
              <a:rPr lang="en-US" smtClean="0"/>
              <a:t>and Maintenance</a:t>
            </a:r>
            <a:endParaRPr lang="en-US" dirty="0"/>
          </a:p>
        </p:txBody>
      </p:sp>
      <p:sp>
        <p:nvSpPr>
          <p:cNvPr id="7" name="Subtitle 6"/>
          <p:cNvSpPr>
            <a:spLocks noGrp="1"/>
          </p:cNvSpPr>
          <p:nvPr>
            <p:ph type="subTitle" idx="1"/>
          </p:nvPr>
        </p:nvSpPr>
        <p:spPr>
          <a:xfrm>
            <a:off x="469496" y="3809526"/>
            <a:ext cx="2898544" cy="902174"/>
          </a:xfrm>
        </p:spPr>
        <p:txBody>
          <a:bodyPr/>
          <a:lstStyle/>
          <a:p>
            <a:r>
              <a:rPr lang="en-US" dirty="0"/>
              <a:t>CCNA Routing and Switching</a:t>
            </a:r>
          </a:p>
          <a:p>
            <a:r>
              <a:rPr lang="en-US" dirty="0" smtClean="0"/>
              <a:t>Routing and Switching Essentials </a:t>
            </a:r>
            <a:r>
              <a:rPr lang="en-US" dirty="0"/>
              <a:t>v6.0</a:t>
            </a:r>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smtClean="0"/>
          </a:p>
          <a:p>
            <a:pPr>
              <a:lnSpc>
                <a:spcPct val="85000"/>
              </a:lnSpc>
              <a:spcBef>
                <a:spcPct val="30000"/>
              </a:spcBef>
              <a:spcAft>
                <a:spcPts val="900"/>
              </a:spcAft>
              <a:defRPr/>
            </a:pPr>
            <a:r>
              <a:rPr lang="en-US" dirty="0" smtClean="0"/>
              <a:t>If </a:t>
            </a:r>
            <a:r>
              <a:rPr lang="en-US" dirty="0"/>
              <a:t>you have lesson plans or resources that you would like to share, upload them to the CCNA Community in order to help other instructors.</a:t>
            </a:r>
          </a:p>
          <a:p>
            <a:r>
              <a:rPr lang="en-US" dirty="0"/>
              <a:t>Students can enroll in </a:t>
            </a:r>
            <a:r>
              <a:rPr lang="en-US" b="1" dirty="0" smtClean="0"/>
              <a:t>Introduction to Packet Tracer </a:t>
            </a:r>
            <a:r>
              <a:rPr lang="en-US" dirty="0"/>
              <a:t>(</a:t>
            </a:r>
            <a:r>
              <a:rPr lang="en-US" dirty="0" smtClean="0"/>
              <a:t>self-paced).</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10: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1866900"/>
            <a:ext cx="6622735" cy="1041400"/>
          </a:xfrm>
        </p:spPr>
        <p:txBody>
          <a:bodyPr/>
          <a:lstStyle/>
          <a:p>
            <a:r>
              <a:rPr lang="en-US" dirty="0" smtClean="0"/>
              <a:t>Chapter 10: Device Discovery, Management, and Maintenance</a:t>
            </a:r>
            <a:endParaRPr lang="en-US" dirty="0"/>
          </a:p>
        </p:txBody>
      </p:sp>
      <p:sp>
        <p:nvSpPr>
          <p:cNvPr id="7" name="Subtitle 6"/>
          <p:cNvSpPr>
            <a:spLocks noGrp="1"/>
          </p:cNvSpPr>
          <p:nvPr>
            <p:ph type="subTitle" idx="1"/>
          </p:nvPr>
        </p:nvSpPr>
        <p:spPr>
          <a:xfrm>
            <a:off x="469496" y="3809526"/>
            <a:ext cx="3302403" cy="952974"/>
          </a:xfrm>
        </p:spPr>
        <p:txBody>
          <a:bodyPr/>
          <a:lstStyle/>
          <a:p>
            <a:r>
              <a:rPr lang="en-US" dirty="0"/>
              <a:t>CCNA Routing and Switching</a:t>
            </a:r>
          </a:p>
          <a:p>
            <a:r>
              <a:rPr lang="en-US" dirty="0" smtClean="0"/>
              <a:t>Routing and Switching Essentials </a:t>
            </a:r>
            <a:r>
              <a:rPr lang="en-US" dirty="0"/>
              <a:t>v6.0</a:t>
            </a: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xfrm>
            <a:off x="145358" y="697344"/>
            <a:ext cx="8853286" cy="4155319"/>
          </a:xfrm>
        </p:spPr>
        <p:txBody>
          <a:bodyPr/>
          <a:lstStyle/>
          <a:p>
            <a:r>
              <a:rPr lang="nb-NO" sz="1600" dirty="0" smtClean="0"/>
              <a:t>10.</a:t>
            </a:r>
            <a:r>
              <a:rPr lang="en-CA" sz="1600" dirty="0" smtClean="0"/>
              <a:t>1 Device Discovery</a:t>
            </a:r>
          </a:p>
          <a:p>
            <a:pPr lvl="1"/>
            <a:r>
              <a:rPr lang="en-CA" sz="1500" dirty="0" smtClean="0"/>
              <a:t>Use discovery protocols to map a network topology.</a:t>
            </a:r>
            <a:endParaRPr lang="en-CA" sz="1500" dirty="0"/>
          </a:p>
          <a:p>
            <a:pPr marL="557213" lvl="1" indent="-214313">
              <a:buFont typeface="Arial" panose="020B0604020202020204" pitchFamily="34" charset="0"/>
              <a:buChar char="•"/>
            </a:pPr>
            <a:r>
              <a:rPr lang="en-US" dirty="0"/>
              <a:t>Use CDP to map a network topology.</a:t>
            </a:r>
          </a:p>
          <a:p>
            <a:pPr marL="557213" lvl="1" indent="-214313">
              <a:buFont typeface="Arial" panose="020B0604020202020204" pitchFamily="34" charset="0"/>
              <a:buChar char="•"/>
            </a:pPr>
            <a:r>
              <a:rPr lang="en-US" dirty="0"/>
              <a:t>Use LLDP to map a network topology.</a:t>
            </a:r>
          </a:p>
          <a:p>
            <a:r>
              <a:rPr lang="nb-NO" sz="1600" dirty="0" smtClean="0"/>
              <a:t>10.</a:t>
            </a:r>
            <a:r>
              <a:rPr lang="en-CA" sz="1600" dirty="0" smtClean="0"/>
              <a:t>2 Device Management</a:t>
            </a:r>
          </a:p>
          <a:p>
            <a:pPr lvl="1"/>
            <a:r>
              <a:rPr lang="en-CA" sz="1500" dirty="0" smtClean="0"/>
              <a:t>Configure NTP and Syslog in a small to medium-sized business network.</a:t>
            </a:r>
            <a:endParaRPr lang="en-CA" sz="1500" dirty="0"/>
          </a:p>
          <a:p>
            <a:pPr marL="557213" lvl="1" indent="-214313">
              <a:buFont typeface="Arial" panose="020B0604020202020204" pitchFamily="34" charset="0"/>
              <a:buChar char="•"/>
            </a:pPr>
            <a:r>
              <a:rPr lang="en-US" dirty="0"/>
              <a:t>Implement NTP between a NTP client and NTP server.</a:t>
            </a:r>
          </a:p>
          <a:p>
            <a:pPr marL="557213" lvl="1" indent="-214313">
              <a:buFont typeface="Arial" panose="020B0604020202020204" pitchFamily="34" charset="0"/>
              <a:buChar char="•"/>
            </a:pPr>
            <a:r>
              <a:rPr lang="en-US" dirty="0"/>
              <a:t>Explain syslog operation.</a:t>
            </a:r>
          </a:p>
          <a:p>
            <a:pPr marL="557213" lvl="1" indent="-214313">
              <a:buFont typeface="Arial" panose="020B0604020202020204" pitchFamily="34" charset="0"/>
              <a:buChar char="•"/>
            </a:pPr>
            <a:r>
              <a:rPr lang="en-US" dirty="0"/>
              <a:t>Configure syslog servers and clients</a:t>
            </a:r>
            <a:r>
              <a:rPr lang="en-US" dirty="0" smtClean="0"/>
              <a:t>.</a:t>
            </a:r>
            <a:endParaRPr lang="en-US" dirty="0"/>
          </a:p>
        </p:txBody>
      </p:sp>
      <p:sp>
        <p:nvSpPr>
          <p:cNvPr id="4098" name="Rectangle 33"/>
          <p:cNvSpPr>
            <a:spLocks noGrp="1" noChangeArrowheads="1"/>
          </p:cNvSpPr>
          <p:nvPr>
            <p:ph type="title"/>
          </p:nvPr>
        </p:nvSpPr>
        <p:spPr/>
        <p:txBody>
          <a:bodyPr/>
          <a:lstStyle/>
          <a:p>
            <a:pPr eaLnBrk="1" hangingPunct="1"/>
            <a:r>
              <a:rPr lang="en-US" dirty="0" smtClean="0"/>
              <a:t>Chapter 10 -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nb-NO" sz="1600" dirty="0" smtClean="0"/>
              <a:t>10.</a:t>
            </a:r>
            <a:r>
              <a:rPr lang="en-US" sz="1600" dirty="0" smtClean="0"/>
              <a:t>3 Device Maintenance</a:t>
            </a:r>
          </a:p>
          <a:p>
            <a:pPr lvl="1"/>
            <a:r>
              <a:rPr lang="en-US" sz="1500" dirty="0" smtClean="0"/>
              <a:t>Maintain router and switch configuration and IOS files.</a:t>
            </a:r>
            <a:endParaRPr lang="en-US" sz="1500" dirty="0"/>
          </a:p>
          <a:p>
            <a:pPr marL="557213" lvl="1" indent="-214313">
              <a:buFont typeface="Arial" panose="020B0604020202020204" pitchFamily="34" charset="0"/>
              <a:buChar char="•"/>
            </a:pPr>
            <a:r>
              <a:rPr lang="en-US" dirty="0"/>
              <a:t>Use commands to back up and restore an IOS configuration file.</a:t>
            </a:r>
          </a:p>
          <a:p>
            <a:pPr marL="557213" lvl="1" indent="-214313">
              <a:buFont typeface="Arial" panose="020B0604020202020204" pitchFamily="34" charset="0"/>
              <a:buChar char="•"/>
            </a:pPr>
            <a:r>
              <a:rPr lang="en-US" dirty="0"/>
              <a:t>Explain the IOS image naming conventions implemented by Cisco.</a:t>
            </a:r>
          </a:p>
          <a:p>
            <a:pPr marL="557213" lvl="1" indent="-214313">
              <a:buFont typeface="Arial" panose="020B0604020202020204" pitchFamily="34" charset="0"/>
              <a:buChar char="•"/>
            </a:pPr>
            <a:r>
              <a:rPr lang="en-US" dirty="0"/>
              <a:t>Upgrade an IOS system image.</a:t>
            </a:r>
          </a:p>
          <a:p>
            <a:pPr marL="557213" lvl="1" indent="-214313">
              <a:buFont typeface="Arial" panose="020B0604020202020204" pitchFamily="34" charset="0"/>
              <a:buChar char="•"/>
            </a:pPr>
            <a:r>
              <a:rPr lang="en-US" dirty="0"/>
              <a:t>Explain the licensing process for Cisco IOS software in a small- to medium-sized business network. </a:t>
            </a:r>
          </a:p>
          <a:p>
            <a:pPr marL="557213" lvl="1" indent="-214313">
              <a:buFont typeface="Arial" panose="020B0604020202020204" pitchFamily="34" charset="0"/>
              <a:buChar char="•"/>
            </a:pPr>
            <a:r>
              <a:rPr lang="en-US" dirty="0"/>
              <a:t>Configure a router to install an IOS software image license.</a:t>
            </a:r>
          </a:p>
        </p:txBody>
      </p:sp>
      <p:sp>
        <p:nvSpPr>
          <p:cNvPr id="4098" name="Rectangle 33"/>
          <p:cNvSpPr>
            <a:spLocks noGrp="1" noChangeArrowheads="1"/>
          </p:cNvSpPr>
          <p:nvPr>
            <p:ph type="title"/>
          </p:nvPr>
        </p:nvSpPr>
        <p:spPr/>
        <p:txBody>
          <a:bodyPr/>
          <a:lstStyle/>
          <a:p>
            <a:pPr eaLnBrk="1" hangingPunct="1"/>
            <a:r>
              <a:rPr lang="en-US" dirty="0" smtClean="0"/>
              <a:t>Chapter 10 - Sections &amp; Objectives (Cont.)</a:t>
            </a:r>
          </a:p>
        </p:txBody>
      </p:sp>
    </p:spTree>
    <p:extLst>
      <p:ext uri="{BB962C8B-B14F-4D97-AF65-F5344CB8AC3E}">
        <p14:creationId xmlns:p14="http://schemas.microsoft.com/office/powerpoint/2010/main" val="260721613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nb-NO" dirty="0" smtClean="0"/>
              <a:t>10.</a:t>
            </a:r>
            <a:r>
              <a:rPr lang="en-US" dirty="0" smtClean="0"/>
              <a:t>1 Device Discovery</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5"/>
            <a:ext cx="8853286" cy="1944256"/>
          </a:xfrm>
        </p:spPr>
        <p:txBody>
          <a:bodyPr/>
          <a:lstStyle/>
          <a:p>
            <a:r>
              <a:rPr lang="en-US" altLang="ja-JP" sz="1600" dirty="0" smtClean="0"/>
              <a:t>Cisco Discovery Protocol (CDP) </a:t>
            </a:r>
          </a:p>
          <a:p>
            <a:pPr lvl="1"/>
            <a:r>
              <a:rPr lang="en-US" altLang="ja-JP" dirty="0" smtClean="0"/>
              <a:t>Cisco proprietary Layer 2 protocol used to gather information about Cisco devices sharing a link</a:t>
            </a:r>
          </a:p>
          <a:p>
            <a:pPr lvl="1"/>
            <a:r>
              <a:rPr lang="en-US" altLang="ja-JP" dirty="0" smtClean="0"/>
              <a:t>Periodic CDP advertisements sent to connected devices</a:t>
            </a:r>
          </a:p>
          <a:p>
            <a:pPr lvl="1"/>
            <a:r>
              <a:rPr lang="en-US" altLang="ja-JP" dirty="0" smtClean="0"/>
              <a:t>Share type of device discovered, name of devices, and number and type of interfaces</a:t>
            </a:r>
          </a:p>
          <a:p>
            <a:pPr lvl="1"/>
            <a:r>
              <a:rPr lang="en-US" altLang="ja-JP" dirty="0" smtClean="0"/>
              <a:t>Determine information about neighboring devices to build a logical topology when documentation is missing</a:t>
            </a:r>
          </a:p>
        </p:txBody>
      </p:sp>
      <p:sp>
        <p:nvSpPr>
          <p:cNvPr id="8194" name="Rectangle 2"/>
          <p:cNvSpPr>
            <a:spLocks noGrp="1" noChangeArrowheads="1"/>
          </p:cNvSpPr>
          <p:nvPr>
            <p:ph type="title"/>
          </p:nvPr>
        </p:nvSpPr>
        <p:spPr/>
        <p:txBody>
          <a:bodyPr/>
          <a:lstStyle/>
          <a:p>
            <a:r>
              <a:rPr lang="en-US" sz="1600" dirty="0">
                <a:latin typeface="Arial" charset="0"/>
              </a:rPr>
              <a:t>Device Discovery with </a:t>
            </a:r>
            <a:r>
              <a:rPr lang="en-US" sz="1600" dirty="0" smtClean="0">
                <a:latin typeface="Arial" charset="0"/>
              </a:rPr>
              <a:t>CDP</a:t>
            </a:r>
            <a:r>
              <a:rPr lang="en-US" altLang="en-US" sz="1600" dirty="0" smtClean="0"/>
              <a:t/>
            </a:r>
            <a:br>
              <a:rPr lang="en-US" altLang="en-US" sz="1600" dirty="0" smtClean="0"/>
            </a:br>
            <a:r>
              <a:rPr lang="en-US" altLang="en-US" dirty="0" smtClean="0"/>
              <a:t>CDP Overview</a:t>
            </a:r>
          </a:p>
        </p:txBody>
      </p:sp>
      <p:pic>
        <p:nvPicPr>
          <p:cNvPr id="2" name="Picture 1"/>
          <p:cNvPicPr>
            <a:picLocks noChangeAspect="1"/>
          </p:cNvPicPr>
          <p:nvPr/>
        </p:nvPicPr>
        <p:blipFill>
          <a:blip r:embed="rId3"/>
          <a:stretch>
            <a:fillRect/>
          </a:stretch>
        </p:blipFill>
        <p:spPr>
          <a:xfrm>
            <a:off x="1574800" y="2743201"/>
            <a:ext cx="5664200" cy="1168400"/>
          </a:xfrm>
          <a:prstGeom prst="rect">
            <a:avLst/>
          </a:prstGeom>
        </p:spPr>
      </p:pic>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buFontTx/>
              <a:buNone/>
            </a:pPr>
            <a:r>
              <a:rPr lang="en-US" sz="1600" dirty="0" smtClean="0">
                <a:latin typeface="Arial" charset="0"/>
              </a:rPr>
              <a:t>Device Discovery with CDP</a:t>
            </a:r>
            <a:br>
              <a:rPr lang="en-US" sz="1600" dirty="0" smtClean="0">
                <a:latin typeface="Arial" charset="0"/>
              </a:rPr>
            </a:br>
            <a:r>
              <a:rPr lang="en-US" dirty="0" smtClean="0"/>
              <a:t>Configure and Verify CDP</a:t>
            </a:r>
            <a:endParaRPr lang="en-US" dirty="0"/>
          </a:p>
        </p:txBody>
      </p:sp>
      <p:sp>
        <p:nvSpPr>
          <p:cNvPr id="5" name="TextBox 4"/>
          <p:cNvSpPr txBox="1"/>
          <p:nvPr/>
        </p:nvSpPr>
        <p:spPr>
          <a:xfrm>
            <a:off x="218364" y="1853517"/>
            <a:ext cx="3498778" cy="307777"/>
          </a:xfrm>
          <a:prstGeom prst="rect">
            <a:avLst/>
          </a:prstGeom>
          <a:noFill/>
        </p:spPr>
        <p:txBody>
          <a:bodyPr wrap="square" rtlCol="0">
            <a:spAutoFit/>
          </a:bodyPr>
          <a:lstStyle/>
          <a:p>
            <a:r>
              <a:rPr lang="en-US" sz="1400" dirty="0" smtClean="0"/>
              <a:t>Verify status and display information </a:t>
            </a:r>
            <a:endParaRPr lang="en-US" sz="1400" dirty="0"/>
          </a:p>
        </p:txBody>
      </p:sp>
      <p:pic>
        <p:nvPicPr>
          <p:cNvPr id="3" name="Picture 2"/>
          <p:cNvPicPr>
            <a:picLocks noChangeAspect="1"/>
          </p:cNvPicPr>
          <p:nvPr/>
        </p:nvPicPr>
        <p:blipFill>
          <a:blip r:embed="rId3"/>
          <a:stretch>
            <a:fillRect/>
          </a:stretch>
        </p:blipFill>
        <p:spPr>
          <a:xfrm>
            <a:off x="208605" y="1099209"/>
            <a:ext cx="4059611" cy="819150"/>
          </a:xfrm>
          <a:prstGeom prst="rect">
            <a:avLst/>
          </a:prstGeom>
        </p:spPr>
      </p:pic>
      <p:pic>
        <p:nvPicPr>
          <p:cNvPr id="4" name="Picture 3"/>
          <p:cNvPicPr>
            <a:picLocks noChangeAspect="1"/>
          </p:cNvPicPr>
          <p:nvPr/>
        </p:nvPicPr>
        <p:blipFill>
          <a:blip r:embed="rId4"/>
          <a:stretch>
            <a:fillRect/>
          </a:stretch>
        </p:blipFill>
        <p:spPr>
          <a:xfrm>
            <a:off x="218364" y="2334508"/>
            <a:ext cx="4101348" cy="463154"/>
          </a:xfrm>
          <a:prstGeom prst="rect">
            <a:avLst/>
          </a:prstGeom>
        </p:spPr>
      </p:pic>
      <p:pic>
        <p:nvPicPr>
          <p:cNvPr id="6" name="Picture 5"/>
          <p:cNvPicPr>
            <a:picLocks noChangeAspect="1"/>
          </p:cNvPicPr>
          <p:nvPr/>
        </p:nvPicPr>
        <p:blipFill>
          <a:blip r:embed="rId5"/>
          <a:stretch>
            <a:fillRect/>
          </a:stretch>
        </p:blipFill>
        <p:spPr>
          <a:xfrm>
            <a:off x="218364" y="3354043"/>
            <a:ext cx="4101348" cy="816613"/>
          </a:xfrm>
          <a:prstGeom prst="rect">
            <a:avLst/>
          </a:prstGeom>
        </p:spPr>
      </p:pic>
      <p:pic>
        <p:nvPicPr>
          <p:cNvPr id="7" name="Picture 6"/>
          <p:cNvPicPr>
            <a:picLocks noChangeAspect="1"/>
          </p:cNvPicPr>
          <p:nvPr/>
        </p:nvPicPr>
        <p:blipFill>
          <a:blip r:embed="rId6"/>
          <a:stretch>
            <a:fillRect/>
          </a:stretch>
        </p:blipFill>
        <p:spPr>
          <a:xfrm>
            <a:off x="4752086" y="741647"/>
            <a:ext cx="4068064" cy="908050"/>
          </a:xfrm>
          <a:prstGeom prst="rect">
            <a:avLst/>
          </a:prstGeom>
        </p:spPr>
      </p:pic>
      <p:pic>
        <p:nvPicPr>
          <p:cNvPr id="8" name="Picture 7"/>
          <p:cNvPicPr>
            <a:picLocks noChangeAspect="1"/>
          </p:cNvPicPr>
          <p:nvPr/>
        </p:nvPicPr>
        <p:blipFill>
          <a:blip r:embed="rId7"/>
          <a:stretch>
            <a:fillRect/>
          </a:stretch>
        </p:blipFill>
        <p:spPr>
          <a:xfrm>
            <a:off x="4776343" y="2097794"/>
            <a:ext cx="4019550" cy="2072862"/>
          </a:xfrm>
          <a:prstGeom prst="rect">
            <a:avLst/>
          </a:prstGeom>
        </p:spPr>
      </p:pic>
      <p:sp>
        <p:nvSpPr>
          <p:cNvPr id="10" name="TextBox 9"/>
          <p:cNvSpPr txBox="1"/>
          <p:nvPr/>
        </p:nvSpPr>
        <p:spPr>
          <a:xfrm>
            <a:off x="218364" y="2720537"/>
            <a:ext cx="4101348" cy="523220"/>
          </a:xfrm>
          <a:prstGeom prst="rect">
            <a:avLst/>
          </a:prstGeom>
          <a:noFill/>
        </p:spPr>
        <p:txBody>
          <a:bodyPr wrap="square" rtlCol="0">
            <a:spAutoFit/>
          </a:bodyPr>
          <a:lstStyle/>
          <a:p>
            <a:r>
              <a:rPr lang="en-US" sz="1400" dirty="0" smtClean="0"/>
              <a:t>Enables CDP on interface (</a:t>
            </a:r>
            <a:r>
              <a:rPr lang="en-US" sz="1400" b="1" dirty="0" smtClean="0"/>
              <a:t>no CDP enable</a:t>
            </a:r>
            <a:r>
              <a:rPr lang="en-US" sz="1400" dirty="0" smtClean="0"/>
              <a:t> disables)</a:t>
            </a:r>
            <a:endParaRPr lang="en-US" sz="1400" dirty="0"/>
          </a:p>
        </p:txBody>
      </p:sp>
      <p:sp>
        <p:nvSpPr>
          <p:cNvPr id="11" name="TextBox 10"/>
          <p:cNvSpPr txBox="1"/>
          <p:nvPr/>
        </p:nvSpPr>
        <p:spPr>
          <a:xfrm>
            <a:off x="218364" y="4097268"/>
            <a:ext cx="4049852" cy="307777"/>
          </a:xfrm>
          <a:prstGeom prst="rect">
            <a:avLst/>
          </a:prstGeom>
          <a:noFill/>
        </p:spPr>
        <p:txBody>
          <a:bodyPr wrap="square" rtlCol="0">
            <a:spAutoFit/>
          </a:bodyPr>
          <a:lstStyle/>
          <a:p>
            <a:r>
              <a:rPr lang="en-US" sz="1400" b="1" dirty="0"/>
              <a:t>n</a:t>
            </a:r>
            <a:r>
              <a:rPr lang="en-US" sz="1400" b="1" dirty="0" smtClean="0"/>
              <a:t>o </a:t>
            </a:r>
            <a:r>
              <a:rPr lang="en-US" sz="1400" b="1" dirty="0" err="1" smtClean="0"/>
              <a:t>cdp</a:t>
            </a:r>
            <a:r>
              <a:rPr lang="en-US" sz="1400" b="1" dirty="0" smtClean="0"/>
              <a:t> run </a:t>
            </a:r>
            <a:r>
              <a:rPr lang="en-US" sz="1400" dirty="0" smtClean="0"/>
              <a:t>globally disables (</a:t>
            </a:r>
            <a:r>
              <a:rPr lang="en-US" sz="1400" b="1" dirty="0" err="1" smtClean="0"/>
              <a:t>cdp</a:t>
            </a:r>
            <a:r>
              <a:rPr lang="en-US" sz="1400" b="1" dirty="0" smtClean="0"/>
              <a:t> run </a:t>
            </a:r>
            <a:r>
              <a:rPr lang="en-US" sz="1400" dirty="0" smtClean="0"/>
              <a:t>enables)</a:t>
            </a:r>
            <a:endParaRPr lang="en-US" sz="1400" dirty="0"/>
          </a:p>
        </p:txBody>
      </p:sp>
      <p:sp>
        <p:nvSpPr>
          <p:cNvPr id="12" name="TextBox 11"/>
          <p:cNvSpPr txBox="1"/>
          <p:nvPr/>
        </p:nvSpPr>
        <p:spPr>
          <a:xfrm>
            <a:off x="4752086" y="1593376"/>
            <a:ext cx="3498778" cy="307777"/>
          </a:xfrm>
          <a:prstGeom prst="rect">
            <a:avLst/>
          </a:prstGeom>
          <a:noFill/>
        </p:spPr>
        <p:txBody>
          <a:bodyPr wrap="square" rtlCol="0">
            <a:spAutoFit/>
          </a:bodyPr>
          <a:lstStyle/>
          <a:p>
            <a:r>
              <a:rPr lang="en-US" sz="1400" dirty="0" smtClean="0"/>
              <a:t>No neighbors detected</a:t>
            </a:r>
            <a:endParaRPr lang="en-US" sz="1400" dirty="0"/>
          </a:p>
        </p:txBody>
      </p:sp>
      <p:sp>
        <p:nvSpPr>
          <p:cNvPr id="13" name="TextBox 12"/>
          <p:cNvSpPr txBox="1"/>
          <p:nvPr/>
        </p:nvSpPr>
        <p:spPr>
          <a:xfrm>
            <a:off x="4752086" y="4097719"/>
            <a:ext cx="4019550" cy="307777"/>
          </a:xfrm>
          <a:prstGeom prst="rect">
            <a:avLst/>
          </a:prstGeom>
          <a:noFill/>
        </p:spPr>
        <p:txBody>
          <a:bodyPr wrap="square" rtlCol="0">
            <a:spAutoFit/>
          </a:bodyPr>
          <a:lstStyle/>
          <a:p>
            <a:r>
              <a:rPr lang="en-US" sz="1400" dirty="0" smtClean="0"/>
              <a:t>Indicates the interfaces with CDP enabled</a:t>
            </a:r>
            <a:endParaRPr lang="en-US" sz="1400" dirty="0"/>
          </a:p>
        </p:txBody>
      </p:sp>
    </p:spTree>
    <p:extLst>
      <p:ext uri="{BB962C8B-B14F-4D97-AF65-F5344CB8AC3E}">
        <p14:creationId xmlns:p14="http://schemas.microsoft.com/office/powerpoint/2010/main" val="124412290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1600" dirty="0" smtClean="0">
                <a:latin typeface="Arial" charset="0"/>
              </a:rPr>
              <a:t>Device Discovery with CDP</a:t>
            </a:r>
            <a:br>
              <a:rPr lang="en-US" sz="1600" dirty="0" smtClean="0">
                <a:latin typeface="Arial" charset="0"/>
              </a:rPr>
            </a:br>
            <a:r>
              <a:rPr lang="en-US" altLang="en-US" dirty="0" smtClean="0"/>
              <a:t>Discover Devices Using CDP</a:t>
            </a:r>
            <a:endParaRPr lang="en-CA" altLang="en-US" dirty="0" smtClean="0"/>
          </a:p>
        </p:txBody>
      </p:sp>
      <p:pic>
        <p:nvPicPr>
          <p:cNvPr id="4" name="Picture 3"/>
          <p:cNvPicPr>
            <a:picLocks noChangeAspect="1"/>
          </p:cNvPicPr>
          <p:nvPr/>
        </p:nvPicPr>
        <p:blipFill>
          <a:blip r:embed="rId3"/>
          <a:stretch>
            <a:fillRect/>
          </a:stretch>
        </p:blipFill>
        <p:spPr>
          <a:xfrm>
            <a:off x="154842" y="1545459"/>
            <a:ext cx="4508624" cy="1073150"/>
          </a:xfrm>
          <a:prstGeom prst="rect">
            <a:avLst/>
          </a:prstGeom>
        </p:spPr>
      </p:pic>
      <p:pic>
        <p:nvPicPr>
          <p:cNvPr id="6" name="Picture 5"/>
          <p:cNvPicPr>
            <a:picLocks noChangeAspect="1"/>
          </p:cNvPicPr>
          <p:nvPr/>
        </p:nvPicPr>
        <p:blipFill rotWithShape="1">
          <a:blip r:embed="rId4"/>
          <a:srcRect r="2651"/>
          <a:stretch/>
        </p:blipFill>
        <p:spPr>
          <a:xfrm>
            <a:off x="4832853" y="416707"/>
            <a:ext cx="4196848" cy="1705802"/>
          </a:xfrm>
          <a:prstGeom prst="rect">
            <a:avLst/>
          </a:prstGeom>
        </p:spPr>
      </p:pic>
      <p:pic>
        <p:nvPicPr>
          <p:cNvPr id="7" name="Picture 6"/>
          <p:cNvPicPr>
            <a:picLocks noChangeAspect="1"/>
          </p:cNvPicPr>
          <p:nvPr/>
        </p:nvPicPr>
        <p:blipFill rotWithShape="1">
          <a:blip r:embed="rId5"/>
          <a:srcRect r="2901"/>
          <a:stretch/>
        </p:blipFill>
        <p:spPr>
          <a:xfrm>
            <a:off x="4832852" y="2122509"/>
            <a:ext cx="4196848" cy="1253992"/>
          </a:xfrm>
          <a:prstGeom prst="rect">
            <a:avLst/>
          </a:prstGeom>
        </p:spPr>
      </p:pic>
      <p:pic>
        <p:nvPicPr>
          <p:cNvPr id="8" name="Picture 7"/>
          <p:cNvPicPr>
            <a:picLocks noChangeAspect="1"/>
          </p:cNvPicPr>
          <p:nvPr/>
        </p:nvPicPr>
        <p:blipFill>
          <a:blip r:embed="rId6"/>
          <a:stretch>
            <a:fillRect/>
          </a:stretch>
        </p:blipFill>
        <p:spPr>
          <a:xfrm>
            <a:off x="1083927" y="993757"/>
            <a:ext cx="2294273" cy="551702"/>
          </a:xfrm>
          <a:prstGeom prst="rect">
            <a:avLst/>
          </a:prstGeom>
        </p:spPr>
      </p:pic>
      <p:sp>
        <p:nvSpPr>
          <p:cNvPr id="9" name="TextBox 8"/>
          <p:cNvSpPr txBox="1"/>
          <p:nvPr/>
        </p:nvSpPr>
        <p:spPr>
          <a:xfrm>
            <a:off x="154842" y="2635121"/>
            <a:ext cx="4508624" cy="2508379"/>
          </a:xfrm>
          <a:prstGeom prst="rect">
            <a:avLst/>
          </a:prstGeom>
          <a:noFill/>
        </p:spPr>
        <p:txBody>
          <a:bodyPr wrap="square" rtlCol="0">
            <a:spAutoFit/>
          </a:bodyPr>
          <a:lstStyle/>
          <a:p>
            <a:r>
              <a:rPr lang="en-US" sz="1400" b="1" dirty="0">
                <a:solidFill>
                  <a:srgbClr val="000000"/>
                </a:solidFill>
                <a:latin typeface="+mn-lt"/>
                <a:ea typeface="ＭＳ Ｐゴシック" charset="0"/>
                <a:cs typeface="CiscoSans"/>
              </a:rPr>
              <a:t>show </a:t>
            </a:r>
            <a:r>
              <a:rPr lang="en-US" sz="1400" b="1" dirty="0" err="1">
                <a:solidFill>
                  <a:srgbClr val="000000"/>
                </a:solidFill>
                <a:latin typeface="+mn-lt"/>
                <a:ea typeface="ＭＳ Ｐゴシック" charset="0"/>
                <a:cs typeface="CiscoSans"/>
              </a:rPr>
              <a:t>cdp</a:t>
            </a:r>
            <a:r>
              <a:rPr lang="en-US" sz="1400" b="1" dirty="0">
                <a:solidFill>
                  <a:srgbClr val="000000"/>
                </a:solidFill>
                <a:latin typeface="+mn-lt"/>
                <a:ea typeface="ＭＳ Ｐゴシック" charset="0"/>
                <a:cs typeface="CiscoSans"/>
              </a:rPr>
              <a:t> neighbors </a:t>
            </a:r>
            <a:r>
              <a:rPr lang="en-US" sz="1400" dirty="0">
                <a:solidFill>
                  <a:srgbClr val="000000"/>
                </a:solidFill>
                <a:latin typeface="+mn-lt"/>
                <a:ea typeface="ＭＳ Ｐゴシック" charset="0"/>
                <a:cs typeface="CiscoSans"/>
              </a:rPr>
              <a:t>discovers: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S1 (Device ID)</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Gig 0/1 (local port identifier)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err="1">
                <a:solidFill>
                  <a:srgbClr val="000000"/>
                </a:solidFill>
                <a:latin typeface="+mn-lt"/>
                <a:ea typeface="ＭＳ Ｐゴシック" charset="0"/>
                <a:cs typeface="CiscoSans"/>
              </a:rPr>
              <a:t>Fas</a:t>
            </a:r>
            <a:r>
              <a:rPr lang="en-US" sz="1400" dirty="0">
                <a:solidFill>
                  <a:srgbClr val="000000"/>
                </a:solidFill>
                <a:latin typeface="+mn-lt"/>
                <a:ea typeface="ＭＳ Ｐゴシック" charset="0"/>
                <a:cs typeface="CiscoSans"/>
              </a:rPr>
              <a:t> 0/5 (remote port identified)</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S for switch (R for router)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WS-C2960 (hardware platform)</a:t>
            </a:r>
          </a:p>
          <a:p>
            <a:endParaRPr lang="en-US" dirty="0" smtClean="0"/>
          </a:p>
        </p:txBody>
      </p:sp>
      <p:sp>
        <p:nvSpPr>
          <p:cNvPr id="12" name="TextBox 11"/>
          <p:cNvSpPr txBox="1"/>
          <p:nvPr/>
        </p:nvSpPr>
        <p:spPr>
          <a:xfrm>
            <a:off x="4832852" y="3467100"/>
            <a:ext cx="3993648" cy="1184940"/>
          </a:xfrm>
          <a:prstGeom prst="rect">
            <a:avLst/>
          </a:prstGeom>
          <a:noFill/>
        </p:spPr>
        <p:txBody>
          <a:bodyPr wrap="square" rtlCol="0">
            <a:spAutoFit/>
          </a:bodyPr>
          <a:lstStyle/>
          <a:p>
            <a:r>
              <a:rPr lang="en-US" sz="1400" b="1" dirty="0">
                <a:solidFill>
                  <a:srgbClr val="000000"/>
                </a:solidFill>
                <a:latin typeface="+mn-lt"/>
                <a:ea typeface="ＭＳ Ｐゴシック" charset="0"/>
                <a:cs typeface="CiscoSans"/>
              </a:rPr>
              <a:t>show </a:t>
            </a:r>
            <a:r>
              <a:rPr lang="en-US" sz="1400" b="1" dirty="0" err="1">
                <a:solidFill>
                  <a:srgbClr val="000000"/>
                </a:solidFill>
                <a:latin typeface="+mn-lt"/>
                <a:ea typeface="ＭＳ Ｐゴシック" charset="0"/>
                <a:cs typeface="CiscoSans"/>
              </a:rPr>
              <a:t>cdp</a:t>
            </a:r>
            <a:r>
              <a:rPr lang="en-US" sz="1400" b="1" dirty="0">
                <a:solidFill>
                  <a:srgbClr val="000000"/>
                </a:solidFill>
                <a:latin typeface="+mn-lt"/>
                <a:ea typeface="ＭＳ Ｐゴシック" charset="0"/>
                <a:cs typeface="CiscoSans"/>
              </a:rPr>
              <a:t> neighbors detail </a:t>
            </a:r>
            <a:r>
              <a:rPr lang="en-US" sz="1400" dirty="0">
                <a:solidFill>
                  <a:srgbClr val="000000"/>
                </a:solidFill>
                <a:latin typeface="+mn-lt"/>
                <a:ea typeface="ＭＳ Ｐゴシック" charset="0"/>
                <a:cs typeface="CiscoSans"/>
              </a:rPr>
              <a:t>command provides additional information:</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IPv4 address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IOS </a:t>
            </a:r>
            <a:r>
              <a:rPr lang="en-US" sz="1400" dirty="0" smtClean="0">
                <a:solidFill>
                  <a:srgbClr val="000000"/>
                </a:solidFill>
                <a:latin typeface="+mn-lt"/>
                <a:ea typeface="ＭＳ Ｐゴシック" charset="0"/>
                <a:cs typeface="CiscoSans"/>
              </a:rPr>
              <a:t>version</a:t>
            </a:r>
            <a:endParaRPr lang="en-US" sz="14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40083748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1600" dirty="0" smtClean="0">
                <a:latin typeface="Arial" charset="0"/>
              </a:rPr>
              <a:t>Device Discovery with CDP</a:t>
            </a:r>
            <a:br>
              <a:rPr lang="en-US" sz="1600" dirty="0" smtClean="0">
                <a:latin typeface="Arial" charset="0"/>
              </a:rPr>
            </a:br>
            <a:r>
              <a:rPr lang="en-US" altLang="en-US" dirty="0" smtClean="0"/>
              <a:t>Discover Devices Using CDP (Cont.)</a:t>
            </a:r>
            <a:endParaRPr lang="en-CA" altLang="en-US" dirty="0" smtClean="0"/>
          </a:p>
        </p:txBody>
      </p:sp>
      <p:pic>
        <p:nvPicPr>
          <p:cNvPr id="2" name="Picture 1"/>
          <p:cNvPicPr>
            <a:picLocks noChangeAspect="1"/>
          </p:cNvPicPr>
          <p:nvPr/>
        </p:nvPicPr>
        <p:blipFill>
          <a:blip r:embed="rId3"/>
          <a:stretch>
            <a:fillRect/>
          </a:stretch>
        </p:blipFill>
        <p:spPr>
          <a:xfrm>
            <a:off x="1276351" y="971550"/>
            <a:ext cx="1800809" cy="882650"/>
          </a:xfrm>
          <a:prstGeom prst="rect">
            <a:avLst/>
          </a:prstGeom>
        </p:spPr>
      </p:pic>
      <p:pic>
        <p:nvPicPr>
          <p:cNvPr id="3" name="Picture 2"/>
          <p:cNvPicPr>
            <a:picLocks noChangeAspect="1"/>
          </p:cNvPicPr>
          <p:nvPr/>
        </p:nvPicPr>
        <p:blipFill>
          <a:blip r:embed="rId4"/>
          <a:stretch>
            <a:fillRect/>
          </a:stretch>
        </p:blipFill>
        <p:spPr>
          <a:xfrm>
            <a:off x="139701" y="1929220"/>
            <a:ext cx="4127499" cy="1015901"/>
          </a:xfrm>
          <a:prstGeom prst="rect">
            <a:avLst/>
          </a:prstGeom>
        </p:spPr>
      </p:pic>
      <p:sp>
        <p:nvSpPr>
          <p:cNvPr id="5" name="TextBox 4"/>
          <p:cNvSpPr txBox="1"/>
          <p:nvPr/>
        </p:nvSpPr>
        <p:spPr>
          <a:xfrm>
            <a:off x="139701" y="3086101"/>
            <a:ext cx="4127499" cy="984885"/>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Other devices connected to S1 can be determined</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S2 is revealed in the output!</a:t>
            </a:r>
          </a:p>
        </p:txBody>
      </p:sp>
      <p:pic>
        <p:nvPicPr>
          <p:cNvPr id="10" name="Picture 9"/>
          <p:cNvPicPr>
            <a:picLocks noChangeAspect="1"/>
          </p:cNvPicPr>
          <p:nvPr/>
        </p:nvPicPr>
        <p:blipFill>
          <a:blip r:embed="rId5"/>
          <a:stretch>
            <a:fillRect/>
          </a:stretch>
        </p:blipFill>
        <p:spPr>
          <a:xfrm>
            <a:off x="5692775" y="996372"/>
            <a:ext cx="1752897" cy="902848"/>
          </a:xfrm>
          <a:prstGeom prst="rect">
            <a:avLst/>
          </a:prstGeom>
        </p:spPr>
      </p:pic>
      <p:pic>
        <p:nvPicPr>
          <p:cNvPr id="11" name="Picture 10"/>
          <p:cNvPicPr>
            <a:picLocks noChangeAspect="1"/>
          </p:cNvPicPr>
          <p:nvPr/>
        </p:nvPicPr>
        <p:blipFill>
          <a:blip r:embed="rId6"/>
          <a:stretch>
            <a:fillRect/>
          </a:stretch>
        </p:blipFill>
        <p:spPr>
          <a:xfrm>
            <a:off x="4572001" y="1963575"/>
            <a:ext cx="4486084" cy="981546"/>
          </a:xfrm>
          <a:prstGeom prst="rect">
            <a:avLst/>
          </a:prstGeom>
        </p:spPr>
      </p:pic>
      <p:sp>
        <p:nvSpPr>
          <p:cNvPr id="14" name="TextBox 13"/>
          <p:cNvSpPr txBox="1"/>
          <p:nvPr/>
        </p:nvSpPr>
        <p:spPr>
          <a:xfrm>
            <a:off x="4505473" y="3101952"/>
            <a:ext cx="4127499" cy="338554"/>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No more devices to discover!</a:t>
            </a:r>
            <a:endParaRPr lang="en-US" sz="16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52133671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12</a:t>
            </a:r>
          </a:p>
          <a:p>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10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1600" dirty="0" smtClean="0">
                <a:latin typeface="Arial" charset="0"/>
              </a:rPr>
              <a:t>Device Discovery with CDP</a:t>
            </a:r>
            <a:r>
              <a:rPr lang="en-US" sz="1600" dirty="0">
                <a:latin typeface="Arial" charset="0"/>
              </a:rPr>
              <a:t/>
            </a:r>
            <a:br>
              <a:rPr lang="en-US" sz="1600" dirty="0">
                <a:latin typeface="Arial" charset="0"/>
              </a:rPr>
            </a:br>
            <a:r>
              <a:rPr lang="en-US" altLang="en-US" dirty="0" smtClean="0"/>
              <a:t>Packet Tracer – Map a Network Using CDP</a:t>
            </a:r>
          </a:p>
        </p:txBody>
      </p:sp>
      <p:pic>
        <p:nvPicPr>
          <p:cNvPr id="2" name="Picture 1"/>
          <p:cNvPicPr>
            <a:picLocks noChangeAspect="1"/>
          </p:cNvPicPr>
          <p:nvPr/>
        </p:nvPicPr>
        <p:blipFill>
          <a:blip r:embed="rId3"/>
          <a:stretch>
            <a:fillRect/>
          </a:stretch>
        </p:blipFill>
        <p:spPr>
          <a:xfrm>
            <a:off x="1544572" y="798944"/>
            <a:ext cx="6138928" cy="4145614"/>
          </a:xfrm>
          <a:prstGeom prst="rect">
            <a:avLst/>
          </a:prstGeom>
          <a:ln>
            <a:solidFill>
              <a:srgbClr val="000000"/>
            </a:solidFill>
          </a:ln>
        </p:spPr>
      </p:pic>
    </p:spTree>
    <p:extLst>
      <p:ext uri="{BB962C8B-B14F-4D97-AF65-F5344CB8AC3E}">
        <p14:creationId xmlns:p14="http://schemas.microsoft.com/office/powerpoint/2010/main" val="273694688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1600" dirty="0" smtClean="0"/>
              <a:t>Device Discovery with LLDP</a:t>
            </a:r>
            <a:br>
              <a:rPr lang="en-US" altLang="en-US" sz="1600" dirty="0" smtClean="0"/>
            </a:br>
            <a:r>
              <a:rPr lang="en-CA" altLang="en-US" dirty="0" smtClean="0"/>
              <a:t>LLDP Overview</a:t>
            </a:r>
          </a:p>
        </p:txBody>
      </p:sp>
      <p:sp>
        <p:nvSpPr>
          <p:cNvPr id="25603" name="Content Placeholder 2"/>
          <p:cNvSpPr>
            <a:spLocks noGrp="1"/>
          </p:cNvSpPr>
          <p:nvPr>
            <p:ph idx="1"/>
          </p:nvPr>
        </p:nvSpPr>
        <p:spPr>
          <a:xfrm>
            <a:off x="144065" y="1054101"/>
            <a:ext cx="8853286" cy="1409700"/>
          </a:xfrm>
        </p:spPr>
        <p:txBody>
          <a:bodyPr/>
          <a:lstStyle/>
          <a:p>
            <a:r>
              <a:rPr lang="en-US" altLang="en-US" dirty="0" smtClean="0"/>
              <a:t>Link Layer Discovery Protocol</a:t>
            </a:r>
          </a:p>
          <a:p>
            <a:pPr lvl="1"/>
            <a:r>
              <a:rPr lang="en-US" altLang="en-US" dirty="0" smtClean="0"/>
              <a:t>Vendor-neutral neighbor discovery similar to CDP</a:t>
            </a:r>
          </a:p>
          <a:p>
            <a:pPr lvl="1"/>
            <a:r>
              <a:rPr lang="en-US" altLang="en-US" dirty="0" smtClean="0"/>
              <a:t>Works with routers, switches, and wireless LAN access points</a:t>
            </a:r>
          </a:p>
          <a:p>
            <a:pPr lvl="1"/>
            <a:r>
              <a:rPr lang="en-US" altLang="en-US" dirty="0" smtClean="0"/>
              <a:t>Advertises its identity and capabilities to other devices and information from a connected Layer 2 device</a:t>
            </a:r>
            <a:r>
              <a:rPr lang="en-CA" altLang="en-US" dirty="0" smtClean="0"/>
              <a:t>		</a:t>
            </a:r>
          </a:p>
          <a:p>
            <a:endParaRPr lang="en-CA" altLang="en-US" dirty="0" smtClean="0"/>
          </a:p>
        </p:txBody>
      </p:sp>
      <p:pic>
        <p:nvPicPr>
          <p:cNvPr id="2" name="Picture 1"/>
          <p:cNvPicPr>
            <a:picLocks noChangeAspect="1"/>
          </p:cNvPicPr>
          <p:nvPr/>
        </p:nvPicPr>
        <p:blipFill>
          <a:blip r:embed="rId3"/>
          <a:stretch>
            <a:fillRect/>
          </a:stretch>
        </p:blipFill>
        <p:spPr>
          <a:xfrm>
            <a:off x="1752600" y="2718958"/>
            <a:ext cx="5435600" cy="1244600"/>
          </a:xfrm>
          <a:prstGeom prst="rect">
            <a:avLst/>
          </a:prstGeom>
        </p:spPr>
      </p:pic>
    </p:spTree>
    <p:extLst>
      <p:ext uri="{BB962C8B-B14F-4D97-AF65-F5344CB8AC3E}">
        <p14:creationId xmlns:p14="http://schemas.microsoft.com/office/powerpoint/2010/main" val="15051814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1600" dirty="0" smtClean="0"/>
              <a:t>Device Discovery with LLDP</a:t>
            </a:r>
            <a:br>
              <a:rPr lang="en-US" altLang="en-US" sz="1600" dirty="0" smtClean="0"/>
            </a:br>
            <a:r>
              <a:rPr lang="en-CA" altLang="en-US" dirty="0" smtClean="0"/>
              <a:t>Configure and Verify LLDP</a:t>
            </a:r>
          </a:p>
        </p:txBody>
      </p:sp>
      <p:sp>
        <p:nvSpPr>
          <p:cNvPr id="25603" name="Content Placeholder 2"/>
          <p:cNvSpPr>
            <a:spLocks noGrp="1"/>
          </p:cNvSpPr>
          <p:nvPr>
            <p:ph idx="1"/>
          </p:nvPr>
        </p:nvSpPr>
        <p:spPr>
          <a:xfrm>
            <a:off x="290714" y="3282950"/>
            <a:ext cx="8853286" cy="1181100"/>
          </a:xfrm>
        </p:spPr>
        <p:txBody>
          <a:bodyPr/>
          <a:lstStyle/>
          <a:p>
            <a:r>
              <a:rPr lang="en-US" altLang="en-US" b="1" dirty="0" err="1"/>
              <a:t>l</a:t>
            </a:r>
            <a:r>
              <a:rPr lang="en-US" altLang="en-US" b="1" dirty="0" err="1" smtClean="0"/>
              <a:t>ldp</a:t>
            </a:r>
            <a:r>
              <a:rPr lang="en-US" altLang="en-US" b="1" dirty="0" smtClean="0"/>
              <a:t> run </a:t>
            </a:r>
            <a:r>
              <a:rPr lang="en-US" altLang="en-US" dirty="0" smtClean="0"/>
              <a:t>enables globally</a:t>
            </a:r>
          </a:p>
          <a:p>
            <a:r>
              <a:rPr lang="en-US" altLang="en-US" dirty="0" smtClean="0"/>
              <a:t>LLDP can be configured on separate interfaces, configured separately to transmit and receive</a:t>
            </a:r>
          </a:p>
          <a:p>
            <a:r>
              <a:rPr lang="en-US" altLang="en-US" dirty="0" smtClean="0"/>
              <a:t>To disable LLDP globally – </a:t>
            </a:r>
            <a:r>
              <a:rPr lang="en-US" altLang="en-US" b="1" dirty="0" smtClean="0"/>
              <a:t>no </a:t>
            </a:r>
            <a:r>
              <a:rPr lang="en-US" altLang="en-US" b="1" dirty="0" err="1" smtClean="0"/>
              <a:t>lldp</a:t>
            </a:r>
            <a:r>
              <a:rPr lang="en-US" altLang="en-US" b="1" dirty="0" smtClean="0"/>
              <a:t> run</a:t>
            </a:r>
            <a:r>
              <a:rPr lang="en-CA" altLang="en-US" dirty="0" smtClean="0"/>
              <a:t>		</a:t>
            </a:r>
          </a:p>
          <a:p>
            <a:endParaRPr lang="en-CA" altLang="en-US" dirty="0" smtClean="0"/>
          </a:p>
        </p:txBody>
      </p:sp>
      <p:pic>
        <p:nvPicPr>
          <p:cNvPr id="2" name="Picture 1"/>
          <p:cNvPicPr>
            <a:picLocks noChangeAspect="1"/>
          </p:cNvPicPr>
          <p:nvPr/>
        </p:nvPicPr>
        <p:blipFill>
          <a:blip r:embed="rId3"/>
          <a:stretch>
            <a:fillRect/>
          </a:stretch>
        </p:blipFill>
        <p:spPr>
          <a:xfrm>
            <a:off x="290715" y="1055650"/>
            <a:ext cx="6184900" cy="2227300"/>
          </a:xfrm>
          <a:prstGeom prst="rect">
            <a:avLst/>
          </a:prstGeom>
        </p:spPr>
      </p:pic>
    </p:spTree>
    <p:extLst>
      <p:ext uri="{BB962C8B-B14F-4D97-AF65-F5344CB8AC3E}">
        <p14:creationId xmlns:p14="http://schemas.microsoft.com/office/powerpoint/2010/main" val="103377367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1600" dirty="0"/>
              <a:t>Device Discovery with </a:t>
            </a:r>
            <a:r>
              <a:rPr lang="en-US" altLang="en-US" sz="1600" dirty="0" smtClean="0"/>
              <a:t>LLDP</a:t>
            </a:r>
            <a:r>
              <a:rPr lang="en-US" altLang="en-US" dirty="0" smtClean="0"/>
              <a:t/>
            </a:r>
            <a:br>
              <a:rPr lang="en-US" altLang="en-US" dirty="0" smtClean="0"/>
            </a:br>
            <a:r>
              <a:rPr lang="en-US" dirty="0" smtClean="0"/>
              <a:t>Discover Devices Using LLDP</a:t>
            </a:r>
            <a:endParaRPr lang="en-US" altLang="en-US" dirty="0" smtClean="0"/>
          </a:p>
        </p:txBody>
      </p:sp>
      <p:pic>
        <p:nvPicPr>
          <p:cNvPr id="2" name="Picture 1"/>
          <p:cNvPicPr>
            <a:picLocks noChangeAspect="1"/>
          </p:cNvPicPr>
          <p:nvPr/>
        </p:nvPicPr>
        <p:blipFill>
          <a:blip r:embed="rId3"/>
          <a:stretch>
            <a:fillRect/>
          </a:stretch>
        </p:blipFill>
        <p:spPr>
          <a:xfrm>
            <a:off x="144795" y="1976339"/>
            <a:ext cx="4232341" cy="1212850"/>
          </a:xfrm>
          <a:prstGeom prst="rect">
            <a:avLst/>
          </a:prstGeom>
        </p:spPr>
      </p:pic>
      <p:pic>
        <p:nvPicPr>
          <p:cNvPr id="5" name="Picture 4"/>
          <p:cNvPicPr>
            <a:picLocks noChangeAspect="1"/>
          </p:cNvPicPr>
          <p:nvPr/>
        </p:nvPicPr>
        <p:blipFill>
          <a:blip r:embed="rId4"/>
          <a:stretch>
            <a:fillRect/>
          </a:stretch>
        </p:blipFill>
        <p:spPr>
          <a:xfrm>
            <a:off x="431767" y="1323460"/>
            <a:ext cx="3658395" cy="654584"/>
          </a:xfrm>
          <a:prstGeom prst="rect">
            <a:avLst/>
          </a:prstGeom>
        </p:spPr>
      </p:pic>
      <p:pic>
        <p:nvPicPr>
          <p:cNvPr id="6" name="Picture 5"/>
          <p:cNvPicPr>
            <a:picLocks noChangeAspect="1"/>
          </p:cNvPicPr>
          <p:nvPr/>
        </p:nvPicPr>
        <p:blipFill>
          <a:blip r:embed="rId5"/>
          <a:stretch>
            <a:fillRect/>
          </a:stretch>
        </p:blipFill>
        <p:spPr>
          <a:xfrm>
            <a:off x="4733925" y="915355"/>
            <a:ext cx="3778250" cy="1571845"/>
          </a:xfrm>
          <a:prstGeom prst="rect">
            <a:avLst/>
          </a:prstGeom>
        </p:spPr>
      </p:pic>
      <p:pic>
        <p:nvPicPr>
          <p:cNvPr id="7" name="Picture 6"/>
          <p:cNvPicPr>
            <a:picLocks noChangeAspect="1"/>
          </p:cNvPicPr>
          <p:nvPr/>
        </p:nvPicPr>
        <p:blipFill>
          <a:blip r:embed="rId6"/>
          <a:stretch>
            <a:fillRect/>
          </a:stretch>
        </p:blipFill>
        <p:spPr>
          <a:xfrm>
            <a:off x="4721225" y="2487200"/>
            <a:ext cx="3790950" cy="1213566"/>
          </a:xfrm>
          <a:prstGeom prst="rect">
            <a:avLst/>
          </a:prstGeom>
        </p:spPr>
      </p:pic>
      <p:pic>
        <p:nvPicPr>
          <p:cNvPr id="8" name="Picture 7"/>
          <p:cNvPicPr>
            <a:picLocks noChangeAspect="1"/>
          </p:cNvPicPr>
          <p:nvPr/>
        </p:nvPicPr>
        <p:blipFill>
          <a:blip r:embed="rId7"/>
          <a:stretch>
            <a:fillRect/>
          </a:stretch>
        </p:blipFill>
        <p:spPr>
          <a:xfrm>
            <a:off x="4721225" y="3700766"/>
            <a:ext cx="3790950" cy="697097"/>
          </a:xfrm>
          <a:prstGeom prst="rect">
            <a:avLst/>
          </a:prstGeom>
        </p:spPr>
      </p:pic>
    </p:spTree>
    <p:extLst>
      <p:ext uri="{BB962C8B-B14F-4D97-AF65-F5344CB8AC3E}">
        <p14:creationId xmlns:p14="http://schemas.microsoft.com/office/powerpoint/2010/main" val="202687556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1600" dirty="0"/>
              <a:t>Device Discovery with LLDP </a:t>
            </a:r>
            <a:r>
              <a:rPr lang="en-CA" altLang="en-US" sz="1600" dirty="0" smtClean="0"/>
              <a:t/>
            </a:r>
            <a:br>
              <a:rPr lang="en-CA" altLang="en-US" sz="1600" dirty="0" smtClean="0"/>
            </a:br>
            <a:r>
              <a:rPr lang="en-CA" altLang="en-US" dirty="0" smtClean="0"/>
              <a:t>Lab – Configure CDP and LLDP</a:t>
            </a:r>
            <a:endParaRPr lang="en-CA" altLang="en-US" dirty="0">
              <a:solidFill>
                <a:srgbClr val="0070C0"/>
              </a:solidFill>
            </a:endParaRPr>
          </a:p>
        </p:txBody>
      </p:sp>
      <p:pic>
        <p:nvPicPr>
          <p:cNvPr id="7" name="Picture 6"/>
          <p:cNvPicPr>
            <a:picLocks noChangeAspect="1"/>
          </p:cNvPicPr>
          <p:nvPr/>
        </p:nvPicPr>
        <p:blipFill>
          <a:blip r:embed="rId3"/>
          <a:stretch>
            <a:fillRect/>
          </a:stretch>
        </p:blipFill>
        <p:spPr>
          <a:xfrm>
            <a:off x="2823843" y="798944"/>
            <a:ext cx="3496315" cy="4216400"/>
          </a:xfrm>
          <a:prstGeom prst="rect">
            <a:avLst/>
          </a:prstGeom>
          <a:ln>
            <a:solidFill>
              <a:srgbClr val="000000"/>
            </a:solidFill>
          </a:ln>
        </p:spPr>
      </p:pic>
    </p:spTree>
    <p:extLst>
      <p:ext uri="{BB962C8B-B14F-4D97-AF65-F5344CB8AC3E}">
        <p14:creationId xmlns:p14="http://schemas.microsoft.com/office/powerpoint/2010/main" val="102095297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nb-NO" sz="4000" dirty="0" smtClean="0"/>
              <a:t>10.</a:t>
            </a:r>
            <a:r>
              <a:rPr lang="en-US" sz="4000" dirty="0" smtClean="0"/>
              <a:t>2 Device Management</a:t>
            </a:r>
            <a:endParaRPr lang="en-US" sz="4000" dirty="0"/>
          </a:p>
        </p:txBody>
      </p:sp>
    </p:spTree>
    <p:extLst>
      <p:ext uri="{BB962C8B-B14F-4D97-AF65-F5344CB8AC3E}">
        <p14:creationId xmlns:p14="http://schemas.microsoft.com/office/powerpoint/2010/main" val="86424922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1600" dirty="0" smtClean="0"/>
              <a:t>NTP</a:t>
            </a:r>
            <a:br>
              <a:rPr lang="en-US" sz="1600" dirty="0" smtClean="0"/>
            </a:br>
            <a:r>
              <a:rPr lang="en-CA" altLang="en-US" dirty="0" smtClean="0"/>
              <a:t>Setting the System Clock</a:t>
            </a:r>
          </a:p>
        </p:txBody>
      </p:sp>
      <p:pic>
        <p:nvPicPr>
          <p:cNvPr id="2" name="Picture 1"/>
          <p:cNvPicPr>
            <a:picLocks noChangeAspect="1"/>
          </p:cNvPicPr>
          <p:nvPr/>
        </p:nvPicPr>
        <p:blipFill>
          <a:blip r:embed="rId3"/>
          <a:stretch>
            <a:fillRect/>
          </a:stretch>
        </p:blipFill>
        <p:spPr>
          <a:xfrm>
            <a:off x="139700" y="901700"/>
            <a:ext cx="8509000" cy="1333500"/>
          </a:xfrm>
          <a:prstGeom prst="rect">
            <a:avLst/>
          </a:prstGeom>
        </p:spPr>
      </p:pic>
      <p:sp>
        <p:nvSpPr>
          <p:cNvPr id="3" name="Rectangle 2"/>
          <p:cNvSpPr/>
          <p:nvPr/>
        </p:nvSpPr>
        <p:spPr>
          <a:xfrm>
            <a:off x="139700" y="2337957"/>
            <a:ext cx="8509000" cy="2277547"/>
          </a:xfrm>
          <a:prstGeom prst="rect">
            <a:avLst/>
          </a:prstGeom>
        </p:spPr>
        <p:txBody>
          <a:bodyPr wrap="square">
            <a:spAutoFit/>
          </a:bodyPr>
          <a:lstStyle/>
          <a:p>
            <a:pPr defTabSz="684213">
              <a:spcBef>
                <a:spcPts val="600"/>
              </a:spcBef>
              <a:spcAft>
                <a:spcPts val="600"/>
              </a:spcAft>
              <a:buClr>
                <a:schemeClr val="tx2"/>
              </a:buClr>
              <a:buSzPct val="90000"/>
            </a:pPr>
            <a:r>
              <a:rPr lang="en-US" sz="1600" dirty="0" smtClean="0">
                <a:solidFill>
                  <a:srgbClr val="000000"/>
                </a:solidFill>
                <a:ea typeface="ＭＳ Ｐゴシック" charset="0"/>
                <a:cs typeface="CiscoSans"/>
              </a:rPr>
              <a:t>Managing</a:t>
            </a:r>
            <a:r>
              <a:rPr lang="en-US" sz="1600" dirty="0">
                <a:solidFill>
                  <a:srgbClr val="000000"/>
                </a:solidFill>
                <a:ea typeface="ＭＳ Ｐゴシック" charset="0"/>
                <a:cs typeface="CiscoSans"/>
              </a:rPr>
              <a:t>, securing, troubleshooting, and planning networks </a:t>
            </a:r>
            <a:r>
              <a:rPr lang="en-US" sz="1600" dirty="0" smtClean="0">
                <a:solidFill>
                  <a:srgbClr val="000000"/>
                </a:solidFill>
                <a:ea typeface="ＭＳ Ｐゴシック" charset="0"/>
                <a:cs typeface="CiscoSans"/>
              </a:rPr>
              <a:t>requires </a:t>
            </a:r>
            <a:r>
              <a:rPr lang="en-US" sz="1600" dirty="0">
                <a:solidFill>
                  <a:srgbClr val="000000"/>
                </a:solidFill>
                <a:ea typeface="ＭＳ Ｐゴシック" charset="0"/>
                <a:cs typeface="CiscoSans"/>
              </a:rPr>
              <a:t>accurate timestamping</a:t>
            </a:r>
          </a:p>
          <a:p>
            <a:pPr defTabSz="684213">
              <a:spcBef>
                <a:spcPts val="600"/>
              </a:spcBef>
              <a:spcAft>
                <a:spcPts val="600"/>
              </a:spcAft>
              <a:buClr>
                <a:schemeClr val="tx2"/>
              </a:buClr>
              <a:buSzPct val="90000"/>
            </a:pPr>
            <a:r>
              <a:rPr lang="en-US" sz="1600" dirty="0" smtClean="0">
                <a:solidFill>
                  <a:srgbClr val="000000"/>
                </a:solidFill>
                <a:latin typeface="+mn-lt"/>
                <a:ea typeface="ＭＳ Ｐゴシック" charset="0"/>
                <a:cs typeface="CiscoSans"/>
              </a:rPr>
              <a:t>Date </a:t>
            </a:r>
            <a:r>
              <a:rPr lang="en-US" sz="1600" dirty="0">
                <a:solidFill>
                  <a:srgbClr val="000000"/>
                </a:solidFill>
                <a:latin typeface="+mn-lt"/>
                <a:ea typeface="ＭＳ Ｐゴシック" charset="0"/>
                <a:cs typeface="CiscoSans"/>
              </a:rPr>
              <a:t>and time settings on a router or switch can be set using one of two methods: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Manually configure the date and time, as shown in the figure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Configure the Network Time Protocol (NTP</a:t>
            </a:r>
            <a:r>
              <a:rPr lang="en-US" sz="1500" dirty="0" smtClean="0">
                <a:solidFill>
                  <a:srgbClr val="000000"/>
                </a:solidFill>
                <a:latin typeface="+mn-lt"/>
                <a:ea typeface="ＭＳ Ｐゴシック" charset="0"/>
                <a:cs typeface="CiscoSans"/>
              </a:rPr>
              <a:t>)</a:t>
            </a:r>
          </a:p>
          <a:p>
            <a:pPr marL="627063" lvl="1"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NTP uses UDP port 123</a:t>
            </a:r>
          </a:p>
          <a:p>
            <a:pPr marL="627063" lvl="1"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NTP clients obtain time and date from a single </a:t>
            </a:r>
            <a:r>
              <a:rPr lang="en-US" sz="1500" dirty="0" smtClean="0">
                <a:solidFill>
                  <a:srgbClr val="000000"/>
                </a:solidFill>
                <a:latin typeface="+mn-lt"/>
                <a:ea typeface="ＭＳ Ｐゴシック" charset="0"/>
                <a:cs typeface="CiscoSans"/>
              </a:rPr>
              <a:t>source</a:t>
            </a:r>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237659108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1600" dirty="0" smtClean="0"/>
              <a:t>NTP</a:t>
            </a:r>
            <a:r>
              <a:rPr lang="en-US" sz="1600" dirty="0"/>
              <a:t/>
            </a:r>
            <a:br>
              <a:rPr lang="en-US" sz="1600" dirty="0"/>
            </a:br>
            <a:r>
              <a:rPr lang="en-CA" altLang="en-US" dirty="0" smtClean="0"/>
              <a:t>NTP Operation</a:t>
            </a:r>
          </a:p>
        </p:txBody>
      </p:sp>
      <p:sp>
        <p:nvSpPr>
          <p:cNvPr id="3" name="Content Placeholder 2"/>
          <p:cNvSpPr>
            <a:spLocks noGrp="1"/>
          </p:cNvSpPr>
          <p:nvPr>
            <p:ph idx="1"/>
          </p:nvPr>
        </p:nvSpPr>
        <p:spPr>
          <a:xfrm>
            <a:off x="156766" y="875722"/>
            <a:ext cx="4478734" cy="3785178"/>
          </a:xfrm>
        </p:spPr>
        <p:txBody>
          <a:bodyPr/>
          <a:lstStyle/>
          <a:p>
            <a:r>
              <a:rPr lang="en-CA" altLang="en-US" sz="1400" dirty="0" smtClean="0"/>
              <a:t>Stratum 0 – top level of hierarchical system, authoritative time sources, assumed to be accurate</a:t>
            </a:r>
          </a:p>
          <a:p>
            <a:r>
              <a:rPr lang="en-CA" altLang="en-US" sz="1400" dirty="0" smtClean="0"/>
              <a:t>Stratum 1 – directly connected to authoritative sources and act as primary network time standard</a:t>
            </a:r>
          </a:p>
          <a:p>
            <a:r>
              <a:rPr lang="en-CA" altLang="en-US" sz="1400" dirty="0" smtClean="0"/>
              <a:t>Stratum 2  and Lower – connected to stratum 1 devices via network connections, act as servers for stratum 3 devices</a:t>
            </a:r>
          </a:p>
          <a:p>
            <a:r>
              <a:rPr lang="en-CA" altLang="en-US" sz="1400" dirty="0" smtClean="0"/>
              <a:t>Smaller stratum numbers closer to authoritative time source</a:t>
            </a:r>
          </a:p>
          <a:p>
            <a:r>
              <a:rPr lang="en-CA" altLang="en-US" sz="1400" dirty="0" smtClean="0"/>
              <a:t>Larger the stratum number, the lower the stratum level (max hop is 15)</a:t>
            </a:r>
          </a:p>
          <a:p>
            <a:r>
              <a:rPr lang="en-CA" altLang="en-US" sz="1400" dirty="0" smtClean="0"/>
              <a:t>Stratum 16, lowest stratum level, indicates device is unsynchronized</a:t>
            </a:r>
          </a:p>
          <a:p>
            <a:endParaRPr lang="en-CA" altLang="en-US" dirty="0" smtClean="0"/>
          </a:p>
        </p:txBody>
      </p:sp>
      <p:pic>
        <p:nvPicPr>
          <p:cNvPr id="7" name="Picture 6"/>
          <p:cNvPicPr>
            <a:picLocks noChangeAspect="1"/>
          </p:cNvPicPr>
          <p:nvPr/>
        </p:nvPicPr>
        <p:blipFill>
          <a:blip r:embed="rId3"/>
          <a:stretch>
            <a:fillRect/>
          </a:stretch>
        </p:blipFill>
        <p:spPr>
          <a:xfrm>
            <a:off x="4635499" y="997854"/>
            <a:ext cx="4091277" cy="3180446"/>
          </a:xfrm>
          <a:prstGeom prst="rect">
            <a:avLst/>
          </a:prstGeom>
        </p:spPr>
      </p:pic>
    </p:spTree>
    <p:extLst>
      <p:ext uri="{BB962C8B-B14F-4D97-AF65-F5344CB8AC3E}">
        <p14:creationId xmlns:p14="http://schemas.microsoft.com/office/powerpoint/2010/main" val="135705128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2600"/>
            <a:ext cx="9144000" cy="757551"/>
          </a:xfrm>
        </p:spPr>
        <p:txBody>
          <a:bodyPr/>
          <a:lstStyle/>
          <a:p>
            <a:r>
              <a:rPr lang="en-US" sz="1600" dirty="0" smtClean="0"/>
              <a:t>NTP </a:t>
            </a:r>
            <a:r>
              <a:rPr lang="en-US" sz="1600" dirty="0"/>
              <a:t/>
            </a:r>
            <a:br>
              <a:rPr lang="en-US" sz="1600" dirty="0"/>
            </a:br>
            <a:r>
              <a:rPr lang="en-CA" altLang="en-US" dirty="0" smtClean="0"/>
              <a:t>Configure and Verify NTP</a:t>
            </a:r>
          </a:p>
        </p:txBody>
      </p:sp>
      <p:pic>
        <p:nvPicPr>
          <p:cNvPr id="5" name="Picture 4"/>
          <p:cNvPicPr>
            <a:picLocks noChangeAspect="1"/>
          </p:cNvPicPr>
          <p:nvPr/>
        </p:nvPicPr>
        <p:blipFill rotWithShape="1">
          <a:blip r:embed="rId3"/>
          <a:srcRect l="1955" t="37624" b="31226"/>
          <a:stretch/>
        </p:blipFill>
        <p:spPr>
          <a:xfrm>
            <a:off x="266700" y="1281517"/>
            <a:ext cx="4554843" cy="951637"/>
          </a:xfrm>
          <a:prstGeom prst="rect">
            <a:avLst/>
          </a:prstGeom>
        </p:spPr>
      </p:pic>
      <p:sp>
        <p:nvSpPr>
          <p:cNvPr id="6" name="TextBox 5"/>
          <p:cNvSpPr txBox="1"/>
          <p:nvPr/>
        </p:nvSpPr>
        <p:spPr>
          <a:xfrm>
            <a:off x="175885" y="927100"/>
            <a:ext cx="4015116" cy="323165"/>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Configure Stratum 2 NTP Server</a:t>
            </a:r>
          </a:p>
        </p:txBody>
      </p:sp>
      <p:pic>
        <p:nvPicPr>
          <p:cNvPr id="9" name="Picture 8"/>
          <p:cNvPicPr>
            <a:picLocks noChangeAspect="1"/>
          </p:cNvPicPr>
          <p:nvPr/>
        </p:nvPicPr>
        <p:blipFill>
          <a:blip r:embed="rId4"/>
          <a:stretch>
            <a:fillRect/>
          </a:stretch>
        </p:blipFill>
        <p:spPr>
          <a:xfrm>
            <a:off x="292101" y="2714520"/>
            <a:ext cx="4381500" cy="1813707"/>
          </a:xfrm>
          <a:prstGeom prst="rect">
            <a:avLst/>
          </a:prstGeom>
        </p:spPr>
      </p:pic>
      <p:sp>
        <p:nvSpPr>
          <p:cNvPr id="11" name="TextBox 10"/>
          <p:cNvSpPr txBox="1"/>
          <p:nvPr/>
        </p:nvSpPr>
        <p:spPr>
          <a:xfrm>
            <a:off x="266700" y="2451575"/>
            <a:ext cx="3289300" cy="323165"/>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Verify NTP Server Configuration</a:t>
            </a:r>
          </a:p>
        </p:txBody>
      </p:sp>
      <p:pic>
        <p:nvPicPr>
          <p:cNvPr id="10" name="Picture 9"/>
          <p:cNvPicPr>
            <a:picLocks noChangeAspect="1"/>
          </p:cNvPicPr>
          <p:nvPr/>
        </p:nvPicPr>
        <p:blipFill>
          <a:blip r:embed="rId5"/>
          <a:stretch>
            <a:fillRect/>
          </a:stretch>
        </p:blipFill>
        <p:spPr>
          <a:xfrm>
            <a:off x="3721370" y="1063096"/>
            <a:ext cx="5244830" cy="1305580"/>
          </a:xfrm>
          <a:prstGeom prst="rect">
            <a:avLst/>
          </a:prstGeom>
        </p:spPr>
      </p:pic>
      <p:sp>
        <p:nvSpPr>
          <p:cNvPr id="12" name="TextBox 11"/>
          <p:cNvSpPr txBox="1"/>
          <p:nvPr/>
        </p:nvSpPr>
        <p:spPr>
          <a:xfrm>
            <a:off x="4953000" y="2876340"/>
            <a:ext cx="3644900" cy="784830"/>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R1 </a:t>
            </a:r>
            <a:r>
              <a:rPr lang="en-US" sz="1500" dirty="0">
                <a:solidFill>
                  <a:srgbClr val="000000"/>
                </a:solidFill>
                <a:latin typeface="+mn-lt"/>
                <a:ea typeface="ＭＳ Ｐゴシック" charset="0"/>
                <a:cs typeface="CiscoSans"/>
              </a:rPr>
              <a:t>is synchronized with a stratum 1 NTP server at 209.165.200.225 which is synchronized with a GPS clock</a:t>
            </a:r>
          </a:p>
        </p:txBody>
      </p:sp>
    </p:spTree>
    <p:extLst>
      <p:ext uri="{BB962C8B-B14F-4D97-AF65-F5344CB8AC3E}">
        <p14:creationId xmlns:p14="http://schemas.microsoft.com/office/powerpoint/2010/main" val="2069962522"/>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42600"/>
            <a:ext cx="9144000" cy="757551"/>
          </a:xfrm>
        </p:spPr>
        <p:txBody>
          <a:bodyPr/>
          <a:lstStyle/>
          <a:p>
            <a:r>
              <a:rPr lang="en-US" sz="1600" dirty="0" smtClean="0"/>
              <a:t>NTP </a:t>
            </a:r>
            <a:r>
              <a:rPr lang="en-US" sz="1600" dirty="0"/>
              <a:t/>
            </a:r>
            <a:br>
              <a:rPr lang="en-US" sz="1600" dirty="0"/>
            </a:br>
            <a:r>
              <a:rPr lang="en-CA" altLang="en-US" dirty="0" smtClean="0"/>
              <a:t>Configure and Verify NTP (Cont.)</a:t>
            </a:r>
          </a:p>
        </p:txBody>
      </p:sp>
      <p:sp>
        <p:nvSpPr>
          <p:cNvPr id="6" name="TextBox 5"/>
          <p:cNvSpPr txBox="1"/>
          <p:nvPr/>
        </p:nvSpPr>
        <p:spPr>
          <a:xfrm>
            <a:off x="175885" y="1664622"/>
            <a:ext cx="3316615" cy="323165"/>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Configure Stratum </a:t>
            </a:r>
            <a:r>
              <a:rPr lang="en-US" sz="1500" dirty="0" smtClean="0">
                <a:solidFill>
                  <a:srgbClr val="000000"/>
                </a:solidFill>
                <a:latin typeface="+mn-lt"/>
                <a:ea typeface="ＭＳ Ｐゴシック" charset="0"/>
                <a:cs typeface="CiscoSans"/>
              </a:rPr>
              <a:t>3 </a:t>
            </a:r>
            <a:r>
              <a:rPr lang="en-US" sz="1500" dirty="0">
                <a:solidFill>
                  <a:srgbClr val="000000"/>
                </a:solidFill>
                <a:latin typeface="+mn-lt"/>
                <a:ea typeface="ＭＳ Ｐゴシック" charset="0"/>
                <a:cs typeface="CiscoSans"/>
              </a:rPr>
              <a:t>NTP Server</a:t>
            </a:r>
          </a:p>
        </p:txBody>
      </p:sp>
      <p:pic>
        <p:nvPicPr>
          <p:cNvPr id="10" name="Picture 9"/>
          <p:cNvPicPr>
            <a:picLocks noChangeAspect="1"/>
          </p:cNvPicPr>
          <p:nvPr/>
        </p:nvPicPr>
        <p:blipFill>
          <a:blip r:embed="rId3"/>
          <a:stretch>
            <a:fillRect/>
          </a:stretch>
        </p:blipFill>
        <p:spPr>
          <a:xfrm>
            <a:off x="3721370" y="829243"/>
            <a:ext cx="5244830" cy="1305580"/>
          </a:xfrm>
          <a:prstGeom prst="rect">
            <a:avLst/>
          </a:prstGeom>
        </p:spPr>
      </p:pic>
      <p:sp>
        <p:nvSpPr>
          <p:cNvPr id="12" name="TextBox 11"/>
          <p:cNvSpPr txBox="1"/>
          <p:nvPr/>
        </p:nvSpPr>
        <p:spPr>
          <a:xfrm>
            <a:off x="6197600" y="2465846"/>
            <a:ext cx="2603499" cy="1445754"/>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R1 </a:t>
            </a:r>
            <a:r>
              <a:rPr lang="en-US" sz="1500" dirty="0">
                <a:solidFill>
                  <a:srgbClr val="000000"/>
                </a:solidFill>
                <a:latin typeface="+mn-lt"/>
                <a:ea typeface="ＭＳ Ｐゴシック" charset="0"/>
                <a:cs typeface="CiscoSans"/>
              </a:rPr>
              <a:t>is </a:t>
            </a:r>
            <a:r>
              <a:rPr lang="en-US" sz="1500" dirty="0" smtClean="0">
                <a:solidFill>
                  <a:srgbClr val="000000"/>
                </a:solidFill>
                <a:latin typeface="+mn-lt"/>
                <a:ea typeface="ＭＳ Ｐゴシック" charset="0"/>
                <a:cs typeface="CiscoSans"/>
              </a:rPr>
              <a:t>a stratum 2 device and NTP server to S1</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S1 is a stratum 3 device that can provide NTP service to end devices</a:t>
            </a: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4"/>
          <a:stretch>
            <a:fillRect/>
          </a:stretch>
        </p:blipFill>
        <p:spPr>
          <a:xfrm>
            <a:off x="175885" y="2163916"/>
            <a:ext cx="5911850" cy="2440510"/>
          </a:xfrm>
          <a:prstGeom prst="rect">
            <a:avLst/>
          </a:prstGeom>
        </p:spPr>
      </p:pic>
    </p:spTree>
    <p:extLst>
      <p:ext uri="{BB962C8B-B14F-4D97-AF65-F5344CB8AC3E}">
        <p14:creationId xmlns:p14="http://schemas.microsoft.com/office/powerpoint/2010/main" val="73518086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435476" cy="1827791"/>
          </a:xfrm>
        </p:spPr>
        <p:txBody>
          <a:bodyPr/>
          <a:lstStyle/>
          <a:p>
            <a:r>
              <a:rPr lang="en-US" dirty="0" smtClean="0"/>
              <a:t>Chapter 10: Device Discovery, Management, and Maintenance</a:t>
            </a:r>
            <a:endParaRPr lang="en-US" dirty="0"/>
          </a:p>
        </p:txBody>
      </p:sp>
      <p:sp>
        <p:nvSpPr>
          <p:cNvPr id="3" name="Rectangle 2"/>
          <p:cNvSpPr/>
          <p:nvPr/>
        </p:nvSpPr>
        <p:spPr>
          <a:xfrm>
            <a:off x="628650" y="3436035"/>
            <a:ext cx="4572000" cy="646331"/>
          </a:xfrm>
          <a:prstGeom prst="rect">
            <a:avLst/>
          </a:prstGeom>
        </p:spPr>
        <p:txBody>
          <a:bodyPr>
            <a:spAutoFit/>
          </a:bodyPr>
          <a:lstStyle/>
          <a:p>
            <a:r>
              <a:rPr lang="en-US" b="1" dirty="0" smtClean="0"/>
              <a:t>Routing and Switching Essentials 6.0 </a:t>
            </a:r>
            <a:r>
              <a:rPr lang="en-US" b="1" dirty="0"/>
              <a:t>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en-US" sz="1600" dirty="0" smtClean="0"/>
              <a:t>NTP </a:t>
            </a:r>
            <a:r>
              <a:rPr lang="en-US" sz="1600" dirty="0"/>
              <a:t/>
            </a:r>
            <a:br>
              <a:rPr lang="en-US" sz="1600" dirty="0"/>
            </a:br>
            <a:r>
              <a:rPr lang="en-US" dirty="0" smtClean="0"/>
              <a:t>Packet Tracer </a:t>
            </a:r>
            <a:r>
              <a:rPr lang="en-US" dirty="0" smtClean="0">
                <a:solidFill>
                  <a:schemeClr val="tx1"/>
                </a:solidFill>
              </a:rPr>
              <a:t>- </a:t>
            </a:r>
            <a:r>
              <a:rPr lang="en-US" dirty="0" smtClean="0"/>
              <a:t>Configure and Verify NTP</a:t>
            </a:r>
            <a:endParaRPr lang="en-CA" altLang="en-US" dirty="0"/>
          </a:p>
        </p:txBody>
      </p:sp>
      <p:pic>
        <p:nvPicPr>
          <p:cNvPr id="4" name="Picture 3"/>
          <p:cNvPicPr>
            <a:picLocks noChangeAspect="1"/>
          </p:cNvPicPr>
          <p:nvPr/>
        </p:nvPicPr>
        <p:blipFill>
          <a:blip r:embed="rId3"/>
          <a:stretch>
            <a:fillRect/>
          </a:stretch>
        </p:blipFill>
        <p:spPr>
          <a:xfrm>
            <a:off x="2819108" y="798944"/>
            <a:ext cx="3505785" cy="4127500"/>
          </a:xfrm>
          <a:prstGeom prst="rect">
            <a:avLst/>
          </a:prstGeom>
          <a:ln>
            <a:solidFill>
              <a:srgbClr val="000000"/>
            </a:solidFill>
          </a:ln>
        </p:spPr>
      </p:pic>
    </p:spTree>
    <p:extLst>
      <p:ext uri="{BB962C8B-B14F-4D97-AF65-F5344CB8AC3E}">
        <p14:creationId xmlns:p14="http://schemas.microsoft.com/office/powerpoint/2010/main" val="4249539037"/>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idx="1"/>
          </p:nvPr>
        </p:nvSpPr>
        <p:spPr>
          <a:xfrm>
            <a:off x="169464" y="987980"/>
            <a:ext cx="4186636" cy="2197100"/>
          </a:xfrm>
        </p:spPr>
        <p:txBody>
          <a:bodyPr/>
          <a:lstStyle/>
          <a:p>
            <a:r>
              <a:rPr lang="en-US" altLang="en-US" sz="1600" dirty="0" smtClean="0"/>
              <a:t>Syslog</a:t>
            </a:r>
            <a:endParaRPr lang="en-CA" altLang="en-US" sz="1600" dirty="0" smtClean="0"/>
          </a:p>
          <a:p>
            <a:pPr lvl="1"/>
            <a:r>
              <a:rPr lang="en-CA" altLang="en-US" dirty="0" smtClean="0"/>
              <a:t>Describes a standard and protocol</a:t>
            </a:r>
          </a:p>
          <a:p>
            <a:pPr lvl="1"/>
            <a:r>
              <a:rPr lang="en-CA" altLang="en-US" dirty="0" smtClean="0"/>
              <a:t>Uses UDP port 514</a:t>
            </a:r>
          </a:p>
          <a:p>
            <a:pPr lvl="1"/>
            <a:r>
              <a:rPr lang="en-CA" altLang="en-US" dirty="0" smtClean="0"/>
              <a:t>Send event notification messages across IP networks to event message collectors</a:t>
            </a:r>
          </a:p>
          <a:p>
            <a:pPr lvl="1"/>
            <a:r>
              <a:rPr lang="en-CA" altLang="en-US" dirty="0" smtClean="0"/>
              <a:t>Routers, switches, servers, firewalls support syslog</a:t>
            </a:r>
          </a:p>
        </p:txBody>
      </p:sp>
      <p:sp>
        <p:nvSpPr>
          <p:cNvPr id="38915" name="Title 1"/>
          <p:cNvSpPr>
            <a:spLocks noGrp="1"/>
          </p:cNvSpPr>
          <p:nvPr>
            <p:ph type="title"/>
          </p:nvPr>
        </p:nvSpPr>
        <p:spPr/>
        <p:txBody>
          <a:bodyPr/>
          <a:lstStyle/>
          <a:p>
            <a:r>
              <a:rPr lang="en-US" sz="1600" dirty="0"/>
              <a:t>Syslog </a:t>
            </a:r>
            <a:r>
              <a:rPr lang="en-US" sz="1600" dirty="0" smtClean="0"/>
              <a:t>Operation</a:t>
            </a:r>
            <a:r>
              <a:rPr lang="en-US" sz="1600" dirty="0"/>
              <a:t/>
            </a:r>
            <a:br>
              <a:rPr lang="en-US" sz="1600" dirty="0"/>
            </a:br>
            <a:r>
              <a:rPr lang="en-US" dirty="0" smtClean="0"/>
              <a:t>Introduction to Syslog</a:t>
            </a:r>
            <a:endParaRPr lang="en-CA" altLang="en-US" dirty="0"/>
          </a:p>
        </p:txBody>
      </p:sp>
      <p:pic>
        <p:nvPicPr>
          <p:cNvPr id="3" name="Picture 2"/>
          <p:cNvPicPr>
            <a:picLocks noChangeAspect="1"/>
          </p:cNvPicPr>
          <p:nvPr/>
        </p:nvPicPr>
        <p:blipFill>
          <a:blip r:embed="rId3"/>
          <a:stretch>
            <a:fillRect/>
          </a:stretch>
        </p:blipFill>
        <p:spPr>
          <a:xfrm>
            <a:off x="4784062" y="987980"/>
            <a:ext cx="3159787" cy="2197100"/>
          </a:xfrm>
          <a:prstGeom prst="rect">
            <a:avLst/>
          </a:prstGeom>
        </p:spPr>
      </p:pic>
      <p:sp>
        <p:nvSpPr>
          <p:cNvPr id="4" name="TextBox 3"/>
          <p:cNvSpPr txBox="1"/>
          <p:nvPr/>
        </p:nvSpPr>
        <p:spPr>
          <a:xfrm>
            <a:off x="169464" y="3310616"/>
            <a:ext cx="7950200" cy="1546577"/>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CA" altLang="en-US" sz="1600" dirty="0">
                <a:solidFill>
                  <a:srgbClr val="000000"/>
                </a:solidFill>
                <a:latin typeface="+mn-lt"/>
                <a:ea typeface="ＭＳ Ｐゴシック" charset="0"/>
                <a:cs typeface="CiscoSans"/>
              </a:rPr>
              <a:t>Syslog logging service provides three primary functions:</a:t>
            </a:r>
          </a:p>
          <a:p>
            <a:pPr marL="358775" lvl="1" indent="-215900" defTabSz="684213">
              <a:spcBef>
                <a:spcPts val="300"/>
              </a:spcBef>
              <a:spcAft>
                <a:spcPts val="300"/>
              </a:spcAft>
              <a:buClr>
                <a:schemeClr val="tx2"/>
              </a:buClr>
              <a:buFont typeface="Arial" charset="0"/>
              <a:buChar char="•"/>
            </a:pPr>
            <a:r>
              <a:rPr lang="en-CA" altLang="en-US" sz="1400" dirty="0">
                <a:solidFill>
                  <a:srgbClr val="000000"/>
                </a:solidFill>
                <a:latin typeface="+mn-lt"/>
                <a:ea typeface="ＭＳ Ｐゴシック" charset="0"/>
                <a:cs typeface="CiscoSans"/>
              </a:rPr>
              <a:t>Ability to gather logging information for monitoring and troubleshooting</a:t>
            </a:r>
          </a:p>
          <a:p>
            <a:pPr marL="358775" lvl="1" indent="-215900" defTabSz="684213">
              <a:spcBef>
                <a:spcPts val="300"/>
              </a:spcBef>
              <a:spcAft>
                <a:spcPts val="300"/>
              </a:spcAft>
              <a:buClr>
                <a:schemeClr val="tx2"/>
              </a:buClr>
              <a:buFont typeface="Arial" charset="0"/>
              <a:buChar char="•"/>
            </a:pPr>
            <a:r>
              <a:rPr lang="en-CA" altLang="en-US" sz="1400" dirty="0">
                <a:solidFill>
                  <a:srgbClr val="000000"/>
                </a:solidFill>
                <a:latin typeface="+mn-lt"/>
                <a:ea typeface="ＭＳ Ｐゴシック" charset="0"/>
                <a:cs typeface="CiscoSans"/>
              </a:rPr>
              <a:t>Ability to select the type of logging information that is captured</a:t>
            </a:r>
          </a:p>
          <a:p>
            <a:pPr marL="358775" lvl="1" indent="-215900" defTabSz="684213">
              <a:spcBef>
                <a:spcPts val="300"/>
              </a:spcBef>
              <a:spcAft>
                <a:spcPts val="300"/>
              </a:spcAft>
              <a:buClr>
                <a:schemeClr val="tx2"/>
              </a:buClr>
              <a:buFont typeface="Arial" charset="0"/>
              <a:buChar char="•"/>
            </a:pPr>
            <a:r>
              <a:rPr lang="en-CA" altLang="en-US" sz="1400" dirty="0">
                <a:solidFill>
                  <a:srgbClr val="000000"/>
                </a:solidFill>
                <a:latin typeface="+mn-lt"/>
                <a:ea typeface="ＭＳ Ｐゴシック" charset="0"/>
                <a:cs typeface="CiscoSans"/>
              </a:rPr>
              <a:t>Ability to specify the destinations of captured syslog messages</a:t>
            </a:r>
          </a:p>
          <a:p>
            <a:pPr marL="358775" lvl="1" indent="-215900" defTabSz="684213">
              <a:spcBef>
                <a:spcPts val="300"/>
              </a:spcBef>
              <a:spcAft>
                <a:spcPts val="300"/>
              </a:spcAft>
              <a:buClr>
                <a:schemeClr val="tx2"/>
              </a:buClr>
              <a:buFont typeface="Arial" charset="0"/>
              <a:buChar char="•"/>
            </a:pPr>
            <a:endParaRPr lang="en-US" sz="14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9085925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idx="1"/>
          </p:nvPr>
        </p:nvSpPr>
        <p:spPr>
          <a:xfrm>
            <a:off x="182166" y="988181"/>
            <a:ext cx="4389835" cy="3393319"/>
          </a:xfrm>
        </p:spPr>
        <p:txBody>
          <a:bodyPr/>
          <a:lstStyle/>
          <a:p>
            <a:r>
              <a:rPr lang="en-US" dirty="0" smtClean="0"/>
              <a:t>Syslog </a:t>
            </a:r>
            <a:r>
              <a:rPr lang="en-US" dirty="0"/>
              <a:t>protocol starts by sending system messages and</a:t>
            </a:r>
            <a:r>
              <a:rPr lang="en-US" b="1" dirty="0"/>
              <a:t> debug </a:t>
            </a:r>
            <a:r>
              <a:rPr lang="en-US" dirty="0"/>
              <a:t>output to a local logging process internal to the device. </a:t>
            </a:r>
            <a:endParaRPr lang="en-US" dirty="0" smtClean="0"/>
          </a:p>
          <a:p>
            <a:r>
              <a:rPr lang="en-US" dirty="0" smtClean="0"/>
              <a:t>How </a:t>
            </a:r>
            <a:r>
              <a:rPr lang="en-US" dirty="0"/>
              <a:t>the logging process manages these messages and outputs is based on device configurations. </a:t>
            </a:r>
            <a:endParaRPr lang="en-US" dirty="0" smtClean="0"/>
          </a:p>
          <a:p>
            <a:r>
              <a:rPr lang="en-US" dirty="0"/>
              <a:t>S</a:t>
            </a:r>
            <a:r>
              <a:rPr lang="en-US" dirty="0" smtClean="0"/>
              <a:t>yslog </a:t>
            </a:r>
            <a:r>
              <a:rPr lang="en-US" dirty="0"/>
              <a:t>messages may be sent across the network to an external syslog server. </a:t>
            </a:r>
            <a:r>
              <a:rPr lang="en-US" dirty="0" smtClean="0"/>
              <a:t>Can be pulled into various reports.</a:t>
            </a:r>
          </a:p>
          <a:p>
            <a:r>
              <a:rPr lang="en-US" dirty="0" smtClean="0"/>
              <a:t>Syslog messages </a:t>
            </a:r>
            <a:r>
              <a:rPr lang="en-US" dirty="0"/>
              <a:t>may be sent to an internal buffer. </a:t>
            </a:r>
            <a:r>
              <a:rPr lang="en-US" dirty="0" smtClean="0"/>
              <a:t>Only viewable through the CLI of the device.</a:t>
            </a:r>
          </a:p>
        </p:txBody>
      </p:sp>
      <p:sp>
        <p:nvSpPr>
          <p:cNvPr id="38915" name="Title 1"/>
          <p:cNvSpPr>
            <a:spLocks noGrp="1"/>
          </p:cNvSpPr>
          <p:nvPr>
            <p:ph type="title"/>
          </p:nvPr>
        </p:nvSpPr>
        <p:spPr/>
        <p:txBody>
          <a:bodyPr/>
          <a:lstStyle/>
          <a:p>
            <a:r>
              <a:rPr lang="en-US" sz="1600" dirty="0"/>
              <a:t>Syslog </a:t>
            </a:r>
            <a:r>
              <a:rPr lang="en-US" sz="1600" dirty="0" smtClean="0"/>
              <a:t>Operation</a:t>
            </a:r>
            <a:r>
              <a:rPr lang="en-US" sz="1600" dirty="0"/>
              <a:t/>
            </a:r>
            <a:br>
              <a:rPr lang="en-US" sz="1600" dirty="0"/>
            </a:br>
            <a:r>
              <a:rPr lang="en-US" dirty="0" smtClean="0"/>
              <a:t>Syslog Operation</a:t>
            </a:r>
            <a:endParaRPr lang="en-CA" altLang="en-US" dirty="0"/>
          </a:p>
        </p:txBody>
      </p:sp>
      <p:pic>
        <p:nvPicPr>
          <p:cNvPr id="5" name="Picture 4"/>
          <p:cNvPicPr>
            <a:picLocks noChangeAspect="1"/>
          </p:cNvPicPr>
          <p:nvPr/>
        </p:nvPicPr>
        <p:blipFill>
          <a:blip r:embed="rId3"/>
          <a:stretch>
            <a:fillRect/>
          </a:stretch>
        </p:blipFill>
        <p:spPr>
          <a:xfrm>
            <a:off x="4794190" y="556488"/>
            <a:ext cx="3931082" cy="2651988"/>
          </a:xfrm>
          <a:prstGeom prst="rect">
            <a:avLst/>
          </a:prstGeom>
        </p:spPr>
      </p:pic>
      <p:sp>
        <p:nvSpPr>
          <p:cNvPr id="6" name="TextBox 5"/>
          <p:cNvSpPr txBox="1"/>
          <p:nvPr/>
        </p:nvSpPr>
        <p:spPr>
          <a:xfrm>
            <a:off x="4794190" y="3208476"/>
            <a:ext cx="4349810" cy="1531188"/>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D</a:t>
            </a:r>
            <a:r>
              <a:rPr lang="en-US" sz="1500" dirty="0" smtClean="0">
                <a:solidFill>
                  <a:srgbClr val="000000"/>
                </a:solidFill>
                <a:latin typeface="+mn-lt"/>
                <a:ea typeface="ＭＳ Ｐゴシック" charset="0"/>
                <a:cs typeface="CiscoSans"/>
              </a:rPr>
              <a:t>estinations </a:t>
            </a:r>
            <a:r>
              <a:rPr lang="en-US" sz="1500" dirty="0">
                <a:solidFill>
                  <a:srgbClr val="000000"/>
                </a:solidFill>
                <a:latin typeface="+mn-lt"/>
                <a:ea typeface="ＭＳ Ｐゴシック" charset="0"/>
                <a:cs typeface="CiscoSans"/>
              </a:rPr>
              <a:t>for syslog messages include:</a:t>
            </a:r>
          </a:p>
          <a:p>
            <a:pPr marL="358775" lvl="1" indent="-215900" defTabSz="684213">
              <a:spcBef>
                <a:spcPts val="300"/>
              </a:spcBef>
              <a:spcAft>
                <a:spcPts val="300"/>
              </a:spcAft>
              <a:buClr>
                <a:schemeClr val="tx2"/>
              </a:buClr>
              <a:buFont typeface="Arial" charset="0"/>
              <a:buChar char="•"/>
            </a:pPr>
            <a:r>
              <a:rPr lang="en-US" sz="1400" dirty="0">
                <a:solidFill>
                  <a:srgbClr val="000000"/>
                </a:solidFill>
                <a:latin typeface="+mn-lt"/>
                <a:ea typeface="ＭＳ Ｐゴシック" charset="0"/>
                <a:cs typeface="CiscoSans"/>
              </a:rPr>
              <a:t>Logging buffer (RAM inside a router or switch)</a:t>
            </a:r>
          </a:p>
          <a:p>
            <a:pPr marL="358775" lvl="1" indent="-215900" defTabSz="684213">
              <a:spcBef>
                <a:spcPts val="300"/>
              </a:spcBef>
              <a:spcAft>
                <a:spcPts val="300"/>
              </a:spcAft>
              <a:buClr>
                <a:schemeClr val="tx2"/>
              </a:buClr>
              <a:buFont typeface="Arial" charset="0"/>
              <a:buChar char="•"/>
            </a:pPr>
            <a:r>
              <a:rPr lang="en-US" sz="1400" dirty="0">
                <a:solidFill>
                  <a:srgbClr val="000000"/>
                </a:solidFill>
                <a:latin typeface="+mn-lt"/>
                <a:ea typeface="ＭＳ Ｐゴシック" charset="0"/>
                <a:cs typeface="CiscoSans"/>
              </a:rPr>
              <a:t>Console line </a:t>
            </a:r>
          </a:p>
          <a:p>
            <a:pPr marL="358775" lvl="1" indent="-215900" defTabSz="684213">
              <a:spcBef>
                <a:spcPts val="300"/>
              </a:spcBef>
              <a:spcAft>
                <a:spcPts val="300"/>
              </a:spcAft>
              <a:buClr>
                <a:schemeClr val="tx2"/>
              </a:buClr>
              <a:buFont typeface="Arial" charset="0"/>
              <a:buChar char="•"/>
            </a:pPr>
            <a:r>
              <a:rPr lang="en-US" sz="1400" dirty="0">
                <a:solidFill>
                  <a:srgbClr val="000000"/>
                </a:solidFill>
                <a:latin typeface="+mn-lt"/>
                <a:ea typeface="ＭＳ Ｐゴシック" charset="0"/>
                <a:cs typeface="CiscoSans"/>
              </a:rPr>
              <a:t>Terminal line</a:t>
            </a:r>
          </a:p>
          <a:p>
            <a:pPr marL="358775" lvl="1" indent="-215900" defTabSz="684213">
              <a:spcBef>
                <a:spcPts val="300"/>
              </a:spcBef>
              <a:spcAft>
                <a:spcPts val="300"/>
              </a:spcAft>
              <a:buClr>
                <a:schemeClr val="tx2"/>
              </a:buClr>
              <a:buFont typeface="Arial" charset="0"/>
              <a:buChar char="•"/>
            </a:pPr>
            <a:r>
              <a:rPr lang="en-US" sz="1400" dirty="0">
                <a:solidFill>
                  <a:srgbClr val="000000"/>
                </a:solidFill>
                <a:latin typeface="+mn-lt"/>
                <a:ea typeface="ＭＳ Ｐゴシック" charset="0"/>
                <a:cs typeface="CiscoSans"/>
              </a:rPr>
              <a:t>Syslog </a:t>
            </a:r>
            <a:r>
              <a:rPr lang="en-US" sz="1400" dirty="0" smtClean="0">
                <a:solidFill>
                  <a:srgbClr val="000000"/>
                </a:solidFill>
                <a:latin typeface="+mn-lt"/>
                <a:ea typeface="ＭＳ Ｐゴシック" charset="0"/>
                <a:cs typeface="CiscoSans"/>
              </a:rPr>
              <a:t>server</a:t>
            </a:r>
            <a:endParaRPr lang="en-US" sz="14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63224507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idx="1"/>
          </p:nvPr>
        </p:nvSpPr>
        <p:spPr>
          <a:xfrm>
            <a:off x="118664" y="900545"/>
            <a:ext cx="8682436" cy="750455"/>
          </a:xfrm>
        </p:spPr>
        <p:txBody>
          <a:bodyPr/>
          <a:lstStyle/>
          <a:p>
            <a:r>
              <a:rPr lang="en-US" altLang="en-US" dirty="0" smtClean="0"/>
              <a:t>Cisco devices produce syslog messages as a result of network events</a:t>
            </a:r>
          </a:p>
          <a:p>
            <a:r>
              <a:rPr lang="en-US" altLang="en-US" dirty="0" smtClean="0"/>
              <a:t>Every syslog message contains a severity level and a facility.</a:t>
            </a:r>
          </a:p>
          <a:p>
            <a:pPr lvl="1"/>
            <a:r>
              <a:rPr lang="en-US" altLang="en-US" dirty="0" smtClean="0"/>
              <a:t>Smaller are more critical</a:t>
            </a:r>
          </a:p>
        </p:txBody>
      </p:sp>
      <p:sp>
        <p:nvSpPr>
          <p:cNvPr id="38915" name="Title 1"/>
          <p:cNvSpPr>
            <a:spLocks noGrp="1"/>
          </p:cNvSpPr>
          <p:nvPr>
            <p:ph type="title"/>
          </p:nvPr>
        </p:nvSpPr>
        <p:spPr/>
        <p:txBody>
          <a:bodyPr/>
          <a:lstStyle/>
          <a:p>
            <a:r>
              <a:rPr lang="en-US" sz="1600" dirty="0"/>
              <a:t>Syslog </a:t>
            </a:r>
            <a:r>
              <a:rPr lang="en-US" sz="1600" dirty="0" smtClean="0"/>
              <a:t>Operation</a:t>
            </a:r>
            <a:r>
              <a:rPr lang="en-US" sz="1600" dirty="0"/>
              <a:t/>
            </a:r>
            <a:br>
              <a:rPr lang="en-US" sz="1600" dirty="0"/>
            </a:br>
            <a:r>
              <a:rPr lang="en-US" dirty="0" smtClean="0"/>
              <a:t>Syslog Message Format</a:t>
            </a:r>
            <a:endParaRPr lang="en-CA" altLang="en-US" dirty="0"/>
          </a:p>
        </p:txBody>
      </p:sp>
      <p:pic>
        <p:nvPicPr>
          <p:cNvPr id="3" name="Picture 2"/>
          <p:cNvPicPr>
            <a:picLocks noChangeAspect="1"/>
          </p:cNvPicPr>
          <p:nvPr/>
        </p:nvPicPr>
        <p:blipFill>
          <a:blip r:embed="rId3"/>
          <a:stretch>
            <a:fillRect/>
          </a:stretch>
        </p:blipFill>
        <p:spPr>
          <a:xfrm>
            <a:off x="254001" y="1936750"/>
            <a:ext cx="8636000" cy="2641600"/>
          </a:xfrm>
          <a:prstGeom prst="rect">
            <a:avLst/>
          </a:prstGeom>
        </p:spPr>
      </p:pic>
    </p:spTree>
    <p:extLst>
      <p:ext uri="{BB962C8B-B14F-4D97-AF65-F5344CB8AC3E}">
        <p14:creationId xmlns:p14="http://schemas.microsoft.com/office/powerpoint/2010/main" val="1469794668"/>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idx="1"/>
          </p:nvPr>
        </p:nvSpPr>
        <p:spPr>
          <a:xfrm>
            <a:off x="118664" y="900545"/>
            <a:ext cx="8682436" cy="3506355"/>
          </a:xfrm>
        </p:spPr>
        <p:txBody>
          <a:bodyPr/>
          <a:lstStyle/>
          <a:p>
            <a:r>
              <a:rPr lang="en-US" dirty="0"/>
              <a:t>Each syslog level has its own meaning:</a:t>
            </a:r>
          </a:p>
          <a:p>
            <a:pPr lvl="1"/>
            <a:r>
              <a:rPr lang="en-US" sz="1500" b="1" dirty="0"/>
              <a:t>Warning Level 4 - Emergency Level 0</a:t>
            </a:r>
            <a:r>
              <a:rPr lang="en-US" sz="1500" dirty="0"/>
              <a:t>: </a:t>
            </a:r>
            <a:r>
              <a:rPr lang="en-US" sz="1500" dirty="0" smtClean="0"/>
              <a:t>Error messages </a:t>
            </a:r>
            <a:r>
              <a:rPr lang="en-US" sz="1500" dirty="0"/>
              <a:t>about software or hardware malfunctions; </a:t>
            </a:r>
            <a:r>
              <a:rPr lang="en-US" sz="1500" dirty="0" smtClean="0"/>
              <a:t>functionality </a:t>
            </a:r>
            <a:r>
              <a:rPr lang="en-US" sz="1500" dirty="0"/>
              <a:t>of the device is affected</a:t>
            </a:r>
            <a:r>
              <a:rPr lang="en-US" sz="1500" dirty="0" smtClean="0"/>
              <a:t>.</a:t>
            </a:r>
            <a:endParaRPr lang="en-US" sz="1500" dirty="0"/>
          </a:p>
          <a:p>
            <a:pPr lvl="1"/>
            <a:r>
              <a:rPr lang="en-US" sz="1500" b="1" dirty="0"/>
              <a:t>Notification Level 5</a:t>
            </a:r>
            <a:r>
              <a:rPr lang="en-US" sz="1500" dirty="0"/>
              <a:t>: The notifications level is for </a:t>
            </a:r>
            <a:r>
              <a:rPr lang="en-US" sz="1500" dirty="0" smtClean="0"/>
              <a:t>normal events</a:t>
            </a:r>
            <a:r>
              <a:rPr lang="en-US" sz="1500" dirty="0"/>
              <a:t>. </a:t>
            </a:r>
            <a:r>
              <a:rPr lang="en-US" sz="1500" dirty="0" smtClean="0"/>
              <a:t>Interface up </a:t>
            </a:r>
            <a:r>
              <a:rPr lang="en-US" sz="1500" dirty="0"/>
              <a:t>or down transitions, and system restart messages are displayed at the notifications level.</a:t>
            </a:r>
          </a:p>
          <a:p>
            <a:pPr lvl="1"/>
            <a:r>
              <a:rPr lang="en-US" sz="1500" b="1" dirty="0"/>
              <a:t>Informational Level 6</a:t>
            </a:r>
            <a:r>
              <a:rPr lang="en-US" sz="1500" dirty="0"/>
              <a:t>: A normal information message that does not affect device functionality. For example, when a Cisco device is booting, you might see the following informational message: %LICENSE-6-EULA_ACCEPT_ALL: The Right to Use End User License Agreement is accepted.</a:t>
            </a:r>
          </a:p>
          <a:p>
            <a:pPr lvl="1"/>
            <a:r>
              <a:rPr lang="en-US" sz="1500" b="1" dirty="0"/>
              <a:t>Debugging Level 7</a:t>
            </a:r>
            <a:r>
              <a:rPr lang="en-US" sz="1500" dirty="0"/>
              <a:t>: This level indicates that the messages are output generated from issuing various</a:t>
            </a:r>
            <a:r>
              <a:rPr lang="en-US" sz="1500" b="1" dirty="0"/>
              <a:t> debug </a:t>
            </a:r>
            <a:r>
              <a:rPr lang="en-US" sz="1500" dirty="0"/>
              <a:t>commands.</a:t>
            </a:r>
          </a:p>
          <a:p>
            <a:pPr lvl="1"/>
            <a:endParaRPr lang="en-US" altLang="en-US" dirty="0" smtClean="0"/>
          </a:p>
        </p:txBody>
      </p:sp>
      <p:sp>
        <p:nvSpPr>
          <p:cNvPr id="38915" name="Title 1"/>
          <p:cNvSpPr>
            <a:spLocks noGrp="1"/>
          </p:cNvSpPr>
          <p:nvPr>
            <p:ph type="title"/>
          </p:nvPr>
        </p:nvSpPr>
        <p:spPr/>
        <p:txBody>
          <a:bodyPr/>
          <a:lstStyle/>
          <a:p>
            <a:r>
              <a:rPr lang="en-US" sz="1600" dirty="0"/>
              <a:t>Syslog </a:t>
            </a:r>
            <a:r>
              <a:rPr lang="en-US" sz="1600" dirty="0" smtClean="0"/>
              <a:t>Operation</a:t>
            </a:r>
            <a:r>
              <a:rPr lang="en-US" sz="1600" dirty="0"/>
              <a:t/>
            </a:r>
            <a:br>
              <a:rPr lang="en-US" sz="1600" dirty="0"/>
            </a:br>
            <a:r>
              <a:rPr lang="en-US" dirty="0" smtClean="0"/>
              <a:t>Syslog Message Format (Cont.)</a:t>
            </a:r>
            <a:endParaRPr lang="en-CA" altLang="en-US" dirty="0"/>
          </a:p>
        </p:txBody>
      </p:sp>
    </p:spTree>
    <p:extLst>
      <p:ext uri="{BB962C8B-B14F-4D97-AF65-F5344CB8AC3E}">
        <p14:creationId xmlns:p14="http://schemas.microsoft.com/office/powerpoint/2010/main" val="200797441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idx="1"/>
          </p:nvPr>
        </p:nvSpPr>
        <p:spPr>
          <a:xfrm>
            <a:off x="189508" y="900545"/>
            <a:ext cx="4242792" cy="1801093"/>
          </a:xfrm>
        </p:spPr>
        <p:txBody>
          <a:bodyPr/>
          <a:lstStyle/>
          <a:p>
            <a:r>
              <a:rPr lang="en-US" sz="1400" dirty="0"/>
              <a:t>By default, the format of syslog messages on the Cisco IOS Software </a:t>
            </a:r>
            <a:r>
              <a:rPr lang="en-US" sz="1400" dirty="0" smtClean="0"/>
              <a:t>is: </a:t>
            </a:r>
            <a:endParaRPr lang="en-US" dirty="0" smtClean="0"/>
          </a:p>
          <a:p>
            <a:r>
              <a:rPr lang="en-US" sz="1400" dirty="0" smtClean="0"/>
              <a:t>Sample </a:t>
            </a:r>
            <a:r>
              <a:rPr lang="en-US" sz="1400" dirty="0"/>
              <a:t>output on a Cisco switch for an </a:t>
            </a:r>
            <a:r>
              <a:rPr lang="en-US" sz="1400" dirty="0" err="1"/>
              <a:t>EtherChannel</a:t>
            </a:r>
            <a:r>
              <a:rPr lang="en-US" sz="1400" dirty="0"/>
              <a:t> link changing state to up </a:t>
            </a:r>
            <a:r>
              <a:rPr lang="en-US" sz="1400" dirty="0" smtClean="0"/>
              <a:t>is: </a:t>
            </a:r>
            <a:endParaRPr lang="en-US" sz="800" dirty="0" smtClean="0"/>
          </a:p>
          <a:p>
            <a:r>
              <a:rPr lang="en-US" sz="1400" dirty="0" smtClean="0"/>
              <a:t>Facility is </a:t>
            </a:r>
            <a:r>
              <a:rPr lang="en-US" sz="1400" dirty="0"/>
              <a:t>LINK and the severity level is 3, with a MNEMONIC of UPDOWN. </a:t>
            </a:r>
          </a:p>
        </p:txBody>
      </p:sp>
      <p:sp>
        <p:nvSpPr>
          <p:cNvPr id="38915" name="Title 1"/>
          <p:cNvSpPr>
            <a:spLocks noGrp="1"/>
          </p:cNvSpPr>
          <p:nvPr>
            <p:ph type="title"/>
          </p:nvPr>
        </p:nvSpPr>
        <p:spPr/>
        <p:txBody>
          <a:bodyPr/>
          <a:lstStyle/>
          <a:p>
            <a:r>
              <a:rPr lang="en-US" sz="1600" dirty="0"/>
              <a:t>Syslog </a:t>
            </a:r>
            <a:r>
              <a:rPr lang="en-US" sz="1600" dirty="0" smtClean="0"/>
              <a:t>Operation</a:t>
            </a:r>
            <a:r>
              <a:rPr lang="en-US" sz="1600" dirty="0"/>
              <a:t/>
            </a:r>
            <a:br>
              <a:rPr lang="en-US" sz="1600" dirty="0"/>
            </a:br>
            <a:r>
              <a:rPr lang="en-US" dirty="0" smtClean="0"/>
              <a:t>Syslog Message Format (Cont.)</a:t>
            </a:r>
            <a:endParaRPr lang="en-CA" altLang="en-US" dirty="0"/>
          </a:p>
        </p:txBody>
      </p:sp>
      <p:pic>
        <p:nvPicPr>
          <p:cNvPr id="3" name="Picture 2"/>
          <p:cNvPicPr>
            <a:picLocks noChangeAspect="1"/>
          </p:cNvPicPr>
          <p:nvPr/>
        </p:nvPicPr>
        <p:blipFill>
          <a:blip r:embed="rId3"/>
          <a:stretch>
            <a:fillRect/>
          </a:stretch>
        </p:blipFill>
        <p:spPr>
          <a:xfrm>
            <a:off x="981076" y="2576661"/>
            <a:ext cx="7537450" cy="2191505"/>
          </a:xfrm>
          <a:prstGeom prst="rect">
            <a:avLst/>
          </a:prstGeom>
        </p:spPr>
      </p:pic>
      <p:pic>
        <p:nvPicPr>
          <p:cNvPr id="4" name="Picture 3"/>
          <p:cNvPicPr>
            <a:picLocks noChangeAspect="1"/>
          </p:cNvPicPr>
          <p:nvPr/>
        </p:nvPicPr>
        <p:blipFill>
          <a:blip r:embed="rId4"/>
          <a:stretch>
            <a:fillRect/>
          </a:stretch>
        </p:blipFill>
        <p:spPr>
          <a:xfrm>
            <a:off x="4572001" y="978766"/>
            <a:ext cx="3810000" cy="457200"/>
          </a:xfrm>
          <a:prstGeom prst="rect">
            <a:avLst/>
          </a:prstGeom>
          <a:ln>
            <a:solidFill>
              <a:srgbClr val="000000"/>
            </a:solidFill>
          </a:ln>
        </p:spPr>
      </p:pic>
      <p:pic>
        <p:nvPicPr>
          <p:cNvPr id="5" name="Picture 4"/>
          <p:cNvPicPr>
            <a:picLocks noChangeAspect="1"/>
          </p:cNvPicPr>
          <p:nvPr/>
        </p:nvPicPr>
        <p:blipFill>
          <a:blip r:embed="rId5"/>
          <a:stretch>
            <a:fillRect/>
          </a:stretch>
        </p:blipFill>
        <p:spPr>
          <a:xfrm>
            <a:off x="4572001" y="1615788"/>
            <a:ext cx="3848100" cy="730251"/>
          </a:xfrm>
          <a:prstGeom prst="rect">
            <a:avLst/>
          </a:prstGeom>
          <a:ln>
            <a:solidFill>
              <a:srgbClr val="000000"/>
            </a:solidFill>
          </a:ln>
        </p:spPr>
      </p:pic>
      <p:cxnSp>
        <p:nvCxnSpPr>
          <p:cNvPr id="7" name="Straight Arrow Connector 6"/>
          <p:cNvCxnSpPr>
            <a:endCxn id="38916" idx="3"/>
          </p:cNvCxnSpPr>
          <p:nvPr/>
        </p:nvCxnSpPr>
        <p:spPr>
          <a:xfrm>
            <a:off x="3810000" y="1801091"/>
            <a:ext cx="6223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10000" y="1279234"/>
            <a:ext cx="6223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570165"/>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idx="1"/>
          </p:nvPr>
        </p:nvSpPr>
        <p:spPr>
          <a:xfrm>
            <a:off x="139701" y="925945"/>
            <a:ext cx="8864599" cy="1423470"/>
          </a:xfrm>
        </p:spPr>
        <p:txBody>
          <a:bodyPr/>
          <a:lstStyle/>
          <a:p>
            <a:r>
              <a:rPr lang="en-US" altLang="en-US" sz="1400" dirty="0" smtClean="0"/>
              <a:t>By default, log messages are not timestamped</a:t>
            </a:r>
          </a:p>
          <a:p>
            <a:r>
              <a:rPr lang="en-US" altLang="en-US" sz="1400" dirty="0" smtClean="0"/>
              <a:t>Log messages should be timestamped so when sent to destination (syslog server) there is a record of when the message was generated </a:t>
            </a:r>
          </a:p>
          <a:p>
            <a:r>
              <a:rPr lang="en-US" altLang="en-US" sz="1400" dirty="0" smtClean="0"/>
              <a:t>Notice date below once timestamp is activated</a:t>
            </a:r>
          </a:p>
        </p:txBody>
      </p:sp>
      <p:sp>
        <p:nvSpPr>
          <p:cNvPr id="38915" name="Title 1"/>
          <p:cNvSpPr>
            <a:spLocks noGrp="1"/>
          </p:cNvSpPr>
          <p:nvPr>
            <p:ph type="title"/>
          </p:nvPr>
        </p:nvSpPr>
        <p:spPr/>
        <p:txBody>
          <a:bodyPr/>
          <a:lstStyle/>
          <a:p>
            <a:r>
              <a:rPr lang="en-US" sz="1600" dirty="0"/>
              <a:t>Syslog </a:t>
            </a:r>
            <a:r>
              <a:rPr lang="en-US" sz="1600" dirty="0" smtClean="0"/>
              <a:t>Operation</a:t>
            </a:r>
            <a:r>
              <a:rPr lang="en-US" sz="1600" dirty="0"/>
              <a:t/>
            </a:r>
            <a:br>
              <a:rPr lang="en-US" sz="1600" dirty="0"/>
            </a:br>
            <a:r>
              <a:rPr lang="en-US" dirty="0" smtClean="0"/>
              <a:t>Service Timestamp</a:t>
            </a:r>
            <a:endParaRPr lang="en-CA" altLang="en-US" dirty="0"/>
          </a:p>
        </p:txBody>
      </p:sp>
      <p:pic>
        <p:nvPicPr>
          <p:cNvPr id="5" name="Picture 4"/>
          <p:cNvPicPr>
            <a:picLocks noChangeAspect="1"/>
          </p:cNvPicPr>
          <p:nvPr/>
        </p:nvPicPr>
        <p:blipFill>
          <a:blip r:embed="rId3"/>
          <a:stretch>
            <a:fillRect/>
          </a:stretch>
        </p:blipFill>
        <p:spPr>
          <a:xfrm>
            <a:off x="1003300" y="2209714"/>
            <a:ext cx="6896100" cy="2524301"/>
          </a:xfrm>
          <a:prstGeom prst="rect">
            <a:avLst/>
          </a:prstGeom>
        </p:spPr>
      </p:pic>
    </p:spTree>
    <p:extLst>
      <p:ext uri="{BB962C8B-B14F-4D97-AF65-F5344CB8AC3E}">
        <p14:creationId xmlns:p14="http://schemas.microsoft.com/office/powerpoint/2010/main" val="37224104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CA" altLang="en-US" sz="1600" dirty="0" smtClean="0"/>
              <a:t>Syslog Configuration</a:t>
            </a:r>
            <a:br>
              <a:rPr lang="en-CA" altLang="en-US" sz="1600" dirty="0" smtClean="0"/>
            </a:br>
            <a:r>
              <a:rPr lang="en-CA" altLang="en-US" dirty="0" smtClean="0"/>
              <a:t>Syslog Server</a:t>
            </a:r>
          </a:p>
        </p:txBody>
      </p:sp>
      <p:sp>
        <p:nvSpPr>
          <p:cNvPr id="5" name="TextBox 4"/>
          <p:cNvSpPr txBox="1"/>
          <p:nvPr/>
        </p:nvSpPr>
        <p:spPr>
          <a:xfrm>
            <a:off x="127000" y="782320"/>
            <a:ext cx="8788400" cy="323165"/>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To view syslog messages, a syslog server must be installed on a networked PC</a:t>
            </a:r>
          </a:p>
        </p:txBody>
      </p:sp>
      <p:pic>
        <p:nvPicPr>
          <p:cNvPr id="2" name="Picture 1"/>
          <p:cNvPicPr>
            <a:picLocks noChangeAspect="1"/>
          </p:cNvPicPr>
          <p:nvPr/>
        </p:nvPicPr>
        <p:blipFill>
          <a:blip r:embed="rId3"/>
          <a:stretch>
            <a:fillRect/>
          </a:stretch>
        </p:blipFill>
        <p:spPr>
          <a:xfrm>
            <a:off x="3568700" y="1338984"/>
            <a:ext cx="5143500" cy="2689276"/>
          </a:xfrm>
          <a:prstGeom prst="rect">
            <a:avLst/>
          </a:prstGeom>
        </p:spPr>
      </p:pic>
      <p:pic>
        <p:nvPicPr>
          <p:cNvPr id="3" name="Picture 2"/>
          <p:cNvPicPr>
            <a:picLocks noChangeAspect="1"/>
          </p:cNvPicPr>
          <p:nvPr/>
        </p:nvPicPr>
        <p:blipFill>
          <a:blip r:embed="rId4"/>
          <a:stretch>
            <a:fillRect/>
          </a:stretch>
        </p:blipFill>
        <p:spPr>
          <a:xfrm>
            <a:off x="330201" y="1338984"/>
            <a:ext cx="3098799" cy="2758823"/>
          </a:xfrm>
          <a:prstGeom prst="rect">
            <a:avLst/>
          </a:prstGeom>
        </p:spPr>
      </p:pic>
    </p:spTree>
    <p:extLst>
      <p:ext uri="{BB962C8B-B14F-4D97-AF65-F5344CB8AC3E}">
        <p14:creationId xmlns:p14="http://schemas.microsoft.com/office/powerpoint/2010/main" val="17424641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en-CA" altLang="en-US" sz="1600" dirty="0"/>
              <a:t>Syslog Configuration </a:t>
            </a:r>
            <a:r>
              <a:rPr lang="en-CA" altLang="en-US" sz="1600" dirty="0" smtClean="0"/>
              <a:t/>
            </a:r>
            <a:br>
              <a:rPr lang="en-CA" altLang="en-US" sz="1600" dirty="0" smtClean="0"/>
            </a:br>
            <a:r>
              <a:rPr lang="en-CA" altLang="en-US" dirty="0" smtClean="0"/>
              <a:t>Default Logging</a:t>
            </a:r>
          </a:p>
        </p:txBody>
      </p:sp>
      <p:pic>
        <p:nvPicPr>
          <p:cNvPr id="2" name="Picture 1"/>
          <p:cNvPicPr>
            <a:picLocks noChangeAspect="1"/>
          </p:cNvPicPr>
          <p:nvPr/>
        </p:nvPicPr>
        <p:blipFill>
          <a:blip r:embed="rId3"/>
          <a:stretch>
            <a:fillRect/>
          </a:stretch>
        </p:blipFill>
        <p:spPr>
          <a:xfrm>
            <a:off x="329215" y="845088"/>
            <a:ext cx="4115786" cy="2740218"/>
          </a:xfrm>
          <a:prstGeom prst="rect">
            <a:avLst/>
          </a:prstGeom>
        </p:spPr>
      </p:pic>
      <p:pic>
        <p:nvPicPr>
          <p:cNvPr id="3" name="Picture 2"/>
          <p:cNvPicPr>
            <a:picLocks noChangeAspect="1"/>
          </p:cNvPicPr>
          <p:nvPr/>
        </p:nvPicPr>
        <p:blipFill>
          <a:blip r:embed="rId4"/>
          <a:stretch>
            <a:fillRect/>
          </a:stretch>
        </p:blipFill>
        <p:spPr>
          <a:xfrm>
            <a:off x="329214" y="3547206"/>
            <a:ext cx="4115787" cy="801352"/>
          </a:xfrm>
          <a:prstGeom prst="rect">
            <a:avLst/>
          </a:prstGeom>
        </p:spPr>
      </p:pic>
      <p:sp>
        <p:nvSpPr>
          <p:cNvPr id="6" name="Rectangle 5"/>
          <p:cNvSpPr/>
          <p:nvPr/>
        </p:nvSpPr>
        <p:spPr>
          <a:xfrm>
            <a:off x="4445002" y="845088"/>
            <a:ext cx="4698999" cy="3323987"/>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altLang="en-US" sz="1500" dirty="0">
                <a:solidFill>
                  <a:srgbClr val="000000"/>
                </a:solidFill>
                <a:latin typeface="+mn-lt"/>
                <a:ea typeface="ＭＳ Ｐゴシック" charset="0"/>
                <a:cs typeface="CiscoSans"/>
              </a:rPr>
              <a:t>By default, log messages sent to the </a:t>
            </a:r>
            <a:r>
              <a:rPr lang="en-US" altLang="en-US" sz="1500" dirty="0" smtClean="0">
                <a:solidFill>
                  <a:srgbClr val="000000"/>
                </a:solidFill>
                <a:latin typeface="+mn-lt"/>
                <a:ea typeface="ＭＳ Ｐゴシック" charset="0"/>
                <a:cs typeface="CiscoSans"/>
              </a:rPr>
              <a:t>console.</a:t>
            </a:r>
            <a:endParaRPr lang="en-US" alt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altLang="en-US" sz="1500" dirty="0">
                <a:solidFill>
                  <a:srgbClr val="000000"/>
                </a:solidFill>
                <a:latin typeface="+mn-lt"/>
                <a:ea typeface="ＭＳ Ｐゴシック" charset="0"/>
                <a:cs typeface="CiscoSans"/>
              </a:rPr>
              <a:t>Some IOS versions buffer log messages by default </a:t>
            </a:r>
            <a:r>
              <a:rPr lang="en-US" altLang="en-US" sz="1500" dirty="0" smtClean="0">
                <a:solidFill>
                  <a:srgbClr val="000000"/>
                </a:solidFill>
                <a:latin typeface="+mn-lt"/>
                <a:ea typeface="ＭＳ Ｐゴシック" charset="0"/>
                <a:cs typeface="CiscoSans"/>
              </a:rPr>
              <a:t>too.</a:t>
            </a:r>
            <a:endParaRPr lang="en-US" alt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First highlighted line states that this router logs to the console and includes debug messages. </a:t>
            </a:r>
          </a:p>
          <a:p>
            <a:pPr marL="358775" lvl="1" indent="-2159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all debug level messages, as well as any lower level messages are logged to the console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Second highlighted line states that this router logs to an internal buffer.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System messages that have been logged are at the end of the output.</a:t>
            </a:r>
            <a:endParaRPr lang="en-US" alt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218292791"/>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2"/>
          <p:cNvSpPr>
            <a:spLocks noGrp="1"/>
          </p:cNvSpPr>
          <p:nvPr>
            <p:ph idx="1"/>
          </p:nvPr>
        </p:nvSpPr>
        <p:spPr>
          <a:xfrm>
            <a:off x="5181600" y="965220"/>
            <a:ext cx="3695700" cy="2527299"/>
          </a:xfrm>
        </p:spPr>
        <p:txBody>
          <a:bodyPr/>
          <a:lstStyle/>
          <a:p>
            <a:r>
              <a:rPr lang="en-US" dirty="0" smtClean="0"/>
              <a:t>R1 </a:t>
            </a:r>
            <a:r>
              <a:rPr lang="en-US" dirty="0"/>
              <a:t>is configured to send log messages of levels 4 and lower to the syslog server at </a:t>
            </a:r>
            <a:r>
              <a:rPr lang="en-US" dirty="0" smtClean="0"/>
              <a:t>192.168.1.3</a:t>
            </a:r>
          </a:p>
          <a:p>
            <a:r>
              <a:rPr lang="en-US" dirty="0"/>
              <a:t>S</a:t>
            </a:r>
            <a:r>
              <a:rPr lang="en-US" dirty="0" smtClean="0"/>
              <a:t>ource </a:t>
            </a:r>
            <a:r>
              <a:rPr lang="en-US" dirty="0"/>
              <a:t>interface is set as the G0/0 </a:t>
            </a:r>
            <a:r>
              <a:rPr lang="en-US" dirty="0" smtClean="0"/>
              <a:t>interface </a:t>
            </a:r>
          </a:p>
          <a:p>
            <a:r>
              <a:rPr lang="en-US" dirty="0" smtClean="0"/>
              <a:t>Loopback interface </a:t>
            </a:r>
            <a:r>
              <a:rPr lang="en-US" dirty="0"/>
              <a:t>is created, then shut down, and then brought back </a:t>
            </a:r>
            <a:r>
              <a:rPr lang="en-US" dirty="0" smtClean="0"/>
              <a:t>up </a:t>
            </a:r>
          </a:p>
          <a:p>
            <a:r>
              <a:rPr lang="en-US" dirty="0" smtClean="0"/>
              <a:t>Console output </a:t>
            </a:r>
            <a:r>
              <a:rPr lang="en-US" dirty="0"/>
              <a:t>reflects these </a:t>
            </a:r>
            <a:r>
              <a:rPr lang="en-US" dirty="0" smtClean="0"/>
              <a:t>actions</a:t>
            </a:r>
            <a:endParaRPr lang="en-US" altLang="en-US" dirty="0"/>
          </a:p>
        </p:txBody>
      </p:sp>
      <p:sp>
        <p:nvSpPr>
          <p:cNvPr id="38915" name="Title 1"/>
          <p:cNvSpPr>
            <a:spLocks noGrp="1"/>
          </p:cNvSpPr>
          <p:nvPr>
            <p:ph type="title"/>
          </p:nvPr>
        </p:nvSpPr>
        <p:spPr/>
        <p:txBody>
          <a:bodyPr/>
          <a:lstStyle/>
          <a:p>
            <a:r>
              <a:rPr lang="en-CA" altLang="en-US" sz="1600" dirty="0"/>
              <a:t>Syslog Configuration </a:t>
            </a:r>
            <a:r>
              <a:rPr lang="en-CA" altLang="en-US" sz="1600" dirty="0" smtClean="0"/>
              <a:t/>
            </a:r>
            <a:br>
              <a:rPr lang="en-CA" altLang="en-US" sz="1600" dirty="0" smtClean="0"/>
            </a:br>
            <a:r>
              <a:rPr lang="en-CA" altLang="en-US" dirty="0" smtClean="0"/>
              <a:t>Router and Switch Commands for Syslog Clients</a:t>
            </a:r>
          </a:p>
        </p:txBody>
      </p:sp>
      <p:pic>
        <p:nvPicPr>
          <p:cNvPr id="3" name="Picture 2"/>
          <p:cNvPicPr>
            <a:picLocks noChangeAspect="1"/>
          </p:cNvPicPr>
          <p:nvPr/>
        </p:nvPicPr>
        <p:blipFill>
          <a:blip r:embed="rId3"/>
          <a:stretch>
            <a:fillRect/>
          </a:stretch>
        </p:blipFill>
        <p:spPr>
          <a:xfrm>
            <a:off x="228600" y="863601"/>
            <a:ext cx="4864100" cy="2654317"/>
          </a:xfrm>
          <a:prstGeom prst="rect">
            <a:avLst/>
          </a:prstGeom>
        </p:spPr>
      </p:pic>
      <p:pic>
        <p:nvPicPr>
          <p:cNvPr id="5" name="Picture 4"/>
          <p:cNvPicPr>
            <a:picLocks noChangeAspect="1"/>
          </p:cNvPicPr>
          <p:nvPr/>
        </p:nvPicPr>
        <p:blipFill>
          <a:blip r:embed="rId4"/>
          <a:stretch>
            <a:fillRect/>
          </a:stretch>
        </p:blipFill>
        <p:spPr>
          <a:xfrm>
            <a:off x="2108200" y="3582575"/>
            <a:ext cx="4673600" cy="1192780"/>
          </a:xfrm>
          <a:prstGeom prst="rect">
            <a:avLst/>
          </a:prstGeom>
        </p:spPr>
      </p:pic>
    </p:spTree>
    <p:extLst>
      <p:ext uri="{BB962C8B-B14F-4D97-AF65-F5344CB8AC3E}">
        <p14:creationId xmlns:p14="http://schemas.microsoft.com/office/powerpoint/2010/main" val="158809594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10: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1319704955"/>
              </p:ext>
            </p:extLst>
          </p:nvPr>
        </p:nvGraphicFramePr>
        <p:xfrm>
          <a:off x="457291" y="1122081"/>
          <a:ext cx="8229418" cy="3212637"/>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10.1.1.4</a:t>
                      </a:r>
                      <a:endParaRPr lang="en-US" sz="1100" dirty="0"/>
                    </a:p>
                  </a:txBody>
                  <a:tcPr marL="68580" marR="68580" marT="34290" marB="34290" anchor="ctr"/>
                </a:tc>
                <a:tc>
                  <a:txBody>
                    <a:bodyPr/>
                    <a:lstStyle/>
                    <a:p>
                      <a:r>
                        <a:rPr lang="en-US" sz="1100" dirty="0" smtClean="0"/>
                        <a:t>Packet Tracer</a:t>
                      </a:r>
                      <a:endParaRPr lang="en-US" sz="1100" dirty="0"/>
                    </a:p>
                  </a:txBody>
                  <a:tcPr marL="68580" marR="68580" marT="34290" marB="34290" anchor="ctr"/>
                </a:tc>
                <a:tc>
                  <a:txBody>
                    <a:bodyPr/>
                    <a:lstStyle/>
                    <a:p>
                      <a:r>
                        <a:rPr lang="en-US" sz="1100" dirty="0" smtClean="0"/>
                        <a:t>Map a Network Using</a:t>
                      </a:r>
                      <a:r>
                        <a:rPr lang="en-US" sz="1100" baseline="0" dirty="0" smtClean="0"/>
                        <a:t> CDP</a:t>
                      </a:r>
                      <a:endParaRPr lang="en-US" sz="1100" dirty="0"/>
                    </a:p>
                  </a:txBody>
                  <a:tcPr marL="68580" marR="68580" marT="34290" marB="34290" anchor="ctr"/>
                </a:tc>
                <a:tc>
                  <a:txBody>
                    <a:bodyPr/>
                    <a:lstStyle/>
                    <a:p>
                      <a:r>
                        <a:rPr lang="en-US" sz="1100" dirty="0" smtClean="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10.1.2.2</a:t>
                      </a:r>
                      <a:endParaRPr lang="en-US" sz="1100" dirty="0"/>
                    </a:p>
                  </a:txBody>
                  <a:tcPr marL="68580" marR="68580" marT="34290" marB="34290" anchor="ctr"/>
                </a:tc>
                <a:tc>
                  <a:txBody>
                    <a:bodyPr/>
                    <a:lstStyle/>
                    <a:p>
                      <a:r>
                        <a:rPr lang="en-US" sz="1100" dirty="0" smtClean="0"/>
                        <a:t>Syntax</a:t>
                      </a:r>
                      <a:r>
                        <a:rPr lang="en-US" sz="1100" baseline="0" dirty="0" smtClean="0"/>
                        <a:t> Checker</a:t>
                      </a:r>
                      <a:endParaRPr lang="en-US" sz="1100" dirty="0"/>
                    </a:p>
                  </a:txBody>
                  <a:tcPr marL="68580" marR="68580" marT="34290" marB="34290" anchor="ctr"/>
                </a:tc>
                <a:tc>
                  <a:txBody>
                    <a:bodyPr/>
                    <a:lstStyle/>
                    <a:p>
                      <a:r>
                        <a:rPr lang="en-US" sz="1100" dirty="0" smtClean="0"/>
                        <a:t>Configure and Verify LLDP</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10.1.2.4</a:t>
                      </a:r>
                      <a:endParaRPr lang="en-US" sz="1100" dirty="0"/>
                    </a:p>
                  </a:txBody>
                  <a:tcPr marL="68580" marR="68580" marT="34290" marB="34290" anchor="ctr"/>
                </a:tc>
                <a:tc>
                  <a:txBody>
                    <a:bodyPr/>
                    <a:lstStyle/>
                    <a:p>
                      <a:r>
                        <a:rPr lang="en-US" sz="1100" baseline="0" dirty="0" smtClean="0"/>
                        <a:t>Interactive Activity</a:t>
                      </a:r>
                      <a:endParaRPr lang="en-US" sz="1100" dirty="0"/>
                    </a:p>
                  </a:txBody>
                  <a:tcPr marL="68580" marR="68580" marT="34290" marB="34290" anchor="ctr"/>
                </a:tc>
                <a:tc>
                  <a:txBody>
                    <a:bodyPr/>
                    <a:lstStyle/>
                    <a:p>
                      <a:r>
                        <a:rPr lang="en-US" sz="1100" dirty="0" smtClean="0"/>
                        <a:t>Compare CDP and LLDP</a:t>
                      </a:r>
                      <a:endParaRPr lang="en-US" sz="1100" dirty="0"/>
                    </a:p>
                  </a:txBody>
                  <a:tcPr marL="68580" marR="68580" marT="34290" marB="34290" anchor="ctr"/>
                </a:tc>
                <a:tc>
                  <a:txBody>
                    <a:bodyPr/>
                    <a:lstStyle/>
                    <a:p>
                      <a:r>
                        <a:rPr lang="en-US" sz="1100" dirty="0" smtClean="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10.1.2.5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Configure</a:t>
                      </a:r>
                      <a:r>
                        <a:rPr lang="en-US" sz="1100" baseline="0" dirty="0" smtClean="0"/>
                        <a:t> CDP and LLDP</a:t>
                      </a:r>
                      <a:endParaRPr lang="en-US" sz="1100" dirty="0" smtClean="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4"/>
                  </a:ext>
                </a:extLst>
              </a:tr>
              <a:tr h="292629">
                <a:tc>
                  <a:txBody>
                    <a:bodyPr/>
                    <a:lstStyle/>
                    <a:p>
                      <a:pPr algn="ctr"/>
                      <a:r>
                        <a:rPr lang="en-US" sz="1100" dirty="0" smtClean="0"/>
                        <a:t>10.2.1.3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Configure and Verify NTP</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292629">
                <a:tc>
                  <a:txBody>
                    <a:bodyPr/>
                    <a:lstStyle/>
                    <a:p>
                      <a:pPr algn="ctr"/>
                      <a:r>
                        <a:rPr lang="en-US" sz="1100" dirty="0" smtClean="0"/>
                        <a:t>10.2.1.4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Configure and Verify NTP</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smtClean="0"/>
                        <a:t>10.2.2.5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Interactive Activity</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Interpreting Syslog Output</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r>
                        <a:rPr lang="en-US" sz="1100" dirty="0" smtClean="0"/>
                        <a:t>10.2.3.4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a:t>
                      </a:r>
                      <a:r>
                        <a:rPr lang="en-US" sz="1100" baseline="0" dirty="0" smtClean="0"/>
                        <a:t>x Checker</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Configuring and Verifying Syslog</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r h="292629">
                <a:tc>
                  <a:txBody>
                    <a:bodyPr/>
                    <a:lstStyle/>
                    <a:p>
                      <a:pPr algn="ctr"/>
                      <a:r>
                        <a:rPr lang="en-US" sz="1100" dirty="0" smtClean="0"/>
                        <a:t>10.2.3.5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Configuring</a:t>
                      </a:r>
                      <a:r>
                        <a:rPr lang="en-US" sz="1100" baseline="0" dirty="0" smtClean="0"/>
                        <a:t> Syslog and NTP</a:t>
                      </a:r>
                      <a:endParaRPr lang="en-US" sz="1100" dirty="0" smtClean="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9"/>
                  </a:ext>
                </a:extLst>
              </a:tr>
              <a:tr h="292629">
                <a:tc>
                  <a:txBody>
                    <a:bodyPr/>
                    <a:lstStyle/>
                    <a:p>
                      <a:pPr algn="ctr"/>
                      <a:r>
                        <a:rPr lang="en-US" sz="1100" dirty="0" smtClean="0"/>
                        <a:t>10.2.3.6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Configuring Syslog and NTP</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10"/>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en-CA" altLang="en-US" sz="1600" dirty="0"/>
              <a:t>Syslog Configuration </a:t>
            </a:r>
            <a:r>
              <a:rPr lang="en-CA" altLang="en-US" sz="1600" dirty="0" smtClean="0"/>
              <a:t/>
            </a:r>
            <a:br>
              <a:rPr lang="en-CA" altLang="en-US" sz="1600" dirty="0" smtClean="0"/>
            </a:br>
            <a:r>
              <a:rPr lang="en-US" dirty="0" smtClean="0"/>
              <a:t>Verifying Syslog</a:t>
            </a:r>
            <a:endParaRPr lang="en-US" dirty="0"/>
          </a:p>
        </p:txBody>
      </p:sp>
      <p:pic>
        <p:nvPicPr>
          <p:cNvPr id="3" name="Picture 2"/>
          <p:cNvPicPr>
            <a:picLocks noChangeAspect="1"/>
          </p:cNvPicPr>
          <p:nvPr/>
        </p:nvPicPr>
        <p:blipFill rotWithShape="1">
          <a:blip r:embed="rId3"/>
          <a:srcRect r="30148"/>
          <a:stretch/>
        </p:blipFill>
        <p:spPr>
          <a:xfrm>
            <a:off x="228051" y="977900"/>
            <a:ext cx="3984750" cy="3581400"/>
          </a:xfrm>
          <a:prstGeom prst="rect">
            <a:avLst/>
          </a:prstGeom>
        </p:spPr>
      </p:pic>
      <p:pic>
        <p:nvPicPr>
          <p:cNvPr id="4" name="Picture 3"/>
          <p:cNvPicPr>
            <a:picLocks noChangeAspect="1"/>
          </p:cNvPicPr>
          <p:nvPr/>
        </p:nvPicPr>
        <p:blipFill rotWithShape="1">
          <a:blip r:embed="rId4"/>
          <a:srcRect r="32925"/>
          <a:stretch/>
        </p:blipFill>
        <p:spPr>
          <a:xfrm>
            <a:off x="4316844" y="1294701"/>
            <a:ext cx="4560455" cy="2299399"/>
          </a:xfrm>
          <a:prstGeom prst="rect">
            <a:avLst/>
          </a:prstGeom>
        </p:spPr>
      </p:pic>
    </p:spTree>
    <p:extLst>
      <p:ext uri="{BB962C8B-B14F-4D97-AF65-F5344CB8AC3E}">
        <p14:creationId xmlns:p14="http://schemas.microsoft.com/office/powerpoint/2010/main" val="3886614839"/>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en-CA" altLang="en-US" sz="1600" dirty="0"/>
              <a:t>Syslog Configuration </a:t>
            </a:r>
            <a:r>
              <a:rPr lang="en-CA" altLang="en-US" sz="1600" dirty="0" smtClean="0"/>
              <a:t/>
            </a:r>
            <a:br>
              <a:rPr lang="en-CA" altLang="en-US" sz="1600" dirty="0" smtClean="0"/>
            </a:br>
            <a:r>
              <a:rPr lang="en-CA" altLang="en-US" dirty="0" smtClean="0"/>
              <a:t>Packet Tracer – Configuring Syslog and NTP</a:t>
            </a:r>
          </a:p>
        </p:txBody>
      </p:sp>
      <p:pic>
        <p:nvPicPr>
          <p:cNvPr id="2" name="Picture 1"/>
          <p:cNvPicPr>
            <a:picLocks noChangeAspect="1"/>
          </p:cNvPicPr>
          <p:nvPr/>
        </p:nvPicPr>
        <p:blipFill>
          <a:blip r:embed="rId3"/>
          <a:stretch>
            <a:fillRect/>
          </a:stretch>
        </p:blipFill>
        <p:spPr>
          <a:xfrm>
            <a:off x="3004346" y="914400"/>
            <a:ext cx="3386491" cy="4076700"/>
          </a:xfrm>
          <a:prstGeom prst="rect">
            <a:avLst/>
          </a:prstGeom>
          <a:ln>
            <a:solidFill>
              <a:srgbClr val="000000"/>
            </a:solidFill>
          </a:ln>
        </p:spPr>
      </p:pic>
    </p:spTree>
    <p:extLst>
      <p:ext uri="{BB962C8B-B14F-4D97-AF65-F5344CB8AC3E}">
        <p14:creationId xmlns:p14="http://schemas.microsoft.com/office/powerpoint/2010/main" val="655829625"/>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en-CA" altLang="en-US" sz="1600" dirty="0"/>
              <a:t>Syslog Configuration </a:t>
            </a:r>
            <a:r>
              <a:rPr lang="en-CA" altLang="en-US" sz="1600" dirty="0" smtClean="0"/>
              <a:t/>
            </a:r>
            <a:br>
              <a:rPr lang="en-CA" altLang="en-US" sz="1600" dirty="0" smtClean="0"/>
            </a:br>
            <a:r>
              <a:rPr lang="en-CA" altLang="en-US" dirty="0" smtClean="0"/>
              <a:t>Lab – Configuring Syslog and NTP</a:t>
            </a:r>
          </a:p>
        </p:txBody>
      </p:sp>
      <p:pic>
        <p:nvPicPr>
          <p:cNvPr id="2" name="Picture 1"/>
          <p:cNvPicPr>
            <a:picLocks noChangeAspect="1"/>
          </p:cNvPicPr>
          <p:nvPr/>
        </p:nvPicPr>
        <p:blipFill>
          <a:blip r:embed="rId3"/>
          <a:stretch>
            <a:fillRect/>
          </a:stretch>
        </p:blipFill>
        <p:spPr>
          <a:xfrm>
            <a:off x="2877298" y="798944"/>
            <a:ext cx="3389405" cy="4046227"/>
          </a:xfrm>
          <a:prstGeom prst="rect">
            <a:avLst/>
          </a:prstGeom>
          <a:ln>
            <a:solidFill>
              <a:srgbClr val="000000"/>
            </a:solidFill>
          </a:ln>
        </p:spPr>
      </p:pic>
    </p:spTree>
    <p:extLst>
      <p:ext uri="{BB962C8B-B14F-4D97-AF65-F5344CB8AC3E}">
        <p14:creationId xmlns:p14="http://schemas.microsoft.com/office/powerpoint/2010/main" val="706238423"/>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nb-NO" sz="4000" dirty="0" smtClean="0"/>
              <a:t>10.</a:t>
            </a:r>
            <a:r>
              <a:rPr lang="en-US" sz="4000" dirty="0" smtClean="0"/>
              <a:t>3 Device Maintenance</a:t>
            </a:r>
            <a:endParaRPr lang="en-US" sz="4000" dirty="0"/>
          </a:p>
        </p:txBody>
      </p:sp>
    </p:spTree>
    <p:extLst>
      <p:ext uri="{BB962C8B-B14F-4D97-AF65-F5344CB8AC3E}">
        <p14:creationId xmlns:p14="http://schemas.microsoft.com/office/powerpoint/2010/main" val="1249003871"/>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Router and Switch File Maintenance</a:t>
            </a:r>
            <a:br>
              <a:rPr lang="en-US" sz="1600" dirty="0" smtClean="0"/>
            </a:br>
            <a:r>
              <a:rPr lang="en-US" dirty="0" smtClean="0"/>
              <a:t>Router File Systems</a:t>
            </a:r>
            <a:endParaRPr lang="en-US" dirty="0"/>
          </a:p>
        </p:txBody>
      </p:sp>
      <p:pic>
        <p:nvPicPr>
          <p:cNvPr id="9" name="Picture 8"/>
          <p:cNvPicPr>
            <a:picLocks noChangeAspect="1"/>
          </p:cNvPicPr>
          <p:nvPr/>
        </p:nvPicPr>
        <p:blipFill>
          <a:blip r:embed="rId3"/>
          <a:stretch>
            <a:fillRect/>
          </a:stretch>
        </p:blipFill>
        <p:spPr>
          <a:xfrm>
            <a:off x="458772" y="1003300"/>
            <a:ext cx="4009813" cy="3289300"/>
          </a:xfrm>
          <a:prstGeom prst="rect">
            <a:avLst/>
          </a:prstGeom>
        </p:spPr>
      </p:pic>
      <p:sp>
        <p:nvSpPr>
          <p:cNvPr id="10" name="Rectangle 9"/>
          <p:cNvSpPr/>
          <p:nvPr/>
        </p:nvSpPr>
        <p:spPr>
          <a:xfrm>
            <a:off x="4572001" y="1270650"/>
            <a:ext cx="4292599" cy="2523768"/>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b="1" dirty="0">
                <a:solidFill>
                  <a:srgbClr val="000000"/>
                </a:solidFill>
                <a:latin typeface="+mn-lt"/>
                <a:ea typeface="ＭＳ Ｐゴシック" charset="0"/>
                <a:cs typeface="CiscoSans"/>
              </a:rPr>
              <a:t>show file systems </a:t>
            </a:r>
            <a:r>
              <a:rPr lang="en-US" sz="1500" dirty="0">
                <a:solidFill>
                  <a:srgbClr val="000000"/>
                </a:solidFill>
                <a:latin typeface="+mn-lt"/>
                <a:ea typeface="ＭＳ Ｐゴシック" charset="0"/>
                <a:cs typeface="CiscoSans"/>
              </a:rPr>
              <a:t>lists all the available file systems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P</a:t>
            </a:r>
            <a:r>
              <a:rPr lang="en-US" sz="1500" dirty="0" smtClean="0">
                <a:solidFill>
                  <a:srgbClr val="000000"/>
                </a:solidFill>
                <a:latin typeface="+mn-lt"/>
                <a:ea typeface="ＭＳ Ｐゴシック" charset="0"/>
                <a:cs typeface="CiscoSans"/>
              </a:rPr>
              <a:t>rovides </a:t>
            </a:r>
            <a:r>
              <a:rPr lang="en-US" sz="1500" dirty="0">
                <a:solidFill>
                  <a:srgbClr val="000000"/>
                </a:solidFill>
                <a:latin typeface="+mn-lt"/>
                <a:ea typeface="ＭＳ Ｐゴシック" charset="0"/>
                <a:cs typeface="CiscoSans"/>
              </a:rPr>
              <a:t>information such as memory, type of file system, and permissions (read only (</a:t>
            </a:r>
            <a:r>
              <a:rPr lang="en-US" sz="1500" dirty="0" err="1">
                <a:solidFill>
                  <a:srgbClr val="000000"/>
                </a:solidFill>
                <a:latin typeface="+mn-lt"/>
                <a:ea typeface="ＭＳ Ｐゴシック" charset="0"/>
                <a:cs typeface="CiscoSans"/>
              </a:rPr>
              <a:t>ro</a:t>
            </a:r>
            <a:r>
              <a:rPr lang="en-US" sz="1500" dirty="0">
                <a:solidFill>
                  <a:srgbClr val="000000"/>
                </a:solidFill>
                <a:latin typeface="+mn-lt"/>
                <a:ea typeface="ＭＳ Ｐゴシック" charset="0"/>
                <a:cs typeface="CiscoSans"/>
              </a:rPr>
              <a:t>), read and write (</a:t>
            </a:r>
            <a:r>
              <a:rPr lang="en-US" sz="1500" dirty="0" err="1">
                <a:solidFill>
                  <a:srgbClr val="000000"/>
                </a:solidFill>
                <a:latin typeface="+mn-lt"/>
                <a:ea typeface="ＭＳ Ｐゴシック" charset="0"/>
                <a:cs typeface="CiscoSans"/>
              </a:rPr>
              <a:t>rw</a:t>
            </a:r>
            <a:r>
              <a:rPr lang="en-US" sz="1500" dirty="0" smtClean="0">
                <a:solidFill>
                  <a:srgbClr val="000000"/>
                </a:solidFill>
                <a:latin typeface="+mn-lt"/>
                <a:ea typeface="ＭＳ Ｐゴシック" charset="0"/>
                <a:cs typeface="CiscoSans"/>
              </a:rPr>
              <a:t>))</a:t>
            </a:r>
            <a:endParaRPr 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Interested in </a:t>
            </a:r>
            <a:r>
              <a:rPr lang="en-US" sz="1500" dirty="0" err="1">
                <a:solidFill>
                  <a:srgbClr val="000000"/>
                </a:solidFill>
                <a:latin typeface="+mn-lt"/>
                <a:ea typeface="ＭＳ Ｐゴシック" charset="0"/>
                <a:cs typeface="CiscoSans"/>
              </a:rPr>
              <a:t>tftp</a:t>
            </a:r>
            <a:r>
              <a:rPr lang="en-US" sz="1500" dirty="0">
                <a:solidFill>
                  <a:srgbClr val="000000"/>
                </a:solidFill>
                <a:latin typeface="+mn-lt"/>
                <a:ea typeface="ＭＳ Ｐゴシック" charset="0"/>
                <a:cs typeface="CiscoSans"/>
              </a:rPr>
              <a:t>, flash, and </a:t>
            </a:r>
            <a:r>
              <a:rPr lang="en-US" sz="1500" dirty="0" err="1">
                <a:solidFill>
                  <a:srgbClr val="000000"/>
                </a:solidFill>
                <a:latin typeface="+mn-lt"/>
                <a:ea typeface="ＭＳ Ｐゴシック" charset="0"/>
                <a:cs typeface="CiscoSans"/>
              </a:rPr>
              <a:t>nvram</a:t>
            </a:r>
            <a:r>
              <a:rPr lang="en-US" sz="1500" dirty="0">
                <a:solidFill>
                  <a:srgbClr val="000000"/>
                </a:solidFill>
                <a:latin typeface="+mn-lt"/>
                <a:ea typeface="ＭＳ Ｐゴシック" charset="0"/>
                <a:cs typeface="CiscoSans"/>
              </a:rPr>
              <a:t> file systems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B</a:t>
            </a:r>
            <a:r>
              <a:rPr lang="en-US" sz="1500" dirty="0" smtClean="0">
                <a:solidFill>
                  <a:srgbClr val="000000"/>
                </a:solidFill>
                <a:latin typeface="+mn-lt"/>
                <a:ea typeface="ＭＳ Ｐゴシック" charset="0"/>
                <a:cs typeface="CiscoSans"/>
              </a:rPr>
              <a:t>ootable </a:t>
            </a:r>
            <a:r>
              <a:rPr lang="en-US" sz="1500" dirty="0">
                <a:solidFill>
                  <a:srgbClr val="000000"/>
                </a:solidFill>
                <a:latin typeface="+mn-lt"/>
                <a:ea typeface="ＭＳ Ｐゴシック" charset="0"/>
                <a:cs typeface="CiscoSans"/>
              </a:rPr>
              <a:t>IOS is located in flash so has a </a:t>
            </a:r>
            <a:r>
              <a:rPr lang="en-US" sz="1500" dirty="0" smtClean="0">
                <a:solidFill>
                  <a:srgbClr val="000000"/>
                </a:solidFill>
                <a:latin typeface="+mn-lt"/>
                <a:ea typeface="ＭＳ Ｐゴシック" charset="0"/>
                <a:cs typeface="CiscoSans"/>
              </a:rPr>
              <a:t>*</a:t>
            </a:r>
            <a:endParaRPr lang="en-US" sz="1500" dirty="0">
              <a:solidFill>
                <a:srgbClr val="000000"/>
              </a:solidFill>
              <a:latin typeface="+mn-lt"/>
              <a:ea typeface="ＭＳ Ｐゴシック" charset="0"/>
              <a:cs typeface="CiscoSans"/>
            </a:endParaRPr>
          </a:p>
          <a:p>
            <a:endParaRPr lang="en-US" dirty="0"/>
          </a:p>
        </p:txBody>
      </p:sp>
    </p:spTree>
    <p:extLst>
      <p:ext uri="{BB962C8B-B14F-4D97-AF65-F5344CB8AC3E}">
        <p14:creationId xmlns:p14="http://schemas.microsoft.com/office/powerpoint/2010/main" val="3227253364"/>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Router and Switch File Maintenance</a:t>
            </a:r>
            <a:br>
              <a:rPr lang="en-US" sz="1600" dirty="0" smtClean="0"/>
            </a:br>
            <a:r>
              <a:rPr lang="en-US" dirty="0" smtClean="0"/>
              <a:t>Router File Systems (Cont.)</a:t>
            </a:r>
            <a:endParaRPr lang="en-US" dirty="0"/>
          </a:p>
        </p:txBody>
      </p:sp>
      <p:pic>
        <p:nvPicPr>
          <p:cNvPr id="2" name="Picture 1"/>
          <p:cNvPicPr>
            <a:picLocks noChangeAspect="1"/>
          </p:cNvPicPr>
          <p:nvPr/>
        </p:nvPicPr>
        <p:blipFill rotWithShape="1">
          <a:blip r:embed="rId3"/>
          <a:srcRect r="28582"/>
          <a:stretch/>
        </p:blipFill>
        <p:spPr>
          <a:xfrm>
            <a:off x="317500" y="940265"/>
            <a:ext cx="3911600" cy="2344141"/>
          </a:xfrm>
          <a:prstGeom prst="rect">
            <a:avLst/>
          </a:prstGeom>
        </p:spPr>
      </p:pic>
      <p:sp>
        <p:nvSpPr>
          <p:cNvPr id="4" name="Rectangle 3"/>
          <p:cNvSpPr/>
          <p:nvPr/>
        </p:nvSpPr>
        <p:spPr>
          <a:xfrm>
            <a:off x="317500" y="3319233"/>
            <a:ext cx="3911600" cy="929982"/>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b="1" dirty="0" err="1">
                <a:solidFill>
                  <a:srgbClr val="000000"/>
                </a:solidFill>
                <a:latin typeface="+mn-lt"/>
                <a:ea typeface="ＭＳ Ｐゴシック" charset="0"/>
                <a:cs typeface="CiscoSans"/>
              </a:rPr>
              <a:t>d</a:t>
            </a:r>
            <a:r>
              <a:rPr lang="en-US" sz="1500" b="1" dirty="0" err="1" smtClean="0">
                <a:solidFill>
                  <a:srgbClr val="000000"/>
                </a:solidFill>
                <a:latin typeface="+mn-lt"/>
                <a:ea typeface="ＭＳ Ｐゴシック" charset="0"/>
                <a:cs typeface="CiscoSans"/>
              </a:rPr>
              <a:t>ir</a:t>
            </a:r>
            <a:r>
              <a:rPr lang="en-US" sz="1500" dirty="0" smtClean="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lists the contents of flash</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Last listing is the name of the current Cisco IOS file that is running in RAM</a:t>
            </a:r>
          </a:p>
        </p:txBody>
      </p:sp>
      <p:pic>
        <p:nvPicPr>
          <p:cNvPr id="5" name="Picture 4"/>
          <p:cNvPicPr>
            <a:picLocks noChangeAspect="1"/>
          </p:cNvPicPr>
          <p:nvPr/>
        </p:nvPicPr>
        <p:blipFill rotWithShape="1">
          <a:blip r:embed="rId4"/>
          <a:srcRect r="26479"/>
          <a:stretch/>
        </p:blipFill>
        <p:spPr>
          <a:xfrm>
            <a:off x="4418599" y="635465"/>
            <a:ext cx="4535902" cy="2202821"/>
          </a:xfrm>
          <a:prstGeom prst="rect">
            <a:avLst/>
          </a:prstGeom>
        </p:spPr>
      </p:pic>
      <p:sp>
        <p:nvSpPr>
          <p:cNvPr id="6" name="Rectangle 5"/>
          <p:cNvSpPr/>
          <p:nvPr/>
        </p:nvSpPr>
        <p:spPr>
          <a:xfrm>
            <a:off x="4418599" y="2838286"/>
            <a:ext cx="4535902" cy="2015936"/>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To view the contents of NVRAM, change the current default file system using the </a:t>
            </a:r>
            <a:r>
              <a:rPr lang="en-US" sz="1500" b="1" dirty="0">
                <a:solidFill>
                  <a:srgbClr val="000000"/>
                </a:solidFill>
                <a:latin typeface="+mn-lt"/>
                <a:ea typeface="ＭＳ Ｐゴシック" charset="0"/>
                <a:cs typeface="CiscoSans"/>
              </a:rPr>
              <a:t>cd</a:t>
            </a:r>
            <a:r>
              <a:rPr lang="en-US" sz="1500" dirty="0">
                <a:solidFill>
                  <a:srgbClr val="000000"/>
                </a:solidFill>
                <a:latin typeface="+mn-lt"/>
                <a:ea typeface="ＭＳ Ｐゴシック" charset="0"/>
                <a:cs typeface="CiscoSans"/>
              </a:rPr>
              <a:t> (change directory) command</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b="1" dirty="0" err="1">
                <a:solidFill>
                  <a:srgbClr val="000000"/>
                </a:solidFill>
                <a:latin typeface="+mn-lt"/>
                <a:ea typeface="ＭＳ Ｐゴシック" charset="0"/>
                <a:cs typeface="CiscoSans"/>
              </a:rPr>
              <a:t>pwd</a:t>
            </a:r>
            <a:r>
              <a:rPr lang="en-US" sz="1500" dirty="0">
                <a:solidFill>
                  <a:srgbClr val="000000"/>
                </a:solidFill>
                <a:latin typeface="+mn-lt"/>
                <a:ea typeface="ＭＳ Ｐゴシック" charset="0"/>
                <a:cs typeface="CiscoSans"/>
              </a:rPr>
              <a:t> (present working directory) command verifies that we are viewing the NVRAM </a:t>
            </a:r>
            <a:r>
              <a:rPr lang="en-US" sz="1500" dirty="0" smtClean="0">
                <a:solidFill>
                  <a:srgbClr val="000000"/>
                </a:solidFill>
                <a:latin typeface="+mn-lt"/>
                <a:ea typeface="ＭＳ Ｐゴシック" charset="0"/>
                <a:cs typeface="CiscoSans"/>
              </a:rPr>
              <a:t>directory </a:t>
            </a:r>
            <a:endParaRPr 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b="1" dirty="0" err="1" smtClean="0">
                <a:solidFill>
                  <a:srgbClr val="000000"/>
                </a:solidFill>
                <a:latin typeface="+mn-lt"/>
                <a:ea typeface="ＭＳ Ｐゴシック" charset="0"/>
                <a:cs typeface="CiscoSans"/>
              </a:rPr>
              <a:t>dir</a:t>
            </a:r>
            <a:r>
              <a:rPr lang="en-US" sz="1500" dirty="0" smtClean="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lists the contents of </a:t>
            </a:r>
            <a:r>
              <a:rPr lang="en-US" sz="1500" dirty="0" smtClean="0">
                <a:solidFill>
                  <a:srgbClr val="000000"/>
                </a:solidFill>
                <a:latin typeface="+mn-lt"/>
                <a:ea typeface="ＭＳ Ｐゴシック" charset="0"/>
                <a:cs typeface="CiscoSans"/>
              </a:rPr>
              <a:t>NVRAM, included is </a:t>
            </a:r>
            <a:r>
              <a:rPr lang="en-US" sz="1500" dirty="0">
                <a:solidFill>
                  <a:srgbClr val="000000"/>
                </a:solidFill>
                <a:latin typeface="+mn-lt"/>
                <a:ea typeface="ＭＳ Ｐゴシック" charset="0"/>
                <a:cs typeface="CiscoSans"/>
              </a:rPr>
              <a:t>the startup-configuration </a:t>
            </a:r>
            <a:r>
              <a:rPr lang="en-US" sz="1500" dirty="0" smtClean="0">
                <a:solidFill>
                  <a:srgbClr val="000000"/>
                </a:solidFill>
                <a:latin typeface="+mn-lt"/>
                <a:ea typeface="ＭＳ Ｐゴシック" charset="0"/>
                <a:cs typeface="CiscoSans"/>
              </a:rPr>
              <a:t>file</a:t>
            </a:r>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473117812"/>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Switch File Systems</a:t>
            </a:r>
            <a:endParaRPr lang="en-US" dirty="0"/>
          </a:p>
        </p:txBody>
      </p:sp>
      <p:pic>
        <p:nvPicPr>
          <p:cNvPr id="2" name="Picture 1"/>
          <p:cNvPicPr>
            <a:picLocks noChangeAspect="1"/>
          </p:cNvPicPr>
          <p:nvPr/>
        </p:nvPicPr>
        <p:blipFill>
          <a:blip r:embed="rId3"/>
          <a:stretch>
            <a:fillRect/>
          </a:stretch>
        </p:blipFill>
        <p:spPr>
          <a:xfrm>
            <a:off x="1741275" y="965200"/>
            <a:ext cx="5178852" cy="3733800"/>
          </a:xfrm>
          <a:prstGeom prst="rect">
            <a:avLst/>
          </a:prstGeom>
        </p:spPr>
      </p:pic>
      <p:sp>
        <p:nvSpPr>
          <p:cNvPr id="4" name="TextBox 3"/>
          <p:cNvSpPr txBox="1"/>
          <p:nvPr/>
        </p:nvSpPr>
        <p:spPr>
          <a:xfrm>
            <a:off x="7073900" y="1663701"/>
            <a:ext cx="1155700" cy="1077218"/>
          </a:xfrm>
          <a:prstGeom prst="rect">
            <a:avLst/>
          </a:prstGeom>
          <a:noFill/>
          <a:ln>
            <a:solidFill>
              <a:srgbClr val="000000"/>
            </a:solidFill>
          </a:ln>
        </p:spPr>
        <p:txBody>
          <a:bodyPr wrap="square" rtlCol="0">
            <a:spAutoFit/>
          </a:bodyPr>
          <a:lstStyle/>
          <a:p>
            <a:r>
              <a:rPr lang="en-US" sz="1600" dirty="0">
                <a:solidFill>
                  <a:srgbClr val="000000"/>
                </a:solidFill>
                <a:latin typeface="+mn-lt"/>
                <a:ea typeface="ＭＳ Ｐゴシック" charset="0"/>
                <a:cs typeface="CiscoSans"/>
              </a:rPr>
              <a:t>Command is same as </a:t>
            </a:r>
            <a:r>
              <a:rPr lang="en-US" sz="1600" dirty="0" smtClean="0">
                <a:solidFill>
                  <a:srgbClr val="000000"/>
                </a:solidFill>
                <a:latin typeface="+mn-lt"/>
                <a:ea typeface="ＭＳ Ｐゴシック" charset="0"/>
                <a:cs typeface="CiscoSans"/>
              </a:rPr>
              <a:t>with the router</a:t>
            </a:r>
            <a:r>
              <a:rPr lang="en-US" sz="1600" dirty="0">
                <a:solidFill>
                  <a:srgbClr val="000000"/>
                </a:solidFill>
                <a:latin typeface="+mn-lt"/>
                <a:ea typeface="ＭＳ Ｐゴシック" charset="0"/>
                <a:cs typeface="CiscoSans"/>
              </a:rPr>
              <a:t>!</a:t>
            </a:r>
          </a:p>
        </p:txBody>
      </p:sp>
    </p:spTree>
    <p:extLst>
      <p:ext uri="{BB962C8B-B14F-4D97-AF65-F5344CB8AC3E}">
        <p14:creationId xmlns:p14="http://schemas.microsoft.com/office/powerpoint/2010/main" val="257016469"/>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a:t>
            </a:r>
            <a:r>
              <a:rPr lang="en-US" sz="1600" dirty="0" smtClean="0"/>
              <a:t>Maintenance</a:t>
            </a:r>
            <a:br>
              <a:rPr lang="en-US" sz="1600" dirty="0" smtClean="0"/>
            </a:br>
            <a:r>
              <a:rPr lang="en-US" dirty="0" smtClean="0"/>
              <a:t>Backing up and Restoring using Text Files</a:t>
            </a:r>
            <a:endParaRPr lang="en-US" dirty="0"/>
          </a:p>
        </p:txBody>
      </p:sp>
      <p:pic>
        <p:nvPicPr>
          <p:cNvPr id="7" name="Picture 6"/>
          <p:cNvPicPr>
            <a:picLocks noChangeAspect="1"/>
          </p:cNvPicPr>
          <p:nvPr/>
        </p:nvPicPr>
        <p:blipFill rotWithShape="1">
          <a:blip r:embed="rId3"/>
          <a:srcRect b="27715"/>
          <a:stretch/>
        </p:blipFill>
        <p:spPr>
          <a:xfrm>
            <a:off x="4762501" y="1249018"/>
            <a:ext cx="4135026" cy="2972956"/>
          </a:xfrm>
          <a:prstGeom prst="rect">
            <a:avLst/>
          </a:prstGeom>
        </p:spPr>
      </p:pic>
      <p:sp>
        <p:nvSpPr>
          <p:cNvPr id="8" name="Rectangle 7"/>
          <p:cNvSpPr/>
          <p:nvPr/>
        </p:nvSpPr>
        <p:spPr>
          <a:xfrm>
            <a:off x="88901" y="1111974"/>
            <a:ext cx="4572000" cy="3247043"/>
          </a:xfrm>
          <a:prstGeom prst="rect">
            <a:avLst/>
          </a:prstGeom>
        </p:spPr>
        <p:txBody>
          <a:bodyPr>
            <a:spAutoFit/>
          </a:bodyPr>
          <a:lstStyle/>
          <a:p>
            <a:pPr marL="342900" indent="-342900" defTabSz="684213">
              <a:spcBef>
                <a:spcPts val="600"/>
              </a:spcBef>
              <a:spcAft>
                <a:spcPts val="600"/>
              </a:spcAft>
              <a:buClr>
                <a:schemeClr val="tx2"/>
              </a:buClr>
              <a:buSzPct val="90000"/>
              <a:buFont typeface="+mj-lt"/>
              <a:buAutoNum type="arabicPeriod"/>
            </a:pPr>
            <a:r>
              <a:rPr lang="en-US" sz="1500" dirty="0" smtClean="0">
                <a:solidFill>
                  <a:srgbClr val="000000"/>
                </a:solidFill>
                <a:latin typeface="+mn-lt"/>
                <a:ea typeface="ＭＳ Ｐゴシック" charset="0"/>
                <a:cs typeface="CiscoSans"/>
              </a:rPr>
              <a:t>On </a:t>
            </a:r>
            <a:r>
              <a:rPr lang="en-US" sz="1500" dirty="0">
                <a:solidFill>
                  <a:srgbClr val="000000"/>
                </a:solidFill>
                <a:latin typeface="+mn-lt"/>
                <a:ea typeface="ＭＳ Ｐゴシック" charset="0"/>
                <a:cs typeface="CiscoSans"/>
              </a:rPr>
              <a:t>the File menu, click Log.</a:t>
            </a:r>
          </a:p>
          <a:p>
            <a:pPr marL="342900" indent="-342900" defTabSz="684213">
              <a:spcBef>
                <a:spcPts val="600"/>
              </a:spcBef>
              <a:spcAft>
                <a:spcPts val="600"/>
              </a:spcAft>
              <a:buClr>
                <a:schemeClr val="tx2"/>
              </a:buClr>
              <a:buSzPct val="90000"/>
              <a:buFont typeface="+mj-lt"/>
              <a:buAutoNum type="arabicPeriod"/>
            </a:pPr>
            <a:r>
              <a:rPr lang="en-US" sz="1500" dirty="0" smtClean="0">
                <a:solidFill>
                  <a:srgbClr val="000000"/>
                </a:solidFill>
                <a:latin typeface="+mn-lt"/>
                <a:ea typeface="ＭＳ Ｐゴシック" charset="0"/>
                <a:cs typeface="CiscoSans"/>
              </a:rPr>
              <a:t>Choose </a:t>
            </a:r>
            <a:r>
              <a:rPr lang="en-US" sz="1500" dirty="0">
                <a:solidFill>
                  <a:srgbClr val="000000"/>
                </a:solidFill>
                <a:latin typeface="+mn-lt"/>
                <a:ea typeface="ＭＳ Ｐゴシック" charset="0"/>
                <a:cs typeface="CiscoSans"/>
              </a:rPr>
              <a:t>the location to save the file. Tera Term will begin capturing text.</a:t>
            </a:r>
          </a:p>
          <a:p>
            <a:pPr marL="342900" indent="-342900" defTabSz="684213">
              <a:spcBef>
                <a:spcPts val="600"/>
              </a:spcBef>
              <a:spcAft>
                <a:spcPts val="600"/>
              </a:spcAft>
              <a:buClr>
                <a:schemeClr val="tx2"/>
              </a:buClr>
              <a:buSzPct val="90000"/>
              <a:buFont typeface="+mj-lt"/>
              <a:buAutoNum type="arabicPeriod"/>
            </a:pPr>
            <a:r>
              <a:rPr lang="en-US" sz="1500" dirty="0" smtClean="0">
                <a:solidFill>
                  <a:srgbClr val="000000"/>
                </a:solidFill>
                <a:latin typeface="+mn-lt"/>
                <a:ea typeface="ＭＳ Ｐゴシック" charset="0"/>
                <a:cs typeface="CiscoSans"/>
              </a:rPr>
              <a:t>After </a:t>
            </a:r>
            <a:r>
              <a:rPr lang="en-US" sz="1500" dirty="0">
                <a:solidFill>
                  <a:srgbClr val="000000"/>
                </a:solidFill>
                <a:latin typeface="+mn-lt"/>
                <a:ea typeface="ＭＳ Ｐゴシック" charset="0"/>
                <a:cs typeface="CiscoSans"/>
              </a:rPr>
              <a:t>capture has been started, execute the show running-</a:t>
            </a:r>
            <a:r>
              <a:rPr lang="en-US" sz="1500" dirty="0" err="1">
                <a:solidFill>
                  <a:srgbClr val="000000"/>
                </a:solidFill>
                <a:latin typeface="+mn-lt"/>
                <a:ea typeface="ＭＳ Ｐゴシック" charset="0"/>
                <a:cs typeface="CiscoSans"/>
              </a:rPr>
              <a:t>config</a:t>
            </a:r>
            <a:r>
              <a:rPr lang="en-US" sz="1500" dirty="0">
                <a:solidFill>
                  <a:srgbClr val="000000"/>
                </a:solidFill>
                <a:latin typeface="+mn-lt"/>
                <a:ea typeface="ＭＳ Ｐゴシック" charset="0"/>
                <a:cs typeface="CiscoSans"/>
              </a:rPr>
              <a:t> or show startup-</a:t>
            </a:r>
            <a:r>
              <a:rPr lang="en-US" sz="1500" dirty="0" err="1">
                <a:solidFill>
                  <a:srgbClr val="000000"/>
                </a:solidFill>
                <a:latin typeface="+mn-lt"/>
                <a:ea typeface="ＭＳ Ｐゴシック" charset="0"/>
                <a:cs typeface="CiscoSans"/>
              </a:rPr>
              <a:t>config</a:t>
            </a:r>
            <a:r>
              <a:rPr lang="en-US" sz="1500" dirty="0">
                <a:solidFill>
                  <a:srgbClr val="000000"/>
                </a:solidFill>
                <a:latin typeface="+mn-lt"/>
                <a:ea typeface="ＭＳ Ｐゴシック" charset="0"/>
                <a:cs typeface="CiscoSans"/>
              </a:rPr>
              <a:t> command at the privileged EXEC prompt. Text displayed in the terminal window will be directed to the chosen file.</a:t>
            </a:r>
          </a:p>
          <a:p>
            <a:pPr marL="342900" indent="-342900" defTabSz="684213">
              <a:spcBef>
                <a:spcPts val="600"/>
              </a:spcBef>
              <a:spcAft>
                <a:spcPts val="600"/>
              </a:spcAft>
              <a:buClr>
                <a:schemeClr val="tx2"/>
              </a:buClr>
              <a:buSzPct val="90000"/>
              <a:buFont typeface="+mj-lt"/>
              <a:buAutoNum type="arabicPeriod"/>
            </a:pPr>
            <a:r>
              <a:rPr lang="en-US" sz="1500" dirty="0" smtClean="0">
                <a:solidFill>
                  <a:srgbClr val="000000"/>
                </a:solidFill>
                <a:latin typeface="+mn-lt"/>
                <a:ea typeface="ＭＳ Ｐゴシック" charset="0"/>
                <a:cs typeface="CiscoSans"/>
              </a:rPr>
              <a:t>When </a:t>
            </a:r>
            <a:r>
              <a:rPr lang="en-US" sz="1500" dirty="0">
                <a:solidFill>
                  <a:srgbClr val="000000"/>
                </a:solidFill>
                <a:latin typeface="+mn-lt"/>
                <a:ea typeface="ＭＳ Ｐゴシック" charset="0"/>
                <a:cs typeface="CiscoSans"/>
              </a:rPr>
              <a:t>the capture is complete, select Close in the Tera </a:t>
            </a:r>
            <a:r>
              <a:rPr lang="en-US" sz="1500" dirty="0" smtClean="0">
                <a:solidFill>
                  <a:srgbClr val="000000"/>
                </a:solidFill>
                <a:latin typeface="+mn-lt"/>
                <a:ea typeface="ＭＳ Ｐゴシック" charset="0"/>
                <a:cs typeface="CiscoSans"/>
              </a:rPr>
              <a:t>Term </a:t>
            </a:r>
            <a:r>
              <a:rPr lang="en-US" sz="1500" dirty="0">
                <a:solidFill>
                  <a:srgbClr val="000000"/>
                </a:solidFill>
                <a:latin typeface="+mn-lt"/>
                <a:ea typeface="ＭＳ Ｐゴシック" charset="0"/>
                <a:cs typeface="CiscoSans"/>
              </a:rPr>
              <a:t>Log window.</a:t>
            </a:r>
          </a:p>
          <a:p>
            <a:pPr marL="342900" indent="-342900" defTabSz="684213">
              <a:spcBef>
                <a:spcPts val="600"/>
              </a:spcBef>
              <a:spcAft>
                <a:spcPts val="600"/>
              </a:spcAft>
              <a:buClr>
                <a:schemeClr val="tx2"/>
              </a:buClr>
              <a:buSzPct val="90000"/>
              <a:buFont typeface="+mj-lt"/>
              <a:buAutoNum type="arabicPeriod"/>
            </a:pPr>
            <a:r>
              <a:rPr lang="en-US" sz="1500" dirty="0" smtClean="0">
                <a:solidFill>
                  <a:srgbClr val="000000"/>
                </a:solidFill>
                <a:latin typeface="+mn-lt"/>
                <a:ea typeface="ＭＳ Ｐゴシック" charset="0"/>
                <a:cs typeface="CiscoSans"/>
              </a:rPr>
              <a:t>View </a:t>
            </a:r>
            <a:r>
              <a:rPr lang="en-US" sz="1500" dirty="0">
                <a:solidFill>
                  <a:srgbClr val="000000"/>
                </a:solidFill>
                <a:latin typeface="+mn-lt"/>
                <a:ea typeface="ＭＳ Ｐゴシック" charset="0"/>
                <a:cs typeface="CiscoSans"/>
              </a:rPr>
              <a:t>the file to verify that it was not corrupted.</a:t>
            </a:r>
          </a:p>
        </p:txBody>
      </p:sp>
    </p:spTree>
    <p:extLst>
      <p:ext uri="{BB962C8B-B14F-4D97-AF65-F5344CB8AC3E}">
        <p14:creationId xmlns:p14="http://schemas.microsoft.com/office/powerpoint/2010/main" val="1024247488"/>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a:t>
            </a:r>
            <a:r>
              <a:rPr lang="en-US" sz="1600" dirty="0" smtClean="0"/>
              <a:t>Maintenance</a:t>
            </a:r>
            <a:br>
              <a:rPr lang="en-US" sz="1600" dirty="0" smtClean="0"/>
            </a:br>
            <a:r>
              <a:rPr lang="en-US" dirty="0" smtClean="0"/>
              <a:t>Backing up and Restoring using Text Files (Cont.)</a:t>
            </a:r>
            <a:endParaRPr lang="en-US" dirty="0"/>
          </a:p>
        </p:txBody>
      </p:sp>
      <p:sp>
        <p:nvSpPr>
          <p:cNvPr id="8" name="Rectangle 7"/>
          <p:cNvSpPr/>
          <p:nvPr/>
        </p:nvSpPr>
        <p:spPr>
          <a:xfrm>
            <a:off x="127000" y="798944"/>
            <a:ext cx="8826499" cy="4093428"/>
          </a:xfrm>
          <a:prstGeom prst="rect">
            <a:avLst/>
          </a:prstGeom>
        </p:spPr>
        <p:txBody>
          <a:bodyPr wrap="square">
            <a:spAutoFit/>
          </a:bodyPr>
          <a:lstStyle/>
          <a:p>
            <a:pPr defTabSz="684213">
              <a:spcBef>
                <a:spcPts val="600"/>
              </a:spcBef>
              <a:spcAft>
                <a:spcPts val="600"/>
              </a:spcAft>
              <a:buClr>
                <a:schemeClr val="tx2"/>
              </a:buClr>
              <a:buSzPct val="90000"/>
            </a:pPr>
            <a:r>
              <a:rPr lang="en-US" sz="1500" dirty="0">
                <a:solidFill>
                  <a:srgbClr val="000000"/>
                </a:solidFill>
                <a:latin typeface="+mn-lt"/>
                <a:ea typeface="ＭＳ Ｐゴシック" charset="0"/>
                <a:cs typeface="CiscoSans"/>
              </a:rPr>
              <a:t>Restoring Text Configurations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A configuration can be copied from a file to a device.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When copied from a text file and pasted into a terminal window, the IOS executes each line of the configuration text as a command.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At the CLI, the device must be set at the global configuration mode to receive the commands from the text file being pasted into the terminal window.</a:t>
            </a:r>
          </a:p>
          <a:p>
            <a:pPr defTabSz="684213">
              <a:spcBef>
                <a:spcPts val="600"/>
              </a:spcBef>
              <a:spcAft>
                <a:spcPts val="600"/>
              </a:spcAft>
              <a:buClr>
                <a:schemeClr val="tx2"/>
              </a:buClr>
              <a:buSzPct val="90000"/>
            </a:pPr>
            <a:r>
              <a:rPr lang="en-US" sz="1500" dirty="0">
                <a:solidFill>
                  <a:srgbClr val="000000"/>
                </a:solidFill>
                <a:latin typeface="+mn-lt"/>
                <a:ea typeface="ＭＳ Ｐゴシック" charset="0"/>
                <a:cs typeface="CiscoSans"/>
              </a:rPr>
              <a:t>When using Tera Term, the steps are: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Step 1. On the File menu, click Send file.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Step 2. Locate the file to be copied into the device and click Open.</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Step 3. Tera </a:t>
            </a:r>
            <a:r>
              <a:rPr lang="en-US" sz="1400" dirty="0">
                <a:solidFill>
                  <a:srgbClr val="000000"/>
                </a:solidFill>
                <a:latin typeface="+mn-lt"/>
                <a:ea typeface="ＭＳ Ｐゴシック" charset="0"/>
                <a:cs typeface="CiscoSans"/>
              </a:rPr>
              <a:t>Term will paste the file into the </a:t>
            </a:r>
            <a:r>
              <a:rPr lang="en-US" sz="1400" dirty="0" smtClean="0">
                <a:solidFill>
                  <a:srgbClr val="000000"/>
                </a:solidFill>
                <a:latin typeface="+mn-lt"/>
                <a:ea typeface="ＭＳ Ｐゴシック" charset="0"/>
                <a:cs typeface="CiscoSans"/>
              </a:rPr>
              <a:t>device.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Note: The </a:t>
            </a:r>
            <a:r>
              <a:rPr lang="en-US" sz="1400" dirty="0">
                <a:solidFill>
                  <a:srgbClr val="000000"/>
                </a:solidFill>
                <a:latin typeface="+mn-lt"/>
                <a:ea typeface="ＭＳ Ｐゴシック" charset="0"/>
                <a:cs typeface="CiscoSans"/>
              </a:rPr>
              <a:t>text in the file will be applied as commands in the CLI and become the running configuration on the device. </a:t>
            </a:r>
          </a:p>
        </p:txBody>
      </p:sp>
    </p:spTree>
    <p:extLst>
      <p:ext uri="{BB962C8B-B14F-4D97-AF65-F5344CB8AC3E}">
        <p14:creationId xmlns:p14="http://schemas.microsoft.com/office/powerpoint/2010/main" val="540152403"/>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Backing up and Restoring using TFTP</a:t>
            </a:r>
            <a:endParaRPr lang="en-US" dirty="0"/>
          </a:p>
        </p:txBody>
      </p:sp>
      <p:sp>
        <p:nvSpPr>
          <p:cNvPr id="2" name="Content Placeholder 1"/>
          <p:cNvSpPr>
            <a:spLocks noGrp="1"/>
          </p:cNvSpPr>
          <p:nvPr>
            <p:ph idx="1"/>
          </p:nvPr>
        </p:nvSpPr>
        <p:spPr>
          <a:xfrm>
            <a:off x="144065" y="887845"/>
            <a:ext cx="8695136" cy="1448955"/>
          </a:xfrm>
        </p:spPr>
        <p:txBody>
          <a:bodyPr/>
          <a:lstStyle/>
          <a:p>
            <a:r>
              <a:rPr lang="en-US" dirty="0"/>
              <a:t>C</a:t>
            </a:r>
            <a:r>
              <a:rPr lang="en-US" dirty="0" smtClean="0"/>
              <a:t>onfiguration </a:t>
            </a:r>
            <a:r>
              <a:rPr lang="en-US" dirty="0"/>
              <a:t>files should be </a:t>
            </a:r>
            <a:r>
              <a:rPr lang="en-US" dirty="0" smtClean="0"/>
              <a:t>backed up and included in network documentation</a:t>
            </a:r>
          </a:p>
          <a:p>
            <a:r>
              <a:rPr lang="en-US" dirty="0" smtClean="0"/>
              <a:t>Commands - </a:t>
            </a:r>
            <a:r>
              <a:rPr lang="en-US" b="1" dirty="0" smtClean="0"/>
              <a:t>copy </a:t>
            </a:r>
            <a:r>
              <a:rPr lang="en-US" b="1" dirty="0"/>
              <a:t>running-</a:t>
            </a:r>
            <a:r>
              <a:rPr lang="en-US" b="1" dirty="0" err="1"/>
              <a:t>config</a:t>
            </a:r>
            <a:r>
              <a:rPr lang="en-US" b="1" dirty="0"/>
              <a:t> </a:t>
            </a:r>
            <a:r>
              <a:rPr lang="en-US" b="1" dirty="0" err="1"/>
              <a:t>tftp</a:t>
            </a:r>
            <a:r>
              <a:rPr lang="en-US" dirty="0"/>
              <a:t> </a:t>
            </a:r>
            <a:r>
              <a:rPr lang="en-US" dirty="0" smtClean="0"/>
              <a:t>(see figure) or </a:t>
            </a:r>
            <a:r>
              <a:rPr lang="en-US" b="1" dirty="0"/>
              <a:t>copy startup-</a:t>
            </a:r>
            <a:r>
              <a:rPr lang="en-US" b="1" dirty="0" err="1"/>
              <a:t>config</a:t>
            </a:r>
            <a:r>
              <a:rPr lang="en-US" b="1" dirty="0"/>
              <a:t> </a:t>
            </a:r>
            <a:r>
              <a:rPr lang="en-US" b="1" dirty="0" err="1" smtClean="0"/>
              <a:t>tftp</a:t>
            </a:r>
            <a:endParaRPr lang="en-US" b="1" dirty="0" smtClean="0"/>
          </a:p>
          <a:p>
            <a:r>
              <a:rPr lang="en-US" dirty="0" smtClean="0"/>
              <a:t>To restore </a:t>
            </a:r>
            <a:r>
              <a:rPr lang="en-US" dirty="0"/>
              <a:t>the running configuration or the startup configuration from a TFTP server, use </a:t>
            </a:r>
            <a:r>
              <a:rPr lang="en-US" b="1" dirty="0" smtClean="0"/>
              <a:t>copy </a:t>
            </a:r>
            <a:r>
              <a:rPr lang="en-US" b="1" dirty="0" err="1"/>
              <a:t>tftp</a:t>
            </a:r>
            <a:r>
              <a:rPr lang="en-US" b="1" dirty="0"/>
              <a:t> running-</a:t>
            </a:r>
            <a:r>
              <a:rPr lang="en-US" b="1" dirty="0" err="1"/>
              <a:t>config</a:t>
            </a:r>
            <a:r>
              <a:rPr lang="en-US" dirty="0"/>
              <a:t> or </a:t>
            </a:r>
            <a:r>
              <a:rPr lang="en-US" b="1" dirty="0"/>
              <a:t>copy </a:t>
            </a:r>
            <a:r>
              <a:rPr lang="en-US" b="1" dirty="0" err="1"/>
              <a:t>tftp</a:t>
            </a:r>
            <a:r>
              <a:rPr lang="en-US" b="1" dirty="0"/>
              <a:t> startup-</a:t>
            </a:r>
            <a:r>
              <a:rPr lang="en-US" b="1" dirty="0" err="1"/>
              <a:t>config</a:t>
            </a:r>
            <a:r>
              <a:rPr lang="en-US" dirty="0"/>
              <a:t> </a:t>
            </a:r>
            <a:r>
              <a:rPr lang="en-US" dirty="0" smtClean="0"/>
              <a:t>command</a:t>
            </a:r>
            <a:endParaRPr lang="en-US" dirty="0"/>
          </a:p>
        </p:txBody>
      </p:sp>
      <p:pic>
        <p:nvPicPr>
          <p:cNvPr id="6" name="Picture 5"/>
          <p:cNvPicPr>
            <a:picLocks noChangeAspect="1"/>
          </p:cNvPicPr>
          <p:nvPr/>
        </p:nvPicPr>
        <p:blipFill>
          <a:blip r:embed="rId3"/>
          <a:stretch>
            <a:fillRect/>
          </a:stretch>
        </p:blipFill>
        <p:spPr>
          <a:xfrm>
            <a:off x="304801" y="2647373"/>
            <a:ext cx="8534400" cy="1739900"/>
          </a:xfrm>
          <a:prstGeom prst="rect">
            <a:avLst/>
          </a:prstGeom>
        </p:spPr>
      </p:pic>
    </p:spTree>
    <p:extLst>
      <p:ext uri="{BB962C8B-B14F-4D97-AF65-F5344CB8AC3E}">
        <p14:creationId xmlns:p14="http://schemas.microsoft.com/office/powerpoint/2010/main" val="145988068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10: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249717299"/>
              </p:ext>
            </p:extLst>
          </p:nvPr>
        </p:nvGraphicFramePr>
        <p:xfrm>
          <a:off x="457291" y="1122081"/>
          <a:ext cx="8229418" cy="3031239"/>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10.3.1.7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Password Recovery on a Router</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10.3.1.8</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Backing</a:t>
                      </a:r>
                      <a:r>
                        <a:rPr lang="en-US" sz="1100" baseline="0" dirty="0" smtClean="0"/>
                        <a:t> Up Configuration Files</a:t>
                      </a:r>
                      <a:endParaRPr lang="en-US" sz="1100" dirty="0" smtClean="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10.3.1.9</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Lab</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Managing</a:t>
                      </a:r>
                      <a:r>
                        <a:rPr lang="en-US" sz="1100" baseline="0" dirty="0" smtClean="0"/>
                        <a:t> Router Configuration Files with Tera Term</a:t>
                      </a:r>
                      <a:endParaRPr lang="en-US" sz="1100" dirty="0" smtClean="0"/>
                    </a:p>
                  </a:txBody>
                  <a:tcPr marL="68580" marR="68580" marT="34290" marB="34290" anchor="ctr"/>
                </a:tc>
                <a:tc>
                  <a:txBody>
                    <a:bodyPr/>
                    <a:lstStyle/>
                    <a:p>
                      <a:r>
                        <a:rPr lang="en-US" sz="1100" dirty="0" smtClean="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10.3.1.10</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Lab</a:t>
                      </a:r>
                      <a:endParaRPr lang="en-US" sz="1100" dirty="0" smtClean="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Managing</a:t>
                      </a:r>
                      <a:r>
                        <a:rPr lang="en-US" sz="1100" baseline="0" dirty="0" smtClean="0"/>
                        <a:t> Device Configuration Files Using TFTP, Flash, and USB</a:t>
                      </a:r>
                      <a:endParaRPr lang="en-US" sz="1100" dirty="0" smtClean="0"/>
                    </a:p>
                  </a:txBody>
                  <a:tcPr marL="68580" marR="68580" marT="34290" marB="34290" anchor="ctr"/>
                </a:tc>
                <a:tc>
                  <a:txBody>
                    <a:bodyPr/>
                    <a:lstStyle/>
                    <a:p>
                      <a:r>
                        <a:rPr lang="en-US" sz="1100" dirty="0" smtClean="0">
                          <a:solidFill>
                            <a:schemeClr val="dk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4"/>
                  </a:ext>
                </a:extLst>
              </a:tr>
              <a:tr h="292629">
                <a:tc>
                  <a:txBody>
                    <a:bodyPr/>
                    <a:lstStyle/>
                    <a:p>
                      <a:pPr algn="ctr"/>
                      <a:r>
                        <a:rPr lang="en-US" sz="1100" dirty="0" smtClean="0"/>
                        <a:t>10.3.1.11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Researching Password</a:t>
                      </a:r>
                      <a:r>
                        <a:rPr lang="en-US" sz="1100" baseline="0" dirty="0" smtClean="0"/>
                        <a:t> Recovery Procedures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292629">
                <a:tc>
                  <a:txBody>
                    <a:bodyPr/>
                    <a:lstStyle/>
                    <a:p>
                      <a:pPr algn="ctr"/>
                      <a:r>
                        <a:rPr lang="en-US" sz="1100" dirty="0" smtClean="0"/>
                        <a:t>10.3.3.2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Steps to Backup IOS Image to TFTP</a:t>
                      </a:r>
                      <a:r>
                        <a:rPr lang="en-US" sz="1100" baseline="0" dirty="0" smtClean="0"/>
                        <a:t> Server</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smtClean="0"/>
                        <a:t>10.3.3.5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r>
                        <a:rPr lang="en-US" sz="1100" dirty="0" smtClean="0"/>
                        <a:t>Using a TFTP</a:t>
                      </a:r>
                      <a:r>
                        <a:rPr lang="en-US" sz="1100" baseline="0" dirty="0" smtClean="0"/>
                        <a:t> Server to Upgrade a Cisco IOS Image</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r>
                        <a:rPr lang="en-US" sz="1100" dirty="0" smtClean="0"/>
                        <a:t>10.3.3.6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Video Demonstration</a:t>
                      </a:r>
                      <a:endParaRPr lang="en-US" sz="1100" dirty="0" smtClean="0"/>
                    </a:p>
                  </a:txBody>
                  <a:tcPr marL="68580" marR="68580" marT="34290" marB="34290" anchor="ctr"/>
                </a:tc>
                <a:tc>
                  <a:txBody>
                    <a:bodyPr/>
                    <a:lstStyle/>
                    <a:p>
                      <a:r>
                        <a:rPr lang="en-US" sz="1100" dirty="0" smtClean="0"/>
                        <a:t>Managing Cisco IOS Images</a:t>
                      </a:r>
                      <a:endParaRPr lang="en-US" sz="1100" dirty="0"/>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Recommended</a:t>
                      </a:r>
                    </a:p>
                  </a:txBody>
                  <a:tcPr marL="68580" marR="68580" marT="34290" marB="34290" anchor="ctr"/>
                </a:tc>
                <a:extLst>
                  <a:ext uri="{0D108BD9-81ED-4DB2-BD59-A6C34878D82A}">
                    <a16:rowId xmlns:a16="http://schemas.microsoft.com/office/drawing/2014/main" val="10008"/>
                  </a:ext>
                </a:extLst>
              </a:tr>
              <a:tr h="292629">
                <a:tc>
                  <a:txBody>
                    <a:bodyPr/>
                    <a:lstStyle/>
                    <a:p>
                      <a:pPr algn="ctr"/>
                      <a:r>
                        <a:rPr lang="en-US" sz="1100" dirty="0" smtClean="0"/>
                        <a:t>10.3.4.4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smtClean="0"/>
                    </a:p>
                  </a:txBody>
                  <a:tcPr marL="68580" marR="68580" marT="34290" marB="34290" anchor="ctr"/>
                </a:tc>
                <a:tc>
                  <a:txBody>
                    <a:bodyPr/>
                    <a:lstStyle/>
                    <a:p>
                      <a:r>
                        <a:rPr lang="en-US" sz="1100" dirty="0" smtClean="0"/>
                        <a:t>Displaying</a:t>
                      </a:r>
                      <a:r>
                        <a:rPr lang="en-US" sz="1100" baseline="0" dirty="0" smtClean="0"/>
                        <a:t> the License UDI on R2</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9"/>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808372854"/>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Using USB Ports on a Cisco Router</a:t>
            </a:r>
            <a:endParaRPr lang="en-US" dirty="0"/>
          </a:p>
        </p:txBody>
      </p:sp>
      <p:pic>
        <p:nvPicPr>
          <p:cNvPr id="2" name="Picture 1"/>
          <p:cNvPicPr>
            <a:picLocks noChangeAspect="1"/>
          </p:cNvPicPr>
          <p:nvPr/>
        </p:nvPicPr>
        <p:blipFill>
          <a:blip r:embed="rId3"/>
          <a:stretch>
            <a:fillRect/>
          </a:stretch>
        </p:blipFill>
        <p:spPr>
          <a:xfrm>
            <a:off x="356684" y="965708"/>
            <a:ext cx="4310565" cy="2838450"/>
          </a:xfrm>
          <a:prstGeom prst="rect">
            <a:avLst/>
          </a:prstGeom>
        </p:spPr>
      </p:pic>
      <p:pic>
        <p:nvPicPr>
          <p:cNvPr id="4" name="Picture 3"/>
          <p:cNvPicPr>
            <a:picLocks noChangeAspect="1"/>
          </p:cNvPicPr>
          <p:nvPr/>
        </p:nvPicPr>
        <p:blipFill rotWithShape="1">
          <a:blip r:embed="rId4"/>
          <a:srcRect r="8691"/>
          <a:stretch/>
        </p:blipFill>
        <p:spPr>
          <a:xfrm>
            <a:off x="331284" y="3804158"/>
            <a:ext cx="4359470" cy="564642"/>
          </a:xfrm>
          <a:prstGeom prst="rect">
            <a:avLst/>
          </a:prstGeom>
        </p:spPr>
      </p:pic>
      <p:sp>
        <p:nvSpPr>
          <p:cNvPr id="5" name="Rectangle 4"/>
          <p:cNvSpPr/>
          <p:nvPr/>
        </p:nvSpPr>
        <p:spPr>
          <a:xfrm>
            <a:off x="5003800" y="1034169"/>
            <a:ext cx="3810000" cy="2769989"/>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C</a:t>
            </a:r>
            <a:r>
              <a:rPr lang="en-US" sz="1600" dirty="0" smtClean="0">
                <a:solidFill>
                  <a:srgbClr val="000000"/>
                </a:solidFill>
                <a:latin typeface="+mn-lt"/>
                <a:ea typeface="ＭＳ Ｐゴシック" charset="0"/>
                <a:cs typeface="CiscoSans"/>
              </a:rPr>
              <a:t>ertain </a:t>
            </a:r>
            <a:r>
              <a:rPr lang="en-US" sz="1600" dirty="0">
                <a:solidFill>
                  <a:srgbClr val="000000"/>
                </a:solidFill>
                <a:latin typeface="+mn-lt"/>
                <a:ea typeface="ＭＳ Ｐゴシック" charset="0"/>
                <a:cs typeface="CiscoSans"/>
              </a:rPr>
              <a:t>models of Cisco routers </a:t>
            </a:r>
            <a:r>
              <a:rPr lang="en-US" sz="1600" dirty="0" smtClean="0">
                <a:solidFill>
                  <a:srgbClr val="000000"/>
                </a:solidFill>
                <a:latin typeface="+mn-lt"/>
                <a:ea typeface="ＭＳ Ｐゴシック" charset="0"/>
                <a:cs typeface="CiscoSans"/>
              </a:rPr>
              <a:t>support </a:t>
            </a:r>
            <a:r>
              <a:rPr lang="en-US" sz="1600" dirty="0">
                <a:solidFill>
                  <a:srgbClr val="000000"/>
                </a:solidFill>
                <a:latin typeface="+mn-lt"/>
                <a:ea typeface="ＭＳ Ｐゴシック" charset="0"/>
                <a:cs typeface="CiscoSans"/>
              </a:rPr>
              <a:t>USB flash drives.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USB can be used for storage and </a:t>
            </a:r>
            <a:r>
              <a:rPr lang="en-US" sz="1600" dirty="0" smtClean="0">
                <a:solidFill>
                  <a:srgbClr val="000000"/>
                </a:solidFill>
                <a:latin typeface="+mn-lt"/>
                <a:ea typeface="ＭＳ Ｐゴシック" charset="0"/>
                <a:cs typeface="CiscoSans"/>
              </a:rPr>
              <a:t>booting.</a:t>
            </a:r>
            <a:endParaRPr lang="en-US" sz="16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USB </a:t>
            </a:r>
            <a:r>
              <a:rPr lang="en-US" sz="1600" dirty="0">
                <a:solidFill>
                  <a:srgbClr val="000000"/>
                </a:solidFill>
                <a:latin typeface="+mn-lt"/>
                <a:ea typeface="ＭＳ Ｐゴシック" charset="0"/>
                <a:cs typeface="CiscoSans"/>
              </a:rPr>
              <a:t>flash can hold multiple copies of the Cisco IOS and multiple router configurations.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Use the </a:t>
            </a:r>
            <a:r>
              <a:rPr lang="en-US" sz="1600" b="1" dirty="0" err="1">
                <a:solidFill>
                  <a:srgbClr val="000000"/>
                </a:solidFill>
                <a:latin typeface="+mn-lt"/>
                <a:ea typeface="ＭＳ Ｐゴシック" charset="0"/>
                <a:cs typeface="CiscoSans"/>
              </a:rPr>
              <a:t>dir</a:t>
            </a:r>
            <a:r>
              <a:rPr lang="en-US" sz="1600" dirty="0">
                <a:solidFill>
                  <a:srgbClr val="000000"/>
                </a:solidFill>
                <a:latin typeface="+mn-lt"/>
                <a:ea typeface="ＭＳ Ｐゴシック" charset="0"/>
                <a:cs typeface="CiscoSans"/>
              </a:rPr>
              <a:t> command to view the contents of the USB flash </a:t>
            </a:r>
            <a:r>
              <a:rPr lang="en-US" sz="1600" dirty="0" smtClean="0">
                <a:solidFill>
                  <a:srgbClr val="000000"/>
                </a:solidFill>
                <a:latin typeface="+mn-lt"/>
                <a:ea typeface="ＭＳ Ｐゴシック" charset="0"/>
                <a:cs typeface="CiscoSans"/>
              </a:rPr>
              <a:t>drive.</a:t>
            </a:r>
            <a:endParaRPr lang="en-US" sz="16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186319781"/>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Backing up and Restoring Using USB</a:t>
            </a:r>
            <a:endParaRPr lang="en-US" dirty="0"/>
          </a:p>
        </p:txBody>
      </p:sp>
      <p:sp>
        <p:nvSpPr>
          <p:cNvPr id="9" name="TextBox 8"/>
          <p:cNvSpPr txBox="1"/>
          <p:nvPr/>
        </p:nvSpPr>
        <p:spPr>
          <a:xfrm>
            <a:off x="5715000" y="2006600"/>
            <a:ext cx="3143250" cy="584775"/>
          </a:xfrm>
          <a:prstGeom prst="rect">
            <a:avLst/>
          </a:prstGeom>
          <a:noFill/>
        </p:spPr>
        <p:txBody>
          <a:bodyPr wrap="square" rtlCol="0">
            <a:spAutoFit/>
          </a:bodyPr>
          <a:lstStyle/>
          <a:p>
            <a:pPr marL="285750" indent="-285750">
              <a:buFont typeface="Arial" charset="0"/>
              <a:buChar char="•"/>
            </a:pPr>
            <a:r>
              <a:rPr lang="en-US" sz="1600" b="1" dirty="0">
                <a:solidFill>
                  <a:srgbClr val="000000"/>
                </a:solidFill>
                <a:latin typeface="+mn-lt"/>
                <a:ea typeface="ＭＳ Ｐゴシック" charset="0"/>
                <a:cs typeface="CiscoSans"/>
              </a:rPr>
              <a:t>show file systems</a:t>
            </a:r>
            <a:r>
              <a:rPr lang="en-US" sz="1600" dirty="0">
                <a:solidFill>
                  <a:srgbClr val="000000"/>
                </a:solidFill>
                <a:latin typeface="+mn-lt"/>
                <a:ea typeface="ＭＳ Ｐゴシック" charset="0"/>
                <a:cs typeface="CiscoSans"/>
              </a:rPr>
              <a:t> verifies USB drive and name</a:t>
            </a:r>
          </a:p>
        </p:txBody>
      </p:sp>
      <p:pic>
        <p:nvPicPr>
          <p:cNvPr id="4" name="Picture 3"/>
          <p:cNvPicPr>
            <a:picLocks noChangeAspect="1"/>
          </p:cNvPicPr>
          <p:nvPr/>
        </p:nvPicPr>
        <p:blipFill>
          <a:blip r:embed="rId3"/>
          <a:stretch>
            <a:fillRect/>
          </a:stretch>
        </p:blipFill>
        <p:spPr>
          <a:xfrm>
            <a:off x="187534" y="933950"/>
            <a:ext cx="5438566" cy="3612650"/>
          </a:xfrm>
          <a:prstGeom prst="rect">
            <a:avLst/>
          </a:prstGeom>
        </p:spPr>
      </p:pic>
    </p:spTree>
    <p:extLst>
      <p:ext uri="{BB962C8B-B14F-4D97-AF65-F5344CB8AC3E}">
        <p14:creationId xmlns:p14="http://schemas.microsoft.com/office/powerpoint/2010/main" val="754817485"/>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Backing up and Restoring Using USB (Cont.)</a:t>
            </a:r>
            <a:endParaRPr lang="en-US" dirty="0"/>
          </a:p>
        </p:txBody>
      </p:sp>
      <p:sp>
        <p:nvSpPr>
          <p:cNvPr id="9" name="TextBox 8"/>
          <p:cNvSpPr txBox="1"/>
          <p:nvPr/>
        </p:nvSpPr>
        <p:spPr>
          <a:xfrm>
            <a:off x="5511800" y="1104900"/>
            <a:ext cx="3321050" cy="2616101"/>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b="1" dirty="0">
                <a:solidFill>
                  <a:srgbClr val="000000"/>
                </a:solidFill>
                <a:latin typeface="+mn-lt"/>
                <a:ea typeface="ＭＳ Ｐゴシック" charset="0"/>
                <a:cs typeface="CiscoSans"/>
              </a:rPr>
              <a:t>copy run usbflash0:/ </a:t>
            </a:r>
            <a:r>
              <a:rPr lang="en-US" sz="1600" dirty="0">
                <a:solidFill>
                  <a:srgbClr val="000000"/>
                </a:solidFill>
                <a:latin typeface="+mn-lt"/>
                <a:ea typeface="ＭＳ Ｐゴシック" charset="0"/>
                <a:cs typeface="CiscoSans"/>
              </a:rPr>
              <a:t>command copies the running-</a:t>
            </a:r>
            <a:r>
              <a:rPr lang="en-US" sz="1600" dirty="0" err="1">
                <a:solidFill>
                  <a:srgbClr val="000000"/>
                </a:solidFill>
                <a:latin typeface="+mn-lt"/>
                <a:ea typeface="ＭＳ Ｐゴシック" charset="0"/>
                <a:cs typeface="CiscoSans"/>
              </a:rPr>
              <a:t>config</a:t>
            </a:r>
            <a:r>
              <a:rPr lang="en-US" sz="1600" dirty="0">
                <a:solidFill>
                  <a:srgbClr val="000000"/>
                </a:solidFill>
                <a:latin typeface="+mn-lt"/>
                <a:ea typeface="ＭＳ Ｐゴシック" charset="0"/>
                <a:cs typeface="CiscoSans"/>
              </a:rPr>
              <a:t> file to the USB flash drive (slash is optional but indicates the root directory of the USB flash drive)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IOS will prompt for the filename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If the file already exists on the USB flash drive, the router will prompt to overwri</a:t>
            </a:r>
            <a:r>
              <a:rPr lang="en-US" sz="1600" dirty="0" smtClean="0"/>
              <a:t>te</a:t>
            </a:r>
            <a:endParaRPr lang="en-US" sz="1600" dirty="0"/>
          </a:p>
        </p:txBody>
      </p:sp>
      <p:pic>
        <p:nvPicPr>
          <p:cNvPr id="2" name="Picture 1"/>
          <p:cNvPicPr>
            <a:picLocks noChangeAspect="1"/>
          </p:cNvPicPr>
          <p:nvPr/>
        </p:nvPicPr>
        <p:blipFill>
          <a:blip r:embed="rId3"/>
          <a:stretch>
            <a:fillRect/>
          </a:stretch>
        </p:blipFill>
        <p:spPr>
          <a:xfrm>
            <a:off x="152400" y="1104900"/>
            <a:ext cx="5207000" cy="1510960"/>
          </a:xfrm>
          <a:prstGeom prst="rect">
            <a:avLst/>
          </a:prstGeom>
          <a:ln>
            <a:solidFill>
              <a:srgbClr val="000000"/>
            </a:solidFill>
          </a:ln>
        </p:spPr>
      </p:pic>
      <p:pic>
        <p:nvPicPr>
          <p:cNvPr id="6" name="Picture 5"/>
          <p:cNvPicPr>
            <a:picLocks noChangeAspect="1"/>
          </p:cNvPicPr>
          <p:nvPr/>
        </p:nvPicPr>
        <p:blipFill>
          <a:blip r:embed="rId4"/>
          <a:stretch>
            <a:fillRect/>
          </a:stretch>
        </p:blipFill>
        <p:spPr>
          <a:xfrm>
            <a:off x="152400" y="2921816"/>
            <a:ext cx="5207000" cy="1482172"/>
          </a:xfrm>
          <a:prstGeom prst="rect">
            <a:avLst/>
          </a:prstGeom>
          <a:ln>
            <a:solidFill>
              <a:srgbClr val="000000"/>
            </a:solidFill>
          </a:ln>
        </p:spPr>
      </p:pic>
    </p:spTree>
    <p:extLst>
      <p:ext uri="{BB962C8B-B14F-4D97-AF65-F5344CB8AC3E}">
        <p14:creationId xmlns:p14="http://schemas.microsoft.com/office/powerpoint/2010/main" val="423635653"/>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Backing up and Restoring Using USB (Cont.)</a:t>
            </a:r>
            <a:endParaRPr lang="en-US" dirty="0"/>
          </a:p>
        </p:txBody>
      </p:sp>
      <p:sp>
        <p:nvSpPr>
          <p:cNvPr id="9" name="TextBox 8"/>
          <p:cNvSpPr txBox="1"/>
          <p:nvPr/>
        </p:nvSpPr>
        <p:spPr>
          <a:xfrm>
            <a:off x="5638800" y="1104900"/>
            <a:ext cx="3403600" cy="2184400"/>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t>Use the </a:t>
            </a:r>
            <a:r>
              <a:rPr lang="en-US" sz="1600" b="1" dirty="0" err="1"/>
              <a:t>dir</a:t>
            </a:r>
            <a:r>
              <a:rPr lang="en-US" sz="1600" dirty="0"/>
              <a:t> command to see the file on the USB drive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t>U</a:t>
            </a:r>
            <a:r>
              <a:rPr lang="en-US" sz="1600" dirty="0" smtClean="0"/>
              <a:t>se </a:t>
            </a:r>
            <a:r>
              <a:rPr lang="en-US" sz="1600" dirty="0"/>
              <a:t>the </a:t>
            </a:r>
            <a:r>
              <a:rPr lang="en-US" sz="1600" b="1" dirty="0"/>
              <a:t>more</a:t>
            </a:r>
            <a:r>
              <a:rPr lang="en-US" sz="1600" dirty="0"/>
              <a:t> command to see the </a:t>
            </a:r>
            <a:r>
              <a:rPr lang="en-US" sz="1600" dirty="0" smtClean="0"/>
              <a:t>contents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t>Use</a:t>
            </a:r>
            <a:r>
              <a:rPr lang="en-US" sz="1600" b="1" dirty="0" smtClean="0"/>
              <a:t> copy</a:t>
            </a:r>
            <a:r>
              <a:rPr lang="en-US" sz="1600" dirty="0" smtClean="0"/>
              <a:t> </a:t>
            </a:r>
            <a:r>
              <a:rPr lang="en-US" sz="1600" b="1" dirty="0" smtClean="0"/>
              <a:t>usbflash0:/R1-Config running-</a:t>
            </a:r>
            <a:r>
              <a:rPr lang="en-US" sz="1600" b="1" dirty="0" err="1" smtClean="0"/>
              <a:t>config</a:t>
            </a:r>
            <a:r>
              <a:rPr lang="en-US" sz="1600" b="1" dirty="0" smtClean="0"/>
              <a:t> </a:t>
            </a:r>
            <a:r>
              <a:rPr lang="en-US" sz="1600" dirty="0" smtClean="0"/>
              <a:t>to restore running </a:t>
            </a:r>
            <a:r>
              <a:rPr lang="en-US" sz="1600" dirty="0" err="1" smtClean="0"/>
              <a:t>config</a:t>
            </a:r>
            <a:endParaRPr lang="en-US" sz="1600" dirty="0"/>
          </a:p>
        </p:txBody>
      </p:sp>
      <p:pic>
        <p:nvPicPr>
          <p:cNvPr id="4" name="Picture 3"/>
          <p:cNvPicPr>
            <a:picLocks noChangeAspect="1"/>
          </p:cNvPicPr>
          <p:nvPr/>
        </p:nvPicPr>
        <p:blipFill>
          <a:blip r:embed="rId3"/>
          <a:stretch>
            <a:fillRect/>
          </a:stretch>
        </p:blipFill>
        <p:spPr>
          <a:xfrm>
            <a:off x="137637" y="952500"/>
            <a:ext cx="5374163" cy="3441700"/>
          </a:xfrm>
          <a:prstGeom prst="rect">
            <a:avLst/>
          </a:prstGeom>
        </p:spPr>
      </p:pic>
    </p:spTree>
    <p:extLst>
      <p:ext uri="{BB962C8B-B14F-4D97-AF65-F5344CB8AC3E}">
        <p14:creationId xmlns:p14="http://schemas.microsoft.com/office/powerpoint/2010/main" val="274437569"/>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Password Recovery</a:t>
            </a:r>
            <a:endParaRPr lang="en-US" dirty="0"/>
          </a:p>
        </p:txBody>
      </p:sp>
      <p:pic>
        <p:nvPicPr>
          <p:cNvPr id="5" name="Picture 4"/>
          <p:cNvPicPr>
            <a:picLocks noChangeAspect="1"/>
          </p:cNvPicPr>
          <p:nvPr/>
        </p:nvPicPr>
        <p:blipFill rotWithShape="1">
          <a:blip r:embed="rId3"/>
          <a:srcRect l="747" t="25580" r="30349"/>
          <a:stretch/>
        </p:blipFill>
        <p:spPr>
          <a:xfrm>
            <a:off x="254000" y="973317"/>
            <a:ext cx="3886201" cy="1494604"/>
          </a:xfrm>
          <a:prstGeom prst="rect">
            <a:avLst/>
          </a:prstGeom>
        </p:spPr>
      </p:pic>
      <p:sp>
        <p:nvSpPr>
          <p:cNvPr id="7" name="Rectangle 6"/>
          <p:cNvSpPr/>
          <p:nvPr/>
        </p:nvSpPr>
        <p:spPr>
          <a:xfrm>
            <a:off x="4572001" y="420168"/>
            <a:ext cx="4442012" cy="4293483"/>
          </a:xfrm>
          <a:prstGeom prst="rect">
            <a:avLst/>
          </a:prstGeom>
        </p:spPr>
        <p:txBody>
          <a:bodyPr wrap="square">
            <a:spAutoFit/>
          </a:bodyPr>
          <a:lstStyle/>
          <a:p>
            <a:pPr defTabSz="684213">
              <a:spcBef>
                <a:spcPts val="0"/>
              </a:spcBef>
              <a:spcAft>
                <a:spcPts val="0"/>
              </a:spcAft>
              <a:buClr>
                <a:schemeClr val="tx2"/>
              </a:buClr>
              <a:buSzPct val="90000"/>
            </a:pPr>
            <a:r>
              <a:rPr lang="en-US" sz="1600" b="1" dirty="0">
                <a:solidFill>
                  <a:srgbClr val="000000"/>
                </a:solidFill>
                <a:latin typeface="+mn-lt"/>
                <a:ea typeface="ＭＳ Ｐゴシック" charset="0"/>
                <a:cs typeface="CiscoSans"/>
              </a:rPr>
              <a:t>Step 1. </a:t>
            </a:r>
            <a:r>
              <a:rPr lang="en-US" sz="1600" dirty="0">
                <a:solidFill>
                  <a:srgbClr val="000000"/>
                </a:solidFill>
                <a:latin typeface="+mn-lt"/>
                <a:ea typeface="ＭＳ Ｐゴシック" charset="0"/>
                <a:cs typeface="CiscoSans"/>
              </a:rPr>
              <a:t>Enter the ROMMON mode.</a:t>
            </a:r>
          </a:p>
          <a:p>
            <a:pPr marL="169863" indent="-169863" defTabSz="684213">
              <a:spcBef>
                <a:spcPts val="0"/>
              </a:spcBef>
              <a:spcAft>
                <a:spcPts val="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With console access, a user can access the ROMMON mode by using a break sequence during the boot up process or removing the external flash memory when the device is powered off</a:t>
            </a:r>
            <a:r>
              <a:rPr lang="en-US" sz="1400" dirty="0" smtClean="0">
                <a:solidFill>
                  <a:srgbClr val="000000"/>
                </a:solidFill>
                <a:latin typeface="+mn-lt"/>
                <a:ea typeface="ＭＳ Ｐゴシック" charset="0"/>
                <a:cs typeface="CiscoSans"/>
              </a:rPr>
              <a:t>.</a:t>
            </a:r>
          </a:p>
          <a:p>
            <a:pPr marL="169863" indent="-169863" defTabSz="684213">
              <a:spcBef>
                <a:spcPts val="0"/>
              </a:spcBef>
              <a:spcAft>
                <a:spcPts val="0"/>
              </a:spcAft>
              <a:buClr>
                <a:schemeClr val="tx2"/>
              </a:buClr>
              <a:buSzPct val="90000"/>
              <a:buFont typeface="Wingdings" panose="05000000000000000000" pitchFamily="2" charset="2"/>
              <a:buChar char="§"/>
            </a:pPr>
            <a:endParaRPr lang="en-US" sz="800" dirty="0">
              <a:solidFill>
                <a:srgbClr val="000000"/>
              </a:solidFill>
              <a:latin typeface="+mn-lt"/>
              <a:ea typeface="ＭＳ Ｐゴシック" charset="0"/>
              <a:cs typeface="CiscoSans"/>
            </a:endParaRPr>
          </a:p>
          <a:p>
            <a:pPr defTabSz="684213">
              <a:spcBef>
                <a:spcPts val="600"/>
              </a:spcBef>
              <a:spcAft>
                <a:spcPts val="600"/>
              </a:spcAft>
              <a:buClr>
                <a:schemeClr val="tx2"/>
              </a:buClr>
              <a:buSzPct val="90000"/>
            </a:pPr>
            <a:r>
              <a:rPr lang="en-US" sz="1600" b="1" dirty="0">
                <a:solidFill>
                  <a:srgbClr val="000000"/>
                </a:solidFill>
                <a:latin typeface="+mn-lt"/>
                <a:ea typeface="ＭＳ Ｐゴシック" charset="0"/>
                <a:cs typeface="CiscoSans"/>
              </a:rPr>
              <a:t>Step 2. </a:t>
            </a:r>
            <a:r>
              <a:rPr lang="en-US" sz="1600" dirty="0">
                <a:solidFill>
                  <a:srgbClr val="000000"/>
                </a:solidFill>
                <a:latin typeface="+mn-lt"/>
                <a:ea typeface="ＭＳ Ｐゴシック" charset="0"/>
                <a:cs typeface="CiscoSans"/>
              </a:rPr>
              <a:t>Change the configuration register to 0x2142 to ignore the startup </a:t>
            </a:r>
            <a:r>
              <a:rPr lang="en-US" sz="1600" dirty="0" err="1">
                <a:solidFill>
                  <a:srgbClr val="000000"/>
                </a:solidFill>
                <a:latin typeface="+mn-lt"/>
                <a:ea typeface="ＭＳ Ｐゴシック" charset="0"/>
                <a:cs typeface="CiscoSans"/>
              </a:rPr>
              <a:t>config</a:t>
            </a:r>
            <a:r>
              <a:rPr lang="en-US" sz="1600" dirty="0">
                <a:solidFill>
                  <a:srgbClr val="000000"/>
                </a:solidFill>
                <a:latin typeface="+mn-lt"/>
                <a:ea typeface="ＭＳ Ｐゴシック" charset="0"/>
                <a:cs typeface="CiscoSans"/>
              </a:rPr>
              <a:t> file.</a:t>
            </a:r>
          </a:p>
          <a:p>
            <a:pPr marL="169863" indent="-169863" defTabSz="684213">
              <a:spcBef>
                <a:spcPts val="0"/>
              </a:spcBef>
              <a:spcAft>
                <a:spcPts val="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Use the </a:t>
            </a:r>
            <a:r>
              <a:rPr lang="en-US" sz="1400" b="1" dirty="0" err="1">
                <a:solidFill>
                  <a:srgbClr val="000000"/>
                </a:solidFill>
                <a:latin typeface="+mn-lt"/>
                <a:ea typeface="ＭＳ Ｐゴシック" charset="0"/>
                <a:cs typeface="CiscoSans"/>
              </a:rPr>
              <a:t>confreg</a:t>
            </a:r>
            <a:r>
              <a:rPr lang="en-US" sz="1400" b="1" dirty="0">
                <a:solidFill>
                  <a:srgbClr val="000000"/>
                </a:solidFill>
                <a:latin typeface="+mn-lt"/>
                <a:ea typeface="ＭＳ Ｐゴシック" charset="0"/>
                <a:cs typeface="CiscoSans"/>
              </a:rPr>
              <a:t> 0x2142</a:t>
            </a:r>
            <a:r>
              <a:rPr lang="en-US" sz="1400" dirty="0">
                <a:solidFill>
                  <a:srgbClr val="000000"/>
                </a:solidFill>
                <a:latin typeface="+mn-lt"/>
                <a:ea typeface="ＭＳ Ｐゴシック" charset="0"/>
                <a:cs typeface="CiscoSans"/>
              </a:rPr>
              <a:t> </a:t>
            </a:r>
            <a:r>
              <a:rPr lang="en-US" sz="1400" dirty="0" smtClean="0">
                <a:solidFill>
                  <a:srgbClr val="000000"/>
                </a:solidFill>
                <a:latin typeface="+mn-lt"/>
                <a:ea typeface="ＭＳ Ｐゴシック" charset="0"/>
                <a:cs typeface="CiscoSans"/>
              </a:rPr>
              <a:t>command</a:t>
            </a:r>
            <a:endParaRPr lang="en-US" sz="800" dirty="0" smtClean="0">
              <a:solidFill>
                <a:srgbClr val="000000"/>
              </a:solidFill>
              <a:latin typeface="+mn-lt"/>
              <a:ea typeface="ＭＳ Ｐゴシック" charset="0"/>
              <a:cs typeface="CiscoSans"/>
            </a:endParaRPr>
          </a:p>
          <a:p>
            <a:pPr marL="169863" indent="-169863" defTabSz="684213">
              <a:spcBef>
                <a:spcPts val="0"/>
              </a:spcBef>
              <a:spcAft>
                <a:spcPts val="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Type </a:t>
            </a:r>
            <a:r>
              <a:rPr lang="en-US" sz="1400" dirty="0">
                <a:solidFill>
                  <a:srgbClr val="000000"/>
                </a:solidFill>
                <a:latin typeface="+mn-lt"/>
                <a:ea typeface="ＭＳ Ｐゴシック" charset="0"/>
                <a:cs typeface="CiscoSans"/>
              </a:rPr>
              <a:t>reset at the prompt to restart the </a:t>
            </a:r>
            <a:r>
              <a:rPr lang="en-US" sz="1400" dirty="0" smtClean="0">
                <a:solidFill>
                  <a:srgbClr val="000000"/>
                </a:solidFill>
                <a:latin typeface="+mn-lt"/>
                <a:ea typeface="ＭＳ Ｐゴシック" charset="0"/>
                <a:cs typeface="CiscoSans"/>
              </a:rPr>
              <a:t>devic</a:t>
            </a:r>
            <a:r>
              <a:rPr lang="en-US" sz="1600" dirty="0" smtClean="0">
                <a:solidFill>
                  <a:srgbClr val="000000"/>
                </a:solidFill>
                <a:latin typeface="+mn-lt"/>
                <a:ea typeface="ＭＳ Ｐゴシック" charset="0"/>
                <a:cs typeface="CiscoSans"/>
              </a:rPr>
              <a:t>e</a:t>
            </a:r>
          </a:p>
          <a:p>
            <a:pPr marL="169863" indent="-169863" defTabSz="684213">
              <a:spcBef>
                <a:spcPts val="0"/>
              </a:spcBef>
              <a:spcAft>
                <a:spcPts val="0"/>
              </a:spcAft>
              <a:buClr>
                <a:schemeClr val="tx2"/>
              </a:buClr>
              <a:buSzPct val="90000"/>
              <a:buFont typeface="Wingdings" panose="05000000000000000000" pitchFamily="2" charset="2"/>
              <a:buChar char="§"/>
            </a:pPr>
            <a:endParaRPr lang="en-US" sz="800" dirty="0">
              <a:solidFill>
                <a:srgbClr val="000000"/>
              </a:solidFill>
              <a:latin typeface="+mn-lt"/>
              <a:ea typeface="ＭＳ Ｐゴシック" charset="0"/>
              <a:cs typeface="CiscoSans"/>
            </a:endParaRPr>
          </a:p>
          <a:p>
            <a:pPr defTabSz="684213">
              <a:spcBef>
                <a:spcPts val="600"/>
              </a:spcBef>
              <a:spcAft>
                <a:spcPts val="600"/>
              </a:spcAft>
              <a:buClr>
                <a:schemeClr val="tx2"/>
              </a:buClr>
              <a:buSzPct val="90000"/>
            </a:pPr>
            <a:r>
              <a:rPr lang="en-US" sz="1600" b="1" dirty="0">
                <a:solidFill>
                  <a:srgbClr val="000000"/>
                </a:solidFill>
                <a:latin typeface="+mn-lt"/>
                <a:ea typeface="ＭＳ Ｐゴシック" charset="0"/>
                <a:cs typeface="CiscoSans"/>
              </a:rPr>
              <a:t>Step 3. </a:t>
            </a:r>
            <a:r>
              <a:rPr lang="en-US" sz="1600" dirty="0">
                <a:solidFill>
                  <a:srgbClr val="000000"/>
                </a:solidFill>
                <a:latin typeface="+mn-lt"/>
                <a:ea typeface="ＭＳ Ｐゴシック" charset="0"/>
                <a:cs typeface="CiscoSans"/>
              </a:rPr>
              <a:t>Make necessary changes to the original startup </a:t>
            </a:r>
            <a:r>
              <a:rPr lang="en-US" sz="1600" dirty="0" err="1">
                <a:solidFill>
                  <a:srgbClr val="000000"/>
                </a:solidFill>
                <a:latin typeface="+mn-lt"/>
                <a:ea typeface="ＭＳ Ｐゴシック" charset="0"/>
                <a:cs typeface="CiscoSans"/>
              </a:rPr>
              <a:t>config</a:t>
            </a:r>
            <a:r>
              <a:rPr lang="en-US" sz="1600" dirty="0">
                <a:solidFill>
                  <a:srgbClr val="000000"/>
                </a:solidFill>
                <a:latin typeface="+mn-lt"/>
                <a:ea typeface="ＭＳ Ｐゴシック" charset="0"/>
                <a:cs typeface="CiscoSans"/>
              </a:rPr>
              <a:t> file.</a:t>
            </a:r>
          </a:p>
          <a:p>
            <a:pPr marL="169863" indent="-169863" defTabSz="684213">
              <a:spcBef>
                <a:spcPts val="0"/>
              </a:spcBef>
              <a:spcAft>
                <a:spcPts val="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Copy the startup </a:t>
            </a:r>
            <a:r>
              <a:rPr lang="en-US" sz="1400" dirty="0" err="1">
                <a:solidFill>
                  <a:srgbClr val="000000"/>
                </a:solidFill>
                <a:latin typeface="+mn-lt"/>
                <a:ea typeface="ＭＳ Ｐゴシック" charset="0"/>
                <a:cs typeface="CiscoSans"/>
              </a:rPr>
              <a:t>config</a:t>
            </a:r>
            <a:r>
              <a:rPr lang="en-US" sz="1400" dirty="0">
                <a:solidFill>
                  <a:srgbClr val="000000"/>
                </a:solidFill>
                <a:latin typeface="+mn-lt"/>
                <a:ea typeface="ＭＳ Ｐゴシック" charset="0"/>
                <a:cs typeface="CiscoSans"/>
              </a:rPr>
              <a:t> to the running </a:t>
            </a:r>
            <a:r>
              <a:rPr lang="en-US" sz="1400" dirty="0" err="1">
                <a:solidFill>
                  <a:srgbClr val="000000"/>
                </a:solidFill>
                <a:latin typeface="+mn-lt"/>
                <a:ea typeface="ＭＳ Ｐゴシック" charset="0"/>
                <a:cs typeface="CiscoSans"/>
              </a:rPr>
              <a:t>config</a:t>
            </a:r>
            <a:endParaRPr lang="en-US" sz="1400" dirty="0">
              <a:solidFill>
                <a:srgbClr val="000000"/>
              </a:solidFill>
              <a:latin typeface="+mn-lt"/>
              <a:ea typeface="ＭＳ Ｐゴシック" charset="0"/>
              <a:cs typeface="CiscoSans"/>
            </a:endParaRPr>
          </a:p>
          <a:p>
            <a:pPr marL="169863" indent="-169863" defTabSz="684213">
              <a:spcBef>
                <a:spcPts val="0"/>
              </a:spcBef>
              <a:spcAft>
                <a:spcPts val="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Configure all necessary passwords</a:t>
            </a:r>
          </a:p>
          <a:p>
            <a:pPr marL="169863" indent="-169863" defTabSz="684213">
              <a:spcBef>
                <a:spcPts val="0"/>
              </a:spcBef>
              <a:spcAft>
                <a:spcPts val="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Change the configuration register back to </a:t>
            </a:r>
            <a:r>
              <a:rPr lang="en-US" sz="1400" dirty="0" smtClean="0">
                <a:solidFill>
                  <a:srgbClr val="000000"/>
                </a:solidFill>
                <a:latin typeface="+mn-lt"/>
                <a:ea typeface="ＭＳ Ｐゴシック" charset="0"/>
                <a:cs typeface="CiscoSans"/>
              </a:rPr>
              <a:t>0X2102</a:t>
            </a:r>
          </a:p>
          <a:p>
            <a:pPr marL="169863" indent="-169863" defTabSz="684213">
              <a:spcBef>
                <a:spcPts val="0"/>
              </a:spcBef>
              <a:spcAft>
                <a:spcPts val="0"/>
              </a:spcAft>
              <a:buClr>
                <a:schemeClr val="tx2"/>
              </a:buClr>
              <a:buSzPct val="90000"/>
              <a:buFont typeface="Wingdings" panose="05000000000000000000" pitchFamily="2" charset="2"/>
              <a:buChar char="§"/>
            </a:pPr>
            <a:endParaRPr lang="en-US" sz="800" dirty="0">
              <a:solidFill>
                <a:srgbClr val="000000"/>
              </a:solidFill>
              <a:latin typeface="+mn-lt"/>
              <a:ea typeface="ＭＳ Ｐゴシック" charset="0"/>
              <a:cs typeface="CiscoSans"/>
            </a:endParaRPr>
          </a:p>
          <a:p>
            <a:pPr defTabSz="684213">
              <a:spcBef>
                <a:spcPts val="600"/>
              </a:spcBef>
              <a:spcAft>
                <a:spcPts val="600"/>
              </a:spcAft>
              <a:buClr>
                <a:schemeClr val="tx2"/>
              </a:buClr>
              <a:buSzPct val="90000"/>
            </a:pPr>
            <a:r>
              <a:rPr lang="en-US" sz="1600" b="1" dirty="0">
                <a:solidFill>
                  <a:srgbClr val="000000"/>
                </a:solidFill>
                <a:latin typeface="+mn-lt"/>
                <a:ea typeface="ＭＳ Ｐゴシック" charset="0"/>
                <a:cs typeface="CiscoSans"/>
              </a:rPr>
              <a:t>Step 4. </a:t>
            </a:r>
            <a:r>
              <a:rPr lang="en-US" sz="1600" dirty="0">
                <a:solidFill>
                  <a:srgbClr val="000000"/>
                </a:solidFill>
                <a:latin typeface="+mn-lt"/>
                <a:ea typeface="ＭＳ Ｐゴシック" charset="0"/>
                <a:cs typeface="CiscoSans"/>
              </a:rPr>
              <a:t>Save the new configuration.</a:t>
            </a:r>
          </a:p>
        </p:txBody>
      </p:sp>
      <p:pic>
        <p:nvPicPr>
          <p:cNvPr id="8" name="Picture 7"/>
          <p:cNvPicPr>
            <a:picLocks noChangeAspect="1"/>
          </p:cNvPicPr>
          <p:nvPr/>
        </p:nvPicPr>
        <p:blipFill rotWithShape="1">
          <a:blip r:embed="rId4"/>
          <a:srcRect l="-5133" t="-15459" r="31219" b="15459"/>
          <a:stretch/>
        </p:blipFill>
        <p:spPr>
          <a:xfrm>
            <a:off x="1" y="2260600"/>
            <a:ext cx="4140200" cy="1983846"/>
          </a:xfrm>
          <a:prstGeom prst="rect">
            <a:avLst/>
          </a:prstGeom>
        </p:spPr>
      </p:pic>
    </p:spTree>
    <p:extLst>
      <p:ext uri="{BB962C8B-B14F-4D97-AF65-F5344CB8AC3E}">
        <p14:creationId xmlns:p14="http://schemas.microsoft.com/office/powerpoint/2010/main" val="1088642650"/>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Packet Tracer – Backing Up Configuration Files</a:t>
            </a:r>
            <a:endParaRPr lang="en-US" dirty="0"/>
          </a:p>
        </p:txBody>
      </p:sp>
      <p:pic>
        <p:nvPicPr>
          <p:cNvPr id="2" name="Picture 1"/>
          <p:cNvPicPr>
            <a:picLocks noChangeAspect="1"/>
          </p:cNvPicPr>
          <p:nvPr/>
        </p:nvPicPr>
        <p:blipFill>
          <a:blip r:embed="rId3"/>
          <a:stretch>
            <a:fillRect/>
          </a:stretch>
        </p:blipFill>
        <p:spPr>
          <a:xfrm>
            <a:off x="2853007" y="798944"/>
            <a:ext cx="3437988" cy="4216400"/>
          </a:xfrm>
          <a:prstGeom prst="rect">
            <a:avLst/>
          </a:prstGeom>
          <a:ln>
            <a:solidFill>
              <a:srgbClr val="000000"/>
            </a:solidFill>
          </a:ln>
        </p:spPr>
      </p:pic>
    </p:spTree>
    <p:extLst>
      <p:ext uri="{BB962C8B-B14F-4D97-AF65-F5344CB8AC3E}">
        <p14:creationId xmlns:p14="http://schemas.microsoft.com/office/powerpoint/2010/main" val="564822644"/>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Lab – Managing Router Configuration Files with Tera Term</a:t>
            </a:r>
            <a:endParaRPr lang="en-US" dirty="0"/>
          </a:p>
        </p:txBody>
      </p:sp>
      <p:pic>
        <p:nvPicPr>
          <p:cNvPr id="2" name="Picture 1"/>
          <p:cNvPicPr>
            <a:picLocks noChangeAspect="1"/>
          </p:cNvPicPr>
          <p:nvPr/>
        </p:nvPicPr>
        <p:blipFill>
          <a:blip r:embed="rId3"/>
          <a:stretch>
            <a:fillRect/>
          </a:stretch>
        </p:blipFill>
        <p:spPr>
          <a:xfrm>
            <a:off x="2902635" y="798944"/>
            <a:ext cx="3338732" cy="4064000"/>
          </a:xfrm>
          <a:prstGeom prst="rect">
            <a:avLst/>
          </a:prstGeom>
          <a:ln>
            <a:solidFill>
              <a:srgbClr val="000000"/>
            </a:solidFill>
          </a:ln>
        </p:spPr>
      </p:pic>
    </p:spTree>
    <p:extLst>
      <p:ext uri="{BB962C8B-B14F-4D97-AF65-F5344CB8AC3E}">
        <p14:creationId xmlns:p14="http://schemas.microsoft.com/office/powerpoint/2010/main" val="9303588"/>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sz="2000" dirty="0" smtClean="0"/>
              <a:t>Lab – </a:t>
            </a:r>
            <a:r>
              <a:rPr lang="en-US" sz="2000" dirty="0"/>
              <a:t>Managing Device Configuration Files Using TFTP, Flash, and USB</a:t>
            </a:r>
          </a:p>
        </p:txBody>
      </p:sp>
      <p:pic>
        <p:nvPicPr>
          <p:cNvPr id="2" name="Picture 1"/>
          <p:cNvPicPr>
            <a:picLocks noChangeAspect="1"/>
          </p:cNvPicPr>
          <p:nvPr/>
        </p:nvPicPr>
        <p:blipFill>
          <a:blip r:embed="rId3"/>
          <a:stretch>
            <a:fillRect/>
          </a:stretch>
        </p:blipFill>
        <p:spPr>
          <a:xfrm>
            <a:off x="2862653" y="798944"/>
            <a:ext cx="3418695" cy="4165600"/>
          </a:xfrm>
          <a:prstGeom prst="rect">
            <a:avLst/>
          </a:prstGeom>
          <a:ln>
            <a:solidFill>
              <a:srgbClr val="000000"/>
            </a:solidFill>
          </a:ln>
        </p:spPr>
      </p:pic>
    </p:spTree>
    <p:extLst>
      <p:ext uri="{BB962C8B-B14F-4D97-AF65-F5344CB8AC3E}">
        <p14:creationId xmlns:p14="http://schemas.microsoft.com/office/powerpoint/2010/main" val="2008347655"/>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Router and Switch File Maintenance </a:t>
            </a:r>
            <a:r>
              <a:rPr lang="en-US" sz="1600" dirty="0" smtClean="0"/>
              <a:t/>
            </a:r>
            <a:br>
              <a:rPr lang="en-US" sz="1600" dirty="0" smtClean="0"/>
            </a:br>
            <a:r>
              <a:rPr lang="en-US" dirty="0" smtClean="0"/>
              <a:t>Lab – </a:t>
            </a:r>
            <a:r>
              <a:rPr lang="en-US" dirty="0"/>
              <a:t>Researching Password Recovery Procedures</a:t>
            </a:r>
          </a:p>
        </p:txBody>
      </p:sp>
      <p:pic>
        <p:nvPicPr>
          <p:cNvPr id="2" name="Picture 1"/>
          <p:cNvPicPr>
            <a:picLocks noChangeAspect="1"/>
          </p:cNvPicPr>
          <p:nvPr/>
        </p:nvPicPr>
        <p:blipFill>
          <a:blip r:embed="rId3"/>
          <a:stretch>
            <a:fillRect/>
          </a:stretch>
        </p:blipFill>
        <p:spPr>
          <a:xfrm>
            <a:off x="3073399" y="745978"/>
            <a:ext cx="3609501" cy="4397522"/>
          </a:xfrm>
          <a:prstGeom prst="rect">
            <a:avLst/>
          </a:prstGeom>
          <a:ln>
            <a:solidFill>
              <a:srgbClr val="000000"/>
            </a:solidFill>
          </a:ln>
        </p:spPr>
      </p:pic>
    </p:spTree>
    <p:extLst>
      <p:ext uri="{BB962C8B-B14F-4D97-AF65-F5344CB8AC3E}">
        <p14:creationId xmlns:p14="http://schemas.microsoft.com/office/powerpoint/2010/main" val="775702719"/>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CA" altLang="en-US" sz="1600" dirty="0" smtClean="0"/>
              <a:t>IOS System Files</a:t>
            </a:r>
            <a:br>
              <a:rPr lang="en-CA" altLang="en-US" sz="1600" dirty="0" smtClean="0"/>
            </a:br>
            <a:r>
              <a:rPr lang="en-US" dirty="0" smtClean="0"/>
              <a:t>IOS </a:t>
            </a:r>
            <a:r>
              <a:rPr lang="en-US" dirty="0"/>
              <a:t>15 System Image Packaging</a:t>
            </a:r>
            <a:endParaRPr lang="en-US" dirty="0">
              <a:solidFill>
                <a:schemeClr val="tx1"/>
              </a:solidFill>
            </a:endParaRPr>
          </a:p>
        </p:txBody>
      </p:sp>
      <p:sp>
        <p:nvSpPr>
          <p:cNvPr id="5" name="TextBox 4"/>
          <p:cNvSpPr txBox="1"/>
          <p:nvPr/>
        </p:nvSpPr>
        <p:spPr>
          <a:xfrm>
            <a:off x="127000" y="782320"/>
            <a:ext cx="8788400" cy="553998"/>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G2 router is shipped with a single universal Cisco IOS and a license is used to enable the specific feature set packages.</a:t>
            </a: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333216" y="1438271"/>
            <a:ext cx="3981768" cy="3068518"/>
          </a:xfrm>
          <a:prstGeom prst="rect">
            <a:avLst/>
          </a:prstGeom>
        </p:spPr>
      </p:pic>
      <p:sp>
        <p:nvSpPr>
          <p:cNvPr id="3" name="Rectangle 2"/>
          <p:cNvSpPr/>
          <p:nvPr/>
        </p:nvSpPr>
        <p:spPr>
          <a:xfrm>
            <a:off x="4521200" y="1196618"/>
            <a:ext cx="4394200" cy="3570208"/>
          </a:xfrm>
          <a:prstGeom prst="rect">
            <a:avLst/>
          </a:prstGeom>
        </p:spPr>
        <p:txBody>
          <a:bodyPr wrap="square">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Each </a:t>
            </a:r>
            <a:r>
              <a:rPr lang="en-US" sz="1400" dirty="0" smtClean="0">
                <a:solidFill>
                  <a:srgbClr val="000000"/>
                </a:solidFill>
                <a:latin typeface="+mn-lt"/>
                <a:ea typeface="ＭＳ Ｐゴシック" charset="0"/>
                <a:cs typeface="CiscoSans"/>
              </a:rPr>
              <a:t>router ships </a:t>
            </a:r>
            <a:r>
              <a:rPr lang="en-US" sz="1400" dirty="0">
                <a:solidFill>
                  <a:srgbClr val="000000"/>
                </a:solidFill>
                <a:latin typeface="+mn-lt"/>
                <a:ea typeface="ＭＳ Ｐゴシック" charset="0"/>
                <a:cs typeface="CiscoSans"/>
              </a:rPr>
              <a:t>with one of two types of universal images in ISR G2:</a:t>
            </a:r>
          </a:p>
          <a:p>
            <a:pPr marL="358775" lvl="1" indent="-215900" defTabSz="684213">
              <a:spcBef>
                <a:spcPts val="300"/>
              </a:spcBef>
              <a:spcAft>
                <a:spcPts val="300"/>
              </a:spcAft>
              <a:buClr>
                <a:schemeClr val="tx2"/>
              </a:buClr>
              <a:buSzPct val="90000"/>
              <a:buFont typeface="Arial" charset="0"/>
              <a:buChar char="•"/>
            </a:pPr>
            <a:r>
              <a:rPr lang="en-US" sz="1400" b="1" dirty="0" smtClean="0">
                <a:solidFill>
                  <a:srgbClr val="000000"/>
                </a:solidFill>
                <a:latin typeface="+mn-lt"/>
                <a:ea typeface="ＭＳ Ｐゴシック" charset="0"/>
                <a:cs typeface="CiscoSans"/>
              </a:rPr>
              <a:t>“universalk9</a:t>
            </a:r>
            <a:r>
              <a:rPr lang="en-US" sz="1400" b="1" dirty="0">
                <a:solidFill>
                  <a:srgbClr val="000000"/>
                </a:solidFill>
                <a:latin typeface="+mn-lt"/>
                <a:ea typeface="ＭＳ Ｐゴシック" charset="0"/>
                <a:cs typeface="CiscoSans"/>
              </a:rPr>
              <a:t>" </a:t>
            </a:r>
            <a:r>
              <a:rPr lang="en-US" sz="1400" dirty="0">
                <a:solidFill>
                  <a:srgbClr val="000000"/>
                </a:solidFill>
                <a:ea typeface="ＭＳ Ｐゴシック" charset="0"/>
                <a:cs typeface="CiscoSans"/>
              </a:rPr>
              <a:t>–</a:t>
            </a:r>
            <a:r>
              <a:rPr lang="en-US" sz="1400" dirty="0" smtClean="0">
                <a:solidFill>
                  <a:srgbClr val="000000"/>
                </a:solidFill>
                <a:latin typeface="+mn-lt"/>
                <a:ea typeface="ＭＳ Ｐゴシック" charset="0"/>
                <a:cs typeface="CiscoSans"/>
              </a:rPr>
              <a:t> </a:t>
            </a:r>
            <a:r>
              <a:rPr lang="en-US" sz="1400" dirty="0">
                <a:solidFill>
                  <a:srgbClr val="000000"/>
                </a:solidFill>
                <a:latin typeface="+mn-lt"/>
                <a:ea typeface="ＭＳ Ｐゴシック" charset="0"/>
                <a:cs typeface="CiscoSans"/>
              </a:rPr>
              <a:t>offers all of the Cisco IOS </a:t>
            </a:r>
            <a:r>
              <a:rPr lang="en-US" sz="1400" dirty="0" smtClean="0">
                <a:solidFill>
                  <a:srgbClr val="000000"/>
                </a:solidFill>
                <a:latin typeface="+mn-lt"/>
                <a:ea typeface="ＭＳ Ｐゴシック" charset="0"/>
                <a:cs typeface="CiscoSans"/>
              </a:rPr>
              <a:t>software </a:t>
            </a:r>
            <a:r>
              <a:rPr lang="en-US" sz="1400" dirty="0">
                <a:solidFill>
                  <a:srgbClr val="000000"/>
                </a:solidFill>
                <a:latin typeface="+mn-lt"/>
                <a:ea typeface="ＭＳ Ｐゴシック" charset="0"/>
                <a:cs typeface="CiscoSans"/>
              </a:rPr>
              <a:t>features, including strong payload cryptography features, such as IPsec VPN, SSL VPN, and Secure Unified </a:t>
            </a:r>
            <a:r>
              <a:rPr lang="en-US" sz="1400" dirty="0" smtClean="0">
                <a:solidFill>
                  <a:srgbClr val="000000"/>
                </a:solidFill>
                <a:latin typeface="+mn-lt"/>
                <a:ea typeface="ＭＳ Ｐゴシック" charset="0"/>
                <a:cs typeface="CiscoSans"/>
              </a:rPr>
              <a:t>Communications</a:t>
            </a:r>
            <a:endParaRPr lang="en-US" sz="1400" dirty="0">
              <a:solidFill>
                <a:srgbClr val="000000"/>
              </a:solidFill>
              <a:latin typeface="+mn-lt"/>
              <a:ea typeface="ＭＳ Ｐゴシック" charset="0"/>
              <a:cs typeface="CiscoSans"/>
            </a:endParaRPr>
          </a:p>
          <a:p>
            <a:pPr marL="358775" lvl="1" indent="-215900" defTabSz="684213">
              <a:spcBef>
                <a:spcPts val="300"/>
              </a:spcBef>
              <a:spcAft>
                <a:spcPts val="300"/>
              </a:spcAft>
              <a:buClr>
                <a:schemeClr val="tx2"/>
              </a:buClr>
              <a:buSzPct val="90000"/>
              <a:buFont typeface="Arial" charset="0"/>
              <a:buChar char="•"/>
            </a:pPr>
            <a:r>
              <a:rPr lang="en-US" sz="1400" b="1" dirty="0" smtClean="0">
                <a:solidFill>
                  <a:srgbClr val="000000"/>
                </a:solidFill>
                <a:latin typeface="+mn-lt"/>
                <a:ea typeface="ＭＳ Ｐゴシック" charset="0"/>
                <a:cs typeface="CiscoSans"/>
              </a:rPr>
              <a:t>“universalk9_npe” </a:t>
            </a:r>
            <a:r>
              <a:rPr lang="en-US" sz="1400" dirty="0" smtClean="0">
                <a:solidFill>
                  <a:srgbClr val="000000"/>
                </a:solidFill>
                <a:latin typeface="+mn-lt"/>
                <a:ea typeface="ＭＳ Ｐゴシック" charset="0"/>
                <a:cs typeface="CiscoSans"/>
              </a:rPr>
              <a:t>– some </a:t>
            </a:r>
            <a:r>
              <a:rPr lang="en-US" sz="1400" dirty="0">
                <a:solidFill>
                  <a:srgbClr val="000000"/>
                </a:solidFill>
                <a:latin typeface="+mn-lt"/>
                <a:ea typeface="ＭＳ Ｐゴシック" charset="0"/>
                <a:cs typeface="CiscoSans"/>
              </a:rPr>
              <a:t>countries have import requirements that require that the platform does not support any strong cryptography </a:t>
            </a:r>
            <a:r>
              <a:rPr lang="en-US" sz="1400" dirty="0" smtClean="0">
                <a:solidFill>
                  <a:srgbClr val="000000"/>
                </a:solidFill>
                <a:latin typeface="+mn-lt"/>
                <a:ea typeface="ＭＳ Ｐゴシック" charset="0"/>
                <a:cs typeface="CiscoSans"/>
              </a:rPr>
              <a:t>functionality, this </a:t>
            </a:r>
            <a:r>
              <a:rPr lang="en-US" sz="1400" dirty="0">
                <a:solidFill>
                  <a:srgbClr val="000000"/>
                </a:solidFill>
                <a:latin typeface="+mn-lt"/>
                <a:ea typeface="ＭＳ Ｐゴシック" charset="0"/>
                <a:cs typeface="CiscoSans"/>
              </a:rPr>
              <a:t>image does not support any strong payload </a:t>
            </a:r>
            <a:r>
              <a:rPr lang="en-US" sz="1400" dirty="0" smtClean="0">
                <a:solidFill>
                  <a:srgbClr val="000000"/>
                </a:solidFill>
                <a:latin typeface="+mn-lt"/>
                <a:ea typeface="ＭＳ Ｐゴシック" charset="0"/>
                <a:cs typeface="CiscoSans"/>
              </a:rPr>
              <a:t>encryption</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Features are activated through licensing</a:t>
            </a:r>
            <a:r>
              <a:rPr lang="en-US" sz="1400" dirty="0" smtClean="0">
                <a:solidFill>
                  <a:srgbClr val="000000"/>
                </a:solidFill>
                <a:latin typeface="+mn-lt"/>
                <a:ea typeface="ＭＳ Ｐゴシック" charset="0"/>
                <a:cs typeface="CiscoSans"/>
              </a:rPr>
              <a:t>.</a:t>
            </a:r>
            <a:endParaRPr lang="en-US" sz="1400" dirty="0">
              <a:solidFill>
                <a:srgbClr val="000000"/>
              </a:solidFill>
              <a:latin typeface="+mn-lt"/>
              <a:ea typeface="ＭＳ Ｐゴシック" charset="0"/>
              <a:cs typeface="CiscoSans"/>
            </a:endParaRP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Other technology packages enabled using Cisco Software Activation licensing keys. </a:t>
            </a:r>
          </a:p>
        </p:txBody>
      </p:sp>
    </p:spTree>
    <p:extLst>
      <p:ext uri="{BB962C8B-B14F-4D97-AF65-F5344CB8AC3E}">
        <p14:creationId xmlns:p14="http://schemas.microsoft.com/office/powerpoint/2010/main" val="75307098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10: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4079779790"/>
              </p:ext>
            </p:extLst>
          </p:nvPr>
        </p:nvGraphicFramePr>
        <p:xfrm>
          <a:off x="457291" y="1122081"/>
          <a:ext cx="8229418" cy="2042121"/>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10.3.4.5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 Checker</a:t>
                      </a:r>
                    </a:p>
                  </a:txBody>
                  <a:tcPr marL="68580" marR="68580" marT="34290" marB="34290" anchor="ctr"/>
                </a:tc>
                <a:tc>
                  <a:txBody>
                    <a:bodyPr/>
                    <a:lstStyle/>
                    <a:p>
                      <a:r>
                        <a:rPr lang="en-US" sz="1100" dirty="0" smtClean="0"/>
                        <a:t>Installing the Security License on R2</a:t>
                      </a:r>
                      <a:endParaRPr lang="en-US" sz="1100" dirty="0"/>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smtClean="0">
                          <a:solidFill>
                            <a:schemeClr val="tx1"/>
                          </a:solidFill>
                        </a:rPr>
                        <a:t>Recommended</a:t>
                      </a:r>
                      <a:endParaRPr lang="en-US" sz="1100" dirty="0" smtClean="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10.3.5.2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smtClean="0"/>
                    </a:p>
                  </a:txBody>
                  <a:tcPr marL="68580" marR="68580" marT="34290" marB="34290" anchor="ctr"/>
                </a:tc>
                <a:tc>
                  <a:txBody>
                    <a:bodyPr/>
                    <a:lstStyle/>
                    <a:p>
                      <a:r>
                        <a:rPr lang="en-US" sz="1100" dirty="0" smtClean="0"/>
                        <a:t>Activate an Evaluation</a:t>
                      </a:r>
                      <a:r>
                        <a:rPr lang="en-US" sz="1100" baseline="0" dirty="0" smtClean="0"/>
                        <a:t> Right-To-Use License</a:t>
                      </a:r>
                      <a:endParaRPr lang="en-US" sz="1100" dirty="0"/>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Recommended</a:t>
                      </a: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10.3.5.3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smtClean="0"/>
                    </a:p>
                  </a:txBody>
                  <a:tcPr marL="68580" marR="68580" marT="34290" marB="34290" anchor="ctr"/>
                </a:tc>
                <a:tc>
                  <a:txBody>
                    <a:bodyPr/>
                    <a:lstStyle/>
                    <a:p>
                      <a:r>
                        <a:rPr lang="en-US" sz="1100" dirty="0" smtClean="0"/>
                        <a:t>Back up the License</a:t>
                      </a:r>
                      <a:endParaRPr lang="en-US" sz="1100" dirty="0"/>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Recommended</a:t>
                      </a: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10.3.5.4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Syntax</a:t>
                      </a:r>
                      <a:r>
                        <a:rPr lang="en-US" sz="1100" baseline="0" dirty="0" smtClean="0"/>
                        <a:t> Checker</a:t>
                      </a:r>
                      <a:endParaRPr lang="en-US" sz="1100" dirty="0" smtClean="0"/>
                    </a:p>
                  </a:txBody>
                  <a:tcPr marL="68580" marR="68580" marT="34290" marB="34290" anchor="ctr"/>
                </a:tc>
                <a:tc>
                  <a:txBody>
                    <a:bodyPr/>
                    <a:lstStyle/>
                    <a:p>
                      <a:r>
                        <a:rPr lang="en-US" sz="1100" dirty="0" smtClean="0"/>
                        <a:t>Uninstall the License</a:t>
                      </a:r>
                      <a:endParaRPr lang="en-US" sz="1100" dirty="0"/>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Recommended</a:t>
                      </a:r>
                    </a:p>
                  </a:txBody>
                  <a:tcPr marL="68580" marR="68580" marT="34290" marB="34290" anchor="ctr"/>
                </a:tc>
                <a:extLst>
                  <a:ext uri="{0D108BD9-81ED-4DB2-BD59-A6C34878D82A}">
                    <a16:rowId xmlns:a16="http://schemas.microsoft.com/office/drawing/2014/main" val="10004"/>
                  </a:ext>
                </a:extLst>
              </a:tr>
              <a:tr h="292629">
                <a:tc>
                  <a:txBody>
                    <a:bodyPr/>
                    <a:lstStyle/>
                    <a:p>
                      <a:pPr algn="ctr"/>
                      <a:r>
                        <a:rPr lang="en-US" sz="1100" dirty="0" smtClean="0"/>
                        <a:t>10.3.5.5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Video Demonstration</a:t>
                      </a:r>
                      <a:endParaRPr lang="en-US" sz="1100" dirty="0" smtClean="0"/>
                    </a:p>
                  </a:txBody>
                  <a:tcPr marL="68580" marR="68580" marT="34290" marB="34290" anchor="ctr"/>
                </a:tc>
                <a:tc>
                  <a:txBody>
                    <a:bodyPr/>
                    <a:lstStyle/>
                    <a:p>
                      <a:r>
                        <a:rPr lang="en-US" sz="1100" dirty="0" smtClean="0"/>
                        <a:t>Working</a:t>
                      </a:r>
                      <a:r>
                        <a:rPr lang="en-US" sz="1100" baseline="0" dirty="0" smtClean="0"/>
                        <a:t> with IOS 15 Image Licenses</a:t>
                      </a:r>
                      <a:endParaRPr lang="en-US" sz="1100" dirty="0"/>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Recommended</a:t>
                      </a:r>
                    </a:p>
                  </a:txBody>
                  <a:tcPr marL="68580" marR="68580" marT="34290" marB="34290" anchor="ctr"/>
                </a:tc>
                <a:extLst>
                  <a:ext uri="{0D108BD9-81ED-4DB2-BD59-A6C34878D82A}">
                    <a16:rowId xmlns:a16="http://schemas.microsoft.com/office/drawing/2014/main" val="10005"/>
                  </a:ext>
                </a:extLst>
              </a:tr>
              <a:tr h="292629">
                <a:tc>
                  <a:txBody>
                    <a:bodyPr/>
                    <a:lstStyle/>
                    <a:p>
                      <a:pPr algn="ctr"/>
                      <a:r>
                        <a:rPr lang="en-US" sz="1100" dirty="0" smtClean="0"/>
                        <a:t>10.4.1.1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r>
                        <a:rPr lang="en-US" sz="1100" dirty="0" smtClean="0"/>
                        <a:t>Skills Integration Challenge</a:t>
                      </a:r>
                      <a:endParaRPr lang="en-US" sz="1100" dirty="0"/>
                    </a:p>
                  </a:txBody>
                  <a:tcPr marL="68580" marR="68580" marT="34290" marB="34290" anchor="ct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Recommended</a:t>
                      </a:r>
                    </a:p>
                  </a:txBody>
                  <a:tcPr marL="68580" marR="68580" marT="34290" marB="34290" anchor="ctr"/>
                </a:tc>
                <a:extLst>
                  <a:ext uri="{0D108BD9-81ED-4DB2-BD59-A6C34878D82A}">
                    <a16:rowId xmlns:a16="http://schemas.microsoft.com/office/drawing/2014/main" val="10006"/>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410905547"/>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3146"/>
          <a:stretch/>
        </p:blipFill>
        <p:spPr>
          <a:xfrm>
            <a:off x="4457701" y="736064"/>
            <a:ext cx="4616450" cy="1442641"/>
          </a:xfrm>
          <a:prstGeom prst="rect">
            <a:avLst/>
          </a:prstGeom>
        </p:spPr>
      </p:pic>
      <p:sp>
        <p:nvSpPr>
          <p:cNvPr id="3" name="Title 2"/>
          <p:cNvSpPr>
            <a:spLocks noGrp="1"/>
          </p:cNvSpPr>
          <p:nvPr>
            <p:ph type="title"/>
          </p:nvPr>
        </p:nvSpPr>
        <p:spPr/>
        <p:txBody>
          <a:bodyPr/>
          <a:lstStyle/>
          <a:p>
            <a:r>
              <a:rPr lang="en-CA" altLang="en-US" sz="1600" dirty="0"/>
              <a:t>IOS System Files </a:t>
            </a:r>
            <a:r>
              <a:rPr lang="en-US" sz="1600" dirty="0" smtClean="0"/>
              <a:t/>
            </a:r>
            <a:br>
              <a:rPr lang="en-US" sz="1600" dirty="0" smtClean="0"/>
            </a:br>
            <a:r>
              <a:rPr lang="en-US" dirty="0" smtClean="0"/>
              <a:t>IOS </a:t>
            </a:r>
            <a:r>
              <a:rPr lang="en-US" dirty="0"/>
              <a:t>Image </a:t>
            </a:r>
            <a:r>
              <a:rPr lang="en-US" dirty="0" smtClean="0"/>
              <a:t>Filenames</a:t>
            </a:r>
            <a:endParaRPr lang="en-US" dirty="0"/>
          </a:p>
        </p:txBody>
      </p:sp>
      <p:sp>
        <p:nvSpPr>
          <p:cNvPr id="9" name="TextBox 8"/>
          <p:cNvSpPr txBox="1"/>
          <p:nvPr/>
        </p:nvSpPr>
        <p:spPr>
          <a:xfrm>
            <a:off x="4959351" y="428287"/>
            <a:ext cx="3937000" cy="307777"/>
          </a:xfrm>
          <a:prstGeom prst="rect">
            <a:avLst/>
          </a:prstGeom>
          <a:noFill/>
        </p:spPr>
        <p:txBody>
          <a:bodyPr wrap="square" rtlCol="0">
            <a:spAutoFit/>
          </a:bodyPr>
          <a:lstStyle/>
          <a:p>
            <a:r>
              <a:rPr lang="en-US" sz="1400" b="1" dirty="0" smtClean="0">
                <a:solidFill>
                  <a:srgbClr val="FF0000"/>
                </a:solidFill>
              </a:rPr>
              <a:t>Displays the files stored in flash memory </a:t>
            </a:r>
            <a:endParaRPr lang="en-US" sz="1400" b="1" dirty="0">
              <a:solidFill>
                <a:srgbClr val="FF0000"/>
              </a:solidFill>
            </a:endParaRPr>
          </a:p>
        </p:txBody>
      </p:sp>
      <p:sp>
        <p:nvSpPr>
          <p:cNvPr id="4" name="TextBox 3"/>
          <p:cNvSpPr txBox="1"/>
          <p:nvPr/>
        </p:nvSpPr>
        <p:spPr>
          <a:xfrm>
            <a:off x="7429500" y="2044700"/>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4"/>
          <a:stretch>
            <a:fillRect/>
          </a:stretch>
        </p:blipFill>
        <p:spPr>
          <a:xfrm>
            <a:off x="163497" y="931307"/>
            <a:ext cx="4182103" cy="3577193"/>
          </a:xfrm>
          <a:prstGeom prst="rect">
            <a:avLst/>
          </a:prstGeom>
        </p:spPr>
      </p:pic>
      <p:sp>
        <p:nvSpPr>
          <p:cNvPr id="10" name="TextBox 9"/>
          <p:cNvSpPr txBox="1"/>
          <p:nvPr/>
        </p:nvSpPr>
        <p:spPr>
          <a:xfrm>
            <a:off x="4457701" y="2177063"/>
            <a:ext cx="4616450" cy="2800767"/>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The most common designation for memory location and compression format is </a:t>
            </a:r>
            <a:r>
              <a:rPr lang="en-US" sz="1400" dirty="0" err="1">
                <a:solidFill>
                  <a:srgbClr val="000000"/>
                </a:solidFill>
                <a:latin typeface="+mn-lt"/>
                <a:ea typeface="ＭＳ Ｐゴシック" charset="0"/>
                <a:cs typeface="CiscoSans"/>
              </a:rPr>
              <a:t>mz</a:t>
            </a:r>
            <a:r>
              <a:rPr lang="en-US" sz="1400" dirty="0">
                <a:solidFill>
                  <a:srgbClr val="000000"/>
                </a:solidFill>
                <a:latin typeface="+mn-lt"/>
                <a:ea typeface="ＭＳ Ｐゴシック" charset="0"/>
                <a:cs typeface="CiscoSans"/>
              </a:rPr>
              <a:t>. The first letter indicates the location where the image is executed on the router. The locations can include:</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f - flash </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m - RAM </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r - ROM </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l - relocatable </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The compression format can </a:t>
            </a:r>
            <a:r>
              <a:rPr lang="en-US" sz="1400" dirty="0" smtClean="0">
                <a:solidFill>
                  <a:srgbClr val="000000"/>
                </a:solidFill>
                <a:latin typeface="+mn-lt"/>
                <a:ea typeface="ＭＳ Ｐゴシック" charset="0"/>
                <a:cs typeface="CiscoSans"/>
              </a:rPr>
              <a:t>be z </a:t>
            </a:r>
            <a:r>
              <a:rPr lang="en-US" sz="1400" dirty="0">
                <a:solidFill>
                  <a:srgbClr val="000000"/>
                </a:solidFill>
                <a:latin typeface="+mn-lt"/>
                <a:ea typeface="ＭＳ Ｐゴシック" charset="0"/>
                <a:cs typeface="CiscoSans"/>
              </a:rPr>
              <a:t>for zip or x for </a:t>
            </a:r>
            <a:r>
              <a:rPr lang="en-US" sz="1400" dirty="0" err="1" smtClean="0">
                <a:solidFill>
                  <a:srgbClr val="000000"/>
                </a:solidFill>
                <a:latin typeface="+mn-lt"/>
                <a:ea typeface="ＭＳ Ｐゴシック" charset="0"/>
                <a:cs typeface="CiscoSans"/>
              </a:rPr>
              <a:t>mzip</a:t>
            </a:r>
            <a:r>
              <a:rPr lang="en-US" sz="1400" dirty="0" smtClean="0">
                <a:solidFill>
                  <a:srgbClr val="000000"/>
                </a:solidFill>
                <a:latin typeface="+mn-lt"/>
                <a:ea typeface="ＭＳ Ｐゴシック" charset="0"/>
                <a:cs typeface="CiscoSans"/>
              </a:rPr>
              <a:t>.</a:t>
            </a:r>
            <a:endParaRPr lang="en-US" sz="14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230593227"/>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CA" altLang="en-US" sz="1600" dirty="0"/>
              <a:t>IOS </a:t>
            </a:r>
            <a:r>
              <a:rPr lang="en-CA" altLang="en-US" sz="1600" dirty="0" smtClean="0"/>
              <a:t>Image Management</a:t>
            </a:r>
            <a:br>
              <a:rPr lang="en-CA" altLang="en-US" sz="1600" dirty="0" smtClean="0"/>
            </a:br>
            <a:r>
              <a:rPr lang="en-US" dirty="0" smtClean="0"/>
              <a:t>TFTP </a:t>
            </a:r>
            <a:r>
              <a:rPr lang="en-US" dirty="0"/>
              <a:t>Servers as a Backup Location</a:t>
            </a:r>
            <a:endParaRPr lang="en-CA" altLang="en-US" dirty="0"/>
          </a:p>
        </p:txBody>
      </p:sp>
      <p:sp>
        <p:nvSpPr>
          <p:cNvPr id="5" name="TextBox 4"/>
          <p:cNvSpPr txBox="1"/>
          <p:nvPr/>
        </p:nvSpPr>
        <p:spPr>
          <a:xfrm>
            <a:off x="177800" y="904401"/>
            <a:ext cx="8788400" cy="1554272"/>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Cisco IOS Software images and configuration files can be stored on a central TFTP server. </a:t>
            </a:r>
            <a:endParaRPr lang="en-US" sz="1500" dirty="0" smtClean="0">
              <a:solidFill>
                <a:srgbClr val="000000"/>
              </a:solidFill>
              <a:latin typeface="+mn-lt"/>
              <a:ea typeface="ＭＳ Ｐゴシック" charset="0"/>
              <a:cs typeface="CiscoSans"/>
            </a:endParaRP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It is </a:t>
            </a:r>
            <a:r>
              <a:rPr lang="en-US" sz="1500" dirty="0">
                <a:solidFill>
                  <a:srgbClr val="000000"/>
                </a:solidFill>
                <a:latin typeface="+mn-lt"/>
                <a:ea typeface="ＭＳ Ｐゴシック" charset="0"/>
                <a:cs typeface="CiscoSans"/>
              </a:rPr>
              <a:t>good practice to keep a backup copy of the Cisco IOS Software image in case the system image in the router becomes corrupted or accidentally erased.</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Using </a:t>
            </a:r>
            <a:r>
              <a:rPr lang="en-US" sz="1500" dirty="0">
                <a:solidFill>
                  <a:srgbClr val="000000"/>
                </a:solidFill>
                <a:latin typeface="+mn-lt"/>
                <a:ea typeface="ＭＳ Ｐゴシック" charset="0"/>
                <a:cs typeface="CiscoSans"/>
              </a:rPr>
              <a:t>a network TFTP server allows image and configuration uploads and downloads over the network. The network TFTP server can be another router, a workstation, or a host system.</a:t>
            </a:r>
          </a:p>
        </p:txBody>
      </p:sp>
      <p:pic>
        <p:nvPicPr>
          <p:cNvPr id="2" name="Picture 1"/>
          <p:cNvPicPr>
            <a:picLocks noChangeAspect="1"/>
          </p:cNvPicPr>
          <p:nvPr/>
        </p:nvPicPr>
        <p:blipFill>
          <a:blip r:embed="rId3"/>
          <a:stretch>
            <a:fillRect/>
          </a:stretch>
        </p:blipFill>
        <p:spPr>
          <a:xfrm>
            <a:off x="2200275" y="2567424"/>
            <a:ext cx="4552950" cy="2289006"/>
          </a:xfrm>
          <a:prstGeom prst="rect">
            <a:avLst/>
          </a:prstGeom>
        </p:spPr>
      </p:pic>
    </p:spTree>
    <p:extLst>
      <p:ext uri="{BB962C8B-B14F-4D97-AF65-F5344CB8AC3E}">
        <p14:creationId xmlns:p14="http://schemas.microsoft.com/office/powerpoint/2010/main" val="2028880486"/>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ltLang="en-US" sz="1600" dirty="0"/>
              <a:t>IOS Image Management </a:t>
            </a:r>
            <a:r>
              <a:rPr lang="en-US" sz="1600" dirty="0" smtClean="0"/>
              <a:t/>
            </a:r>
            <a:br>
              <a:rPr lang="en-US" sz="1600" dirty="0" smtClean="0"/>
            </a:br>
            <a:r>
              <a:rPr lang="en-US" dirty="0" smtClean="0"/>
              <a:t>Steps </a:t>
            </a:r>
            <a:r>
              <a:rPr lang="en-US" dirty="0"/>
              <a:t>to Backup IOS Image to TFTP Server</a:t>
            </a:r>
          </a:p>
        </p:txBody>
      </p:sp>
      <p:sp>
        <p:nvSpPr>
          <p:cNvPr id="2" name="Rectangle 1"/>
          <p:cNvSpPr/>
          <p:nvPr/>
        </p:nvSpPr>
        <p:spPr>
          <a:xfrm>
            <a:off x="4445000" y="1469238"/>
            <a:ext cx="4483100" cy="954107"/>
          </a:xfrm>
          <a:prstGeom prst="rect">
            <a:avLst/>
          </a:prstGeom>
        </p:spPr>
        <p:txBody>
          <a:bodyPr wrap="square">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The network administrator wants to create a backup of the current image file on the router (c1900-universalk9-mz.SPA.152-4.M3.bin) to the TFTP server at 172.16.1.100.</a:t>
            </a:r>
          </a:p>
        </p:txBody>
      </p:sp>
      <p:pic>
        <p:nvPicPr>
          <p:cNvPr id="4" name="Picture 3"/>
          <p:cNvPicPr>
            <a:picLocks noChangeAspect="1"/>
          </p:cNvPicPr>
          <p:nvPr/>
        </p:nvPicPr>
        <p:blipFill>
          <a:blip r:embed="rId3"/>
          <a:stretch>
            <a:fillRect/>
          </a:stretch>
        </p:blipFill>
        <p:spPr>
          <a:xfrm>
            <a:off x="381000" y="1066032"/>
            <a:ext cx="3969166" cy="1613668"/>
          </a:xfrm>
          <a:prstGeom prst="rect">
            <a:avLst/>
          </a:prstGeom>
        </p:spPr>
      </p:pic>
      <p:pic>
        <p:nvPicPr>
          <p:cNvPr id="6" name="Picture 5"/>
          <p:cNvPicPr>
            <a:picLocks noChangeAspect="1"/>
          </p:cNvPicPr>
          <p:nvPr/>
        </p:nvPicPr>
        <p:blipFill>
          <a:blip r:embed="rId4"/>
          <a:stretch>
            <a:fillRect/>
          </a:stretch>
        </p:blipFill>
        <p:spPr>
          <a:xfrm>
            <a:off x="1787526" y="2946788"/>
            <a:ext cx="5860762" cy="1358512"/>
          </a:xfrm>
          <a:prstGeom prst="rect">
            <a:avLst/>
          </a:prstGeom>
        </p:spPr>
      </p:pic>
    </p:spTree>
    <p:extLst>
      <p:ext uri="{BB962C8B-B14F-4D97-AF65-F5344CB8AC3E}">
        <p14:creationId xmlns:p14="http://schemas.microsoft.com/office/powerpoint/2010/main" val="394151906"/>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ltLang="en-US" sz="1600" dirty="0"/>
              <a:t>IOS Image Management </a:t>
            </a:r>
            <a:r>
              <a:rPr lang="en-US" sz="1600" dirty="0" smtClean="0"/>
              <a:t/>
            </a:r>
            <a:br>
              <a:rPr lang="en-US" sz="1600" dirty="0" smtClean="0"/>
            </a:br>
            <a:r>
              <a:rPr lang="en-US" dirty="0" smtClean="0"/>
              <a:t>Steps </a:t>
            </a:r>
            <a:r>
              <a:rPr lang="en-US" dirty="0"/>
              <a:t>to Backup IOS Image to TFTP </a:t>
            </a:r>
            <a:r>
              <a:rPr lang="en-US" dirty="0" smtClean="0"/>
              <a:t>Server (Cont.)</a:t>
            </a:r>
            <a:endParaRPr lang="en-US" dirty="0"/>
          </a:p>
        </p:txBody>
      </p:sp>
      <p:pic>
        <p:nvPicPr>
          <p:cNvPr id="5" name="Picture 4"/>
          <p:cNvPicPr>
            <a:picLocks noChangeAspect="1"/>
          </p:cNvPicPr>
          <p:nvPr/>
        </p:nvPicPr>
        <p:blipFill>
          <a:blip r:embed="rId3"/>
          <a:stretch>
            <a:fillRect/>
          </a:stretch>
        </p:blipFill>
        <p:spPr>
          <a:xfrm>
            <a:off x="1390650" y="2606745"/>
            <a:ext cx="6362701" cy="1562101"/>
          </a:xfrm>
          <a:prstGeom prst="rect">
            <a:avLst/>
          </a:prstGeom>
        </p:spPr>
      </p:pic>
      <p:pic>
        <p:nvPicPr>
          <p:cNvPr id="8" name="Picture 7"/>
          <p:cNvPicPr>
            <a:picLocks noChangeAspect="1"/>
          </p:cNvPicPr>
          <p:nvPr/>
        </p:nvPicPr>
        <p:blipFill>
          <a:blip r:embed="rId4"/>
          <a:stretch>
            <a:fillRect/>
          </a:stretch>
        </p:blipFill>
        <p:spPr>
          <a:xfrm>
            <a:off x="1390650" y="1037158"/>
            <a:ext cx="6362701" cy="1467587"/>
          </a:xfrm>
          <a:prstGeom prst="rect">
            <a:avLst/>
          </a:prstGeom>
        </p:spPr>
      </p:pic>
    </p:spTree>
    <p:extLst>
      <p:ext uri="{BB962C8B-B14F-4D97-AF65-F5344CB8AC3E}">
        <p14:creationId xmlns:p14="http://schemas.microsoft.com/office/powerpoint/2010/main" val="2135621722"/>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ltLang="en-US" sz="1600" dirty="0"/>
              <a:t>IOS Image Management </a:t>
            </a:r>
            <a:r>
              <a:rPr lang="en-US" sz="1600" dirty="0" smtClean="0"/>
              <a:t/>
            </a:r>
            <a:br>
              <a:rPr lang="en-US" sz="1600" dirty="0" smtClean="0"/>
            </a:br>
            <a:r>
              <a:rPr lang="en-US" dirty="0" smtClean="0"/>
              <a:t>Steps </a:t>
            </a:r>
            <a:r>
              <a:rPr lang="en-US" dirty="0"/>
              <a:t>to Copy an IOS Image to a Device</a:t>
            </a:r>
          </a:p>
        </p:txBody>
      </p:sp>
      <p:sp>
        <p:nvSpPr>
          <p:cNvPr id="9" name="TextBox 8"/>
          <p:cNvSpPr txBox="1"/>
          <p:nvPr/>
        </p:nvSpPr>
        <p:spPr>
          <a:xfrm>
            <a:off x="4838701" y="1255273"/>
            <a:ext cx="3473450" cy="954107"/>
          </a:xfrm>
          <a:prstGeom prst="rect">
            <a:avLst/>
          </a:prstGeom>
          <a:noFill/>
        </p:spPr>
        <p:txBody>
          <a:bodyPr wrap="square" rtlCol="0">
            <a:spAutoFit/>
          </a:bodyPr>
          <a:lstStyle/>
          <a:p>
            <a:pPr marL="285750" indent="-285750">
              <a:buFont typeface="Arial" charset="0"/>
              <a:buChar char="•"/>
            </a:pPr>
            <a:r>
              <a:rPr lang="en-US" sz="1400" dirty="0">
                <a:solidFill>
                  <a:srgbClr val="000000"/>
                </a:solidFill>
                <a:latin typeface="+mn-lt"/>
                <a:ea typeface="ＭＳ Ｐゴシック" charset="0"/>
                <a:cs typeface="CiscoSans"/>
              </a:rPr>
              <a:t>A new image file (c1900-universalk9-mz.SPA.152-4.M3.bin) will be copied from the TFTP server at 2001:DB8:CAFE:100::99 to the router. </a:t>
            </a:r>
          </a:p>
        </p:txBody>
      </p:sp>
      <p:pic>
        <p:nvPicPr>
          <p:cNvPr id="2" name="Picture 1"/>
          <p:cNvPicPr>
            <a:picLocks noChangeAspect="1"/>
          </p:cNvPicPr>
          <p:nvPr/>
        </p:nvPicPr>
        <p:blipFill>
          <a:blip r:embed="rId3"/>
          <a:stretch>
            <a:fillRect/>
          </a:stretch>
        </p:blipFill>
        <p:spPr>
          <a:xfrm>
            <a:off x="469901" y="977198"/>
            <a:ext cx="3848099" cy="1941259"/>
          </a:xfrm>
          <a:prstGeom prst="rect">
            <a:avLst/>
          </a:prstGeom>
        </p:spPr>
      </p:pic>
      <p:pic>
        <p:nvPicPr>
          <p:cNvPr id="4" name="Picture 3"/>
          <p:cNvPicPr>
            <a:picLocks noChangeAspect="1"/>
          </p:cNvPicPr>
          <p:nvPr/>
        </p:nvPicPr>
        <p:blipFill>
          <a:blip r:embed="rId4"/>
          <a:stretch>
            <a:fillRect/>
          </a:stretch>
        </p:blipFill>
        <p:spPr>
          <a:xfrm>
            <a:off x="1143616" y="3020057"/>
            <a:ext cx="7168535" cy="1651000"/>
          </a:xfrm>
          <a:prstGeom prst="rect">
            <a:avLst/>
          </a:prstGeom>
        </p:spPr>
      </p:pic>
    </p:spTree>
    <p:extLst>
      <p:ext uri="{BB962C8B-B14F-4D97-AF65-F5344CB8AC3E}">
        <p14:creationId xmlns:p14="http://schemas.microsoft.com/office/powerpoint/2010/main" val="1949170351"/>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ltLang="en-US" sz="1600" dirty="0"/>
              <a:t>IOS Image Management </a:t>
            </a:r>
            <a:r>
              <a:rPr lang="en-US" sz="1600" dirty="0" smtClean="0"/>
              <a:t/>
            </a:r>
            <a:br>
              <a:rPr lang="en-US" sz="1600" dirty="0" smtClean="0"/>
            </a:br>
            <a:r>
              <a:rPr lang="en-US" dirty="0" smtClean="0"/>
              <a:t>Steps </a:t>
            </a:r>
            <a:r>
              <a:rPr lang="en-US" dirty="0"/>
              <a:t>to Copy an IOS Image to a </a:t>
            </a:r>
            <a:r>
              <a:rPr lang="en-US" dirty="0" smtClean="0"/>
              <a:t>Device (Cont.)</a:t>
            </a:r>
            <a:endParaRPr lang="en-US" dirty="0"/>
          </a:p>
        </p:txBody>
      </p:sp>
      <p:pic>
        <p:nvPicPr>
          <p:cNvPr id="5" name="Picture 4"/>
          <p:cNvPicPr>
            <a:picLocks noChangeAspect="1"/>
          </p:cNvPicPr>
          <p:nvPr/>
        </p:nvPicPr>
        <p:blipFill>
          <a:blip r:embed="rId3"/>
          <a:stretch>
            <a:fillRect/>
          </a:stretch>
        </p:blipFill>
        <p:spPr>
          <a:xfrm>
            <a:off x="1400484" y="896071"/>
            <a:ext cx="6343034" cy="1453612"/>
          </a:xfrm>
          <a:prstGeom prst="rect">
            <a:avLst/>
          </a:prstGeom>
        </p:spPr>
      </p:pic>
      <p:pic>
        <p:nvPicPr>
          <p:cNvPr id="6" name="Picture 5"/>
          <p:cNvPicPr>
            <a:picLocks noChangeAspect="1"/>
          </p:cNvPicPr>
          <p:nvPr/>
        </p:nvPicPr>
        <p:blipFill>
          <a:blip r:embed="rId4"/>
          <a:stretch>
            <a:fillRect/>
          </a:stretch>
        </p:blipFill>
        <p:spPr>
          <a:xfrm>
            <a:off x="1429674" y="2446810"/>
            <a:ext cx="6330334" cy="2349110"/>
          </a:xfrm>
          <a:prstGeom prst="rect">
            <a:avLst/>
          </a:prstGeom>
        </p:spPr>
      </p:pic>
    </p:spTree>
    <p:extLst>
      <p:ext uri="{BB962C8B-B14F-4D97-AF65-F5344CB8AC3E}">
        <p14:creationId xmlns:p14="http://schemas.microsoft.com/office/powerpoint/2010/main" val="1083389547"/>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CA" altLang="en-US" sz="1600" dirty="0"/>
              <a:t>IOS Image Management </a:t>
            </a:r>
            <a:r>
              <a:rPr lang="en-CA" altLang="en-US" sz="1600" dirty="0" smtClean="0"/>
              <a:t/>
            </a:r>
            <a:br>
              <a:rPr lang="en-CA" altLang="en-US" sz="1600" dirty="0" smtClean="0"/>
            </a:br>
            <a:r>
              <a:rPr lang="en-CA" dirty="0" smtClean="0"/>
              <a:t>The </a:t>
            </a:r>
            <a:r>
              <a:rPr lang="en-CA" dirty="0"/>
              <a:t>boot system Command</a:t>
            </a:r>
            <a:endParaRPr lang="en-CA" altLang="en-US" dirty="0" smtClean="0"/>
          </a:p>
        </p:txBody>
      </p:sp>
      <p:sp>
        <p:nvSpPr>
          <p:cNvPr id="5" name="TextBox 4"/>
          <p:cNvSpPr txBox="1"/>
          <p:nvPr/>
        </p:nvSpPr>
        <p:spPr>
          <a:xfrm>
            <a:off x="127000" y="782320"/>
            <a:ext cx="8788400" cy="523220"/>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To upgrade to the copied IOS image after that image is saved on the router's flash memory, configure the router to load the new image during </a:t>
            </a:r>
            <a:r>
              <a:rPr lang="en-US" sz="1400" dirty="0" smtClean="0">
                <a:solidFill>
                  <a:srgbClr val="000000"/>
                </a:solidFill>
                <a:latin typeface="+mn-lt"/>
                <a:ea typeface="ＭＳ Ｐゴシック" charset="0"/>
                <a:cs typeface="CiscoSans"/>
              </a:rPr>
              <a:t>boot up </a:t>
            </a:r>
            <a:r>
              <a:rPr lang="en-US" sz="1400" dirty="0">
                <a:solidFill>
                  <a:srgbClr val="000000"/>
                </a:solidFill>
                <a:latin typeface="+mn-lt"/>
                <a:ea typeface="ＭＳ Ｐゴシック" charset="0"/>
                <a:cs typeface="CiscoSans"/>
              </a:rPr>
              <a:t>using the </a:t>
            </a:r>
            <a:r>
              <a:rPr lang="en-US" sz="1400" b="1" dirty="0">
                <a:solidFill>
                  <a:srgbClr val="000000"/>
                </a:solidFill>
                <a:latin typeface="+mn-lt"/>
                <a:ea typeface="ＭＳ Ｐゴシック" charset="0"/>
                <a:cs typeface="CiscoSans"/>
              </a:rPr>
              <a:t>boot system </a:t>
            </a:r>
            <a:r>
              <a:rPr lang="en-US" sz="1400" dirty="0" smtClean="0">
                <a:solidFill>
                  <a:srgbClr val="000000"/>
                </a:solidFill>
                <a:latin typeface="+mn-lt"/>
                <a:ea typeface="ＭＳ Ｐゴシック" charset="0"/>
                <a:cs typeface="CiscoSans"/>
              </a:rPr>
              <a:t>command.</a:t>
            </a: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rotWithShape="1">
          <a:blip r:embed="rId3"/>
          <a:srcRect r="26561" b="17006"/>
          <a:stretch/>
        </p:blipFill>
        <p:spPr>
          <a:xfrm>
            <a:off x="393700" y="1373894"/>
            <a:ext cx="5003800" cy="1272560"/>
          </a:xfrm>
          <a:prstGeom prst="rect">
            <a:avLst/>
          </a:prstGeom>
        </p:spPr>
      </p:pic>
      <p:sp>
        <p:nvSpPr>
          <p:cNvPr id="6" name="Rectangle 5"/>
          <p:cNvSpPr/>
          <p:nvPr/>
        </p:nvSpPr>
        <p:spPr>
          <a:xfrm>
            <a:off x="5537200" y="1561570"/>
            <a:ext cx="3136900" cy="2554545"/>
          </a:xfrm>
          <a:prstGeom prst="rect">
            <a:avLst/>
          </a:prstGeom>
        </p:spPr>
        <p:txBody>
          <a:bodyPr wrap="square">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To verify the new image has loaded, use the </a:t>
            </a:r>
            <a:r>
              <a:rPr lang="en-US" sz="1400" b="1" dirty="0">
                <a:solidFill>
                  <a:srgbClr val="000000"/>
                </a:solidFill>
                <a:latin typeface="+mn-lt"/>
                <a:ea typeface="ＭＳ Ｐゴシック" charset="0"/>
                <a:cs typeface="CiscoSans"/>
              </a:rPr>
              <a:t>show version </a:t>
            </a:r>
            <a:r>
              <a:rPr lang="en-US" sz="1400" dirty="0" smtClean="0">
                <a:solidFill>
                  <a:srgbClr val="000000"/>
                </a:solidFill>
                <a:latin typeface="+mn-lt"/>
                <a:ea typeface="ＭＳ Ｐゴシック" charset="0"/>
                <a:cs typeface="CiscoSans"/>
              </a:rPr>
              <a:t>command.</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Several </a:t>
            </a:r>
            <a:r>
              <a:rPr lang="en-US" sz="1400" b="1" dirty="0" smtClean="0">
                <a:solidFill>
                  <a:srgbClr val="000000"/>
                </a:solidFill>
                <a:latin typeface="+mn-lt"/>
                <a:ea typeface="ＭＳ Ｐゴシック" charset="0"/>
                <a:cs typeface="CiscoSans"/>
              </a:rPr>
              <a:t>boot system </a:t>
            </a:r>
            <a:r>
              <a:rPr lang="en-US" sz="1400" dirty="0" smtClean="0">
                <a:solidFill>
                  <a:srgbClr val="000000"/>
                </a:solidFill>
                <a:latin typeface="+mn-lt"/>
                <a:ea typeface="ＭＳ Ｐゴシック" charset="0"/>
                <a:cs typeface="CiscoSans"/>
              </a:rPr>
              <a:t>commands can be entered to provide a fault-tolerant boot plan.</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If there is no </a:t>
            </a:r>
            <a:r>
              <a:rPr lang="en-US" sz="1400" b="1" dirty="0" smtClean="0">
                <a:solidFill>
                  <a:srgbClr val="000000"/>
                </a:solidFill>
                <a:latin typeface="+mn-lt"/>
                <a:ea typeface="ＭＳ Ｐゴシック" charset="0"/>
                <a:cs typeface="CiscoSans"/>
              </a:rPr>
              <a:t>boot system </a:t>
            </a:r>
            <a:r>
              <a:rPr lang="en-US" sz="1400" dirty="0" smtClean="0">
                <a:solidFill>
                  <a:srgbClr val="000000"/>
                </a:solidFill>
                <a:latin typeface="+mn-lt"/>
                <a:ea typeface="ＭＳ Ｐゴシック" charset="0"/>
                <a:cs typeface="CiscoSans"/>
              </a:rPr>
              <a:t>commands, the router defaults to loading the first valid Cisco IOS image in flash memory.</a:t>
            </a:r>
            <a:endParaRPr lang="en-US" sz="1400" dirty="0">
              <a:solidFill>
                <a:srgbClr val="000000"/>
              </a:solidFill>
              <a:latin typeface="+mn-lt"/>
              <a:ea typeface="ＭＳ Ｐゴシック" charset="0"/>
              <a:cs typeface="CiscoSans"/>
            </a:endParaRPr>
          </a:p>
        </p:txBody>
      </p:sp>
      <p:pic>
        <p:nvPicPr>
          <p:cNvPr id="7" name="Picture 6"/>
          <p:cNvPicPr>
            <a:picLocks noChangeAspect="1"/>
          </p:cNvPicPr>
          <p:nvPr/>
        </p:nvPicPr>
        <p:blipFill rotWithShape="1">
          <a:blip r:embed="rId4"/>
          <a:srcRect r="7761" b="9304"/>
          <a:stretch/>
        </p:blipFill>
        <p:spPr>
          <a:xfrm>
            <a:off x="393700" y="2838843"/>
            <a:ext cx="5003800" cy="1860665"/>
          </a:xfrm>
          <a:prstGeom prst="rect">
            <a:avLst/>
          </a:prstGeom>
        </p:spPr>
      </p:pic>
    </p:spTree>
    <p:extLst>
      <p:ext uri="{BB962C8B-B14F-4D97-AF65-F5344CB8AC3E}">
        <p14:creationId xmlns:p14="http://schemas.microsoft.com/office/powerpoint/2010/main" val="1149488217"/>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ltLang="en-US" sz="1600" dirty="0"/>
              <a:t>IOS Image Management </a:t>
            </a:r>
            <a:r>
              <a:rPr lang="en-US" sz="1600" dirty="0" smtClean="0"/>
              <a:t/>
            </a:r>
            <a:br>
              <a:rPr lang="en-US" sz="1600" dirty="0" smtClean="0"/>
            </a:br>
            <a:r>
              <a:rPr lang="en-US" sz="2300" dirty="0" smtClean="0"/>
              <a:t>Packet </a:t>
            </a:r>
            <a:r>
              <a:rPr lang="en-US" sz="2300" dirty="0"/>
              <a:t>Tracer - Using a TFTP Server to Upgrade a Cisco IOS </a:t>
            </a:r>
            <a:r>
              <a:rPr lang="en-US" sz="2300" dirty="0" smtClean="0"/>
              <a:t>Image</a:t>
            </a:r>
            <a:endParaRPr lang="en-US" dirty="0"/>
          </a:p>
        </p:txBody>
      </p:sp>
      <p:pic>
        <p:nvPicPr>
          <p:cNvPr id="2" name="Picture 1"/>
          <p:cNvPicPr>
            <a:picLocks noChangeAspect="1"/>
          </p:cNvPicPr>
          <p:nvPr/>
        </p:nvPicPr>
        <p:blipFill>
          <a:blip r:embed="rId3"/>
          <a:stretch>
            <a:fillRect/>
          </a:stretch>
        </p:blipFill>
        <p:spPr>
          <a:xfrm>
            <a:off x="2997200" y="798944"/>
            <a:ext cx="3496043" cy="4182141"/>
          </a:xfrm>
          <a:prstGeom prst="rect">
            <a:avLst/>
          </a:prstGeom>
          <a:ln>
            <a:solidFill>
              <a:srgbClr val="000000"/>
            </a:solidFill>
          </a:ln>
        </p:spPr>
      </p:pic>
    </p:spTree>
    <p:extLst>
      <p:ext uri="{BB962C8B-B14F-4D97-AF65-F5344CB8AC3E}">
        <p14:creationId xmlns:p14="http://schemas.microsoft.com/office/powerpoint/2010/main" val="1375463657"/>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ltLang="en-US" sz="1600" dirty="0"/>
              <a:t>IOS Image Management </a:t>
            </a:r>
            <a:r>
              <a:rPr lang="en-US" sz="1600" dirty="0" smtClean="0"/>
              <a:t/>
            </a:r>
            <a:br>
              <a:rPr lang="en-US" sz="1600" dirty="0" smtClean="0"/>
            </a:br>
            <a:r>
              <a:rPr lang="en-US" dirty="0" smtClean="0"/>
              <a:t>Video </a:t>
            </a:r>
            <a:r>
              <a:rPr lang="en-US" dirty="0"/>
              <a:t>Demonstration - Managing Cisco IOS Images</a:t>
            </a:r>
          </a:p>
        </p:txBody>
      </p:sp>
      <p:sp>
        <p:nvSpPr>
          <p:cNvPr id="2" name="TextBox 1"/>
          <p:cNvSpPr txBox="1"/>
          <p:nvPr/>
        </p:nvSpPr>
        <p:spPr>
          <a:xfrm>
            <a:off x="215900" y="950143"/>
            <a:ext cx="7467600" cy="1492716"/>
          </a:xfrm>
          <a:prstGeom prst="rect">
            <a:avLst/>
          </a:prstGeom>
          <a:noFill/>
        </p:spPr>
        <p:txBody>
          <a:bodyPr wrap="square" rtlCol="0">
            <a:spAutoFit/>
          </a:bodyPr>
          <a:lstStyle/>
          <a:p>
            <a:r>
              <a:rPr lang="en-US" dirty="0" smtClean="0">
                <a:solidFill>
                  <a:srgbClr val="000000"/>
                </a:solidFill>
                <a:latin typeface="+mn-lt"/>
                <a:ea typeface="ＭＳ Ｐゴシック" charset="0"/>
                <a:cs typeface="CiscoSans"/>
              </a:rPr>
              <a:t>Objective:</a:t>
            </a:r>
            <a:endParaRPr lang="en-US" dirty="0"/>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Use a TFTP server to upload an updated IOS image file to a Cisco Router.</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Use the boot system command to boot the router to the new IOS image file.</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Reload the router and successfully boot to the new IOS image file.</a:t>
            </a:r>
          </a:p>
        </p:txBody>
      </p:sp>
      <p:pic>
        <p:nvPicPr>
          <p:cNvPr id="4" name="Picture 3"/>
          <p:cNvPicPr>
            <a:picLocks noChangeAspect="1"/>
          </p:cNvPicPr>
          <p:nvPr/>
        </p:nvPicPr>
        <p:blipFill>
          <a:blip r:embed="rId3"/>
          <a:stretch>
            <a:fillRect/>
          </a:stretch>
        </p:blipFill>
        <p:spPr>
          <a:xfrm>
            <a:off x="2825750" y="2594058"/>
            <a:ext cx="3238500" cy="2051050"/>
          </a:xfrm>
          <a:prstGeom prst="rect">
            <a:avLst/>
          </a:prstGeom>
        </p:spPr>
      </p:pic>
    </p:spTree>
    <p:extLst>
      <p:ext uri="{BB962C8B-B14F-4D97-AF65-F5344CB8AC3E}">
        <p14:creationId xmlns:p14="http://schemas.microsoft.com/office/powerpoint/2010/main" val="242860384"/>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Software Licensing</a:t>
            </a:r>
            <a:br>
              <a:rPr lang="en-US" sz="1600" dirty="0" smtClean="0"/>
            </a:br>
            <a:r>
              <a:rPr lang="en-US" dirty="0" smtClean="0"/>
              <a:t>Licensing </a:t>
            </a:r>
            <a:r>
              <a:rPr lang="en-US" dirty="0"/>
              <a:t>Overview</a:t>
            </a:r>
          </a:p>
        </p:txBody>
      </p:sp>
      <p:pic>
        <p:nvPicPr>
          <p:cNvPr id="2" name="Picture 1"/>
          <p:cNvPicPr>
            <a:picLocks noChangeAspect="1"/>
          </p:cNvPicPr>
          <p:nvPr/>
        </p:nvPicPr>
        <p:blipFill>
          <a:blip r:embed="rId3"/>
          <a:stretch>
            <a:fillRect/>
          </a:stretch>
        </p:blipFill>
        <p:spPr>
          <a:xfrm>
            <a:off x="394167" y="1218503"/>
            <a:ext cx="4177834" cy="3150296"/>
          </a:xfrm>
          <a:prstGeom prst="rect">
            <a:avLst/>
          </a:prstGeom>
        </p:spPr>
      </p:pic>
      <p:sp>
        <p:nvSpPr>
          <p:cNvPr id="4" name="Rectangle 3"/>
          <p:cNvSpPr/>
          <p:nvPr/>
        </p:nvSpPr>
        <p:spPr>
          <a:xfrm>
            <a:off x="4572000" y="669993"/>
            <a:ext cx="4292600" cy="4244908"/>
          </a:xfrm>
          <a:prstGeom prst="rect">
            <a:avLst/>
          </a:prstGeom>
        </p:spPr>
        <p:txBody>
          <a:bodyPr wrap="square">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Each device ships with the same universal </a:t>
            </a:r>
            <a:r>
              <a:rPr lang="en-US" sz="1600" dirty="0" smtClean="0">
                <a:solidFill>
                  <a:srgbClr val="000000"/>
                </a:solidFill>
                <a:latin typeface="+mn-lt"/>
                <a:ea typeface="ＭＳ Ｐゴシック" charset="0"/>
                <a:cs typeface="CiscoSans"/>
              </a:rPr>
              <a:t>image.</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Technology </a:t>
            </a:r>
            <a:r>
              <a:rPr lang="en-US" sz="1600" dirty="0">
                <a:solidFill>
                  <a:srgbClr val="000000"/>
                </a:solidFill>
                <a:latin typeface="+mn-lt"/>
                <a:ea typeface="ＭＳ Ｐゴシック" charset="0"/>
                <a:cs typeface="CiscoSans"/>
              </a:rPr>
              <a:t>packages are enabled in the universal image via Cisco Software Activation licensing keys. </a:t>
            </a:r>
            <a:endParaRPr lang="en-US" sz="1600" dirty="0" smtClean="0">
              <a:solidFill>
                <a:srgbClr val="000000"/>
              </a:solidFill>
              <a:latin typeface="+mn-lt"/>
              <a:ea typeface="ＭＳ Ｐゴシック" charset="0"/>
              <a:cs typeface="CiscoSans"/>
            </a:endParaRP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The </a:t>
            </a:r>
            <a:r>
              <a:rPr lang="en-US" sz="1600" dirty="0">
                <a:solidFill>
                  <a:srgbClr val="000000"/>
                </a:solidFill>
                <a:latin typeface="+mn-lt"/>
                <a:ea typeface="ＭＳ Ｐゴシック" charset="0"/>
                <a:cs typeface="CiscoSans"/>
              </a:rPr>
              <a:t>Cisco IOS Software Activation feature allows the user to enable licensed features and register licenses. </a:t>
            </a:r>
            <a:endParaRPr lang="en-US" sz="1600" dirty="0" smtClean="0">
              <a:solidFill>
                <a:srgbClr val="000000"/>
              </a:solidFill>
              <a:latin typeface="+mn-lt"/>
              <a:ea typeface="ＭＳ Ｐゴシック" charset="0"/>
              <a:cs typeface="CiscoSans"/>
            </a:endParaRP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a:t>
            </a:r>
            <a:r>
              <a:rPr lang="en-US" sz="1600" dirty="0" smtClean="0">
                <a:solidFill>
                  <a:srgbClr val="000000"/>
                </a:solidFill>
                <a:latin typeface="+mn-lt"/>
                <a:ea typeface="ＭＳ Ｐゴシック" charset="0"/>
                <a:cs typeface="CiscoSans"/>
              </a:rPr>
              <a:t>echnology </a:t>
            </a:r>
            <a:r>
              <a:rPr lang="en-US" sz="1600" dirty="0">
                <a:solidFill>
                  <a:srgbClr val="000000"/>
                </a:solidFill>
                <a:latin typeface="+mn-lt"/>
                <a:ea typeface="ＭＳ Ｐゴシック" charset="0"/>
                <a:cs typeface="CiscoSans"/>
              </a:rPr>
              <a:t>packages that are available:</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IP Base</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Data</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Unified Communications (UC) </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Security (SEC)</a:t>
            </a:r>
          </a:p>
        </p:txBody>
      </p:sp>
    </p:spTree>
    <p:extLst>
      <p:ext uri="{BB962C8B-B14F-4D97-AF65-F5344CB8AC3E}">
        <p14:creationId xmlns:p14="http://schemas.microsoft.com/office/powerpoint/2010/main" val="147055166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a:t>
            </a:r>
            <a:r>
              <a:rPr lang="en-US" dirty="0" smtClean="0"/>
              <a:t>Chapter 10, </a:t>
            </a:r>
            <a:r>
              <a:rPr lang="en-US" dirty="0"/>
              <a:t>“Assessment” after completing </a:t>
            </a:r>
            <a:r>
              <a:rPr lang="en-US" dirty="0" smtClean="0"/>
              <a:t>Chapter 10.</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smtClean="0"/>
              <a:t>Chapter 10: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Software Licensing </a:t>
            </a:r>
            <a:r>
              <a:rPr lang="en-US" sz="1600" dirty="0" smtClean="0"/>
              <a:t/>
            </a:r>
            <a:br>
              <a:rPr lang="en-US" sz="1600" dirty="0" smtClean="0"/>
            </a:br>
            <a:r>
              <a:rPr lang="en-US" dirty="0" smtClean="0"/>
              <a:t>Licensing </a:t>
            </a:r>
            <a:r>
              <a:rPr lang="en-US" dirty="0"/>
              <a:t>Process</a:t>
            </a:r>
          </a:p>
        </p:txBody>
      </p:sp>
      <p:pic>
        <p:nvPicPr>
          <p:cNvPr id="2" name="Picture 1"/>
          <p:cNvPicPr>
            <a:picLocks noChangeAspect="1"/>
          </p:cNvPicPr>
          <p:nvPr/>
        </p:nvPicPr>
        <p:blipFill>
          <a:blip r:embed="rId3"/>
          <a:stretch>
            <a:fillRect/>
          </a:stretch>
        </p:blipFill>
        <p:spPr>
          <a:xfrm>
            <a:off x="544866" y="1041400"/>
            <a:ext cx="4699000" cy="3530600"/>
          </a:xfrm>
          <a:prstGeom prst="rect">
            <a:avLst/>
          </a:prstGeom>
        </p:spPr>
      </p:pic>
      <p:sp>
        <p:nvSpPr>
          <p:cNvPr id="4" name="TextBox 3"/>
          <p:cNvSpPr txBox="1"/>
          <p:nvPr/>
        </p:nvSpPr>
        <p:spPr>
          <a:xfrm>
            <a:off x="5511800" y="1181100"/>
            <a:ext cx="3225800" cy="2062103"/>
          </a:xfrm>
          <a:prstGeom prst="rect">
            <a:avLst/>
          </a:prstGeom>
          <a:noFill/>
        </p:spPr>
        <p:txBody>
          <a:bodyPr wrap="square" rtlCol="0">
            <a:spAutoFit/>
          </a:bodyPr>
          <a:lstStyle/>
          <a:p>
            <a:pPr marL="285750" indent="-285750">
              <a:buFont typeface="Arial" charset="0"/>
              <a:buChar char="•"/>
            </a:pPr>
            <a:r>
              <a:rPr lang="en-US" sz="1600" dirty="0">
                <a:solidFill>
                  <a:srgbClr val="000000"/>
                </a:solidFill>
                <a:latin typeface="+mn-lt"/>
                <a:ea typeface="ＭＳ Ｐゴシック" charset="0"/>
                <a:cs typeface="CiscoSans"/>
              </a:rPr>
              <a:t>The figure shows the three steps to permanently activate a new software package or feature on a router</a:t>
            </a:r>
            <a:r>
              <a:rPr lang="en-US" sz="1600" dirty="0" smtClean="0">
                <a:solidFill>
                  <a:srgbClr val="000000"/>
                </a:solidFill>
                <a:latin typeface="+mn-lt"/>
                <a:ea typeface="ＭＳ Ｐゴシック" charset="0"/>
                <a:cs typeface="CiscoSans"/>
              </a:rPr>
              <a:t>.</a:t>
            </a:r>
          </a:p>
          <a:p>
            <a:pPr marL="285750" indent="-285750">
              <a:buFont typeface="Arial" charset="0"/>
              <a:buChar char="•"/>
            </a:pPr>
            <a:endParaRPr lang="en-US" sz="1600" dirty="0" smtClean="0">
              <a:solidFill>
                <a:srgbClr val="000000"/>
              </a:solidFill>
              <a:latin typeface="+mn-lt"/>
              <a:ea typeface="ＭＳ Ｐゴシック" charset="0"/>
              <a:cs typeface="CiscoSans"/>
            </a:endParaRPr>
          </a:p>
          <a:p>
            <a:pPr marL="285750" indent="-285750">
              <a:buFont typeface="Arial" charset="0"/>
              <a:buChar char="•"/>
            </a:pPr>
            <a:r>
              <a:rPr lang="en-US" sz="1600" dirty="0" smtClean="0">
                <a:solidFill>
                  <a:srgbClr val="000000"/>
                </a:solidFill>
                <a:latin typeface="+mn-lt"/>
                <a:ea typeface="ＭＳ Ｐゴシック" charset="0"/>
                <a:cs typeface="CiscoSans"/>
              </a:rPr>
              <a:t>PAK – Product Activation Key</a:t>
            </a:r>
          </a:p>
          <a:p>
            <a:pPr marL="285750" indent="-285750">
              <a:buFont typeface="Arial" charset="0"/>
              <a:buChar char="•"/>
            </a:pPr>
            <a:endParaRPr lang="en-US" sz="1600" dirty="0" smtClean="0">
              <a:solidFill>
                <a:srgbClr val="000000"/>
              </a:solidFill>
              <a:latin typeface="+mn-lt"/>
              <a:ea typeface="ＭＳ Ｐゴシック" charset="0"/>
              <a:cs typeface="CiscoSans"/>
            </a:endParaRPr>
          </a:p>
          <a:p>
            <a:pPr marL="285750" indent="-285750">
              <a:buFont typeface="Arial" charset="0"/>
              <a:buChar char="•"/>
            </a:pPr>
            <a:r>
              <a:rPr lang="en-US" sz="1600" dirty="0" smtClean="0">
                <a:solidFill>
                  <a:srgbClr val="000000"/>
                </a:solidFill>
                <a:latin typeface="+mn-lt"/>
                <a:ea typeface="ＭＳ Ｐゴシック" charset="0"/>
                <a:cs typeface="CiscoSans"/>
              </a:rPr>
              <a:t>UDI – Unique Device Identifier</a:t>
            </a:r>
            <a:endParaRPr lang="en-US" sz="16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586904517"/>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Software Licensing </a:t>
            </a:r>
            <a:br>
              <a:rPr lang="en-US" sz="1600" dirty="0" smtClean="0"/>
            </a:br>
            <a:r>
              <a:rPr lang="en-US" dirty="0" smtClean="0"/>
              <a:t>Step </a:t>
            </a:r>
            <a:r>
              <a:rPr lang="en-US" dirty="0"/>
              <a:t>1. Purchase the Software Package or Feature to </a:t>
            </a:r>
            <a:r>
              <a:rPr lang="en-US" dirty="0" smtClean="0"/>
              <a:t>Install</a:t>
            </a:r>
            <a:endParaRPr lang="en-US" dirty="0"/>
          </a:p>
        </p:txBody>
      </p:sp>
      <p:sp>
        <p:nvSpPr>
          <p:cNvPr id="9" name="TextBox 8"/>
          <p:cNvSpPr txBox="1"/>
          <p:nvPr/>
        </p:nvSpPr>
        <p:spPr>
          <a:xfrm>
            <a:off x="5257799" y="1062129"/>
            <a:ext cx="3409951" cy="3354765"/>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Customers receive a PAK with purchase that serves as a receipt and is used to obtain a license.</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 A PAK is an 11 digit alpha numeric key created by Cisco manufacturing. It defines the Feature Set associated with the PAK. </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As shown in the figure, a separate license is required for each package, IP Base, Data, UC, and SEC.</a:t>
            </a:r>
          </a:p>
        </p:txBody>
      </p:sp>
      <p:pic>
        <p:nvPicPr>
          <p:cNvPr id="2" name="Picture 1"/>
          <p:cNvPicPr>
            <a:picLocks noChangeAspect="1"/>
          </p:cNvPicPr>
          <p:nvPr/>
        </p:nvPicPr>
        <p:blipFill>
          <a:blip r:embed="rId3"/>
          <a:stretch>
            <a:fillRect/>
          </a:stretch>
        </p:blipFill>
        <p:spPr>
          <a:xfrm>
            <a:off x="215900" y="1062129"/>
            <a:ext cx="4633918" cy="2900272"/>
          </a:xfrm>
          <a:prstGeom prst="rect">
            <a:avLst/>
          </a:prstGeom>
        </p:spPr>
      </p:pic>
    </p:spTree>
    <p:extLst>
      <p:ext uri="{BB962C8B-B14F-4D97-AF65-F5344CB8AC3E}">
        <p14:creationId xmlns:p14="http://schemas.microsoft.com/office/powerpoint/2010/main" val="1347386972"/>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US" sz="1600" dirty="0"/>
              <a:t>Software Licensing </a:t>
            </a:r>
            <a:r>
              <a:rPr lang="en-CA" altLang="en-US" sz="1600" dirty="0" smtClean="0"/>
              <a:t/>
            </a:r>
            <a:br>
              <a:rPr lang="en-CA" altLang="en-US" sz="1600" dirty="0" smtClean="0"/>
            </a:br>
            <a:r>
              <a:rPr lang="en-US" dirty="0" smtClean="0"/>
              <a:t>Step </a:t>
            </a:r>
            <a:r>
              <a:rPr lang="en-US" dirty="0"/>
              <a:t>2. Obtain a License</a:t>
            </a:r>
          </a:p>
        </p:txBody>
      </p:sp>
      <p:pic>
        <p:nvPicPr>
          <p:cNvPr id="2" name="Picture 1"/>
          <p:cNvPicPr>
            <a:picLocks noChangeAspect="1"/>
          </p:cNvPicPr>
          <p:nvPr/>
        </p:nvPicPr>
        <p:blipFill rotWithShape="1">
          <a:blip r:embed="rId3"/>
          <a:srcRect l="-148" r="29420" b="30131"/>
          <a:stretch/>
        </p:blipFill>
        <p:spPr>
          <a:xfrm>
            <a:off x="317500" y="2207148"/>
            <a:ext cx="4178300" cy="999697"/>
          </a:xfrm>
          <a:prstGeom prst="rect">
            <a:avLst/>
          </a:prstGeom>
        </p:spPr>
      </p:pic>
      <p:pic>
        <p:nvPicPr>
          <p:cNvPr id="3" name="Picture 2"/>
          <p:cNvPicPr>
            <a:picLocks noChangeAspect="1"/>
          </p:cNvPicPr>
          <p:nvPr/>
        </p:nvPicPr>
        <p:blipFill>
          <a:blip r:embed="rId4"/>
          <a:stretch>
            <a:fillRect/>
          </a:stretch>
        </p:blipFill>
        <p:spPr>
          <a:xfrm>
            <a:off x="5083171" y="2086175"/>
            <a:ext cx="3448055" cy="2873379"/>
          </a:xfrm>
          <a:prstGeom prst="rect">
            <a:avLst/>
          </a:prstGeom>
        </p:spPr>
      </p:pic>
      <p:sp>
        <p:nvSpPr>
          <p:cNvPr id="6" name="Rectangle 5"/>
          <p:cNvSpPr/>
          <p:nvPr/>
        </p:nvSpPr>
        <p:spPr>
          <a:xfrm>
            <a:off x="19043" y="916624"/>
            <a:ext cx="8512183" cy="1169551"/>
          </a:xfrm>
          <a:prstGeom prst="rect">
            <a:avLst/>
          </a:prstGeom>
        </p:spPr>
        <p:txBody>
          <a:bodyPr wrap="square">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The UDI is a combination of the Product ID (PID), the Serial Number (SN), and the hardware version. The SN is an 11 digit number which uniquely identifies a device. The PID identifies the type of device. Only the PID and SN are used for license creation. </a:t>
            </a:r>
            <a:endParaRPr lang="en-US" sz="1500" dirty="0" smtClean="0">
              <a:solidFill>
                <a:srgbClr val="000000"/>
              </a:solidFill>
              <a:latin typeface="+mn-lt"/>
              <a:ea typeface="ＭＳ Ｐゴシック" charset="0"/>
              <a:cs typeface="CiscoSans"/>
            </a:endParaRP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This </a:t>
            </a:r>
            <a:r>
              <a:rPr lang="en-US" sz="1500" dirty="0">
                <a:solidFill>
                  <a:srgbClr val="000000"/>
                </a:solidFill>
                <a:latin typeface="+mn-lt"/>
                <a:ea typeface="ＭＳ Ｐゴシック" charset="0"/>
                <a:cs typeface="CiscoSans"/>
              </a:rPr>
              <a:t>UDI can be displayed using the </a:t>
            </a:r>
            <a:r>
              <a:rPr lang="en-US" sz="1500" b="1" dirty="0">
                <a:solidFill>
                  <a:srgbClr val="000000"/>
                </a:solidFill>
                <a:latin typeface="+mn-lt"/>
                <a:ea typeface="ＭＳ Ｐゴシック" charset="0"/>
                <a:cs typeface="CiscoSans"/>
              </a:rPr>
              <a:t>show license </a:t>
            </a:r>
            <a:r>
              <a:rPr lang="en-US" sz="1500" b="1" dirty="0" err="1">
                <a:solidFill>
                  <a:srgbClr val="000000"/>
                </a:solidFill>
                <a:latin typeface="+mn-lt"/>
                <a:ea typeface="ＭＳ Ｐゴシック" charset="0"/>
                <a:cs typeface="CiscoSans"/>
              </a:rPr>
              <a:t>udi</a:t>
            </a:r>
            <a:r>
              <a:rPr lang="en-US" sz="1500" b="1" dirty="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command </a:t>
            </a:r>
            <a:r>
              <a:rPr lang="en-US" sz="1500" dirty="0" smtClean="0">
                <a:solidFill>
                  <a:srgbClr val="000000"/>
                </a:solidFill>
                <a:latin typeface="+mn-lt"/>
                <a:ea typeface="ＭＳ Ｐゴシック" charset="0"/>
                <a:cs typeface="CiscoSans"/>
              </a:rPr>
              <a:t>shown.</a:t>
            </a:r>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204334394"/>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Software Licensing </a:t>
            </a:r>
            <a:r>
              <a:rPr lang="en-US" sz="1600" dirty="0" smtClean="0"/>
              <a:t/>
            </a:r>
            <a:br>
              <a:rPr lang="en-US" sz="1600" dirty="0" smtClean="0"/>
            </a:br>
            <a:r>
              <a:rPr lang="en-US" dirty="0" smtClean="0"/>
              <a:t>Step </a:t>
            </a:r>
            <a:r>
              <a:rPr lang="en-US" dirty="0"/>
              <a:t>3. Install the </a:t>
            </a:r>
            <a:r>
              <a:rPr lang="en-US" dirty="0" smtClean="0"/>
              <a:t>License</a:t>
            </a:r>
            <a:endParaRPr lang="en-US" dirty="0"/>
          </a:p>
        </p:txBody>
      </p:sp>
      <p:pic>
        <p:nvPicPr>
          <p:cNvPr id="2" name="Picture 1"/>
          <p:cNvPicPr>
            <a:picLocks noChangeAspect="1"/>
          </p:cNvPicPr>
          <p:nvPr/>
        </p:nvPicPr>
        <p:blipFill>
          <a:blip r:embed="rId3"/>
          <a:stretch>
            <a:fillRect/>
          </a:stretch>
        </p:blipFill>
        <p:spPr>
          <a:xfrm>
            <a:off x="1778001" y="997890"/>
            <a:ext cx="5794041" cy="2394647"/>
          </a:xfrm>
          <a:prstGeom prst="rect">
            <a:avLst/>
          </a:prstGeom>
        </p:spPr>
      </p:pic>
      <p:sp>
        <p:nvSpPr>
          <p:cNvPr id="4" name="Rectangle 3"/>
          <p:cNvSpPr/>
          <p:nvPr/>
        </p:nvSpPr>
        <p:spPr>
          <a:xfrm>
            <a:off x="1778001" y="3591484"/>
            <a:ext cx="5794042" cy="1077218"/>
          </a:xfrm>
          <a:prstGeom prst="rect">
            <a:avLst/>
          </a:prstGeom>
        </p:spPr>
        <p:txBody>
          <a:bodyPr wrap="square">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A permanent license is a license that never expires. After a permanent license is installed on a router, it is good for that particular feature set for the life of the router, even across IOS versions.</a:t>
            </a:r>
          </a:p>
        </p:txBody>
      </p:sp>
    </p:spTree>
    <p:extLst>
      <p:ext uri="{BB962C8B-B14F-4D97-AF65-F5344CB8AC3E}">
        <p14:creationId xmlns:p14="http://schemas.microsoft.com/office/powerpoint/2010/main" val="149890634"/>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License </a:t>
            </a:r>
            <a:r>
              <a:rPr lang="en-US" sz="1600" dirty="0"/>
              <a:t>Verification and </a:t>
            </a:r>
            <a:r>
              <a:rPr lang="en-US" sz="1600" dirty="0" smtClean="0"/>
              <a:t>Management</a:t>
            </a:r>
            <a:br>
              <a:rPr lang="en-US" sz="1600" dirty="0" smtClean="0"/>
            </a:br>
            <a:r>
              <a:rPr lang="en-US" dirty="0" smtClean="0"/>
              <a:t>License </a:t>
            </a:r>
            <a:r>
              <a:rPr lang="en-US" dirty="0"/>
              <a:t>Verification</a:t>
            </a:r>
          </a:p>
        </p:txBody>
      </p:sp>
      <p:pic>
        <p:nvPicPr>
          <p:cNvPr id="2" name="Picture 1"/>
          <p:cNvPicPr>
            <a:picLocks noChangeAspect="1"/>
          </p:cNvPicPr>
          <p:nvPr/>
        </p:nvPicPr>
        <p:blipFill>
          <a:blip r:embed="rId3"/>
          <a:stretch>
            <a:fillRect/>
          </a:stretch>
        </p:blipFill>
        <p:spPr>
          <a:xfrm>
            <a:off x="152401" y="1003300"/>
            <a:ext cx="5176744" cy="2768600"/>
          </a:xfrm>
          <a:prstGeom prst="rect">
            <a:avLst/>
          </a:prstGeom>
        </p:spPr>
      </p:pic>
      <p:pic>
        <p:nvPicPr>
          <p:cNvPr id="4" name="Picture 3"/>
          <p:cNvPicPr>
            <a:picLocks noChangeAspect="1"/>
          </p:cNvPicPr>
          <p:nvPr/>
        </p:nvPicPr>
        <p:blipFill rotWithShape="1">
          <a:blip r:embed="rId4"/>
          <a:srcRect r="32483"/>
          <a:stretch/>
        </p:blipFill>
        <p:spPr>
          <a:xfrm>
            <a:off x="5575300" y="1003300"/>
            <a:ext cx="3338868" cy="3087995"/>
          </a:xfrm>
          <a:prstGeom prst="rect">
            <a:avLst/>
          </a:prstGeom>
        </p:spPr>
      </p:pic>
    </p:spTree>
    <p:extLst>
      <p:ext uri="{BB962C8B-B14F-4D97-AF65-F5344CB8AC3E}">
        <p14:creationId xmlns:p14="http://schemas.microsoft.com/office/powerpoint/2010/main" val="987277412"/>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a:t>License Verification and Management </a:t>
            </a:r>
            <a:r>
              <a:rPr lang="en-US" sz="1600" dirty="0" smtClean="0"/>
              <a:t/>
            </a:r>
            <a:br>
              <a:rPr lang="en-US" sz="1600" dirty="0" smtClean="0"/>
            </a:br>
            <a:r>
              <a:rPr lang="en-US" dirty="0" smtClean="0"/>
              <a:t>Activate </a:t>
            </a:r>
            <a:r>
              <a:rPr lang="en-US" dirty="0"/>
              <a:t>an Evaluation Right-To-Use License</a:t>
            </a:r>
          </a:p>
        </p:txBody>
      </p:sp>
      <p:pic>
        <p:nvPicPr>
          <p:cNvPr id="2" name="Picture 1"/>
          <p:cNvPicPr>
            <a:picLocks noChangeAspect="1"/>
          </p:cNvPicPr>
          <p:nvPr/>
        </p:nvPicPr>
        <p:blipFill rotWithShape="1">
          <a:blip r:embed="rId3"/>
          <a:srcRect r="17829"/>
          <a:stretch/>
        </p:blipFill>
        <p:spPr>
          <a:xfrm>
            <a:off x="250593" y="1231900"/>
            <a:ext cx="4429398" cy="2527300"/>
          </a:xfrm>
          <a:prstGeom prst="rect">
            <a:avLst/>
          </a:prstGeom>
        </p:spPr>
      </p:pic>
      <p:pic>
        <p:nvPicPr>
          <p:cNvPr id="4" name="Picture 3"/>
          <p:cNvPicPr>
            <a:picLocks noChangeAspect="1"/>
          </p:cNvPicPr>
          <p:nvPr/>
        </p:nvPicPr>
        <p:blipFill rotWithShape="1">
          <a:blip r:embed="rId4"/>
          <a:srcRect r="25568"/>
          <a:stretch/>
        </p:blipFill>
        <p:spPr>
          <a:xfrm>
            <a:off x="5192057" y="1181100"/>
            <a:ext cx="3431243" cy="2882900"/>
          </a:xfrm>
          <a:prstGeom prst="rect">
            <a:avLst/>
          </a:prstGeom>
        </p:spPr>
      </p:pic>
    </p:spTree>
    <p:extLst>
      <p:ext uri="{BB962C8B-B14F-4D97-AF65-F5344CB8AC3E}">
        <p14:creationId xmlns:p14="http://schemas.microsoft.com/office/powerpoint/2010/main" val="124960899"/>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US" sz="1600" dirty="0"/>
              <a:t>License Verification and Management </a:t>
            </a:r>
            <a:r>
              <a:rPr lang="en-CA" altLang="en-US" sz="1600" dirty="0" smtClean="0"/>
              <a:t/>
            </a:r>
            <a:br>
              <a:rPr lang="en-CA" altLang="en-US" sz="1600" dirty="0" smtClean="0"/>
            </a:br>
            <a:r>
              <a:rPr lang="en-US" dirty="0" smtClean="0"/>
              <a:t>Back </a:t>
            </a:r>
            <a:r>
              <a:rPr lang="en-US" dirty="0"/>
              <a:t>up the License</a:t>
            </a:r>
          </a:p>
        </p:txBody>
      </p:sp>
      <p:sp>
        <p:nvSpPr>
          <p:cNvPr id="5" name="TextBox 4"/>
          <p:cNvSpPr txBox="1"/>
          <p:nvPr/>
        </p:nvSpPr>
        <p:spPr>
          <a:xfrm>
            <a:off x="127000" y="782320"/>
            <a:ext cx="8788400" cy="1785104"/>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The </a:t>
            </a:r>
            <a:r>
              <a:rPr lang="en-US" sz="1400" b="1" dirty="0">
                <a:solidFill>
                  <a:srgbClr val="000000"/>
                </a:solidFill>
                <a:latin typeface="+mn-lt"/>
                <a:ea typeface="ＭＳ Ｐゴシック" charset="0"/>
                <a:cs typeface="CiscoSans"/>
              </a:rPr>
              <a:t>license save </a:t>
            </a:r>
            <a:r>
              <a:rPr lang="en-US" sz="1400" dirty="0">
                <a:solidFill>
                  <a:srgbClr val="000000"/>
                </a:solidFill>
                <a:latin typeface="+mn-lt"/>
                <a:ea typeface="ＭＳ Ｐゴシック" charset="0"/>
                <a:cs typeface="CiscoSans"/>
              </a:rPr>
              <a:t>command is used to copy all licenses in a device and store </a:t>
            </a:r>
            <a:r>
              <a:rPr lang="en-US" sz="1400" dirty="0" smtClean="0">
                <a:solidFill>
                  <a:srgbClr val="000000"/>
                </a:solidFill>
                <a:latin typeface="+mn-lt"/>
                <a:ea typeface="ＭＳ Ｐゴシック" charset="0"/>
                <a:cs typeface="CiscoSans"/>
              </a:rPr>
              <a:t>them. </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Saved </a:t>
            </a:r>
            <a:r>
              <a:rPr lang="en-US" sz="1400" dirty="0">
                <a:solidFill>
                  <a:srgbClr val="000000"/>
                </a:solidFill>
                <a:latin typeface="+mn-lt"/>
                <a:ea typeface="ＭＳ Ｐゴシック" charset="0"/>
                <a:cs typeface="CiscoSans"/>
              </a:rPr>
              <a:t>licenses are restored by using the </a:t>
            </a:r>
            <a:r>
              <a:rPr lang="en-US" sz="1400" b="1" dirty="0">
                <a:solidFill>
                  <a:srgbClr val="000000"/>
                </a:solidFill>
                <a:latin typeface="+mn-lt"/>
                <a:ea typeface="ＭＳ Ｐゴシック" charset="0"/>
                <a:cs typeface="CiscoSans"/>
              </a:rPr>
              <a:t>license install </a:t>
            </a:r>
            <a:r>
              <a:rPr lang="en-US" sz="1400" dirty="0">
                <a:solidFill>
                  <a:srgbClr val="000000"/>
                </a:solidFill>
                <a:latin typeface="+mn-lt"/>
                <a:ea typeface="ＭＳ Ｐゴシック" charset="0"/>
                <a:cs typeface="CiscoSans"/>
              </a:rPr>
              <a:t>command.</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The command to back up a copy of the licenses on a device is:</a:t>
            </a:r>
          </a:p>
          <a:p>
            <a:pPr marL="627063" lvl="2"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Router# </a:t>
            </a:r>
            <a:r>
              <a:rPr lang="en-US" sz="1400" b="1" dirty="0">
                <a:solidFill>
                  <a:srgbClr val="000000"/>
                </a:solidFill>
                <a:latin typeface="+mn-lt"/>
                <a:ea typeface="ＭＳ Ｐゴシック" charset="0"/>
                <a:cs typeface="CiscoSans"/>
              </a:rPr>
              <a:t>license save </a:t>
            </a:r>
            <a:r>
              <a:rPr lang="en-US" sz="1400" i="1" dirty="0">
                <a:solidFill>
                  <a:srgbClr val="000000"/>
                </a:solidFill>
                <a:latin typeface="+mn-lt"/>
                <a:ea typeface="ＭＳ Ｐゴシック" charset="0"/>
                <a:cs typeface="CiscoSans"/>
              </a:rPr>
              <a:t>file-sys://</a:t>
            </a:r>
            <a:r>
              <a:rPr lang="en-US" sz="1400" i="1" dirty="0" err="1">
                <a:solidFill>
                  <a:srgbClr val="000000"/>
                </a:solidFill>
                <a:latin typeface="+mn-lt"/>
                <a:ea typeface="ＭＳ Ｐゴシック" charset="0"/>
                <a:cs typeface="CiscoSans"/>
              </a:rPr>
              <a:t>lic</a:t>
            </a:r>
            <a:r>
              <a:rPr lang="en-US" sz="1400" i="1" dirty="0">
                <a:solidFill>
                  <a:srgbClr val="000000"/>
                </a:solidFill>
                <a:latin typeface="+mn-lt"/>
                <a:ea typeface="ＭＳ Ｐゴシック" charset="0"/>
                <a:cs typeface="CiscoSans"/>
              </a:rPr>
              <a:t>-location </a:t>
            </a:r>
          </a:p>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Use the show flash0: command to verify that the licenses have been </a:t>
            </a:r>
            <a:r>
              <a:rPr lang="en-US" sz="1400" dirty="0" smtClean="0">
                <a:solidFill>
                  <a:srgbClr val="000000"/>
                </a:solidFill>
                <a:latin typeface="+mn-lt"/>
                <a:ea typeface="ＭＳ Ｐゴシック" charset="0"/>
                <a:cs typeface="CiscoSans"/>
              </a:rPr>
              <a:t>saved.</a:t>
            </a: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rotWithShape="1">
          <a:blip r:embed="rId3"/>
          <a:srcRect l="1685" t="44065" r="25084"/>
          <a:stretch/>
        </p:blipFill>
        <p:spPr>
          <a:xfrm>
            <a:off x="4330700" y="2735506"/>
            <a:ext cx="4292600" cy="2060937"/>
          </a:xfrm>
          <a:prstGeom prst="rect">
            <a:avLst/>
          </a:prstGeom>
        </p:spPr>
      </p:pic>
      <p:pic>
        <p:nvPicPr>
          <p:cNvPr id="3" name="Picture 2"/>
          <p:cNvPicPr>
            <a:picLocks noChangeAspect="1"/>
          </p:cNvPicPr>
          <p:nvPr/>
        </p:nvPicPr>
        <p:blipFill>
          <a:blip r:embed="rId4"/>
          <a:stretch>
            <a:fillRect/>
          </a:stretch>
        </p:blipFill>
        <p:spPr>
          <a:xfrm>
            <a:off x="520700" y="2903996"/>
            <a:ext cx="3073400" cy="861979"/>
          </a:xfrm>
          <a:prstGeom prst="rect">
            <a:avLst/>
          </a:prstGeom>
        </p:spPr>
      </p:pic>
    </p:spTree>
    <p:extLst>
      <p:ext uri="{BB962C8B-B14F-4D97-AF65-F5344CB8AC3E}">
        <p14:creationId xmlns:p14="http://schemas.microsoft.com/office/powerpoint/2010/main" val="442593873"/>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US" sz="1600" dirty="0"/>
              <a:t>License Verification and Management </a:t>
            </a:r>
            <a:r>
              <a:rPr lang="en-CA" altLang="en-US" sz="1600" dirty="0" smtClean="0"/>
              <a:t/>
            </a:r>
            <a:br>
              <a:rPr lang="en-CA" altLang="en-US" sz="1600" dirty="0" smtClean="0"/>
            </a:br>
            <a:r>
              <a:rPr lang="en-US" dirty="0" smtClean="0"/>
              <a:t>Uninstall </a:t>
            </a:r>
            <a:r>
              <a:rPr lang="en-US" dirty="0"/>
              <a:t>the License</a:t>
            </a:r>
          </a:p>
        </p:txBody>
      </p:sp>
      <p:sp>
        <p:nvSpPr>
          <p:cNvPr id="5" name="TextBox 4"/>
          <p:cNvSpPr txBox="1"/>
          <p:nvPr/>
        </p:nvSpPr>
        <p:spPr>
          <a:xfrm>
            <a:off x="6966464" y="1828800"/>
            <a:ext cx="1999736" cy="1169551"/>
          </a:xfrm>
          <a:prstGeom prst="rect">
            <a:avLst/>
          </a:prstGeom>
          <a:noFill/>
        </p:spPr>
        <p:txBody>
          <a:bodyPr wrap="square" rtlCol="0">
            <a:spAutoFit/>
          </a:bodyPr>
          <a:lstStyle/>
          <a:p>
            <a:pPr marL="169863" lvl="1"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Only licenses that have been added by using the </a:t>
            </a:r>
            <a:r>
              <a:rPr lang="en-US" sz="1400" b="1" dirty="0" smtClean="0">
                <a:solidFill>
                  <a:srgbClr val="000000"/>
                </a:solidFill>
                <a:latin typeface="+mn-lt"/>
                <a:ea typeface="ＭＳ Ｐゴシック" charset="0"/>
                <a:cs typeface="CiscoSans"/>
              </a:rPr>
              <a:t>license install </a:t>
            </a:r>
            <a:r>
              <a:rPr lang="en-US" sz="1400" dirty="0" smtClean="0">
                <a:solidFill>
                  <a:srgbClr val="000000"/>
                </a:solidFill>
                <a:latin typeface="+mn-lt"/>
                <a:ea typeface="ＭＳ Ｐゴシック" charset="0"/>
                <a:cs typeface="CiscoSans"/>
              </a:rPr>
              <a:t>command are removed.</a:t>
            </a: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1701800" y="914176"/>
            <a:ext cx="5264664" cy="3746723"/>
          </a:xfrm>
          <a:prstGeom prst="rect">
            <a:avLst/>
          </a:prstGeom>
        </p:spPr>
      </p:pic>
    </p:spTree>
    <p:extLst>
      <p:ext uri="{BB962C8B-B14F-4D97-AF65-F5344CB8AC3E}">
        <p14:creationId xmlns:p14="http://schemas.microsoft.com/office/powerpoint/2010/main" val="215043484"/>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0" y="38100"/>
            <a:ext cx="9144000" cy="757551"/>
          </a:xfrm>
        </p:spPr>
        <p:txBody>
          <a:bodyPr/>
          <a:lstStyle/>
          <a:p>
            <a:r>
              <a:rPr lang="en-US" sz="1600" dirty="0"/>
              <a:t>License Verification and Management </a:t>
            </a:r>
            <a:r>
              <a:rPr lang="en-US" sz="1600" dirty="0" smtClean="0"/>
              <a:t/>
            </a:r>
            <a:br>
              <a:rPr lang="en-US" sz="1600" dirty="0" smtClean="0"/>
            </a:br>
            <a:r>
              <a:rPr lang="en-US" dirty="0" smtClean="0"/>
              <a:t>Video </a:t>
            </a:r>
            <a:r>
              <a:rPr lang="en-US" dirty="0"/>
              <a:t>Demonstration - Working with IOS 15 Image Licenses</a:t>
            </a:r>
          </a:p>
        </p:txBody>
      </p:sp>
      <p:sp>
        <p:nvSpPr>
          <p:cNvPr id="5" name="TextBox 4"/>
          <p:cNvSpPr txBox="1"/>
          <p:nvPr/>
        </p:nvSpPr>
        <p:spPr>
          <a:xfrm>
            <a:off x="127000" y="782320"/>
            <a:ext cx="8788400" cy="2631490"/>
          </a:xfrm>
          <a:prstGeom prst="rect">
            <a:avLst/>
          </a:prstGeom>
          <a:noFill/>
        </p:spPr>
        <p:txBody>
          <a:bodyPr wrap="square" rtlCol="0">
            <a:spAutoFit/>
          </a:bodyPr>
          <a:lstStyle/>
          <a:p>
            <a:pPr marL="0" lvl="1" defTabSz="684213">
              <a:spcBef>
                <a:spcPts val="600"/>
              </a:spcBef>
              <a:spcAft>
                <a:spcPts val="600"/>
              </a:spcAft>
              <a:buClr>
                <a:schemeClr val="tx2"/>
              </a:buClr>
              <a:buSzPct val="90000"/>
            </a:pPr>
            <a:r>
              <a:rPr lang="en-US" sz="1500" dirty="0" smtClean="0">
                <a:solidFill>
                  <a:srgbClr val="000000"/>
                </a:solidFill>
                <a:latin typeface="+mn-lt"/>
                <a:ea typeface="ＭＳ Ｐゴシック" charset="0"/>
                <a:cs typeface="CiscoSans"/>
              </a:rPr>
              <a:t>Objective</a:t>
            </a:r>
          </a:p>
          <a:p>
            <a:pPr marL="285750" lvl="1" indent="-285750" defTabSz="684213">
              <a:spcBef>
                <a:spcPts val="600"/>
              </a:spcBef>
              <a:spcAft>
                <a:spcPts val="600"/>
              </a:spcAft>
              <a:buClr>
                <a:schemeClr val="tx2"/>
              </a:buClr>
              <a:buSzPct val="90000"/>
              <a:buFont typeface="Arial" charset="0"/>
              <a:buChar char="•"/>
            </a:pPr>
            <a:r>
              <a:rPr lang="en-US" sz="1500" dirty="0" smtClean="0">
                <a:solidFill>
                  <a:srgbClr val="000000"/>
                </a:solidFill>
                <a:latin typeface="+mn-lt"/>
                <a:ea typeface="ＭＳ Ｐゴシック" charset="0"/>
                <a:cs typeface="CiscoSans"/>
              </a:rPr>
              <a:t>Identify the additional licensing types of Cisco ISR-G2 routers</a:t>
            </a:r>
          </a:p>
          <a:p>
            <a:pPr marL="285750" lvl="1" indent="-285750" defTabSz="684213">
              <a:spcBef>
                <a:spcPts val="600"/>
              </a:spcBef>
              <a:spcAft>
                <a:spcPts val="600"/>
              </a:spcAft>
              <a:buClr>
                <a:schemeClr val="tx2"/>
              </a:buClr>
              <a:buSzPct val="90000"/>
              <a:buFont typeface="Arial" charset="0"/>
              <a:buChar char="•"/>
            </a:pPr>
            <a:r>
              <a:rPr lang="en-US" sz="1500" dirty="0" smtClean="0">
                <a:solidFill>
                  <a:srgbClr val="000000"/>
                </a:solidFill>
                <a:latin typeface="+mn-lt"/>
                <a:ea typeface="ＭＳ Ｐゴシック" charset="0"/>
                <a:cs typeface="CiscoSans"/>
              </a:rPr>
              <a:t>Identify the differences between permanent licensing and evaluation right-to-use licensing</a:t>
            </a:r>
          </a:p>
          <a:p>
            <a:pPr marL="285750" lvl="1" indent="-285750" defTabSz="684213">
              <a:spcBef>
                <a:spcPts val="600"/>
              </a:spcBef>
              <a:spcAft>
                <a:spcPts val="600"/>
              </a:spcAft>
              <a:buClr>
                <a:schemeClr val="tx2"/>
              </a:buClr>
              <a:buSzPct val="90000"/>
              <a:buFont typeface="Arial" charset="0"/>
              <a:buChar char="•"/>
            </a:pPr>
            <a:r>
              <a:rPr lang="en-US" sz="1500" dirty="0" smtClean="0">
                <a:solidFill>
                  <a:srgbClr val="000000"/>
                </a:solidFill>
                <a:latin typeface="+mn-lt"/>
                <a:ea typeface="ＭＳ Ｐゴシック" charset="0"/>
                <a:cs typeface="CiscoSans"/>
              </a:rPr>
              <a:t>Activate the security technology package on a Cisco 1941 router</a:t>
            </a:r>
          </a:p>
          <a:p>
            <a:pPr marL="285750" lvl="1" indent="-285750" defTabSz="684213">
              <a:spcBef>
                <a:spcPts val="600"/>
              </a:spcBef>
              <a:spcAft>
                <a:spcPts val="600"/>
              </a:spcAft>
              <a:buClr>
                <a:schemeClr val="tx2"/>
              </a:buClr>
              <a:buSzPct val="90000"/>
              <a:buFont typeface="Arial" charset="0"/>
              <a:buChar char="•"/>
            </a:pPr>
            <a:r>
              <a:rPr lang="en-US" sz="1500" dirty="0" smtClean="0">
                <a:solidFill>
                  <a:srgbClr val="000000"/>
                </a:solidFill>
                <a:latin typeface="+mn-lt"/>
                <a:ea typeface="ＭＳ Ｐゴシック" charset="0"/>
                <a:cs typeface="CiscoSans"/>
              </a:rPr>
              <a:t>Accept the end user license agreement</a:t>
            </a:r>
          </a:p>
          <a:p>
            <a:pPr marL="285750" lvl="1" indent="-285750" defTabSz="684213">
              <a:spcBef>
                <a:spcPts val="600"/>
              </a:spcBef>
              <a:spcAft>
                <a:spcPts val="600"/>
              </a:spcAft>
              <a:buClr>
                <a:schemeClr val="tx2"/>
              </a:buClr>
              <a:buSzPct val="90000"/>
              <a:buFont typeface="Arial" charset="0"/>
              <a:buChar char="•"/>
            </a:pPr>
            <a:r>
              <a:rPr lang="en-US" sz="1500" dirty="0" smtClean="0">
                <a:solidFill>
                  <a:srgbClr val="000000"/>
                </a:solidFill>
                <a:latin typeface="+mn-lt"/>
                <a:ea typeface="ＭＳ Ｐゴシック" charset="0"/>
                <a:cs typeface="CiscoSans"/>
              </a:rPr>
              <a:t>Verify the securityk9 license and save it to flash memory</a:t>
            </a:r>
          </a:p>
          <a:p>
            <a:pPr marL="169863" lvl="1" indent="-169863" defTabSz="684213">
              <a:spcBef>
                <a:spcPts val="600"/>
              </a:spcBef>
              <a:spcAft>
                <a:spcPts val="600"/>
              </a:spcAft>
              <a:buClr>
                <a:schemeClr val="tx2"/>
              </a:buClr>
              <a:buSzPct val="90000"/>
              <a:buFont typeface="Wingdings" panose="05000000000000000000" pitchFamily="2" charset="2"/>
              <a:buChar char="§"/>
            </a:pP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2743200" y="3256462"/>
            <a:ext cx="3124200" cy="1803136"/>
          </a:xfrm>
          <a:prstGeom prst="rect">
            <a:avLst/>
          </a:prstGeom>
        </p:spPr>
      </p:pic>
    </p:spTree>
    <p:extLst>
      <p:ext uri="{BB962C8B-B14F-4D97-AF65-F5344CB8AC3E}">
        <p14:creationId xmlns:p14="http://schemas.microsoft.com/office/powerpoint/2010/main" val="515310948"/>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nb-NO" dirty="0" smtClean="0"/>
              <a:t>10.</a:t>
            </a:r>
            <a:r>
              <a:rPr lang="en-US" dirty="0" smtClean="0"/>
              <a:t>4 Chapter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a:t>
            </a:r>
            <a:r>
              <a:rPr lang="en-US" dirty="0" smtClean="0"/>
              <a:t>Chapter 10, </a:t>
            </a:r>
            <a:r>
              <a:rPr lang="en-US" dirty="0"/>
              <a:t>the instructor should:</a:t>
            </a:r>
          </a:p>
          <a:p>
            <a:pPr eaLnBrk="1" hangingPunct="1">
              <a:lnSpc>
                <a:spcPct val="85000"/>
              </a:lnSpc>
              <a:spcBef>
                <a:spcPct val="30000"/>
              </a:spcBef>
            </a:pPr>
            <a:r>
              <a:rPr lang="en-US" dirty="0"/>
              <a:t>Complete </a:t>
            </a:r>
            <a:r>
              <a:rPr lang="en-US" dirty="0" smtClean="0"/>
              <a:t>Chapter 10, </a:t>
            </a:r>
            <a:r>
              <a:rPr lang="en-US" dirty="0"/>
              <a:t>“Assessment.”</a:t>
            </a:r>
          </a:p>
          <a:p>
            <a:pPr eaLnBrk="1" hangingPunct="1">
              <a:lnSpc>
                <a:spcPct val="85000"/>
              </a:lnSpc>
              <a:spcBef>
                <a:spcPct val="30000"/>
              </a:spcBef>
            </a:pPr>
            <a:r>
              <a:rPr lang="en-US" dirty="0"/>
              <a:t>The objectives of this chapter are:</a:t>
            </a:r>
          </a:p>
          <a:p>
            <a:pPr marL="557213" lvl="1" indent="-214313">
              <a:buFont typeface="Arial" panose="020B0604020202020204" pitchFamily="34" charset="0"/>
              <a:buChar char="•"/>
            </a:pPr>
            <a:r>
              <a:rPr lang="en-US" sz="1200" dirty="0" smtClean="0"/>
              <a:t>Use CDP to map a network topology.</a:t>
            </a:r>
          </a:p>
          <a:p>
            <a:pPr marL="557213" lvl="1" indent="-214313">
              <a:buFont typeface="Arial" panose="020B0604020202020204" pitchFamily="34" charset="0"/>
              <a:buChar char="•"/>
            </a:pPr>
            <a:r>
              <a:rPr lang="en-US" sz="1200" dirty="0" smtClean="0"/>
              <a:t>Use LLDP to map a network topology.</a:t>
            </a:r>
          </a:p>
          <a:p>
            <a:pPr marL="557213" lvl="1" indent="-214313">
              <a:buFont typeface="Arial" panose="020B0604020202020204" pitchFamily="34" charset="0"/>
              <a:buChar char="•"/>
            </a:pPr>
            <a:r>
              <a:rPr lang="en-US" sz="1200" dirty="0" smtClean="0"/>
              <a:t>Implement NTP between a NTP client and NTP server.</a:t>
            </a:r>
          </a:p>
          <a:p>
            <a:pPr marL="557213" lvl="1" indent="-214313">
              <a:buFont typeface="Arial" panose="020B0604020202020204" pitchFamily="34" charset="0"/>
              <a:buChar char="•"/>
            </a:pPr>
            <a:r>
              <a:rPr lang="en-US" sz="1200" dirty="0" smtClean="0"/>
              <a:t>Explain syslog operation.</a:t>
            </a:r>
          </a:p>
          <a:p>
            <a:pPr marL="557213" lvl="1" indent="-214313">
              <a:buFont typeface="Arial" panose="020B0604020202020204" pitchFamily="34" charset="0"/>
              <a:buChar char="•"/>
            </a:pPr>
            <a:r>
              <a:rPr lang="en-US" sz="1200" dirty="0" smtClean="0"/>
              <a:t>Configure syslog servers and clients.</a:t>
            </a:r>
          </a:p>
          <a:p>
            <a:pPr marL="557213" lvl="1" indent="-214313">
              <a:buFont typeface="Arial" panose="020B0604020202020204" pitchFamily="34" charset="0"/>
              <a:buChar char="•"/>
            </a:pPr>
            <a:r>
              <a:rPr lang="en-US" sz="1200" dirty="0" smtClean="0"/>
              <a:t>Use commands to back up and restore an IOS configuration file.</a:t>
            </a:r>
          </a:p>
          <a:p>
            <a:pPr marL="557213" lvl="1" indent="-214313">
              <a:buFont typeface="Arial" panose="020B0604020202020204" pitchFamily="34" charset="0"/>
              <a:buChar char="•"/>
            </a:pPr>
            <a:r>
              <a:rPr lang="en-US" sz="1200" dirty="0" smtClean="0"/>
              <a:t>Explain the IOS image naming conventions implemented by Cisco.</a:t>
            </a:r>
          </a:p>
          <a:p>
            <a:pPr marL="557213" lvl="1" indent="-214313">
              <a:buFont typeface="Arial" panose="020B0604020202020204" pitchFamily="34" charset="0"/>
              <a:buChar char="•"/>
            </a:pPr>
            <a:r>
              <a:rPr lang="en-US" sz="1200" dirty="0" smtClean="0"/>
              <a:t>Upgrade an IOS system image.</a:t>
            </a:r>
          </a:p>
          <a:p>
            <a:pPr marL="557213" lvl="1" indent="-214313">
              <a:buFont typeface="Arial" panose="020B0604020202020204" pitchFamily="34" charset="0"/>
              <a:buChar char="•"/>
            </a:pPr>
            <a:r>
              <a:rPr lang="en-US" sz="1200" dirty="0"/>
              <a:t>Explain the licensing process for Cisco IOS software in a small- to medium-sized business network. </a:t>
            </a:r>
            <a:endParaRPr lang="en-US" sz="1200" dirty="0" smtClean="0"/>
          </a:p>
          <a:p>
            <a:pPr marL="557213" lvl="1" indent="-214313">
              <a:buFont typeface="Arial" panose="020B0604020202020204" pitchFamily="34" charset="0"/>
              <a:buChar char="•"/>
            </a:pPr>
            <a:r>
              <a:rPr lang="en-US" sz="1200" dirty="0"/>
              <a:t>Configure a router to install an IOS software image license</a:t>
            </a:r>
            <a:r>
              <a:rPr lang="en-US" sz="1200" dirty="0" smtClean="0"/>
              <a:t>.</a:t>
            </a:r>
          </a:p>
        </p:txBody>
      </p:sp>
      <p:sp>
        <p:nvSpPr>
          <p:cNvPr id="2" name="Title 1"/>
          <p:cNvSpPr>
            <a:spLocks noGrp="1"/>
          </p:cNvSpPr>
          <p:nvPr>
            <p:ph type="title"/>
          </p:nvPr>
        </p:nvSpPr>
        <p:spPr/>
        <p:txBody>
          <a:bodyPr/>
          <a:lstStyle/>
          <a:p>
            <a:r>
              <a:rPr lang="en-US" dirty="0" smtClean="0"/>
              <a:t>Chapter 10: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788506" y="798513"/>
            <a:ext cx="5565401" cy="4156075"/>
          </a:xfrm>
          <a:prstGeom prst="rect">
            <a:avLst/>
          </a:prstGeom>
        </p:spPr>
      </p:pic>
      <p:sp>
        <p:nvSpPr>
          <p:cNvPr id="3" name="Title 2"/>
          <p:cNvSpPr>
            <a:spLocks noGrp="1"/>
          </p:cNvSpPr>
          <p:nvPr>
            <p:ph type="title"/>
          </p:nvPr>
        </p:nvSpPr>
        <p:spPr/>
        <p:txBody>
          <a:bodyPr/>
          <a:lstStyle/>
          <a:p>
            <a:r>
              <a:rPr lang="sv-SE" sz="1600" dirty="0" smtClean="0"/>
              <a:t>Conclusion</a:t>
            </a:r>
            <a:r>
              <a:rPr lang="sv-SE" dirty="0" smtClean="0"/>
              <a:t/>
            </a:r>
            <a:br>
              <a:rPr lang="sv-SE" dirty="0" smtClean="0"/>
            </a:br>
            <a:r>
              <a:rPr lang="sv-SE" dirty="0" smtClean="0"/>
              <a:t>Packet Tracer – Skills Integration Challenge</a:t>
            </a:r>
            <a:endParaRPr lang="en-US" dirty="0"/>
          </a:p>
        </p:txBody>
      </p:sp>
    </p:spTree>
    <p:extLst>
      <p:ext uri="{BB962C8B-B14F-4D97-AF65-F5344CB8AC3E}">
        <p14:creationId xmlns:p14="http://schemas.microsoft.com/office/powerpoint/2010/main" val="1416637102"/>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pPr marL="169863" lvl="1" indent="-169863">
              <a:spcBef>
                <a:spcPts val="600"/>
              </a:spcBef>
              <a:spcAft>
                <a:spcPts val="600"/>
              </a:spcAft>
              <a:buSzPct val="90000"/>
              <a:buFont typeface="Wingdings" panose="05000000000000000000" pitchFamily="2" charset="2"/>
              <a:buChar char="§"/>
            </a:pPr>
            <a:r>
              <a:rPr lang="en-CA" sz="1600" dirty="0"/>
              <a:t>Use discovery protocols to map a network topology.</a:t>
            </a:r>
          </a:p>
          <a:p>
            <a:r>
              <a:rPr lang="en-CA" sz="1600" dirty="0"/>
              <a:t>Configure NTP and Syslog in a small to medium-sized business network.</a:t>
            </a:r>
          </a:p>
          <a:p>
            <a:r>
              <a:rPr lang="en-US" sz="1600" dirty="0"/>
              <a:t>Maintain router and switch configuration and IOS files.</a:t>
            </a:r>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10: Device Discovery, Management, and Maintenance</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Section </a:t>
            </a:r>
            <a:r>
              <a:rPr lang="nb-NO" sz="1400" dirty="0" smtClean="0">
                <a:latin typeface="Arial" charset="0"/>
              </a:rPr>
              <a:t>10.</a:t>
            </a:r>
            <a:r>
              <a:rPr lang="en-US" sz="1400" dirty="0" smtClean="0">
                <a:latin typeface="Arial" charset="0"/>
              </a:rPr>
              <a:t>1</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949231"/>
              </p:ext>
            </p:extLst>
          </p:nvPr>
        </p:nvGraphicFramePr>
        <p:xfrm>
          <a:off x="258759" y="798944"/>
          <a:ext cx="7119940" cy="1055687"/>
        </p:xfrm>
        <a:graphic>
          <a:graphicData uri="http://schemas.openxmlformats.org/drawingml/2006/table">
            <a:tbl>
              <a:tblPr firstRow="1" bandRow="1">
                <a:tableStyleId>{F5AB1C69-6EDB-4FF4-983F-18BD219EF322}</a:tableStyleId>
              </a:tblPr>
              <a:tblGrid>
                <a:gridCol w="3559970">
                  <a:extLst>
                    <a:ext uri="{9D8B030D-6E8A-4147-A177-3AD203B41FA5}">
                      <a16:colId xmlns:a16="http://schemas.microsoft.com/office/drawing/2014/main" val="2731093094"/>
                    </a:ext>
                  </a:extLst>
                </a:gridCol>
                <a:gridCol w="3559970">
                  <a:extLst>
                    <a:ext uri="{9D8B030D-6E8A-4147-A177-3AD203B41FA5}">
                      <a16:colId xmlns:a16="http://schemas.microsoft.com/office/drawing/2014/main" val="20001"/>
                    </a:ext>
                  </a:extLst>
                </a:gridCol>
              </a:tblGrid>
              <a:tr h="1055687">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Cisco Discovery Protocol (CDP)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rgbClr val="000000"/>
                          </a:solidFill>
                          <a:latin typeface="+mn-lt"/>
                          <a:ea typeface="+mn-ea"/>
                          <a:cs typeface="+mn-cs"/>
                        </a:rPr>
                        <a:t>Link Layer Discovery Protocol (LLDP)  </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994453015"/>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Section </a:t>
            </a:r>
            <a:r>
              <a:rPr lang="nb-NO" sz="1400" dirty="0" smtClean="0">
                <a:latin typeface="Arial" charset="0"/>
              </a:rPr>
              <a:t>10.</a:t>
            </a:r>
            <a:r>
              <a:rPr lang="en-US" sz="1400" dirty="0" smtClean="0">
                <a:latin typeface="Arial" charset="0"/>
              </a:rPr>
              <a:t>2</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67815071"/>
              </p:ext>
            </p:extLst>
          </p:nvPr>
        </p:nvGraphicFramePr>
        <p:xfrm>
          <a:off x="144459" y="798513"/>
          <a:ext cx="7881940" cy="1625600"/>
        </p:xfrm>
        <a:graphic>
          <a:graphicData uri="http://schemas.openxmlformats.org/drawingml/2006/table">
            <a:tbl>
              <a:tblPr firstRow="1" bandRow="1">
                <a:tableStyleId>{F5AB1C69-6EDB-4FF4-983F-18BD219EF322}</a:tableStyleId>
              </a:tblPr>
              <a:tblGrid>
                <a:gridCol w="3940970">
                  <a:extLst>
                    <a:ext uri="{9D8B030D-6E8A-4147-A177-3AD203B41FA5}">
                      <a16:colId xmlns:a16="http://schemas.microsoft.com/office/drawing/2014/main" val="2731093094"/>
                    </a:ext>
                  </a:extLst>
                </a:gridCol>
                <a:gridCol w="3940970">
                  <a:extLst>
                    <a:ext uri="{9D8B030D-6E8A-4147-A177-3AD203B41FA5}">
                      <a16:colId xmlns:a16="http://schemas.microsoft.com/office/drawing/2014/main" val="20001"/>
                    </a:ext>
                  </a:extLst>
                </a:gridCol>
              </a:tblGrid>
              <a:tr h="370840">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Syslog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Network Time Protocol (NTP)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NTP client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NTP server </a:t>
                      </a:r>
                    </a:p>
                    <a:p>
                      <a:pPr marL="173038" marR="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rgbClr val="000000"/>
                          </a:solidFill>
                          <a:latin typeface="+mn-lt"/>
                          <a:ea typeface="+mn-ea"/>
                          <a:cs typeface="+mn-cs"/>
                        </a:rPr>
                        <a:t>software clock  </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stratum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authoritative time source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severity level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facility </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smtClean="0">
                        <a:solidFill>
                          <a:srgbClr val="000000"/>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Section </a:t>
            </a:r>
            <a:r>
              <a:rPr lang="nb-NO" sz="1400" dirty="0" smtClean="0">
                <a:latin typeface="Arial" charset="0"/>
              </a:rPr>
              <a:t>10.</a:t>
            </a:r>
            <a:r>
              <a:rPr lang="en-US" sz="1400" dirty="0">
                <a:latin typeface="Arial" charset="0"/>
              </a:rPr>
              <a:t>3</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29557395"/>
              </p:ext>
            </p:extLst>
          </p:nvPr>
        </p:nvGraphicFramePr>
        <p:xfrm>
          <a:off x="144459" y="798513"/>
          <a:ext cx="7881940" cy="1889760"/>
        </p:xfrm>
        <a:graphic>
          <a:graphicData uri="http://schemas.openxmlformats.org/drawingml/2006/table">
            <a:tbl>
              <a:tblPr firstRow="1" bandRow="1">
                <a:tableStyleId>{F5AB1C69-6EDB-4FF4-983F-18BD219EF322}</a:tableStyleId>
              </a:tblPr>
              <a:tblGrid>
                <a:gridCol w="3940970">
                  <a:extLst>
                    <a:ext uri="{9D8B030D-6E8A-4147-A177-3AD203B41FA5}">
                      <a16:colId xmlns:a16="http://schemas.microsoft.com/office/drawing/2014/main" val="2731093094"/>
                    </a:ext>
                  </a:extLst>
                </a:gridCol>
                <a:gridCol w="3940970">
                  <a:extLst>
                    <a:ext uri="{9D8B030D-6E8A-4147-A177-3AD203B41FA5}">
                      <a16:colId xmlns:a16="http://schemas.microsoft.com/office/drawing/2014/main" val="20001"/>
                    </a:ext>
                  </a:extLst>
                </a:gridCol>
              </a:tblGrid>
              <a:tr h="370840">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ROMMON mode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configuration register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Services on Demand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Product Activation Key (PAK)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Cisco IOS Software Activation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technology package licenses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permanent licenses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evaluation license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End User License Agreement (EULA)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Cisco License Manager (CLM)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Cisco License Registration Portal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Unique Device Identifier (UDI)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rgbClr val="000000"/>
                          </a:solidFill>
                          <a:latin typeface="+mn-lt"/>
                          <a:ea typeface="+mn-ea"/>
                          <a:cs typeface="+mn-cs"/>
                        </a:rPr>
                        <a:t>Evaluation Right-To-Use licenses (RTU)</a:t>
                      </a:r>
                    </a:p>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82837731"/>
      </p:ext>
    </p:extLst>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236538" lvl="1" indent="-236538">
              <a:spcBef>
                <a:spcPct val="50000"/>
              </a:spcBef>
              <a:buFont typeface="Wingdings" pitchFamily="2" charset="2"/>
              <a:buChar char="§"/>
            </a:pPr>
            <a:r>
              <a:rPr lang="en-US" dirty="0"/>
              <a:t>Prove that a TFTP server can be used to store and backup an IOS image and router configuration.</a:t>
            </a:r>
          </a:p>
          <a:p>
            <a:pPr marL="236538" lvl="1" indent="-236538">
              <a:spcBef>
                <a:spcPct val="50000"/>
              </a:spcBef>
              <a:buFont typeface="Wingdings" pitchFamily="2" charset="2"/>
              <a:buChar char="§"/>
            </a:pPr>
            <a:r>
              <a:rPr lang="en-US" dirty="0"/>
              <a:t>Demonstrate backing up the IOS to a TFTP server.</a:t>
            </a:r>
          </a:p>
          <a:p>
            <a:pPr marL="236538" lvl="1" indent="-236538">
              <a:spcBef>
                <a:spcPct val="50000"/>
              </a:spcBef>
              <a:buFont typeface="Wingdings" pitchFamily="2" charset="2"/>
              <a:buChar char="§"/>
            </a:pPr>
            <a:r>
              <a:rPr lang="en-US" dirty="0"/>
              <a:t>Show how to access and download the correct image from </a:t>
            </a:r>
            <a:r>
              <a:rPr lang="en-US" dirty="0">
                <a:hlinkClick r:id="rId3"/>
              </a:rPr>
              <a:t>http://www.cisco.com</a:t>
            </a:r>
            <a:r>
              <a:rPr lang="en-US" dirty="0"/>
              <a:t>, ensuring that it meets your router and network needs in terms of platform, feature set, and software. Also ensure that your router has enough memory for the new or updated IOS.</a:t>
            </a:r>
            <a:endParaRPr lang="en-US" dirty="0" smtClean="0"/>
          </a:p>
        </p:txBody>
      </p:sp>
      <p:sp>
        <p:nvSpPr>
          <p:cNvPr id="2" name="Title 1"/>
          <p:cNvSpPr>
            <a:spLocks noGrp="1"/>
          </p:cNvSpPr>
          <p:nvPr>
            <p:ph type="title"/>
          </p:nvPr>
        </p:nvSpPr>
        <p:spPr/>
        <p:txBody>
          <a:bodyPr/>
          <a:lstStyle/>
          <a:p>
            <a:r>
              <a:rPr lang="en-US" dirty="0" smtClean="0"/>
              <a:t>Chapter 10: Best Practices (Cont.)</a:t>
            </a:r>
            <a:endParaRPr lang="en-US" dirty="0"/>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16656</TotalTime>
  <Words>4982</Words>
  <Application>Microsoft Office PowerPoint</Application>
  <PresentationFormat>On-screen Show (16:9)</PresentationFormat>
  <Paragraphs>787</Paragraphs>
  <Slides>85</Slides>
  <Notes>83</Notes>
  <HiddenSlides>12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ＭＳ Ｐゴシック</vt:lpstr>
      <vt:lpstr>Arial</vt:lpstr>
      <vt:lpstr>Calibri</vt:lpstr>
      <vt:lpstr>CiscoSans</vt:lpstr>
      <vt:lpstr>CiscoSans ExtraLight</vt:lpstr>
      <vt:lpstr>CiscoSans Thin</vt:lpstr>
      <vt:lpstr>Wingdings</vt:lpstr>
      <vt:lpstr>Default Theme</vt:lpstr>
      <vt:lpstr>Chapter 10: Device Discovery, Management, and Maintenance</vt:lpstr>
      <vt:lpstr>Instructor Materials – Chapter 10 Planning Guide</vt:lpstr>
      <vt:lpstr>Chapter 10: Device Discovery, Management, and Maintenance</vt:lpstr>
      <vt:lpstr>Chapter 10: Activities</vt:lpstr>
      <vt:lpstr>Chapter 10: Activities (Cont.)</vt:lpstr>
      <vt:lpstr>Chapter 10: Activities (Cont.)</vt:lpstr>
      <vt:lpstr>Chapter 10: Assessment</vt:lpstr>
      <vt:lpstr>Chapter 10: Best Practices</vt:lpstr>
      <vt:lpstr>Chapter 10: Best Practices (Cont.)</vt:lpstr>
      <vt:lpstr>Chapter 10: Additional Help</vt:lpstr>
      <vt:lpstr>PowerPoint Presentation</vt:lpstr>
      <vt:lpstr>Chapter 10: Device Discovery, Management, and Maintenance</vt:lpstr>
      <vt:lpstr>Chapter 10 - Sections &amp; Objectives</vt:lpstr>
      <vt:lpstr>Chapter 10 - Sections &amp; Objectives (Cont.)</vt:lpstr>
      <vt:lpstr>10.1 Device Discovery</vt:lpstr>
      <vt:lpstr>Device Discovery with CDP CDP Overview</vt:lpstr>
      <vt:lpstr>Device Discovery with CDP Configure and Verify CDP</vt:lpstr>
      <vt:lpstr>Device Discovery with CDP Discover Devices Using CDP</vt:lpstr>
      <vt:lpstr>Device Discovery with CDP Discover Devices Using CDP (Cont.)</vt:lpstr>
      <vt:lpstr>Device Discovery with CDP Packet Tracer – Map a Network Using CDP</vt:lpstr>
      <vt:lpstr>Device Discovery with LLDP LLDP Overview</vt:lpstr>
      <vt:lpstr>Device Discovery with LLDP Configure and Verify LLDP</vt:lpstr>
      <vt:lpstr>Device Discovery with LLDP Discover Devices Using LLDP</vt:lpstr>
      <vt:lpstr>Device Discovery with LLDP  Lab – Configure CDP and LLDP</vt:lpstr>
      <vt:lpstr>10.2 Device Management</vt:lpstr>
      <vt:lpstr>NTP Setting the System Clock</vt:lpstr>
      <vt:lpstr>NTP NTP Operation</vt:lpstr>
      <vt:lpstr>NTP  Configure and Verify NTP</vt:lpstr>
      <vt:lpstr>NTP  Configure and Verify NTP (Cont.)</vt:lpstr>
      <vt:lpstr>NTP  Packet Tracer - Configure and Verify NTP</vt:lpstr>
      <vt:lpstr>Syslog Operation Introduction to Syslog</vt:lpstr>
      <vt:lpstr>Syslog Operation Syslog Operation</vt:lpstr>
      <vt:lpstr>Syslog Operation Syslog Message Format</vt:lpstr>
      <vt:lpstr>Syslog Operation Syslog Message Format (Cont.)</vt:lpstr>
      <vt:lpstr>Syslog Operation Syslog Message Format (Cont.)</vt:lpstr>
      <vt:lpstr>Syslog Operation Service Timestamp</vt:lpstr>
      <vt:lpstr>Syslog Configuration Syslog Server</vt:lpstr>
      <vt:lpstr>Syslog Configuration  Default Logging</vt:lpstr>
      <vt:lpstr>Syslog Configuration  Router and Switch Commands for Syslog Clients</vt:lpstr>
      <vt:lpstr>Syslog Configuration  Verifying Syslog</vt:lpstr>
      <vt:lpstr>Syslog Configuration  Packet Tracer – Configuring Syslog and NTP</vt:lpstr>
      <vt:lpstr>Syslog Configuration  Lab – Configuring Syslog and NTP</vt:lpstr>
      <vt:lpstr>10.3 Device Maintenance</vt:lpstr>
      <vt:lpstr>Router and Switch File Maintenance Router File Systems</vt:lpstr>
      <vt:lpstr>Router and Switch File Maintenance Router File Systems (Cont.)</vt:lpstr>
      <vt:lpstr>Router and Switch File Maintenance  Switch File Systems</vt:lpstr>
      <vt:lpstr>Router and Switch File Maintenance Backing up and Restoring using Text Files</vt:lpstr>
      <vt:lpstr>Router and Switch File Maintenance Backing up and Restoring using Text Files (Cont.)</vt:lpstr>
      <vt:lpstr>Router and Switch File Maintenance  Backing up and Restoring using TFTP</vt:lpstr>
      <vt:lpstr>Router and Switch File Maintenance  Using USB Ports on a Cisco Router</vt:lpstr>
      <vt:lpstr>Router and Switch File Maintenance  Backing up and Restoring Using USB</vt:lpstr>
      <vt:lpstr>Router and Switch File Maintenance  Backing up and Restoring Using USB (Cont.)</vt:lpstr>
      <vt:lpstr>Router and Switch File Maintenance  Backing up and Restoring Using USB (Cont.)</vt:lpstr>
      <vt:lpstr>Router and Switch File Maintenance  Password Recovery</vt:lpstr>
      <vt:lpstr>Router and Switch File Maintenance  Packet Tracer – Backing Up Configuration Files</vt:lpstr>
      <vt:lpstr>Router and Switch File Maintenance  Lab – Managing Router Configuration Files with Tera Term</vt:lpstr>
      <vt:lpstr>Router and Switch File Maintenance  Lab – Managing Device Configuration Files Using TFTP, Flash, and USB</vt:lpstr>
      <vt:lpstr>Router and Switch File Maintenance  Lab – Researching Password Recovery Procedures</vt:lpstr>
      <vt:lpstr>IOS System Files IOS 15 System Image Packaging</vt:lpstr>
      <vt:lpstr>IOS System Files  IOS Image Filenames</vt:lpstr>
      <vt:lpstr>IOS Image Management TFTP Servers as a Backup Location</vt:lpstr>
      <vt:lpstr>IOS Image Management  Steps to Backup IOS Image to TFTP Server</vt:lpstr>
      <vt:lpstr>IOS Image Management  Steps to Backup IOS Image to TFTP Server (Cont.)</vt:lpstr>
      <vt:lpstr>IOS Image Management  Steps to Copy an IOS Image to a Device</vt:lpstr>
      <vt:lpstr>IOS Image Management  Steps to Copy an IOS Image to a Device (Cont.)</vt:lpstr>
      <vt:lpstr>IOS Image Management  The boot system Command</vt:lpstr>
      <vt:lpstr>IOS Image Management  Packet Tracer - Using a TFTP Server to Upgrade a Cisco IOS Image</vt:lpstr>
      <vt:lpstr>IOS Image Management  Video Demonstration - Managing Cisco IOS Images</vt:lpstr>
      <vt:lpstr>Software Licensing Licensing Overview</vt:lpstr>
      <vt:lpstr>Software Licensing  Licensing Process</vt:lpstr>
      <vt:lpstr>Software Licensing  Step 1. Purchase the Software Package or Feature to Install</vt:lpstr>
      <vt:lpstr>Software Licensing  Step 2. Obtain a License</vt:lpstr>
      <vt:lpstr>Software Licensing  Step 3. Install the License</vt:lpstr>
      <vt:lpstr>License Verification and Management License Verification</vt:lpstr>
      <vt:lpstr>License Verification and Management  Activate an Evaluation Right-To-Use License</vt:lpstr>
      <vt:lpstr>License Verification and Management  Back up the License</vt:lpstr>
      <vt:lpstr>License Verification and Management  Uninstall the License</vt:lpstr>
      <vt:lpstr>License Verification and Management  Video Demonstration - Working with IOS 15 Image Licenses</vt:lpstr>
      <vt:lpstr>10.4 Chapter Summary</vt:lpstr>
      <vt:lpstr>Conclusion Packet Tracer – Skills Integration Challenge</vt:lpstr>
      <vt:lpstr>Conclusion Chapter 10: Device Discovery, Management, and Maintenance</vt:lpstr>
      <vt:lpstr>Section 10.1 New Terms and Commands</vt:lpstr>
      <vt:lpstr>Section 10.2 New Terms and Commands</vt:lpstr>
      <vt:lpstr>Section 10.3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423</cp:revision>
  <dcterms:created xsi:type="dcterms:W3CDTF">2016-08-22T22:27:36Z</dcterms:created>
  <dcterms:modified xsi:type="dcterms:W3CDTF">2017-12-22T14:40:57Z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