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1"/>
  </p:notesMasterIdLst>
  <p:sldIdLst>
    <p:sldId id="513" r:id="rId2"/>
    <p:sldId id="730" r:id="rId3"/>
    <p:sldId id="747" r:id="rId4"/>
    <p:sldId id="763" r:id="rId5"/>
    <p:sldId id="735" r:id="rId6"/>
    <p:sldId id="736" r:id="rId7"/>
    <p:sldId id="750" r:id="rId8"/>
    <p:sldId id="834" r:id="rId9"/>
    <p:sldId id="835" r:id="rId10"/>
    <p:sldId id="836" r:id="rId11"/>
    <p:sldId id="837" r:id="rId12"/>
    <p:sldId id="838" r:id="rId13"/>
    <p:sldId id="839" r:id="rId14"/>
    <p:sldId id="745" r:id="rId15"/>
    <p:sldId id="777" r:id="rId16"/>
    <p:sldId id="758" r:id="rId17"/>
    <p:sldId id="760" r:id="rId18"/>
    <p:sldId id="759" r:id="rId19"/>
    <p:sldId id="628" r:id="rId20"/>
    <p:sldId id="840" r:id="rId21"/>
    <p:sldId id="630" r:id="rId22"/>
    <p:sldId id="633" r:id="rId23"/>
    <p:sldId id="841" r:id="rId24"/>
    <p:sldId id="842" r:id="rId25"/>
    <p:sldId id="843" r:id="rId26"/>
    <p:sldId id="845" r:id="rId27"/>
    <p:sldId id="847" r:id="rId28"/>
    <p:sldId id="848" r:id="rId29"/>
    <p:sldId id="850" r:id="rId30"/>
    <p:sldId id="851" r:id="rId31"/>
    <p:sldId id="852" r:id="rId32"/>
    <p:sldId id="853" r:id="rId33"/>
    <p:sldId id="854" r:id="rId34"/>
    <p:sldId id="855" r:id="rId35"/>
    <p:sldId id="856" r:id="rId36"/>
    <p:sldId id="762" r:id="rId37"/>
    <p:sldId id="673" r:id="rId38"/>
    <p:sldId id="869" r:id="rId39"/>
    <p:sldId id="857" r:id="rId40"/>
    <p:sldId id="858" r:id="rId41"/>
    <p:sldId id="859" r:id="rId42"/>
    <p:sldId id="860" r:id="rId43"/>
    <p:sldId id="861" r:id="rId44"/>
    <p:sldId id="862" r:id="rId45"/>
    <p:sldId id="863" r:id="rId46"/>
    <p:sldId id="871" r:id="rId47"/>
    <p:sldId id="872" r:id="rId48"/>
    <p:sldId id="864" r:id="rId49"/>
    <p:sldId id="873" r:id="rId50"/>
    <p:sldId id="865" r:id="rId51"/>
    <p:sldId id="874" r:id="rId52"/>
    <p:sldId id="866" r:id="rId53"/>
    <p:sldId id="867" r:id="rId54"/>
    <p:sldId id="868" r:id="rId55"/>
    <p:sldId id="771" r:id="rId56"/>
    <p:sldId id="823" r:id="rId57"/>
    <p:sldId id="765" r:id="rId58"/>
    <p:sldId id="766" r:id="rId59"/>
    <p:sldId id="291" r:id="rId6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6" autoAdjust="0"/>
    <p:restoredTop sz="81065" autoAdjust="0"/>
  </p:normalViewPr>
  <p:slideViewPr>
    <p:cSldViewPr snapToGrid="0" showGuides="1">
      <p:cViewPr varScale="1">
        <p:scale>
          <a:sx n="106" d="100"/>
          <a:sy n="106" d="100"/>
        </p:scale>
        <p:origin x="90" y="18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baseline="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68166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99893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75338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3867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14</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17</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5.1 – Configure a Switch with Initial Settings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5.1.1.1</a:t>
            </a:r>
            <a:r>
              <a:rPr lang="en-US" baseline="0" dirty="0" smtClean="0">
                <a:latin typeface="Arial" charset="0"/>
              </a:rPr>
              <a:t> – Switch Boot Sequence</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5.1.1.1</a:t>
            </a:r>
            <a:r>
              <a:rPr lang="en-US" baseline="0" dirty="0" smtClean="0">
                <a:latin typeface="Arial" charset="0"/>
              </a:rPr>
              <a:t> – Switch Boot Sequence</a:t>
            </a:r>
            <a:endParaRPr lang="en-US" dirty="0" smtClean="0"/>
          </a:p>
        </p:txBody>
      </p:sp>
    </p:spTree>
    <p:extLst>
      <p:ext uri="{BB962C8B-B14F-4D97-AF65-F5344CB8AC3E}">
        <p14:creationId xmlns:p14="http://schemas.microsoft.com/office/powerpoint/2010/main" val="166864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5.1.1.2</a:t>
            </a:r>
            <a:r>
              <a:rPr lang="en-US" baseline="0" dirty="0" smtClean="0">
                <a:latin typeface="Arial" charset="0"/>
              </a:rPr>
              <a:t> – Recovering From a System Crash</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2378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5.1.1.3</a:t>
            </a:r>
            <a:r>
              <a:rPr lang="en-US" baseline="0" dirty="0" smtClean="0">
                <a:latin typeface="Arial" charset="0"/>
              </a:rPr>
              <a:t> – Switch LED Indicators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941587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5.1.1.4</a:t>
            </a:r>
            <a:r>
              <a:rPr lang="en-US" baseline="0" dirty="0" smtClean="0">
                <a:latin typeface="Arial" charset="0"/>
              </a:rPr>
              <a:t> – Preparing for Basic Switch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64895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5.1.1.5</a:t>
            </a:r>
            <a:r>
              <a:rPr lang="en-US" baseline="0" dirty="0" smtClean="0">
                <a:latin typeface="Arial" charset="0"/>
              </a:rPr>
              <a:t> – Configuring Basic Switch Management Access with IPv4</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94004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5.1.1.6</a:t>
            </a:r>
            <a:r>
              <a:rPr lang="en-US" baseline="0" dirty="0" smtClean="0">
                <a:latin typeface="Arial" charset="0"/>
              </a:rPr>
              <a:t> – Lab - Basic Switch Configuration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577412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5.1.2.1</a:t>
            </a:r>
            <a:r>
              <a:rPr lang="en-US" baseline="0" dirty="0" smtClean="0">
                <a:latin typeface="Arial" charset="0"/>
              </a:rPr>
              <a:t> – Duplex Communication</a:t>
            </a:r>
            <a:endParaRPr lang="en-US" dirty="0" smtClean="0"/>
          </a:p>
        </p:txBody>
      </p:sp>
    </p:spTree>
    <p:extLst>
      <p:ext uri="{BB962C8B-B14F-4D97-AF65-F5344CB8AC3E}">
        <p14:creationId xmlns:p14="http://schemas.microsoft.com/office/powerpoint/2010/main" val="381210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5.1.2.2</a:t>
            </a:r>
            <a:r>
              <a:rPr lang="en-US" baseline="0" dirty="0" smtClean="0">
                <a:latin typeface="Arial" charset="0"/>
              </a:rPr>
              <a:t> – Configure Switch Ports at the Physical Layer</a:t>
            </a:r>
            <a:endParaRPr lang="en-US" dirty="0" smtClean="0"/>
          </a:p>
        </p:txBody>
      </p:sp>
    </p:spTree>
    <p:extLst>
      <p:ext uri="{BB962C8B-B14F-4D97-AF65-F5344CB8AC3E}">
        <p14:creationId xmlns:p14="http://schemas.microsoft.com/office/powerpoint/2010/main" val="3928153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5.1.2.3</a:t>
            </a:r>
            <a:r>
              <a:rPr lang="en-US" baseline="0" dirty="0" smtClean="0">
                <a:latin typeface="Arial" charset="0"/>
              </a:rPr>
              <a:t> – Auto-MDIX</a:t>
            </a:r>
            <a:endParaRPr lang="en-US" dirty="0" smtClean="0"/>
          </a:p>
        </p:txBody>
      </p:sp>
    </p:spTree>
    <p:extLst>
      <p:ext uri="{BB962C8B-B14F-4D97-AF65-F5344CB8AC3E}">
        <p14:creationId xmlns:p14="http://schemas.microsoft.com/office/powerpoint/2010/main" val="29265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5.1.2.3</a:t>
            </a:r>
            <a:r>
              <a:rPr lang="en-US" baseline="0" dirty="0" smtClean="0">
                <a:latin typeface="Arial" charset="0"/>
              </a:rPr>
              <a:t> – Auto-MDIX (Cont.)</a:t>
            </a:r>
            <a:endParaRPr lang="en-US" dirty="0" smtClean="0"/>
          </a:p>
        </p:txBody>
      </p:sp>
    </p:spTree>
    <p:extLst>
      <p:ext uri="{BB962C8B-B14F-4D97-AF65-F5344CB8AC3E}">
        <p14:creationId xmlns:p14="http://schemas.microsoft.com/office/powerpoint/2010/main" val="285293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97774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389251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1142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5.1.2.5</a:t>
            </a:r>
            <a:r>
              <a:rPr lang="en-US" baseline="0" dirty="0" smtClean="0">
                <a:latin typeface="Arial" charset="0"/>
              </a:rPr>
              <a:t> – Network Access Layer Issues</a:t>
            </a:r>
            <a:endParaRPr lang="en-US" dirty="0" smtClean="0"/>
          </a:p>
        </p:txBody>
      </p:sp>
    </p:spTree>
    <p:extLst>
      <p:ext uri="{BB962C8B-B14F-4D97-AF65-F5344CB8AC3E}">
        <p14:creationId xmlns:p14="http://schemas.microsoft.com/office/powerpoint/2010/main" val="3450184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5.1.2.5</a:t>
            </a:r>
            <a:r>
              <a:rPr lang="en-US" baseline="0" dirty="0" smtClean="0">
                <a:latin typeface="Arial" charset="0"/>
              </a:rPr>
              <a:t> – Network Access Layer Issues (Cont.)</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310714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5.1.2.6– </a:t>
            </a:r>
            <a:r>
              <a:rPr lang="en-CA" altLang="en-US" dirty="0" smtClean="0"/>
              <a:t>Troubleshooting Network Access Layer Issues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648327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5.2 – Switch Security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5.2.1.1 – SSH Operation</a:t>
            </a:r>
          </a:p>
          <a:p>
            <a:endParaRPr lang="en-US" dirty="0"/>
          </a:p>
        </p:txBody>
      </p:sp>
    </p:spTree>
    <p:extLst>
      <p:ext uri="{BB962C8B-B14F-4D97-AF65-F5344CB8AC3E}">
        <p14:creationId xmlns:p14="http://schemas.microsoft.com/office/powerpoint/2010/main" val="2048354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5.2.1.1 – SSH Operation (Cont.)</a:t>
            </a:r>
          </a:p>
          <a:p>
            <a:endParaRPr lang="en-US" dirty="0"/>
          </a:p>
        </p:txBody>
      </p:sp>
    </p:spTree>
    <p:extLst>
      <p:ext uri="{BB962C8B-B14F-4D97-AF65-F5344CB8AC3E}">
        <p14:creationId xmlns:p14="http://schemas.microsoft.com/office/powerpoint/2010/main" val="3882485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5.2.1.2 – Configuring SSH</a:t>
            </a:r>
          </a:p>
          <a:p>
            <a:endParaRPr lang="en-US" dirty="0"/>
          </a:p>
        </p:txBody>
      </p:sp>
    </p:spTree>
    <p:extLst>
      <p:ext uri="{BB962C8B-B14F-4D97-AF65-F5344CB8AC3E}">
        <p14:creationId xmlns:p14="http://schemas.microsoft.com/office/powerpoint/2010/main" val="3568648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5.2.1.3 – Verifying SSH</a:t>
            </a:r>
          </a:p>
          <a:p>
            <a:endParaRPr lang="en-US" dirty="0"/>
          </a:p>
        </p:txBody>
      </p:sp>
    </p:spTree>
    <p:extLst>
      <p:ext uri="{BB962C8B-B14F-4D97-AF65-F5344CB8AC3E}">
        <p14:creationId xmlns:p14="http://schemas.microsoft.com/office/powerpoint/2010/main" val="165702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5.2.1.4 – Packet Tracer – Configuring SSH</a:t>
            </a:r>
          </a:p>
          <a:p>
            <a:endParaRPr lang="en-US" dirty="0"/>
          </a:p>
        </p:txBody>
      </p:sp>
    </p:spTree>
    <p:extLst>
      <p:ext uri="{BB962C8B-B14F-4D97-AF65-F5344CB8AC3E}">
        <p14:creationId xmlns:p14="http://schemas.microsoft.com/office/powerpoint/2010/main" val="2688151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5.2.2.1 – Secure Unused Ports</a:t>
            </a:r>
          </a:p>
          <a:p>
            <a:endParaRPr lang="en-US" dirty="0"/>
          </a:p>
        </p:txBody>
      </p:sp>
    </p:spTree>
    <p:extLst>
      <p:ext uri="{BB962C8B-B14F-4D97-AF65-F5344CB8AC3E}">
        <p14:creationId xmlns:p14="http://schemas.microsoft.com/office/powerpoint/2010/main" val="2960254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5.2.2.2 – Port Security: Operation</a:t>
            </a:r>
          </a:p>
          <a:p>
            <a:endParaRPr lang="en-US" dirty="0"/>
          </a:p>
        </p:txBody>
      </p:sp>
    </p:spTree>
    <p:extLst>
      <p:ext uri="{BB962C8B-B14F-4D97-AF65-F5344CB8AC3E}">
        <p14:creationId xmlns:p14="http://schemas.microsoft.com/office/powerpoint/2010/main" val="3367744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5.2.2.3 – Port Security: Violation Modes</a:t>
            </a:r>
          </a:p>
          <a:p>
            <a:endParaRPr lang="en-US" dirty="0"/>
          </a:p>
        </p:txBody>
      </p:sp>
    </p:spTree>
    <p:extLst>
      <p:ext uri="{BB962C8B-B14F-4D97-AF65-F5344CB8AC3E}">
        <p14:creationId xmlns:p14="http://schemas.microsoft.com/office/powerpoint/2010/main" val="2514150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a:t>
            </a:r>
          </a:p>
          <a:p>
            <a:endParaRPr lang="en-US" dirty="0"/>
          </a:p>
        </p:txBody>
      </p:sp>
    </p:spTree>
    <p:extLst>
      <p:ext uri="{BB962C8B-B14F-4D97-AF65-F5344CB8AC3E}">
        <p14:creationId xmlns:p14="http://schemas.microsoft.com/office/powerpoint/2010/main" val="3392917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 (Cont.)</a:t>
            </a:r>
          </a:p>
          <a:p>
            <a:endParaRPr lang="en-US" dirty="0"/>
          </a:p>
        </p:txBody>
      </p:sp>
    </p:spTree>
    <p:extLst>
      <p:ext uri="{BB962C8B-B14F-4D97-AF65-F5344CB8AC3E}">
        <p14:creationId xmlns:p14="http://schemas.microsoft.com/office/powerpoint/2010/main" val="4040385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 </a:t>
            </a:r>
            <a:r>
              <a:rPr lang="en-US" smtClean="0"/>
              <a:t>(Cont.)</a:t>
            </a:r>
            <a:endParaRPr lang="en-US" dirty="0" smtClean="0"/>
          </a:p>
          <a:p>
            <a:endParaRPr lang="en-US" dirty="0"/>
          </a:p>
        </p:txBody>
      </p:sp>
    </p:spTree>
    <p:extLst>
      <p:ext uri="{BB962C8B-B14F-4D97-AF65-F5344CB8AC3E}">
        <p14:creationId xmlns:p14="http://schemas.microsoft.com/office/powerpoint/2010/main" val="2878173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5.2.2.5 – Port Security: Verifying</a:t>
            </a:r>
          </a:p>
          <a:p>
            <a:endParaRPr lang="en-US" dirty="0"/>
          </a:p>
        </p:txBody>
      </p:sp>
    </p:spTree>
    <p:extLst>
      <p:ext uri="{BB962C8B-B14F-4D97-AF65-F5344CB8AC3E}">
        <p14:creationId xmlns:p14="http://schemas.microsoft.com/office/powerpoint/2010/main" val="2593397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5.2.2.5 – Port Security: Verifying (Cont.)</a:t>
            </a:r>
          </a:p>
          <a:p>
            <a:endParaRPr lang="en-US" dirty="0"/>
          </a:p>
        </p:txBody>
      </p:sp>
    </p:spTree>
    <p:extLst>
      <p:ext uri="{BB962C8B-B14F-4D97-AF65-F5344CB8AC3E}">
        <p14:creationId xmlns:p14="http://schemas.microsoft.com/office/powerpoint/2010/main" val="1582779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5.2.2.6 – Ports in Error Disabled State</a:t>
            </a:r>
          </a:p>
          <a:p>
            <a:endParaRPr lang="en-US" dirty="0"/>
          </a:p>
        </p:txBody>
      </p:sp>
    </p:spTree>
    <p:extLst>
      <p:ext uri="{BB962C8B-B14F-4D97-AF65-F5344CB8AC3E}">
        <p14:creationId xmlns:p14="http://schemas.microsoft.com/office/powerpoint/2010/main" val="131771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5.2.2.6 – Ports in Error Disabled State (Cont.)</a:t>
            </a:r>
          </a:p>
          <a:p>
            <a:endParaRPr lang="en-US" dirty="0"/>
          </a:p>
        </p:txBody>
      </p:sp>
    </p:spTree>
    <p:extLst>
      <p:ext uri="{BB962C8B-B14F-4D97-AF65-F5344CB8AC3E}">
        <p14:creationId xmlns:p14="http://schemas.microsoft.com/office/powerpoint/2010/main" val="3049618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5.2.2.7 – Packet Tracer – Configuring Switch Port Security</a:t>
            </a:r>
          </a:p>
          <a:p>
            <a:endParaRPr lang="en-US" dirty="0"/>
          </a:p>
        </p:txBody>
      </p:sp>
    </p:spTree>
    <p:extLst>
      <p:ext uri="{BB962C8B-B14F-4D97-AF65-F5344CB8AC3E}">
        <p14:creationId xmlns:p14="http://schemas.microsoft.com/office/powerpoint/2010/main" val="3642712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5.2.2.8 – Packet Tracer – Troubleshooting Switch Port Security</a:t>
            </a:r>
          </a:p>
          <a:p>
            <a:endParaRPr lang="en-US" dirty="0"/>
          </a:p>
        </p:txBody>
      </p:sp>
    </p:spTree>
    <p:extLst>
      <p:ext uri="{BB962C8B-B14F-4D97-AF65-F5344CB8AC3E}">
        <p14:creationId xmlns:p14="http://schemas.microsoft.com/office/powerpoint/2010/main" val="837634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5.2.2.9 – Lab – Configuring Switch Security Features</a:t>
            </a:r>
          </a:p>
          <a:p>
            <a:endParaRPr lang="en-US" dirty="0"/>
          </a:p>
        </p:txBody>
      </p:sp>
    </p:spTree>
    <p:extLst>
      <p:ext uri="{BB962C8B-B14F-4D97-AF65-F5344CB8AC3E}">
        <p14:creationId xmlns:p14="http://schemas.microsoft.com/office/powerpoint/2010/main" val="192473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5.3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 – Summary</a:t>
            </a:r>
          </a:p>
          <a:p>
            <a:r>
              <a:rPr lang="en-US" dirty="0" smtClean="0"/>
              <a:t>5.3.1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5.3.1.2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39123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5.3 – Summary</a:t>
            </a:r>
          </a:p>
          <a:p>
            <a:r>
              <a:rPr lang="en-US" dirty="0" smtClean="0"/>
              <a:t>5.3.1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5.3.1.3 – </a:t>
            </a:r>
            <a:r>
              <a:rPr lang="sv-SE" dirty="0" smtClean="0"/>
              <a:t>Switch Configuration</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Chapter 5 - 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65435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696228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en.wikiversity.org/wiki/Cisco_Networking/CCENT" TargetMode="External"/><Relationship Id="rId4" Type="http://schemas.openxmlformats.org/officeDocument/2006/relationships/hyperlink" Target="https://www.netacad.com/group/communities/ccna-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773198" cy="644730"/>
          </a:xfrm>
        </p:spPr>
        <p:txBody>
          <a:bodyPr/>
          <a:lstStyle/>
          <a:p>
            <a:r>
              <a:rPr lang="en-US" dirty="0" smtClean="0"/>
              <a:t>Chapter </a:t>
            </a:r>
            <a:r>
              <a:rPr lang="en-US" dirty="0"/>
              <a:t>5</a:t>
            </a:r>
            <a:r>
              <a:rPr lang="en-US" dirty="0" smtClean="0"/>
              <a:t>: Switch Configuration</a:t>
            </a:r>
            <a:endParaRPr lang="en-US" dirty="0"/>
          </a:p>
        </p:txBody>
      </p:sp>
      <p:sp>
        <p:nvSpPr>
          <p:cNvPr id="7" name="Subtitle 6"/>
          <p:cNvSpPr>
            <a:spLocks noGrp="1"/>
          </p:cNvSpPr>
          <p:nvPr>
            <p:ph type="subTitle" idx="1"/>
          </p:nvPr>
        </p:nvSpPr>
        <p:spPr>
          <a:xfrm>
            <a:off x="469496" y="3809526"/>
            <a:ext cx="2986625"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Write the following commands on the board or input into the switch within Packet Tracer. Explain that it is best practice to assign an IP address, default gateway, and to name the VLAN. When a switch is reachable on the network, then it can be configured from a remote device. Note that the </a:t>
            </a:r>
            <a:r>
              <a:rPr lang="en-US" dirty="0" err="1" smtClean="0"/>
              <a:t>vlan</a:t>
            </a:r>
            <a:r>
              <a:rPr lang="en-US" dirty="0" smtClean="0"/>
              <a:t> 99 and name Management commands are covered in the next chapter, but are commonly input when configuring the switch IP address.</a:t>
            </a:r>
          </a:p>
          <a:p>
            <a:pPr lvl="1"/>
            <a:r>
              <a:rPr lang="en-US" b="1" dirty="0" err="1" smtClean="0"/>
              <a:t>config</a:t>
            </a:r>
            <a:r>
              <a:rPr lang="en-US" b="1" dirty="0" smtClean="0"/>
              <a:t> t</a:t>
            </a:r>
            <a:br>
              <a:rPr lang="en-US" b="1" dirty="0" smtClean="0"/>
            </a:br>
            <a:r>
              <a:rPr lang="en-US" b="1" dirty="0" smtClean="0"/>
              <a:t>interface </a:t>
            </a:r>
            <a:r>
              <a:rPr lang="en-US" b="1" dirty="0" err="1" smtClean="0"/>
              <a:t>vlan</a:t>
            </a:r>
            <a:r>
              <a:rPr lang="en-US" b="1" dirty="0" smtClean="0"/>
              <a:t> 99</a:t>
            </a:r>
            <a:br>
              <a:rPr lang="en-US" b="1" dirty="0" smtClean="0"/>
            </a:br>
            <a:r>
              <a:rPr lang="en-US" b="1" dirty="0" err="1" smtClean="0"/>
              <a:t>ip</a:t>
            </a:r>
            <a:r>
              <a:rPr lang="en-US" b="1" dirty="0" smtClean="0"/>
              <a:t> address 172.17.99.11 255.255.255.0</a:t>
            </a:r>
            <a:br>
              <a:rPr lang="en-US" b="1" dirty="0" smtClean="0"/>
            </a:br>
            <a:r>
              <a:rPr lang="en-US" b="1" dirty="0" smtClean="0"/>
              <a:t>no shutdown</a:t>
            </a:r>
            <a:br>
              <a:rPr lang="en-US" b="1" dirty="0" smtClean="0"/>
            </a:br>
            <a:r>
              <a:rPr lang="en-US" b="1" dirty="0" err="1" smtClean="0"/>
              <a:t>ip</a:t>
            </a:r>
            <a:r>
              <a:rPr lang="en-US" b="1" dirty="0" smtClean="0"/>
              <a:t> default-gateway 172.16.99.1 </a:t>
            </a:r>
            <a:r>
              <a:rPr lang="en-US" dirty="0" smtClean="0"/>
              <a:t>(address on the router that is on the same 172.17.99.0 network)</a:t>
            </a:r>
            <a:r>
              <a:rPr lang="en-US" b="1" dirty="0" smtClean="0"/>
              <a:t/>
            </a:r>
            <a:br>
              <a:rPr lang="en-US" b="1" dirty="0" smtClean="0"/>
            </a:br>
            <a:r>
              <a:rPr lang="en-US" b="1" dirty="0" err="1" smtClean="0"/>
              <a:t>vlan</a:t>
            </a:r>
            <a:r>
              <a:rPr lang="en-US" b="1" dirty="0" smtClean="0"/>
              <a:t> 99</a:t>
            </a:r>
            <a:br>
              <a:rPr lang="en-US" b="1" dirty="0" smtClean="0"/>
            </a:br>
            <a:r>
              <a:rPr lang="en-US" b="1" dirty="0" smtClean="0"/>
              <a:t>name Management</a:t>
            </a:r>
            <a:br>
              <a:rPr lang="en-US" b="1" dirty="0" smtClean="0"/>
            </a:br>
            <a:r>
              <a:rPr lang="en-US" b="1" dirty="0" smtClean="0"/>
              <a:t>exit</a:t>
            </a:r>
          </a:p>
          <a:p>
            <a:r>
              <a:rPr lang="en-US" dirty="0" smtClean="0"/>
              <a:t>Describe how a very important connection such as from a switch to a network printer might auto negotiate to half duplex or a lower speed. Describe how a manually configured duplex and speed on a device might be beneficial and avoid connectivity issues as well.</a:t>
            </a:r>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15453592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Bring up 5.1.2.5 in the curriculum and explain the following conditions:</a:t>
            </a:r>
          </a:p>
          <a:p>
            <a:pPr lvl="1"/>
            <a:r>
              <a:rPr lang="en-US" dirty="0" smtClean="0"/>
              <a:t>Interface Status Up – Line Protocol Status Up (Up and Up on the </a:t>
            </a:r>
            <a:r>
              <a:rPr lang="en-US" b="1" dirty="0" smtClean="0"/>
              <a:t>show interfaces</a:t>
            </a:r>
            <a:r>
              <a:rPr lang="en-US" dirty="0" smtClean="0"/>
              <a:t> or </a:t>
            </a:r>
            <a:r>
              <a:rPr lang="en-US" b="1" dirty="0" smtClean="0"/>
              <a:t>show </a:t>
            </a:r>
            <a:r>
              <a:rPr lang="en-US" b="1" dirty="0" err="1" smtClean="0"/>
              <a:t>ip</a:t>
            </a:r>
            <a:r>
              <a:rPr lang="en-US" b="1" dirty="0" smtClean="0"/>
              <a:t> interface brief</a:t>
            </a:r>
            <a:r>
              <a:rPr lang="en-US" dirty="0" smtClean="0"/>
              <a:t> command) – good to go</a:t>
            </a:r>
          </a:p>
          <a:p>
            <a:pPr lvl="1"/>
            <a:r>
              <a:rPr lang="en-US" dirty="0" smtClean="0"/>
              <a:t>Interface Status Up – Line Protocol Status Down (Up and Down) – There is an issue, normally at Layer 2 with the encapsulation, </a:t>
            </a:r>
            <a:r>
              <a:rPr lang="en-US" dirty="0"/>
              <a:t>on the other side of the </a:t>
            </a:r>
            <a:r>
              <a:rPr lang="en-US" dirty="0" smtClean="0"/>
              <a:t>link, or possibly, although less likely, there is a hardware problem.</a:t>
            </a:r>
          </a:p>
          <a:p>
            <a:pPr lvl="1"/>
            <a:r>
              <a:rPr lang="en-US" dirty="0" smtClean="0"/>
              <a:t>Interface status Down – Line Protocol Status Down (Down and Down) – There is an issue normally at Layer 1 – check the cable or port.</a:t>
            </a:r>
          </a:p>
          <a:p>
            <a:pPr lvl="1"/>
            <a:r>
              <a:rPr lang="en-US" dirty="0" smtClean="0"/>
              <a:t>Interface Status administratively down – Use the </a:t>
            </a:r>
            <a:r>
              <a:rPr lang="en-US" b="1" dirty="0" smtClean="0"/>
              <a:t>no shutdown </a:t>
            </a:r>
            <a:r>
              <a:rPr lang="en-US" dirty="0" smtClean="0"/>
              <a:t>command to bring the interface up.</a:t>
            </a:r>
          </a:p>
          <a:p>
            <a:r>
              <a:rPr lang="en-US" dirty="0" smtClean="0"/>
              <a:t>Describe why SSH is important to use instead of Telnet, but the IOS version must support it.</a:t>
            </a:r>
          </a:p>
          <a:p>
            <a:r>
              <a:rPr lang="en-US" dirty="0" smtClean="0"/>
              <a:t>Show 5.2.1.2 Figure 1 in the curriculum and review the steps to configure SSH.</a:t>
            </a:r>
          </a:p>
          <a:p>
            <a:pPr lvl="1"/>
            <a:r>
              <a:rPr lang="en-US" dirty="0"/>
              <a:t>Be sure to explain that the reason the </a:t>
            </a:r>
            <a:r>
              <a:rPr lang="en-US" b="1" dirty="0" err="1"/>
              <a:t>ip</a:t>
            </a:r>
            <a:r>
              <a:rPr lang="en-US" b="1" dirty="0"/>
              <a:t> domain-name </a:t>
            </a:r>
            <a:r>
              <a:rPr lang="en-US" dirty="0"/>
              <a:t>command is used in order to create the RSA keys for SSH. If the domain name is not configured, an error will appear when you use the </a:t>
            </a:r>
            <a:r>
              <a:rPr lang="en-US" b="1" dirty="0"/>
              <a:t>crypto key generate </a:t>
            </a:r>
            <a:r>
              <a:rPr lang="en-US" dirty="0"/>
              <a:t>command telling you that you have to define a domain name first.</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27181117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Security best practices:</a:t>
            </a:r>
          </a:p>
          <a:p>
            <a:pPr lvl="1"/>
            <a:r>
              <a:rPr lang="en-US" dirty="0" smtClean="0"/>
              <a:t>Disable ports that do not have a device connected to them using the </a:t>
            </a:r>
            <a:r>
              <a:rPr lang="en-US" b="1" dirty="0" smtClean="0"/>
              <a:t>shutdown</a:t>
            </a:r>
            <a:r>
              <a:rPr lang="en-US" dirty="0" smtClean="0"/>
              <a:t> command.</a:t>
            </a:r>
          </a:p>
          <a:p>
            <a:pPr lvl="1"/>
            <a:r>
              <a:rPr lang="en-US" dirty="0" smtClean="0"/>
              <a:t>Avoid using VLAN 1 because it is commonly attacked.</a:t>
            </a:r>
          </a:p>
          <a:p>
            <a:pPr lvl="1"/>
            <a:r>
              <a:rPr lang="en-US" dirty="0" smtClean="0"/>
              <a:t>Use port security to keep private devices from being attached to a network in place of a corporate wired device.</a:t>
            </a:r>
          </a:p>
          <a:p>
            <a:pPr marL="0" indent="0">
              <a:buNone/>
            </a:pPr>
            <a:endParaRPr lang="en-US" dirty="0" smtClean="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1184616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Helpful commands to use on a switch:</a:t>
            </a:r>
          </a:p>
          <a:p>
            <a:pPr lvl="1"/>
            <a:r>
              <a:rPr lang="en-US" b="1" dirty="0" smtClean="0"/>
              <a:t>show interfaces </a:t>
            </a:r>
            <a:r>
              <a:rPr lang="en-US" b="1" i="1" dirty="0" err="1" smtClean="0"/>
              <a:t>interface_id</a:t>
            </a:r>
            <a:r>
              <a:rPr lang="en-US" b="1" i="1" dirty="0" smtClean="0"/>
              <a:t> </a:t>
            </a:r>
            <a:r>
              <a:rPr lang="en-US" dirty="0" smtClean="0"/>
              <a:t>or </a:t>
            </a:r>
            <a:r>
              <a:rPr lang="en-US" b="1" dirty="0" smtClean="0"/>
              <a:t>show </a:t>
            </a:r>
            <a:r>
              <a:rPr lang="en-US" b="1" dirty="0" err="1" smtClean="0"/>
              <a:t>ip</a:t>
            </a:r>
            <a:r>
              <a:rPr lang="en-US" b="1" dirty="0" smtClean="0"/>
              <a:t> interface brief</a:t>
            </a:r>
          </a:p>
          <a:p>
            <a:pPr lvl="1"/>
            <a:r>
              <a:rPr lang="en-US" b="1" dirty="0" smtClean="0"/>
              <a:t>show </a:t>
            </a:r>
            <a:r>
              <a:rPr lang="en-US" b="1" dirty="0" err="1" smtClean="0"/>
              <a:t>ip</a:t>
            </a:r>
            <a:r>
              <a:rPr lang="en-US" b="1" dirty="0" smtClean="0"/>
              <a:t> interface </a:t>
            </a:r>
            <a:r>
              <a:rPr lang="en-US" b="1" i="1" dirty="0" err="1" smtClean="0"/>
              <a:t>interface_id</a:t>
            </a:r>
            <a:endParaRPr lang="en-US" b="1" dirty="0" smtClean="0"/>
          </a:p>
          <a:p>
            <a:pPr lvl="1"/>
            <a:r>
              <a:rPr lang="en-US" b="1" dirty="0" smtClean="0"/>
              <a:t>show running-</a:t>
            </a:r>
            <a:r>
              <a:rPr lang="en-US" b="1" dirty="0" err="1" smtClean="0"/>
              <a:t>config</a:t>
            </a:r>
            <a:endParaRPr lang="en-US" b="1" dirty="0" smtClean="0"/>
          </a:p>
          <a:p>
            <a:pPr lvl="1"/>
            <a:r>
              <a:rPr lang="en-US" b="1" dirty="0" smtClean="0"/>
              <a:t>show flash</a:t>
            </a:r>
          </a:p>
          <a:p>
            <a:pPr lvl="1"/>
            <a:r>
              <a:rPr lang="en-US" b="1" dirty="0" smtClean="0"/>
              <a:t>show version</a:t>
            </a:r>
          </a:p>
          <a:p>
            <a:pPr lvl="1"/>
            <a:r>
              <a:rPr lang="en-US" b="1" dirty="0" smtClean="0"/>
              <a:t>show mac-address-table</a:t>
            </a:r>
          </a:p>
          <a:p>
            <a:endParaRPr lang="en-US" dirty="0" smtClean="0"/>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26023255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p>
          <a:p>
            <a:r>
              <a:rPr lang="en-US" dirty="0" smtClean="0"/>
              <a:t>Students preparing for chapter exams, the RSE final, or the CCENT certification, could view the 15 lessons and videos contained at the Cisco Networking/CCENT </a:t>
            </a:r>
            <a:r>
              <a:rPr lang="en-US" dirty="0" err="1" smtClean="0"/>
              <a:t>Wikiversity</a:t>
            </a:r>
            <a:r>
              <a:rPr lang="en-US" dirty="0"/>
              <a:t> site: </a:t>
            </a:r>
            <a:r>
              <a:rPr lang="en-US" dirty="0">
                <a:hlinkClick r:id="rId5"/>
              </a:rPr>
              <a:t>https://</a:t>
            </a:r>
            <a:r>
              <a:rPr lang="en-US" dirty="0" smtClean="0">
                <a:hlinkClick r:id="rId5"/>
              </a:rPr>
              <a:t>en.wikiversity.org/wiki/Cisco_Networking/CCENT</a:t>
            </a:r>
            <a:r>
              <a:rPr lang="en-US" dirty="0" smtClean="0"/>
              <a:t> </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5: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a:t>
            </a:r>
            <a:r>
              <a:rPr lang="en-US" dirty="0"/>
              <a:t>5</a:t>
            </a:r>
            <a:r>
              <a:rPr lang="en-US" dirty="0" smtClean="0"/>
              <a:t>: Switch Configuration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5</a:t>
            </a:r>
            <a:r>
              <a:rPr lang="en-CA" sz="1600" dirty="0" smtClean="0"/>
              <a:t>.1 Basic Switch Configuration</a:t>
            </a:r>
            <a:endParaRPr lang="en-CA" sz="1600" dirty="0"/>
          </a:p>
          <a:p>
            <a:pPr marL="469106" lvl="1" indent="-214313">
              <a:buFont typeface="Arial" panose="020B0604020202020204" pitchFamily="34" charset="0"/>
              <a:buChar char="•"/>
            </a:pPr>
            <a:r>
              <a:rPr lang="en-US" sz="1600" dirty="0" smtClean="0"/>
              <a:t>Configure basic switch settings to meet network requirements.</a:t>
            </a:r>
          </a:p>
          <a:p>
            <a:pPr marL="542131" lvl="2" indent="-214313">
              <a:buFont typeface="Arial" panose="020B0604020202020204" pitchFamily="34" charset="0"/>
              <a:buChar char="•"/>
            </a:pPr>
            <a:r>
              <a:rPr lang="en-US" sz="1400" dirty="0" smtClean="0"/>
              <a:t>Configure initial settings on a Cisco switch.</a:t>
            </a:r>
            <a:endParaRPr lang="en-US" sz="1400" dirty="0"/>
          </a:p>
          <a:p>
            <a:pPr marL="542131" lvl="2" indent="-214313">
              <a:buFont typeface="Arial" panose="020B0604020202020204" pitchFamily="34" charset="0"/>
              <a:buChar char="•"/>
            </a:pPr>
            <a:r>
              <a:rPr lang="en-US" sz="1400" dirty="0" smtClean="0"/>
              <a:t>Configure switch ports to meet network requirements.</a:t>
            </a:r>
            <a:endParaRPr lang="en-US" sz="1400" dirty="0"/>
          </a:p>
          <a:p>
            <a:pPr marL="286941" indent="-285750"/>
            <a:r>
              <a:rPr lang="en-CA" sz="1600" dirty="0" smtClean="0"/>
              <a:t>5.2 </a:t>
            </a:r>
            <a:r>
              <a:rPr lang="en-CA" sz="1600" dirty="0"/>
              <a:t>Basic Device Configuration</a:t>
            </a:r>
          </a:p>
          <a:p>
            <a:pPr marL="469106" lvl="1" indent="-214313">
              <a:buFont typeface="Arial" panose="020B0604020202020204" pitchFamily="34" charset="0"/>
              <a:buChar char="•"/>
            </a:pPr>
            <a:r>
              <a:rPr lang="en-US" sz="1600" dirty="0" smtClean="0"/>
              <a:t>Configure a switch using security best practices in a small to medium-sized business network.</a:t>
            </a:r>
          </a:p>
          <a:p>
            <a:pPr marL="542131" lvl="2" indent="-214313">
              <a:buFont typeface="Arial" panose="020B0604020202020204" pitchFamily="34" charset="0"/>
              <a:buChar char="•"/>
            </a:pPr>
            <a:r>
              <a:rPr lang="en-US" sz="1400" dirty="0" smtClean="0"/>
              <a:t>Configure the management virtual interface on a switch.</a:t>
            </a:r>
          </a:p>
          <a:p>
            <a:pPr marL="542131" lvl="2" indent="-214313">
              <a:buFont typeface="Arial" panose="020B0604020202020204" pitchFamily="34" charset="0"/>
              <a:buChar char="•"/>
            </a:pPr>
            <a:r>
              <a:rPr lang="en-US" sz="1400" dirty="0" smtClean="0"/>
              <a:t>Configure </a:t>
            </a:r>
            <a:r>
              <a:rPr lang="en-US" sz="1400" dirty="0"/>
              <a:t>the port security feature to restrict network access.</a:t>
            </a:r>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5 -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5</a:t>
            </a:r>
            <a:r>
              <a:rPr lang="en-US" dirty="0" smtClean="0"/>
              <a:t>.1 Configure a Switch with Initial Settings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When a switch is powered on, the boot sequence occurs.</a:t>
            </a:r>
          </a:p>
          <a:p>
            <a:pPr lvl="1"/>
            <a:r>
              <a:rPr lang="en-US" altLang="ja-JP" dirty="0" smtClean="0"/>
              <a:t>Power-on self-test (POST), a program stored in ROM, executes and checks hardware like CPU and RAM.</a:t>
            </a:r>
          </a:p>
          <a:p>
            <a:pPr lvl="1"/>
            <a:r>
              <a:rPr lang="en-US" altLang="ja-JP" dirty="0" smtClean="0"/>
              <a:t>The boot loader, also stored in ROM, runs and initializes parts within the CPU, initializes the flash file system, and then locates and loads an IOS image.</a:t>
            </a:r>
          </a:p>
          <a:p>
            <a:pPr lvl="2"/>
            <a:r>
              <a:rPr lang="en-US" altLang="ja-JP" dirty="0" smtClean="0"/>
              <a:t>The IOS image can be defined within the BOOT environment variable. </a:t>
            </a:r>
          </a:p>
          <a:p>
            <a:pPr lvl="2"/>
            <a:r>
              <a:rPr lang="en-US" altLang="ja-JP" dirty="0" smtClean="0"/>
              <a:t>If the variable is not set, the switch scours through the flash file system searching for an executable image file, loading it into RAM, and launching it if found. </a:t>
            </a:r>
          </a:p>
          <a:p>
            <a:pPr lvl="2"/>
            <a:r>
              <a:rPr lang="en-US" altLang="ja-JP" dirty="0" smtClean="0"/>
              <a:t>If an executable image file is not found, the switch shows the prompt </a:t>
            </a:r>
            <a:r>
              <a:rPr lang="en-US" altLang="ja-JP" dirty="0" smtClean="0">
                <a:latin typeface="Courier New" panose="02070309020205020404" pitchFamily="49" charset="0"/>
                <a:cs typeface="Courier New" panose="02070309020205020404" pitchFamily="49" charset="0"/>
              </a:rPr>
              <a:t>switch:</a:t>
            </a:r>
            <a:r>
              <a:rPr lang="en-US" altLang="ja-JP" dirty="0" smtClean="0"/>
              <a:t> where a few commands are allowed in order to provide access to operating system files found in flash memory and files used to load or reload an operating system.</a:t>
            </a:r>
          </a:p>
          <a:p>
            <a:pPr lvl="1"/>
            <a:r>
              <a:rPr lang="en-US" altLang="ja-JP" dirty="0" smtClean="0"/>
              <a:t>If an IOS operating system loads, the switch interfaces are initialized and any commands stored in the startup-</a:t>
            </a:r>
            <a:r>
              <a:rPr lang="en-US" altLang="ja-JP" dirty="0" err="1" smtClean="0"/>
              <a:t>config</a:t>
            </a:r>
            <a:r>
              <a:rPr lang="en-US" altLang="ja-JP" dirty="0" smtClean="0"/>
              <a:t> file load. </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Switch Boot Sequence</a:t>
            </a:r>
          </a:p>
        </p:txBody>
      </p:sp>
      <p:sp>
        <p:nvSpPr>
          <p:cNvPr id="9" name="Rectangle 34"/>
          <p:cNvSpPr txBox="1">
            <a:spLocks noChangeArrowheads="1"/>
          </p:cNvSpPr>
          <p:nvPr/>
        </p:nvSpPr>
        <p:spPr bwMode="auto">
          <a:xfrm>
            <a:off x="2092271" y="4089515"/>
            <a:ext cx="3926476" cy="26550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a:t>
            </a:r>
            <a:r>
              <a:rPr lang="en-US" sz="1200" kern="0" dirty="0" smtClean="0">
                <a:solidFill>
                  <a:srgbClr val="000000"/>
                </a:solidFill>
              </a:rPr>
              <a:t>startup-</a:t>
            </a:r>
            <a:r>
              <a:rPr lang="en-US" sz="1200" kern="0" dirty="0" err="1" smtClean="0">
                <a:solidFill>
                  <a:srgbClr val="000000"/>
                </a:solidFill>
              </a:rPr>
              <a:t>config</a:t>
            </a:r>
            <a:r>
              <a:rPr lang="en-US" sz="1200" kern="0" dirty="0" smtClean="0">
                <a:solidFill>
                  <a:srgbClr val="000000"/>
                </a:solidFill>
              </a:rPr>
              <a:t> file is stored in NVRAM.</a:t>
            </a:r>
            <a:endParaRPr lang="en-US" sz="1200" b="1" kern="0" dirty="0">
              <a:solidFill>
                <a:srgbClr val="000000"/>
              </a:solidFill>
            </a:endParaRP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16</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5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The </a:t>
            </a:r>
            <a:r>
              <a:rPr lang="en-US" altLang="ja-JP" b="1" dirty="0" smtClean="0"/>
              <a:t>boot system </a:t>
            </a:r>
            <a:r>
              <a:rPr lang="en-US" altLang="ja-JP" dirty="0" smtClean="0"/>
              <a:t>command is use to set the BOOT environment variable.</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Switch Boot Sequence (Cont.)</a:t>
            </a:r>
          </a:p>
        </p:txBody>
      </p:sp>
      <p:pic>
        <p:nvPicPr>
          <p:cNvPr id="2" name="Picture 1"/>
          <p:cNvPicPr>
            <a:picLocks noChangeAspect="1"/>
          </p:cNvPicPr>
          <p:nvPr/>
        </p:nvPicPr>
        <p:blipFill>
          <a:blip r:embed="rId3"/>
          <a:stretch>
            <a:fillRect/>
          </a:stretch>
        </p:blipFill>
        <p:spPr>
          <a:xfrm>
            <a:off x="1325105" y="1345283"/>
            <a:ext cx="5860378" cy="3263526"/>
          </a:xfrm>
          <a:prstGeom prst="rect">
            <a:avLst/>
          </a:prstGeom>
        </p:spPr>
      </p:pic>
      <p:cxnSp>
        <p:nvCxnSpPr>
          <p:cNvPr id="4" name="Straight Arrow Connector 3"/>
          <p:cNvCxnSpPr/>
          <p:nvPr/>
        </p:nvCxnSpPr>
        <p:spPr>
          <a:xfrm flipV="1">
            <a:off x="3959817" y="2642462"/>
            <a:ext cx="1681566" cy="166606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817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The boot loader prompt can be accessed through a console connection to the switch:</a:t>
            </a:r>
            <a:endParaRPr lang="en-US" altLang="en-US" dirty="0"/>
          </a:p>
          <a:p>
            <a:pPr marL="142875" lvl="1" indent="0">
              <a:buNone/>
            </a:pPr>
            <a:r>
              <a:rPr lang="en-US" altLang="en-US" dirty="0" smtClean="0"/>
              <a:t>1. Cable the PC to the switch console port.</a:t>
            </a:r>
          </a:p>
          <a:p>
            <a:pPr marL="142875" lvl="1" indent="0">
              <a:buNone/>
            </a:pPr>
            <a:r>
              <a:rPr lang="en-US" altLang="en-US" dirty="0" smtClean="0"/>
              <a:t>2. Configure the terminal emulation software on the PC.</a:t>
            </a:r>
            <a:endParaRPr lang="en-US" altLang="en-US" dirty="0"/>
          </a:p>
          <a:p>
            <a:pPr marL="142875" lvl="1" indent="0">
              <a:buNone/>
            </a:pPr>
            <a:r>
              <a:rPr lang="en-US" altLang="en-US" dirty="0" smtClean="0"/>
              <a:t>3. Unplug the switch power cord.</a:t>
            </a:r>
          </a:p>
          <a:p>
            <a:pPr marL="142875" lvl="1" indent="0">
              <a:buNone/>
            </a:pPr>
            <a:r>
              <a:rPr lang="en-US" altLang="en-US" dirty="0" smtClean="0"/>
              <a:t>4. Reconnect the power cord and at the same time or within 15 seconds, press and hold the Mode button on the front of the switch until the System LED turns an amber color briefly and then turns a solid green.</a:t>
            </a:r>
          </a:p>
          <a:p>
            <a:r>
              <a:rPr lang="en-US" altLang="en-US" dirty="0" smtClean="0"/>
              <a:t>The boot loader command prompt is </a:t>
            </a:r>
            <a:r>
              <a:rPr lang="en-US" altLang="en-US" b="1" dirty="0" smtClean="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a:t>
            </a:r>
            <a:r>
              <a:rPr lang="en-US" altLang="en-US" dirty="0" smtClean="0"/>
              <a:t> (instead of </a:t>
            </a:r>
            <a:r>
              <a:rPr lang="en-US" altLang="en-US" b="1" dirty="0" smtClean="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&gt;</a:t>
            </a:r>
            <a:r>
              <a:rPr lang="en-US" altLang="en-US" dirty="0" smtClean="0"/>
              <a:t>).</a:t>
            </a:r>
            <a:endParaRPr lang="en-US" altLang="en-US" dirty="0"/>
          </a:p>
          <a:p>
            <a:pPr lvl="1"/>
            <a:r>
              <a:rPr lang="en-US" altLang="en-US" dirty="0" smtClean="0"/>
              <a:t>The commands available through the boot loader command prompt are limited.</a:t>
            </a:r>
            <a:endParaRPr lang="en-US" altLang="en-US" dirty="0"/>
          </a:p>
          <a:p>
            <a:pPr lvl="1"/>
            <a:r>
              <a:rPr lang="en-US" altLang="en-US" dirty="0"/>
              <a:t>Use </a:t>
            </a:r>
            <a:r>
              <a:rPr lang="en-US" altLang="en-US" dirty="0" smtClean="0"/>
              <a:t>the </a:t>
            </a:r>
            <a:r>
              <a:rPr lang="en-US" altLang="en-US" b="1" dirty="0" smtClean="0">
                <a:cs typeface="Courier New" panose="02070309020205020404" pitchFamily="49" charset="0"/>
              </a:rPr>
              <a:t>help</a:t>
            </a:r>
            <a:r>
              <a:rPr lang="en-US" altLang="en-US" dirty="0" smtClean="0"/>
              <a:t> command to display the available commands.</a:t>
            </a:r>
            <a:endParaRPr lang="en-US" altLang="en-US" dirty="0"/>
          </a:p>
          <a:p>
            <a:pPr marL="0" indent="0">
              <a:buNone/>
            </a:pPr>
            <a:endParaRPr lang="en-CA" altLang="en-US" dirty="0" smtClean="0"/>
          </a:p>
        </p:txBody>
      </p:sp>
      <p:sp>
        <p:nvSpPr>
          <p:cNvPr id="5" name="Rectangle 2"/>
          <p:cNvSpPr>
            <a:spLocks noGrp="1" noChangeArrowheads="1"/>
          </p:cNvSpPr>
          <p:nvPr>
            <p:ph type="title"/>
          </p:nvPr>
        </p:nvSpPr>
        <p:spPr>
          <a:xfrm>
            <a:off x="1" y="2648"/>
            <a:ext cx="9144000" cy="757551"/>
          </a:xfrm>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Recovering From a System Crash</a:t>
            </a:r>
          </a:p>
        </p:txBody>
      </p:sp>
      <p:pic>
        <p:nvPicPr>
          <p:cNvPr id="4" name="Picture 3"/>
          <p:cNvPicPr>
            <a:picLocks noChangeAspect="1"/>
          </p:cNvPicPr>
          <p:nvPr/>
        </p:nvPicPr>
        <p:blipFill>
          <a:blip r:embed="rId3"/>
          <a:stretch>
            <a:fillRect/>
          </a:stretch>
        </p:blipFill>
        <p:spPr>
          <a:xfrm>
            <a:off x="1332853" y="3476087"/>
            <a:ext cx="5897185" cy="1295856"/>
          </a:xfrm>
          <a:prstGeom prst="rect">
            <a:avLst/>
          </a:prstGeom>
        </p:spPr>
      </p:pic>
    </p:spTree>
    <p:extLst>
      <p:ext uri="{BB962C8B-B14F-4D97-AF65-F5344CB8AC3E}">
        <p14:creationId xmlns:p14="http://schemas.microsoft.com/office/powerpoint/2010/main" val="124412290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Switch LED Indicators</a:t>
            </a:r>
            <a:endParaRPr lang="en-CA" altLang="en-US" dirty="0" smtClean="0"/>
          </a:p>
        </p:txBody>
      </p:sp>
      <p:sp>
        <p:nvSpPr>
          <p:cNvPr id="13315" name="Content Placeholder 2"/>
          <p:cNvSpPr>
            <a:spLocks noGrp="1"/>
          </p:cNvSpPr>
          <p:nvPr>
            <p:ph idx="1"/>
          </p:nvPr>
        </p:nvSpPr>
        <p:spPr>
          <a:xfrm>
            <a:off x="144065" y="798944"/>
            <a:ext cx="3959160" cy="4155319"/>
          </a:xfrm>
        </p:spPr>
        <p:txBody>
          <a:bodyPr/>
          <a:lstStyle/>
          <a:p>
            <a:r>
              <a:rPr lang="en-US" altLang="en-US" dirty="0" smtClean="0"/>
              <a:t>System LED shows if the switch has power applied.</a:t>
            </a:r>
            <a:endParaRPr lang="en-US" altLang="en-US" dirty="0"/>
          </a:p>
          <a:p>
            <a:r>
              <a:rPr lang="en-CA" altLang="en-US" dirty="0" smtClean="0"/>
              <a:t>Port LED states:</a:t>
            </a:r>
          </a:p>
          <a:p>
            <a:pPr lvl="1"/>
            <a:r>
              <a:rPr lang="en-CA" altLang="en-US" dirty="0" smtClean="0"/>
              <a:t>Off – no link or shut down</a:t>
            </a:r>
          </a:p>
          <a:p>
            <a:pPr lvl="1"/>
            <a:r>
              <a:rPr lang="en-CA" altLang="en-US" dirty="0" smtClean="0"/>
              <a:t>Green – link is present</a:t>
            </a:r>
          </a:p>
          <a:p>
            <a:pPr lvl="1"/>
            <a:r>
              <a:rPr lang="en-CA" altLang="en-US" dirty="0" smtClean="0"/>
              <a:t>Blinking green – data activity</a:t>
            </a:r>
          </a:p>
          <a:p>
            <a:pPr lvl="1"/>
            <a:r>
              <a:rPr lang="en-CA" altLang="en-US" dirty="0" smtClean="0"/>
              <a:t>Alternating green and amber – link fault</a:t>
            </a:r>
            <a:br>
              <a:rPr lang="en-CA" altLang="en-US" dirty="0" smtClean="0"/>
            </a:br>
            <a:endParaRPr lang="en-CA" altLang="en-US" dirty="0" smtClean="0"/>
          </a:p>
          <a:p>
            <a:pPr lvl="1"/>
            <a:r>
              <a:rPr lang="en-CA" altLang="en-US" dirty="0" smtClean="0"/>
              <a:t>Amber – port is not sending data; common for first 30 seconds of connectivity or activation</a:t>
            </a:r>
          </a:p>
          <a:p>
            <a:pPr lvl="1"/>
            <a:r>
              <a:rPr lang="en-CA" altLang="en-US" dirty="0" smtClean="0"/>
              <a:t>Blinking amber – port is blocking to prevent a switch loop</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30589" y="604434"/>
            <a:ext cx="5140552" cy="3477432"/>
          </a:xfrm>
          <a:prstGeom prst="rect">
            <a:avLst/>
          </a:prstGeom>
        </p:spPr>
      </p:pic>
      <p:cxnSp>
        <p:nvCxnSpPr>
          <p:cNvPr id="4" name="Elbow Connector 3"/>
          <p:cNvCxnSpPr/>
          <p:nvPr/>
        </p:nvCxnSpPr>
        <p:spPr>
          <a:xfrm flipV="1">
            <a:off x="1836549" y="976393"/>
            <a:ext cx="6648773" cy="588936"/>
          </a:xfrm>
          <a:prstGeom prst="bentConnector3">
            <a:avLst>
              <a:gd name="adj1" fmla="val 2937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2486078" y="2137366"/>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Isosceles Triangle 9"/>
          <p:cNvSpPr/>
          <p:nvPr/>
        </p:nvSpPr>
        <p:spPr>
          <a:xfrm>
            <a:off x="927637" y="2905068"/>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Isosceles Triangle 10"/>
          <p:cNvSpPr/>
          <p:nvPr/>
        </p:nvSpPr>
        <p:spPr>
          <a:xfrm>
            <a:off x="5047281" y="4993037"/>
            <a:ext cx="116238" cy="108488"/>
          </a:xfrm>
          <a:prstGeom prst="triangl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Isosceles Triangle 11"/>
          <p:cNvSpPr/>
          <p:nvPr/>
        </p:nvSpPr>
        <p:spPr>
          <a:xfrm>
            <a:off x="5199681" y="5145437"/>
            <a:ext cx="116238" cy="108488"/>
          </a:xfrm>
          <a:prstGeom prst="triangl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Isosceles Triangle 12"/>
          <p:cNvSpPr/>
          <p:nvPr/>
        </p:nvSpPr>
        <p:spPr>
          <a:xfrm>
            <a:off x="643610" y="2905068"/>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5" name="Straight Arrow Connector 14"/>
          <p:cNvCxnSpPr/>
          <p:nvPr/>
        </p:nvCxnSpPr>
        <p:spPr>
          <a:xfrm flipV="1">
            <a:off x="75882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2623087" y="3648021"/>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Isosceles Triangle 20"/>
          <p:cNvSpPr/>
          <p:nvPr/>
        </p:nvSpPr>
        <p:spPr>
          <a:xfrm>
            <a:off x="1505487" y="2905068"/>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Isosceles Triangle 21"/>
          <p:cNvSpPr/>
          <p:nvPr/>
        </p:nvSpPr>
        <p:spPr>
          <a:xfrm>
            <a:off x="1221460" y="2905068"/>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3" name="Straight Arrow Connector 22"/>
          <p:cNvCxnSpPr/>
          <p:nvPr/>
        </p:nvCxnSpPr>
        <p:spPr>
          <a:xfrm flipV="1">
            <a:off x="133667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5092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3748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Preparing for Basic Switch Management</a:t>
            </a:r>
            <a:endParaRPr lang="en-CA" altLang="en-US" dirty="0" smtClean="0"/>
          </a:p>
        </p:txBody>
      </p:sp>
      <p:sp>
        <p:nvSpPr>
          <p:cNvPr id="13315" name="Content Placeholder 2"/>
          <p:cNvSpPr>
            <a:spLocks noGrp="1"/>
          </p:cNvSpPr>
          <p:nvPr>
            <p:ph idx="1"/>
          </p:nvPr>
        </p:nvSpPr>
        <p:spPr>
          <a:xfrm>
            <a:off x="144064" y="798944"/>
            <a:ext cx="4024979" cy="4155319"/>
          </a:xfrm>
        </p:spPr>
        <p:txBody>
          <a:bodyPr/>
          <a:lstStyle/>
          <a:p>
            <a:r>
              <a:rPr lang="en-US" altLang="en-US" dirty="0" smtClean="0"/>
              <a:t>To configure a switch for remote access, the switch must be configured with an IP address, subnet mask, and default gateway.</a:t>
            </a:r>
            <a:endParaRPr lang="en-US" altLang="en-US" dirty="0"/>
          </a:p>
          <a:p>
            <a:r>
              <a:rPr lang="en-CA" altLang="en-US" dirty="0" smtClean="0"/>
              <a:t>One particular switch virtual interface (SVI) is used to manage the switch:</a:t>
            </a:r>
          </a:p>
          <a:p>
            <a:pPr lvl="1"/>
            <a:r>
              <a:rPr lang="en-CA" altLang="en-US" dirty="0" smtClean="0"/>
              <a:t>A </a:t>
            </a:r>
            <a:r>
              <a:rPr lang="en-CA" altLang="en-US" dirty="0"/>
              <a:t>switch IP address is assigned to </a:t>
            </a:r>
            <a:r>
              <a:rPr lang="en-CA" altLang="en-US" dirty="0" smtClean="0"/>
              <a:t>an SVI.</a:t>
            </a:r>
          </a:p>
          <a:p>
            <a:pPr lvl="1"/>
            <a:r>
              <a:rPr lang="en-CA" altLang="en-US" dirty="0" smtClean="0"/>
              <a:t>By default the management SVI is controlled and configured through VLAN 1. </a:t>
            </a:r>
          </a:p>
          <a:p>
            <a:pPr lvl="1"/>
            <a:r>
              <a:rPr lang="en-CA" altLang="en-US" dirty="0" smtClean="0"/>
              <a:t>The management SVI is commonly called the management VLAN.</a:t>
            </a:r>
            <a:endParaRPr lang="en-CA" altLang="en-US" dirty="0"/>
          </a:p>
          <a:p>
            <a:r>
              <a:rPr lang="en-CA" altLang="en-US" dirty="0" smtClean="0"/>
              <a:t>For security reasons, it is best practice to use a VLAN other than VLAN 1 for the management VLAN.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18173" y="898901"/>
            <a:ext cx="4365318" cy="2713576"/>
          </a:xfrm>
          <a:prstGeom prst="rect">
            <a:avLst/>
          </a:prstGeom>
        </p:spPr>
      </p:pic>
      <p:sp>
        <p:nvSpPr>
          <p:cNvPr id="18" name="Rectangle 34"/>
          <p:cNvSpPr txBox="1">
            <a:spLocks noChangeArrowheads="1"/>
          </p:cNvSpPr>
          <p:nvPr/>
        </p:nvSpPr>
        <p:spPr bwMode="auto">
          <a:xfrm>
            <a:off x="4316278" y="3756301"/>
            <a:ext cx="4742482" cy="273258"/>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Remember that the switch console port is on the back of the switch.</a:t>
            </a:r>
            <a:endParaRPr lang="en-US" sz="1200" b="1" kern="0" dirty="0">
              <a:solidFill>
                <a:srgbClr val="000000"/>
              </a:solidFill>
            </a:endParaRP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95641905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Configuring Basic Switch Management Access with IPv4</a:t>
            </a:r>
            <a:endParaRPr lang="en-CA" altLang="en-US" dirty="0" smtClean="0"/>
          </a:p>
        </p:txBody>
      </p:sp>
      <p:pic>
        <p:nvPicPr>
          <p:cNvPr id="6" name="Picture 5"/>
          <p:cNvPicPr>
            <a:picLocks noChangeAspect="1"/>
          </p:cNvPicPr>
          <p:nvPr/>
        </p:nvPicPr>
        <p:blipFill>
          <a:blip r:embed="rId3"/>
          <a:stretch>
            <a:fillRect/>
          </a:stretch>
        </p:blipFill>
        <p:spPr>
          <a:xfrm>
            <a:off x="1774556" y="3972896"/>
            <a:ext cx="3720480" cy="1053640"/>
          </a:xfrm>
          <a:prstGeom prst="rect">
            <a:avLst/>
          </a:prstGeom>
        </p:spPr>
      </p:pic>
      <p:grpSp>
        <p:nvGrpSpPr>
          <p:cNvPr id="10" name="Group 9"/>
          <p:cNvGrpSpPr/>
          <p:nvPr/>
        </p:nvGrpSpPr>
        <p:grpSpPr>
          <a:xfrm>
            <a:off x="255721" y="815356"/>
            <a:ext cx="7888638" cy="3035974"/>
            <a:chOff x="255721" y="815356"/>
            <a:chExt cx="7888638" cy="3035974"/>
          </a:xfrm>
        </p:grpSpPr>
        <p:grpSp>
          <p:nvGrpSpPr>
            <p:cNvPr id="8" name="Group 7"/>
            <p:cNvGrpSpPr/>
            <p:nvPr/>
          </p:nvGrpSpPr>
          <p:grpSpPr>
            <a:xfrm>
              <a:off x="255721" y="815356"/>
              <a:ext cx="7888638" cy="3035974"/>
              <a:chOff x="169512" y="807606"/>
              <a:chExt cx="8393302" cy="3497936"/>
            </a:xfrm>
          </p:grpSpPr>
          <p:pic>
            <p:nvPicPr>
              <p:cNvPr id="2" name="Picture 1"/>
              <p:cNvPicPr>
                <a:picLocks noChangeAspect="1"/>
              </p:cNvPicPr>
              <p:nvPr/>
            </p:nvPicPr>
            <p:blipFill rotWithShape="1">
              <a:blip r:embed="rId4"/>
              <a:srcRect l="539"/>
              <a:stretch/>
            </p:blipFill>
            <p:spPr>
              <a:xfrm>
                <a:off x="209227" y="807606"/>
                <a:ext cx="8336796" cy="2257425"/>
              </a:xfrm>
              <a:prstGeom prst="rect">
                <a:avLst/>
              </a:prstGeom>
            </p:spPr>
          </p:pic>
          <p:pic>
            <p:nvPicPr>
              <p:cNvPr id="4" name="Picture 3"/>
              <p:cNvPicPr>
                <a:picLocks noChangeAspect="1"/>
              </p:cNvPicPr>
              <p:nvPr/>
            </p:nvPicPr>
            <p:blipFill rotWithShape="1">
              <a:blip r:embed="rId5"/>
              <a:srcRect r="2091"/>
              <a:stretch/>
            </p:blipFill>
            <p:spPr>
              <a:xfrm>
                <a:off x="169512" y="3038717"/>
                <a:ext cx="8393302" cy="1266825"/>
              </a:xfrm>
              <a:prstGeom prst="rect">
                <a:avLst/>
              </a:prstGeom>
            </p:spPr>
          </p:pic>
        </p:grpSp>
        <p:sp>
          <p:nvSpPr>
            <p:cNvPr id="9" name="TextBox 8"/>
            <p:cNvSpPr txBox="1"/>
            <p:nvPr/>
          </p:nvSpPr>
          <p:spPr>
            <a:xfrm>
              <a:off x="4695987" y="2540000"/>
              <a:ext cx="507838" cy="200055"/>
            </a:xfrm>
            <a:prstGeom prst="rect">
              <a:avLst/>
            </a:prstGeom>
            <a:solidFill>
              <a:srgbClr val="E9E7E8"/>
            </a:solidFill>
          </p:spPr>
          <p:txBody>
            <a:bodyPr wrap="square" rtlCol="0">
              <a:spAutoFit/>
            </a:bodyPr>
            <a:lstStyle/>
            <a:p>
              <a:r>
                <a:rPr lang="en-US" sz="700" b="1" dirty="0" smtClean="0">
                  <a:latin typeface="Courier New" panose="02070309020205020404" pitchFamily="49" charset="0"/>
                  <a:cs typeface="Courier New" panose="02070309020205020404" pitchFamily="49" charset="0"/>
                </a:rPr>
                <a:t>exit</a:t>
              </a:r>
              <a:endParaRPr lang="en-US" sz="700" b="1" dirty="0">
                <a:latin typeface="Courier New" panose="02070309020205020404" pitchFamily="49" charset="0"/>
                <a:cs typeface="Courier New" panose="02070309020205020404" pitchFamily="49" charset="0"/>
              </a:endParaRPr>
            </a:p>
          </p:txBody>
        </p:sp>
      </p:grpSp>
      <p:sp>
        <p:nvSpPr>
          <p:cNvPr id="3" name="Striped Right Arrow 2"/>
          <p:cNvSpPr/>
          <p:nvPr/>
        </p:nvSpPr>
        <p:spPr>
          <a:xfrm flipH="1">
            <a:off x="7315199" y="2735451"/>
            <a:ext cx="1387099" cy="410704"/>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Important Concept</a:t>
            </a:r>
          </a:p>
        </p:txBody>
      </p:sp>
      <p:sp>
        <p:nvSpPr>
          <p:cNvPr id="5" name="Cloud Callout 4"/>
          <p:cNvSpPr/>
          <p:nvPr/>
        </p:nvSpPr>
        <p:spPr>
          <a:xfrm>
            <a:off x="5625885" y="3928820"/>
            <a:ext cx="3518115" cy="1022888"/>
          </a:xfrm>
          <a:prstGeom prst="cloudCallout">
            <a:avLst>
              <a:gd name="adj1" fmla="val -60312"/>
              <a:gd name="adj2" fmla="val -2380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The default gateway is the router address and is used by the switch to communicate with other networks.</a:t>
            </a:r>
          </a:p>
        </p:txBody>
      </p:sp>
    </p:spTree>
    <p:extLst>
      <p:ext uri="{BB962C8B-B14F-4D97-AF65-F5344CB8AC3E}">
        <p14:creationId xmlns:p14="http://schemas.microsoft.com/office/powerpoint/2010/main" val="413715445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Basic Switch Configuration</a:t>
            </a:r>
            <a:endParaRPr lang="en-CA" altLang="en-US" dirty="0" smtClean="0"/>
          </a:p>
        </p:txBody>
      </p:sp>
      <p:pic>
        <p:nvPicPr>
          <p:cNvPr id="3" name="Picture 2"/>
          <p:cNvPicPr>
            <a:picLocks noChangeAspect="1"/>
          </p:cNvPicPr>
          <p:nvPr/>
        </p:nvPicPr>
        <p:blipFill>
          <a:blip r:embed="rId3"/>
          <a:stretch>
            <a:fillRect/>
          </a:stretch>
        </p:blipFill>
        <p:spPr>
          <a:xfrm>
            <a:off x="1379349" y="843689"/>
            <a:ext cx="4237818" cy="4237818"/>
          </a:xfrm>
          <a:prstGeom prst="rect">
            <a:avLst/>
          </a:prstGeom>
        </p:spPr>
      </p:pic>
    </p:spTree>
    <p:extLst>
      <p:ext uri="{BB962C8B-B14F-4D97-AF65-F5344CB8AC3E}">
        <p14:creationId xmlns:p14="http://schemas.microsoft.com/office/powerpoint/2010/main" val="189297190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Gigabit Ethernet and 10Gb Ethernet NICs require full-duplex connections to operate.</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Duplex Communication</a:t>
            </a:r>
          </a:p>
        </p:txBody>
      </p:sp>
      <p:pic>
        <p:nvPicPr>
          <p:cNvPr id="3" name="Picture 2"/>
          <p:cNvPicPr>
            <a:picLocks noChangeAspect="1"/>
          </p:cNvPicPr>
          <p:nvPr/>
        </p:nvPicPr>
        <p:blipFill>
          <a:blip r:embed="rId3"/>
          <a:stretch>
            <a:fillRect/>
          </a:stretch>
        </p:blipFill>
        <p:spPr>
          <a:xfrm>
            <a:off x="2495227" y="1276140"/>
            <a:ext cx="6084940" cy="1592579"/>
          </a:xfrm>
          <a:prstGeom prst="rect">
            <a:avLst/>
          </a:prstGeom>
        </p:spPr>
      </p:pic>
      <p:pic>
        <p:nvPicPr>
          <p:cNvPr id="5" name="Picture 4"/>
          <p:cNvPicPr>
            <a:picLocks noChangeAspect="1"/>
          </p:cNvPicPr>
          <p:nvPr/>
        </p:nvPicPr>
        <p:blipFill>
          <a:blip r:embed="rId4"/>
          <a:stretch>
            <a:fillRect/>
          </a:stretch>
        </p:blipFill>
        <p:spPr>
          <a:xfrm>
            <a:off x="2510726" y="3055744"/>
            <a:ext cx="6055379" cy="1539503"/>
          </a:xfrm>
          <a:prstGeom prst="rect">
            <a:avLst/>
          </a:prstGeom>
        </p:spPr>
      </p:pic>
      <p:sp>
        <p:nvSpPr>
          <p:cNvPr id="6" name="TextBox 5"/>
          <p:cNvSpPr txBox="1"/>
          <p:nvPr/>
        </p:nvSpPr>
        <p:spPr>
          <a:xfrm>
            <a:off x="463659" y="1751308"/>
            <a:ext cx="1736373" cy="646331"/>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ln w="0"/>
                <a:solidFill>
                  <a:schemeClr val="bg1"/>
                </a:solidFill>
                <a:effectLst>
                  <a:outerShdw blurRad="38100" dist="25400" dir="5400000" algn="ctr" rotWithShape="0">
                    <a:srgbClr val="6E747A">
                      <a:alpha val="43000"/>
                    </a:srgbClr>
                  </a:outerShdw>
                </a:effectLst>
              </a:rPr>
              <a:t>Bidirectional </a:t>
            </a:r>
            <a:br>
              <a:rPr lang="en-US" dirty="0" smtClean="0">
                <a:ln w="0"/>
                <a:solidFill>
                  <a:schemeClr val="bg1"/>
                </a:solidFill>
                <a:effectLst>
                  <a:outerShdw blurRad="38100" dist="25400" dir="5400000" algn="ctr" rotWithShape="0">
                    <a:srgbClr val="6E747A">
                      <a:alpha val="43000"/>
                    </a:srgbClr>
                  </a:outerShdw>
                </a:effectLst>
              </a:rPr>
            </a:br>
            <a:r>
              <a:rPr lang="en-US" dirty="0" smtClean="0">
                <a:ln w="0"/>
                <a:solidFill>
                  <a:schemeClr val="bg1"/>
                </a:solidFill>
                <a:effectLst>
                  <a:outerShdw blurRad="38100" dist="25400" dir="5400000" algn="ctr" rotWithShape="0">
                    <a:srgbClr val="6E747A">
                      <a:alpha val="43000"/>
                    </a:srgbClr>
                  </a:outerShdw>
                </a:effectLst>
              </a:rPr>
              <a:t>communication</a:t>
            </a:r>
            <a:endParaRPr lang="en-US" dirty="0">
              <a:ln w="0"/>
              <a:solidFill>
                <a:schemeClr val="bg1"/>
              </a:solidFill>
              <a:effectLst>
                <a:outerShdw blurRad="38100" dist="25400" dir="5400000" algn="ctr" rotWithShape="0">
                  <a:srgbClr val="6E747A">
                    <a:alpha val="43000"/>
                  </a:srgbClr>
                </a:outerShdw>
              </a:effectLst>
            </a:endParaRPr>
          </a:p>
        </p:txBody>
      </p:sp>
      <p:sp>
        <p:nvSpPr>
          <p:cNvPr id="9" name="TextBox 8"/>
          <p:cNvSpPr txBox="1"/>
          <p:nvPr/>
        </p:nvSpPr>
        <p:spPr>
          <a:xfrm>
            <a:off x="463659" y="3438040"/>
            <a:ext cx="1736373" cy="646331"/>
          </a:xfrm>
          <a:prstGeom prst="rect">
            <a:avLst/>
          </a:prstGeom>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ln w="0"/>
                <a:solidFill>
                  <a:schemeClr val="accent1"/>
                </a:solidFill>
                <a:effectLst>
                  <a:outerShdw blurRad="38100" dist="25400" dir="5400000" algn="ctr" rotWithShape="0">
                    <a:srgbClr val="6E747A">
                      <a:alpha val="43000"/>
                    </a:srgbClr>
                  </a:outerShdw>
                </a:effectLst>
              </a:rPr>
              <a:t>Unidirectional </a:t>
            </a:r>
            <a:br>
              <a:rPr lang="en-US" dirty="0" smtClean="0">
                <a:ln w="0"/>
                <a:solidFill>
                  <a:schemeClr val="accent1"/>
                </a:solidFill>
                <a:effectLst>
                  <a:outerShdw blurRad="38100" dist="25400" dir="5400000" algn="ctr" rotWithShape="0">
                    <a:srgbClr val="6E747A">
                      <a:alpha val="43000"/>
                    </a:srgbClr>
                  </a:outerShdw>
                </a:effectLst>
              </a:rPr>
            </a:br>
            <a:r>
              <a:rPr lang="en-US" dirty="0" smtClean="0">
                <a:ln w="0"/>
                <a:solidFill>
                  <a:schemeClr val="accent1"/>
                </a:solidFill>
                <a:effectLst>
                  <a:outerShdw blurRad="38100" dist="25400" dir="5400000" algn="ctr" rotWithShape="0">
                    <a:srgbClr val="6E747A">
                      <a:alpha val="43000"/>
                    </a:srgbClr>
                  </a:outerShdw>
                </a:effectLst>
              </a:rPr>
              <a:t>communication</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7533774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Some switches have the default setting of auto for both duplex and speed.</a:t>
            </a:r>
          </a:p>
          <a:p>
            <a:r>
              <a:rPr lang="en-US" altLang="ja-JP" dirty="0" smtClean="0"/>
              <a:t>Mismatched duplex and/or speed settings can cause connectivity issues.</a:t>
            </a:r>
          </a:p>
          <a:p>
            <a:r>
              <a:rPr lang="en-US" altLang="ja-JP" dirty="0" smtClean="0"/>
              <a:t>Always check duplex and speed settings using the </a:t>
            </a:r>
            <a:r>
              <a:rPr lang="en-US" altLang="ja-JP" b="1" dirty="0" smtClean="0"/>
              <a:t>show interface </a:t>
            </a:r>
            <a:r>
              <a:rPr lang="en-US" altLang="ja-JP" i="1" dirty="0" err="1" smtClean="0"/>
              <a:t>interface_id</a:t>
            </a:r>
            <a:r>
              <a:rPr lang="en-US" altLang="ja-JP" i="1" dirty="0" smtClean="0"/>
              <a:t> </a:t>
            </a:r>
            <a:r>
              <a:rPr lang="en-US" altLang="ja-JP" dirty="0" smtClean="0"/>
              <a:t>command.</a:t>
            </a:r>
          </a:p>
          <a:p>
            <a:r>
              <a:rPr lang="en-US" altLang="ja-JP" dirty="0" smtClean="0"/>
              <a:t>All fiber ports operate at one speed and are always full-duplex.</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Configure Switch Ports at the Physical Layer</a:t>
            </a:r>
          </a:p>
        </p:txBody>
      </p:sp>
      <p:pic>
        <p:nvPicPr>
          <p:cNvPr id="2" name="Picture 1"/>
          <p:cNvPicPr>
            <a:picLocks noChangeAspect="1"/>
          </p:cNvPicPr>
          <p:nvPr/>
        </p:nvPicPr>
        <p:blipFill>
          <a:blip r:embed="rId3"/>
          <a:stretch>
            <a:fillRect/>
          </a:stretch>
        </p:blipFill>
        <p:spPr>
          <a:xfrm>
            <a:off x="1565328" y="2370638"/>
            <a:ext cx="4705106" cy="2385403"/>
          </a:xfrm>
          <a:prstGeom prst="rect">
            <a:avLst/>
          </a:prstGeom>
        </p:spPr>
      </p:pic>
    </p:spTree>
    <p:extLst>
      <p:ext uri="{BB962C8B-B14F-4D97-AF65-F5344CB8AC3E}">
        <p14:creationId xmlns:p14="http://schemas.microsoft.com/office/powerpoint/2010/main" val="107634987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Some switches have the automatic medium-dependent interface crossover (auto-MDIX) feature that allows an interface to detect the required cable connection type (straight-through or crossover) and configure the connection appropriately.</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Auto-MDIX</a:t>
            </a:r>
          </a:p>
        </p:txBody>
      </p:sp>
      <p:pic>
        <p:nvPicPr>
          <p:cNvPr id="3" name="Picture 2"/>
          <p:cNvPicPr>
            <a:picLocks noChangeAspect="1"/>
          </p:cNvPicPr>
          <p:nvPr/>
        </p:nvPicPr>
        <p:blipFill>
          <a:blip r:embed="rId3"/>
          <a:stretch>
            <a:fillRect/>
          </a:stretch>
        </p:blipFill>
        <p:spPr>
          <a:xfrm>
            <a:off x="1418095" y="1675913"/>
            <a:ext cx="6009225" cy="3039366"/>
          </a:xfrm>
          <a:prstGeom prst="rect">
            <a:avLst/>
          </a:prstGeom>
        </p:spPr>
      </p:pic>
    </p:spTree>
    <p:extLst>
      <p:ext uri="{BB962C8B-B14F-4D97-AF65-F5344CB8AC3E}">
        <p14:creationId xmlns:p14="http://schemas.microsoft.com/office/powerpoint/2010/main" val="272451479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Use the </a:t>
            </a:r>
            <a:r>
              <a:rPr lang="en-US" altLang="ja-JP" b="1" dirty="0" smtClean="0"/>
              <a:t>show controllers Ethernet-controller </a:t>
            </a:r>
            <a:r>
              <a:rPr lang="en-US" altLang="ja-JP" dirty="0" smtClean="0"/>
              <a:t>command to verify auto-MDIX settings.</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Auto-MDIX (Cont.)</a:t>
            </a:r>
          </a:p>
        </p:txBody>
      </p:sp>
      <p:pic>
        <p:nvPicPr>
          <p:cNvPr id="2" name="Picture 1"/>
          <p:cNvPicPr>
            <a:picLocks noChangeAspect="1"/>
          </p:cNvPicPr>
          <p:nvPr/>
        </p:nvPicPr>
        <p:blipFill>
          <a:blip r:embed="rId3"/>
          <a:stretch>
            <a:fillRect/>
          </a:stretch>
        </p:blipFill>
        <p:spPr>
          <a:xfrm>
            <a:off x="836909" y="1718755"/>
            <a:ext cx="7495448" cy="2062669"/>
          </a:xfrm>
          <a:prstGeom prst="rect">
            <a:avLst/>
          </a:prstGeom>
        </p:spPr>
      </p:pic>
    </p:spTree>
    <p:extLst>
      <p:ext uri="{BB962C8B-B14F-4D97-AF65-F5344CB8AC3E}">
        <p14:creationId xmlns:p14="http://schemas.microsoft.com/office/powerpoint/2010/main" val="18572490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9603" cy="1802391"/>
          </a:xfrm>
        </p:spPr>
        <p:txBody>
          <a:bodyPr/>
          <a:lstStyle/>
          <a:p>
            <a:r>
              <a:rPr lang="en-US" dirty="0"/>
              <a:t>Chapter </a:t>
            </a:r>
            <a:r>
              <a:rPr lang="en-US" dirty="0" smtClean="0"/>
              <a:t>5: Switch Configuration</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a:t>
            </a:r>
          </a:p>
        </p:txBody>
      </p:sp>
      <p:pic>
        <p:nvPicPr>
          <p:cNvPr id="2" name="Picture 1"/>
          <p:cNvPicPr>
            <a:picLocks noChangeAspect="1"/>
          </p:cNvPicPr>
          <p:nvPr/>
        </p:nvPicPr>
        <p:blipFill>
          <a:blip r:embed="rId3"/>
          <a:stretch>
            <a:fillRect/>
          </a:stretch>
        </p:blipFill>
        <p:spPr>
          <a:xfrm>
            <a:off x="844657" y="1109296"/>
            <a:ext cx="7257081" cy="2748086"/>
          </a:xfrm>
          <a:prstGeom prst="rect">
            <a:avLst/>
          </a:prstGeom>
        </p:spPr>
      </p:pic>
    </p:spTree>
    <p:extLst>
      <p:ext uri="{BB962C8B-B14F-4D97-AF65-F5344CB8AC3E}">
        <p14:creationId xmlns:p14="http://schemas.microsoft.com/office/powerpoint/2010/main" val="309035039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 (Cont.)</a:t>
            </a:r>
          </a:p>
        </p:txBody>
      </p:sp>
      <p:pic>
        <p:nvPicPr>
          <p:cNvPr id="3" name="Picture 2"/>
          <p:cNvPicPr>
            <a:picLocks noChangeAspect="1"/>
          </p:cNvPicPr>
          <p:nvPr/>
        </p:nvPicPr>
        <p:blipFill>
          <a:blip r:embed="rId3"/>
          <a:stretch>
            <a:fillRect/>
          </a:stretch>
        </p:blipFill>
        <p:spPr>
          <a:xfrm>
            <a:off x="1425843" y="966015"/>
            <a:ext cx="5524650" cy="3697037"/>
          </a:xfrm>
          <a:prstGeom prst="rect">
            <a:avLst/>
          </a:prstGeom>
        </p:spPr>
      </p:pic>
    </p:spTree>
    <p:extLst>
      <p:ext uri="{BB962C8B-B14F-4D97-AF65-F5344CB8AC3E}">
        <p14:creationId xmlns:p14="http://schemas.microsoft.com/office/powerpoint/2010/main" val="394312140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 (Cont.)</a:t>
            </a:r>
          </a:p>
        </p:txBody>
      </p:sp>
      <p:pic>
        <p:nvPicPr>
          <p:cNvPr id="2" name="Picture 1"/>
          <p:cNvPicPr>
            <a:picLocks noChangeAspect="1"/>
          </p:cNvPicPr>
          <p:nvPr/>
        </p:nvPicPr>
        <p:blipFill>
          <a:blip r:embed="rId3"/>
          <a:stretch>
            <a:fillRect/>
          </a:stretch>
        </p:blipFill>
        <p:spPr>
          <a:xfrm>
            <a:off x="1875295" y="901156"/>
            <a:ext cx="5111641" cy="3823890"/>
          </a:xfrm>
          <a:prstGeom prst="rect">
            <a:avLst/>
          </a:prstGeom>
        </p:spPr>
      </p:pic>
      <p:sp>
        <p:nvSpPr>
          <p:cNvPr id="3" name="Oval 2"/>
          <p:cNvSpPr/>
          <p:nvPr/>
        </p:nvSpPr>
        <p:spPr>
          <a:xfrm>
            <a:off x="3006671" y="2626963"/>
            <a:ext cx="162732" cy="170481"/>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Oval 4"/>
          <p:cNvSpPr/>
          <p:nvPr/>
        </p:nvSpPr>
        <p:spPr>
          <a:xfrm>
            <a:off x="4096718" y="2601133"/>
            <a:ext cx="162732" cy="170481"/>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Rectangular Callout 3"/>
          <p:cNvSpPr/>
          <p:nvPr/>
        </p:nvSpPr>
        <p:spPr>
          <a:xfrm>
            <a:off x="2913682" y="1914041"/>
            <a:ext cx="906651" cy="503695"/>
          </a:xfrm>
          <a:prstGeom prst="wedgeRectCallout">
            <a:avLst>
              <a:gd name="adj1" fmla="val -22542"/>
              <a:gd name="adj2" fmla="val 9634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Layer 1 OK</a:t>
            </a:r>
          </a:p>
        </p:txBody>
      </p:sp>
      <p:sp>
        <p:nvSpPr>
          <p:cNvPr id="7" name="Rectangular Callout 6"/>
          <p:cNvSpPr/>
          <p:nvPr/>
        </p:nvSpPr>
        <p:spPr>
          <a:xfrm>
            <a:off x="3933987" y="1911459"/>
            <a:ext cx="906651" cy="503695"/>
          </a:xfrm>
          <a:prstGeom prst="wedgeRectCallout">
            <a:avLst>
              <a:gd name="adj1" fmla="val -22542"/>
              <a:gd name="adj2" fmla="val 9634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Layer 2 OK</a:t>
            </a:r>
          </a:p>
        </p:txBody>
      </p:sp>
    </p:spTree>
    <p:extLst>
      <p:ext uri="{BB962C8B-B14F-4D97-AF65-F5344CB8AC3E}">
        <p14:creationId xmlns:p14="http://schemas.microsoft.com/office/powerpoint/2010/main" val="98413833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Use the </a:t>
            </a:r>
            <a:r>
              <a:rPr lang="en-US" altLang="ja-JP" b="1" dirty="0" smtClean="0"/>
              <a:t>show interfaces </a:t>
            </a:r>
            <a:r>
              <a:rPr lang="en-US" altLang="ja-JP" dirty="0" smtClean="0"/>
              <a:t>command to detect common media issues.</a:t>
            </a:r>
          </a:p>
          <a:p>
            <a:r>
              <a:rPr lang="en-US" altLang="ja-JP" dirty="0" smtClean="0"/>
              <a:t>The first parameter refers to Layer 1, the physical layer, and indicates if the interface is receiving a carrier detect signal.</a:t>
            </a:r>
          </a:p>
          <a:p>
            <a:r>
              <a:rPr lang="en-US" altLang="ja-JP" dirty="0" smtClean="0"/>
              <a:t>The second parameter (protocol status) refers to the data link layer and indicates whether the data link layer protocol has been configured correctly and </a:t>
            </a:r>
            <a:r>
              <a:rPr lang="en-US" altLang="ja-JP" dirty="0" err="1" smtClean="0"/>
              <a:t>keepalives</a:t>
            </a:r>
            <a:r>
              <a:rPr lang="en-US" altLang="ja-JP" dirty="0" smtClean="0"/>
              <a:t> are being received.</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Network Access Layer Issues</a:t>
            </a:r>
          </a:p>
        </p:txBody>
      </p:sp>
      <p:pic>
        <p:nvPicPr>
          <p:cNvPr id="3" name="Picture 2"/>
          <p:cNvPicPr>
            <a:picLocks noChangeAspect="1"/>
          </p:cNvPicPr>
          <p:nvPr/>
        </p:nvPicPr>
        <p:blipFill rotWithShape="1">
          <a:blip r:embed="rId3"/>
          <a:srcRect b="74258"/>
          <a:stretch/>
        </p:blipFill>
        <p:spPr>
          <a:xfrm>
            <a:off x="1619572" y="2414912"/>
            <a:ext cx="6170343" cy="917225"/>
          </a:xfrm>
          <a:prstGeom prst="rect">
            <a:avLst/>
          </a:prstGeom>
        </p:spPr>
      </p:pic>
      <p:pic>
        <p:nvPicPr>
          <p:cNvPr id="6" name="Picture 5"/>
          <p:cNvPicPr>
            <a:picLocks noChangeAspect="1"/>
          </p:cNvPicPr>
          <p:nvPr/>
        </p:nvPicPr>
        <p:blipFill rotWithShape="1">
          <a:blip r:embed="rId3"/>
          <a:srcRect t="75617"/>
          <a:stretch/>
        </p:blipFill>
        <p:spPr>
          <a:xfrm>
            <a:off x="1609239" y="3448371"/>
            <a:ext cx="6170343" cy="868793"/>
          </a:xfrm>
          <a:prstGeom prst="rect">
            <a:avLst/>
          </a:prstGeom>
        </p:spPr>
      </p:pic>
    </p:spTree>
    <p:extLst>
      <p:ext uri="{BB962C8B-B14F-4D97-AF65-F5344CB8AC3E}">
        <p14:creationId xmlns:p14="http://schemas.microsoft.com/office/powerpoint/2010/main" val="195679466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Network Access Layer Issues (Cont.)</a:t>
            </a:r>
          </a:p>
        </p:txBody>
      </p:sp>
      <p:pic>
        <p:nvPicPr>
          <p:cNvPr id="4" name="Picture 3"/>
          <p:cNvPicPr>
            <a:picLocks noChangeAspect="1"/>
          </p:cNvPicPr>
          <p:nvPr/>
        </p:nvPicPr>
        <p:blipFill>
          <a:blip r:embed="rId3"/>
          <a:stretch>
            <a:fillRect/>
          </a:stretch>
        </p:blipFill>
        <p:spPr>
          <a:xfrm>
            <a:off x="812693" y="856911"/>
            <a:ext cx="5099911" cy="2061531"/>
          </a:xfrm>
          <a:prstGeom prst="rect">
            <a:avLst/>
          </a:prstGeom>
        </p:spPr>
      </p:pic>
      <p:pic>
        <p:nvPicPr>
          <p:cNvPr id="3" name="Picture 2"/>
          <p:cNvPicPr>
            <a:picLocks noChangeAspect="1"/>
          </p:cNvPicPr>
          <p:nvPr/>
        </p:nvPicPr>
        <p:blipFill>
          <a:blip r:embed="rId4"/>
          <a:stretch>
            <a:fillRect/>
          </a:stretch>
        </p:blipFill>
        <p:spPr>
          <a:xfrm>
            <a:off x="1069382" y="2984862"/>
            <a:ext cx="4757253" cy="2085666"/>
          </a:xfrm>
          <a:prstGeom prst="rect">
            <a:avLst/>
          </a:prstGeom>
        </p:spPr>
      </p:pic>
    </p:spTree>
    <p:extLst>
      <p:ext uri="{BB962C8B-B14F-4D97-AF65-F5344CB8AC3E}">
        <p14:creationId xmlns:p14="http://schemas.microsoft.com/office/powerpoint/2010/main" val="73938169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Troubleshooting Network Access Layer Issues</a:t>
            </a:r>
          </a:p>
        </p:txBody>
      </p:sp>
      <p:pic>
        <p:nvPicPr>
          <p:cNvPr id="3" name="Picture 2"/>
          <p:cNvPicPr>
            <a:picLocks noChangeAspect="1"/>
          </p:cNvPicPr>
          <p:nvPr/>
        </p:nvPicPr>
        <p:blipFill>
          <a:blip r:embed="rId3"/>
          <a:stretch>
            <a:fillRect/>
          </a:stretch>
        </p:blipFill>
        <p:spPr>
          <a:xfrm>
            <a:off x="1356101" y="789921"/>
            <a:ext cx="5481830" cy="3942874"/>
          </a:xfrm>
          <a:prstGeom prst="rect">
            <a:avLst/>
          </a:prstGeom>
        </p:spPr>
      </p:pic>
    </p:spTree>
    <p:extLst>
      <p:ext uri="{BB962C8B-B14F-4D97-AF65-F5344CB8AC3E}">
        <p14:creationId xmlns:p14="http://schemas.microsoft.com/office/powerpoint/2010/main" val="276720952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5</a:t>
            </a:r>
            <a:r>
              <a:rPr lang="en-US" sz="4000" dirty="0" smtClean="0"/>
              <a:t>.2 Switch Security</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798944"/>
            <a:ext cx="8186274" cy="4155319"/>
          </a:xfrm>
        </p:spPr>
        <p:txBody>
          <a:bodyPr/>
          <a:lstStyle/>
          <a:p>
            <a:r>
              <a:rPr lang="en-US" altLang="en-US" dirty="0" smtClean="0">
                <a:solidFill>
                  <a:srgbClr val="000000"/>
                </a:solidFill>
              </a:rPr>
              <a:t>Secure Shell (SSH) </a:t>
            </a:r>
          </a:p>
          <a:p>
            <a:pPr lvl="1"/>
            <a:r>
              <a:rPr lang="en-US" altLang="en-US" dirty="0" smtClean="0">
                <a:solidFill>
                  <a:srgbClr val="000000"/>
                </a:solidFill>
              </a:rPr>
              <a:t>An alternative protocol to Telnet. Telnet uses unsecure plaintext of the username and password as well as the data transmitted.</a:t>
            </a:r>
          </a:p>
          <a:p>
            <a:pPr lvl="1"/>
            <a:r>
              <a:rPr lang="en-US" altLang="en-US" dirty="0" smtClean="0">
                <a:solidFill>
                  <a:srgbClr val="000000"/>
                </a:solidFill>
              </a:rPr>
              <a:t>SSH is more secure because it provides an encrypted management connection.</a:t>
            </a: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SSH Operation</a:t>
            </a:r>
          </a:p>
        </p:txBody>
      </p:sp>
      <p:pic>
        <p:nvPicPr>
          <p:cNvPr id="8" name="Picture 7"/>
          <p:cNvPicPr>
            <a:picLocks noChangeAspect="1"/>
          </p:cNvPicPr>
          <p:nvPr/>
        </p:nvPicPr>
        <p:blipFill>
          <a:blip r:embed="rId3"/>
          <a:stretch>
            <a:fillRect/>
          </a:stretch>
        </p:blipFill>
        <p:spPr>
          <a:xfrm>
            <a:off x="5168684" y="2318751"/>
            <a:ext cx="3518115" cy="2414123"/>
          </a:xfrm>
          <a:prstGeom prst="rect">
            <a:avLst/>
          </a:prstGeom>
        </p:spPr>
      </p:pic>
      <p:sp>
        <p:nvSpPr>
          <p:cNvPr id="12" name="TextBox 11"/>
          <p:cNvSpPr txBox="1"/>
          <p:nvPr/>
        </p:nvSpPr>
        <p:spPr>
          <a:xfrm>
            <a:off x="1158378" y="2005823"/>
            <a:ext cx="2223750" cy="276999"/>
          </a:xfrm>
          <a:prstGeom prst="rect">
            <a:avLst/>
          </a:prstGeom>
          <a:noFill/>
        </p:spPr>
        <p:txBody>
          <a:bodyPr wrap="none" rtlCol="0">
            <a:spAutoFit/>
          </a:bodyPr>
          <a:lstStyle/>
          <a:p>
            <a:r>
              <a:rPr lang="en-US" sz="1200" b="1" dirty="0" smtClean="0">
                <a:solidFill>
                  <a:schemeClr val="accent1"/>
                </a:solidFill>
              </a:rPr>
              <a:t>Wireshark Capture of Telnet</a:t>
            </a:r>
            <a:endParaRPr lang="en-US" sz="1200" b="1" dirty="0">
              <a:solidFill>
                <a:schemeClr val="accent1"/>
              </a:solidFill>
            </a:endParaRPr>
          </a:p>
        </p:txBody>
      </p:sp>
      <p:sp>
        <p:nvSpPr>
          <p:cNvPr id="13" name="TextBox 12"/>
          <p:cNvSpPr txBox="1"/>
          <p:nvPr/>
        </p:nvSpPr>
        <p:spPr>
          <a:xfrm>
            <a:off x="5642554" y="2005823"/>
            <a:ext cx="2097305" cy="276999"/>
          </a:xfrm>
          <a:prstGeom prst="rect">
            <a:avLst/>
          </a:prstGeom>
          <a:noFill/>
        </p:spPr>
        <p:txBody>
          <a:bodyPr wrap="none" rtlCol="0">
            <a:spAutoFit/>
          </a:bodyPr>
          <a:lstStyle/>
          <a:p>
            <a:r>
              <a:rPr lang="en-US" sz="1200" b="1" dirty="0" smtClean="0">
                <a:solidFill>
                  <a:schemeClr val="accent1"/>
                </a:solidFill>
              </a:rPr>
              <a:t>Wireshark Capture of SSH</a:t>
            </a:r>
            <a:endParaRPr lang="en-US" sz="1200" b="1" dirty="0">
              <a:solidFill>
                <a:schemeClr val="accent1"/>
              </a:solidFill>
            </a:endParaRPr>
          </a:p>
        </p:txBody>
      </p:sp>
      <p:pic>
        <p:nvPicPr>
          <p:cNvPr id="2" name="Picture 1"/>
          <p:cNvPicPr>
            <a:picLocks noChangeAspect="1"/>
          </p:cNvPicPr>
          <p:nvPr/>
        </p:nvPicPr>
        <p:blipFill>
          <a:blip r:embed="rId4"/>
          <a:stretch>
            <a:fillRect/>
          </a:stretch>
        </p:blipFill>
        <p:spPr>
          <a:xfrm>
            <a:off x="502619" y="2282822"/>
            <a:ext cx="4156327" cy="2241275"/>
          </a:xfrm>
          <a:prstGeom prst="rect">
            <a:avLst/>
          </a:prstGeom>
        </p:spPr>
      </p:pic>
    </p:spTree>
    <p:extLst>
      <p:ext uri="{BB962C8B-B14F-4D97-AF65-F5344CB8AC3E}">
        <p14:creationId xmlns:p14="http://schemas.microsoft.com/office/powerpoint/2010/main" val="130007713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798944"/>
            <a:ext cx="8186274" cy="4155319"/>
          </a:xfrm>
        </p:spPr>
        <p:txBody>
          <a:bodyPr/>
          <a:lstStyle/>
          <a:p>
            <a:r>
              <a:rPr lang="en-US" altLang="en-US" dirty="0" smtClean="0"/>
              <a:t>A switch must have an IOS version (k9 at the end of the IOS file name) that includes cryptographic capabilities in order to configure and use SSH. </a:t>
            </a:r>
          </a:p>
          <a:p>
            <a:pPr lvl="1"/>
            <a:r>
              <a:rPr lang="en-US" altLang="en-US" dirty="0" smtClean="0"/>
              <a:t>Use the </a:t>
            </a:r>
            <a:r>
              <a:rPr lang="en-US" altLang="en-US" b="1" dirty="0" smtClean="0"/>
              <a:t>show version </a:t>
            </a:r>
            <a:r>
              <a:rPr lang="en-US" altLang="en-US" dirty="0" smtClean="0"/>
              <a:t>command to see the IOS version.</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SSH Operation (Cont.)</a:t>
            </a:r>
          </a:p>
        </p:txBody>
      </p:sp>
      <p:pic>
        <p:nvPicPr>
          <p:cNvPr id="3" name="Picture 2"/>
          <p:cNvPicPr>
            <a:picLocks noChangeAspect="1"/>
          </p:cNvPicPr>
          <p:nvPr/>
        </p:nvPicPr>
        <p:blipFill rotWithShape="1">
          <a:blip r:embed="rId3"/>
          <a:srcRect l="1070"/>
          <a:stretch/>
        </p:blipFill>
        <p:spPr>
          <a:xfrm>
            <a:off x="1836548" y="1954500"/>
            <a:ext cx="4299649" cy="890729"/>
          </a:xfrm>
          <a:prstGeom prst="rect">
            <a:avLst/>
          </a:prstGeom>
        </p:spPr>
      </p:pic>
      <p:cxnSp>
        <p:nvCxnSpPr>
          <p:cNvPr id="5" name="Straight Arrow Connector 4"/>
          <p:cNvCxnSpPr/>
          <p:nvPr/>
        </p:nvCxnSpPr>
        <p:spPr>
          <a:xfrm flipH="1">
            <a:off x="5680129" y="1077133"/>
            <a:ext cx="92990" cy="106163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58948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pPr marL="342900" indent="-342900">
              <a:buFont typeface="+mj-lt"/>
              <a:buAutoNum type="arabicPeriod"/>
            </a:pPr>
            <a:r>
              <a:rPr lang="en-US" altLang="en-US" dirty="0" smtClean="0"/>
              <a:t>Verify SSH support.</a:t>
            </a:r>
          </a:p>
          <a:p>
            <a:pPr marL="342900" indent="-342900">
              <a:buFont typeface="+mj-lt"/>
              <a:buAutoNum type="arabicPeriod"/>
            </a:pPr>
            <a:r>
              <a:rPr lang="en-US" altLang="en-US" dirty="0" smtClean="0">
                <a:solidFill>
                  <a:srgbClr val="000000"/>
                </a:solidFill>
              </a:rPr>
              <a:t>Configure the IP domain name.</a:t>
            </a:r>
          </a:p>
          <a:p>
            <a:pPr marL="342900" indent="-342900">
              <a:buFont typeface="+mj-lt"/>
              <a:buAutoNum type="arabicPeriod"/>
            </a:pPr>
            <a:r>
              <a:rPr lang="en-US" altLang="en-US" dirty="0" smtClean="0"/>
              <a:t>Generate RSA key pairs</a:t>
            </a:r>
            <a:r>
              <a:rPr lang="en-CA" altLang="en-US" dirty="0" smtClean="0"/>
              <a:t>.</a:t>
            </a:r>
          </a:p>
          <a:p>
            <a:pPr marL="342900" indent="-342900">
              <a:buFont typeface="+mj-lt"/>
              <a:buAutoNum type="arabicPeriod"/>
            </a:pPr>
            <a:r>
              <a:rPr lang="en-CA" altLang="en-US" dirty="0" smtClean="0"/>
              <a:t>Configure user authentication.</a:t>
            </a:r>
          </a:p>
          <a:p>
            <a:pPr marL="342900" indent="-342900">
              <a:buFont typeface="+mj-lt"/>
              <a:buAutoNum type="arabicPeriod"/>
            </a:pPr>
            <a:r>
              <a:rPr lang="en-CA" altLang="en-US" dirty="0" smtClean="0"/>
              <a:t>Configure the </a:t>
            </a:r>
            <a:r>
              <a:rPr lang="en-CA" altLang="en-US" dirty="0" err="1" smtClean="0"/>
              <a:t>vty</a:t>
            </a:r>
            <a:r>
              <a:rPr lang="en-CA" altLang="en-US" dirty="0" smtClean="0"/>
              <a:t> lines.</a:t>
            </a:r>
          </a:p>
          <a:p>
            <a:pPr marL="342900" indent="-342900">
              <a:buFont typeface="+mj-lt"/>
              <a:buAutoNum type="arabicPeriod"/>
            </a:pPr>
            <a:r>
              <a:rPr lang="en-CA" altLang="en-US" dirty="0" smtClean="0"/>
              <a:t>Enable SSH version 2.</a:t>
            </a:r>
            <a:endParaRPr lang="en-US" altLang="en-US" dirty="0" smtClean="0"/>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Configuring SSH</a:t>
            </a:r>
          </a:p>
        </p:txBody>
      </p:sp>
      <p:pic>
        <p:nvPicPr>
          <p:cNvPr id="3" name="Picture 2"/>
          <p:cNvPicPr>
            <a:picLocks noChangeAspect="1"/>
          </p:cNvPicPr>
          <p:nvPr/>
        </p:nvPicPr>
        <p:blipFill>
          <a:blip r:embed="rId3"/>
          <a:stretch>
            <a:fillRect/>
          </a:stretch>
        </p:blipFill>
        <p:spPr>
          <a:xfrm>
            <a:off x="3251495" y="1556289"/>
            <a:ext cx="4314825" cy="3162300"/>
          </a:xfrm>
          <a:prstGeom prst="rect">
            <a:avLst/>
          </a:prstGeom>
        </p:spPr>
      </p:pic>
      <p:sp>
        <p:nvSpPr>
          <p:cNvPr id="4" name="Oval Callout 3"/>
          <p:cNvSpPr/>
          <p:nvPr/>
        </p:nvSpPr>
        <p:spPr>
          <a:xfrm>
            <a:off x="5230678" y="77493"/>
            <a:ext cx="3301139" cy="1022888"/>
          </a:xfrm>
          <a:prstGeom prst="wedgeEllipseCallout">
            <a:avLst>
              <a:gd name="adj1" fmla="val -19223"/>
              <a:gd name="adj2" fmla="val 118392"/>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Commonly forgotten command that is used in key generation</a:t>
            </a:r>
          </a:p>
        </p:txBody>
      </p:sp>
      <p:sp>
        <p:nvSpPr>
          <p:cNvPr id="9" name="Striped Right Arrow 8"/>
          <p:cNvSpPr/>
          <p:nvPr/>
        </p:nvSpPr>
        <p:spPr>
          <a:xfrm flipH="1">
            <a:off x="6803754" y="3246894"/>
            <a:ext cx="2146516"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Default is to accept both Telnet and SSH (transport input all)</a:t>
            </a:r>
          </a:p>
        </p:txBody>
      </p:sp>
      <p:sp>
        <p:nvSpPr>
          <p:cNvPr id="5" name="Curved Right Arrow 4"/>
          <p:cNvSpPr/>
          <p:nvPr/>
        </p:nvSpPr>
        <p:spPr>
          <a:xfrm flipV="1">
            <a:off x="2882685" y="3107410"/>
            <a:ext cx="356461" cy="643180"/>
          </a:xfrm>
          <a:prstGeom prst="curv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TextBox 5"/>
          <p:cNvSpPr txBox="1"/>
          <p:nvPr/>
        </p:nvSpPr>
        <p:spPr>
          <a:xfrm>
            <a:off x="147234" y="3487119"/>
            <a:ext cx="265021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400" dirty="0" smtClean="0">
                <a:solidFill>
                  <a:srgbClr val="000000"/>
                </a:solidFill>
              </a:rPr>
              <a:t>The </a:t>
            </a:r>
            <a:r>
              <a:rPr lang="en-US" sz="1400" dirty="0" smtClean="0">
                <a:solidFill>
                  <a:srgbClr val="000000"/>
                </a:solidFill>
                <a:latin typeface="Courier New" panose="02070309020205020404" pitchFamily="49" charset="0"/>
                <a:cs typeface="Courier New" panose="02070309020205020404" pitchFamily="49" charset="0"/>
              </a:rPr>
              <a:t>login local </a:t>
            </a:r>
            <a:r>
              <a:rPr lang="en-US" sz="1400" dirty="0" smtClean="0">
                <a:solidFill>
                  <a:srgbClr val="000000"/>
                </a:solidFill>
              </a:rPr>
              <a:t>command forces the use of the local database for username/</a:t>
            </a:r>
            <a:br>
              <a:rPr lang="en-US" sz="1400" dirty="0" smtClean="0">
                <a:solidFill>
                  <a:srgbClr val="000000"/>
                </a:solidFill>
              </a:rPr>
            </a:br>
            <a:r>
              <a:rPr lang="en-US" sz="1400" dirty="0" smtClean="0">
                <a:solidFill>
                  <a:srgbClr val="000000"/>
                </a:solidFill>
              </a:rPr>
              <a:t>password.</a:t>
            </a:r>
            <a:endParaRPr lang="en-US" sz="1400" dirty="0">
              <a:solidFill>
                <a:srgbClr val="000000"/>
              </a:solidFill>
            </a:endParaRPr>
          </a:p>
        </p:txBody>
      </p:sp>
    </p:spTree>
    <p:extLst>
      <p:ext uri="{BB962C8B-B14F-4D97-AF65-F5344CB8AC3E}">
        <p14:creationId xmlns:p14="http://schemas.microsoft.com/office/powerpoint/2010/main" val="18059313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5: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834425926"/>
              </p:ext>
            </p:extLst>
          </p:nvPr>
        </p:nvGraphicFramePr>
        <p:xfrm>
          <a:off x="457291" y="1122081"/>
          <a:ext cx="8229418" cy="350526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5.0.1.2</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Stand By Me</a:t>
                      </a:r>
                      <a:endParaRPr lang="en-US" sz="1100" dirty="0"/>
                    </a:p>
                  </a:txBody>
                  <a:tcPr marL="68580" marR="68580" marT="34290" marB="34290" anchor="ctr"/>
                </a:tc>
                <a:tc>
                  <a:txBody>
                    <a:bodyPr/>
                    <a:lstStyle/>
                    <a:p>
                      <a:r>
                        <a:rPr lang="en-US" sz="1100" dirty="0" smtClean="0"/>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5.1.1.6</a:t>
                      </a:r>
                      <a:endParaRPr lang="en-US" sz="1100" dirty="0"/>
                    </a:p>
                  </a:txBody>
                  <a:tcPr marL="68580" marR="68580" marT="34290" marB="34290" anchor="ctr"/>
                </a:tc>
                <a:tc>
                  <a:txBody>
                    <a:bodyPr/>
                    <a:lstStyle/>
                    <a:p>
                      <a:r>
                        <a:rPr lang="en-US" sz="1100" baseline="0" dirty="0" smtClean="0"/>
                        <a:t>Lab</a:t>
                      </a:r>
                      <a:endParaRPr lang="en-US" sz="1100" dirty="0"/>
                    </a:p>
                  </a:txBody>
                  <a:tcPr marL="68580" marR="68580" marT="34290" marB="34290" anchor="ctr"/>
                </a:tc>
                <a:tc>
                  <a:txBody>
                    <a:bodyPr/>
                    <a:lstStyle/>
                    <a:p>
                      <a:r>
                        <a:rPr lang="en-US" sz="1100" dirty="0" smtClean="0"/>
                        <a:t>Basic Switch Configuration</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5.1.2.2</a:t>
                      </a:r>
                      <a:endParaRPr lang="en-US" sz="1100" dirty="0"/>
                    </a:p>
                  </a:txBody>
                  <a:tcPr marL="68580" marR="68580" marT="34290" marB="34290" anchor="ctr"/>
                </a:tc>
                <a:tc>
                  <a:txBody>
                    <a:bodyPr/>
                    <a:lstStyle/>
                    <a:p>
                      <a:r>
                        <a:rPr lang="en-US" sz="1100" dirty="0" smtClean="0"/>
                        <a:t>Syntax Checker</a:t>
                      </a:r>
                      <a:endParaRPr lang="en-US" sz="1100" dirty="0"/>
                    </a:p>
                  </a:txBody>
                  <a:tcPr marL="68580" marR="68580" marT="34290" marB="34290" anchor="ctr"/>
                </a:tc>
                <a:tc>
                  <a:txBody>
                    <a:bodyPr/>
                    <a:lstStyle/>
                    <a:p>
                      <a:r>
                        <a:rPr lang="en-US" sz="1100" dirty="0" smtClean="0"/>
                        <a:t>Configure Switch Port Duplex and Speed Settings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276622034"/>
                  </a:ext>
                </a:extLst>
              </a:tr>
              <a:tr h="292629">
                <a:tc>
                  <a:txBody>
                    <a:bodyPr/>
                    <a:lstStyle/>
                    <a:p>
                      <a:pPr algn="ctr"/>
                      <a:r>
                        <a:rPr lang="en-US" sz="1100" dirty="0" smtClean="0"/>
                        <a:t>5.1.2.3</a:t>
                      </a:r>
                      <a:endParaRPr lang="en-US" sz="1100" dirty="0"/>
                    </a:p>
                  </a:txBody>
                  <a:tcPr marL="68580" marR="68580" marT="34290" marB="34290" anchor="ctr"/>
                </a:tc>
                <a:tc>
                  <a:txBody>
                    <a:bodyPr/>
                    <a:lstStyle/>
                    <a:p>
                      <a:r>
                        <a:rPr lang="en-US" sz="1100" dirty="0" smtClean="0"/>
                        <a:t>Syntax Checker</a:t>
                      </a:r>
                      <a:endParaRPr lang="en-US" sz="1100" dirty="0"/>
                    </a:p>
                  </a:txBody>
                  <a:tcPr marL="68580" marR="68580" marT="34290" marB="34290" anchor="ctr"/>
                </a:tc>
                <a:tc>
                  <a:txBody>
                    <a:bodyPr/>
                    <a:lstStyle/>
                    <a:p>
                      <a:r>
                        <a:rPr lang="en-US" sz="1100" dirty="0" smtClean="0"/>
                        <a:t>Configure the MDIX</a:t>
                      </a:r>
                      <a:r>
                        <a:rPr lang="en-US" sz="1100" baseline="0" dirty="0" smtClean="0"/>
                        <a:t> Auto Feature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35557263"/>
                  </a:ext>
                </a:extLst>
              </a:tr>
              <a:tr h="292629">
                <a:tc>
                  <a:txBody>
                    <a:bodyPr/>
                    <a:lstStyle/>
                    <a:p>
                      <a:pPr algn="ctr"/>
                      <a:r>
                        <a:rPr lang="en-US" sz="1100" dirty="0" smtClean="0"/>
                        <a:t>5.2.1.2</a:t>
                      </a:r>
                      <a:endParaRPr lang="en-US" sz="1100" dirty="0"/>
                    </a:p>
                  </a:txBody>
                  <a:tcPr marL="68580" marR="68580" marT="34290" marB="34290" anchor="ctr"/>
                </a:tc>
                <a:tc>
                  <a:txBody>
                    <a:bodyPr/>
                    <a:lstStyle/>
                    <a:p>
                      <a:r>
                        <a:rPr lang="en-US" sz="1100" dirty="0" smtClean="0"/>
                        <a:t>Syntax Checker</a:t>
                      </a:r>
                      <a:endParaRPr lang="en-US" sz="1100" dirty="0"/>
                    </a:p>
                  </a:txBody>
                  <a:tcPr marL="68580" marR="68580" marT="34290" marB="34290" anchor="ctr"/>
                </a:tc>
                <a:tc>
                  <a:txBody>
                    <a:bodyPr/>
                    <a:lstStyle/>
                    <a:p>
                      <a:r>
                        <a:rPr lang="en-US" sz="1100" dirty="0" smtClean="0"/>
                        <a:t>Configure SSH on VTY Lines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453984857"/>
                  </a:ext>
                </a:extLst>
              </a:tr>
              <a:tr h="292629">
                <a:tc>
                  <a:txBody>
                    <a:bodyPr/>
                    <a:lstStyle/>
                    <a:p>
                      <a:pPr algn="ctr"/>
                      <a:r>
                        <a:rPr lang="en-US" sz="1100" dirty="0" smtClean="0"/>
                        <a:t>5.2.1.4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SSH</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5.2.2.7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Switch Port Security</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5.2.2.8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marL="68580" marR="68580" marT="34290" marB="34290" anchor="ctr"/>
                </a:tc>
                <a:tc>
                  <a:txBody>
                    <a:bodyPr/>
                    <a:lstStyle/>
                    <a:p>
                      <a:r>
                        <a:rPr lang="en-US" sz="1100" dirty="0" smtClean="0"/>
                        <a:t>Troubleshooting Switch Port Security</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5.2.2.9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r>
                        <a:rPr lang="en-US" sz="1100" dirty="0" smtClean="0"/>
                        <a:t>Configuring Switch Security Features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5.3.1.1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Class Activity</a:t>
                      </a:r>
                      <a:endParaRPr lang="en-US" sz="1100" dirty="0" smtClean="0"/>
                    </a:p>
                  </a:txBody>
                  <a:tcPr marL="68580" marR="68580" marT="34290" marB="34290" anchor="ctr"/>
                </a:tc>
                <a:tc>
                  <a:txBody>
                    <a:bodyPr/>
                    <a:lstStyle/>
                    <a:p>
                      <a:r>
                        <a:rPr lang="en-US" sz="1100" dirty="0" smtClean="0"/>
                        <a:t>Switch Trio</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5.3.1.2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Skills Integration Challenge</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bl>
          </a:graphicData>
        </a:graphic>
      </p:graphicFrame>
      <p:sp>
        <p:nvSpPr>
          <p:cNvPr id="8" name="Rectangle 34"/>
          <p:cNvSpPr txBox="1">
            <a:spLocks noChangeArrowheads="1"/>
          </p:cNvSpPr>
          <p:nvPr/>
        </p:nvSpPr>
        <p:spPr bwMode="auto">
          <a:xfrm>
            <a:off x="1136615" y="4656181"/>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t>On the PC, connect to the switch using SSH.</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Verifying SSH</a:t>
            </a:r>
          </a:p>
        </p:txBody>
      </p:sp>
      <p:pic>
        <p:nvPicPr>
          <p:cNvPr id="3" name="Picture 2"/>
          <p:cNvPicPr>
            <a:picLocks noChangeAspect="1"/>
          </p:cNvPicPr>
          <p:nvPr/>
        </p:nvPicPr>
        <p:blipFill>
          <a:blip r:embed="rId3"/>
          <a:stretch>
            <a:fillRect/>
          </a:stretch>
        </p:blipFill>
        <p:spPr>
          <a:xfrm>
            <a:off x="178230" y="1208805"/>
            <a:ext cx="3054230" cy="3206271"/>
          </a:xfrm>
          <a:prstGeom prst="rect">
            <a:avLst/>
          </a:prstGeom>
        </p:spPr>
      </p:pic>
      <p:pic>
        <p:nvPicPr>
          <p:cNvPr id="4" name="Picture 3"/>
          <p:cNvPicPr>
            <a:picLocks noChangeAspect="1"/>
          </p:cNvPicPr>
          <p:nvPr/>
        </p:nvPicPr>
        <p:blipFill>
          <a:blip r:embed="rId4"/>
          <a:stretch>
            <a:fillRect/>
          </a:stretch>
        </p:blipFill>
        <p:spPr>
          <a:xfrm>
            <a:off x="1332284" y="3773836"/>
            <a:ext cx="1670674" cy="1191028"/>
          </a:xfrm>
          <a:prstGeom prst="rect">
            <a:avLst/>
          </a:prstGeom>
        </p:spPr>
      </p:pic>
      <p:pic>
        <p:nvPicPr>
          <p:cNvPr id="5" name="Picture 4"/>
          <p:cNvPicPr>
            <a:picLocks noChangeAspect="1"/>
          </p:cNvPicPr>
          <p:nvPr/>
        </p:nvPicPr>
        <p:blipFill>
          <a:blip r:embed="rId5"/>
          <a:stretch>
            <a:fillRect/>
          </a:stretch>
        </p:blipFill>
        <p:spPr>
          <a:xfrm>
            <a:off x="4362776" y="1209974"/>
            <a:ext cx="4285281" cy="2871890"/>
          </a:xfrm>
          <a:prstGeom prst="rect">
            <a:avLst/>
          </a:prstGeom>
        </p:spPr>
      </p:pic>
      <p:sp>
        <p:nvSpPr>
          <p:cNvPr id="6" name="Oval 5"/>
          <p:cNvSpPr/>
          <p:nvPr/>
        </p:nvSpPr>
        <p:spPr>
          <a:xfrm>
            <a:off x="2123268" y="2774194"/>
            <a:ext cx="325464" cy="216976"/>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Oval 10"/>
          <p:cNvSpPr/>
          <p:nvPr/>
        </p:nvSpPr>
        <p:spPr>
          <a:xfrm>
            <a:off x="1283776" y="2562383"/>
            <a:ext cx="638013" cy="219559"/>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Striped Right Arrow 11"/>
          <p:cNvSpPr/>
          <p:nvPr/>
        </p:nvSpPr>
        <p:spPr>
          <a:xfrm rot="20820809" flipH="1">
            <a:off x="1924296" y="2068877"/>
            <a:ext cx="1777313" cy="53254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Switch IP address</a:t>
            </a:r>
          </a:p>
        </p:txBody>
      </p:sp>
      <p:sp>
        <p:nvSpPr>
          <p:cNvPr id="13" name="Rectangle 34"/>
          <p:cNvSpPr txBox="1">
            <a:spLocks noChangeArrowheads="1"/>
          </p:cNvSpPr>
          <p:nvPr/>
        </p:nvSpPr>
        <p:spPr bwMode="auto">
          <a:xfrm>
            <a:off x="4680491" y="4151504"/>
            <a:ext cx="3828082" cy="497985"/>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The PC is using SSH to communicate and issue commands on the switch.</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27707024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Packet Tracer – Configuring SSH</a:t>
            </a:r>
          </a:p>
        </p:txBody>
      </p:sp>
      <p:pic>
        <p:nvPicPr>
          <p:cNvPr id="4" name="Picture 3"/>
          <p:cNvPicPr>
            <a:picLocks noChangeAspect="1"/>
          </p:cNvPicPr>
          <p:nvPr/>
        </p:nvPicPr>
        <p:blipFill>
          <a:blip r:embed="rId3"/>
          <a:stretch>
            <a:fillRect/>
          </a:stretch>
        </p:blipFill>
        <p:spPr>
          <a:xfrm>
            <a:off x="1883043" y="836156"/>
            <a:ext cx="5064381" cy="3850144"/>
          </a:xfrm>
          <a:prstGeom prst="rect">
            <a:avLst/>
          </a:prstGeom>
        </p:spPr>
      </p:pic>
    </p:spTree>
    <p:extLst>
      <p:ext uri="{BB962C8B-B14F-4D97-AF65-F5344CB8AC3E}">
        <p14:creationId xmlns:p14="http://schemas.microsoft.com/office/powerpoint/2010/main" val="320082753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Secure Unused Ports</a:t>
            </a:r>
          </a:p>
        </p:txBody>
      </p:sp>
      <p:sp>
        <p:nvSpPr>
          <p:cNvPr id="2" name="Right Arrow 1"/>
          <p:cNvSpPr/>
          <p:nvPr/>
        </p:nvSpPr>
        <p:spPr>
          <a:xfrm>
            <a:off x="271220" y="2123722"/>
            <a:ext cx="3080767" cy="1806554"/>
          </a:xfrm>
          <a:prstGeom prst="rightArrow">
            <a:avLst>
              <a:gd name="adj1" fmla="val 50000"/>
              <a:gd name="adj2" fmla="val 49665"/>
            </a:avLst>
          </a:prstGeom>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solidFill>
                  <a:schemeClr val="bg1"/>
                </a:solidFill>
              </a:rPr>
              <a:t>The </a:t>
            </a:r>
            <a:r>
              <a:rPr lang="en-US" sz="1200" b="1" dirty="0" smtClean="0">
                <a:solidFill>
                  <a:schemeClr val="bg1"/>
                </a:solidFill>
                <a:latin typeface="Courier New" panose="02070309020205020404" pitchFamily="49" charset="0"/>
                <a:cs typeface="Courier New" panose="02070309020205020404" pitchFamily="49" charset="0"/>
              </a:rPr>
              <a:t>interface range </a:t>
            </a:r>
            <a:r>
              <a:rPr lang="en-US" sz="1200" dirty="0" smtClean="0">
                <a:solidFill>
                  <a:schemeClr val="bg1"/>
                </a:solidFill>
              </a:rPr>
              <a:t>command can be used to apply a configuration to several switch ports at one time.</a:t>
            </a:r>
          </a:p>
        </p:txBody>
      </p:sp>
      <p:pic>
        <p:nvPicPr>
          <p:cNvPr id="4" name="Picture 3"/>
          <p:cNvPicPr>
            <a:picLocks noChangeAspect="1"/>
          </p:cNvPicPr>
          <p:nvPr/>
        </p:nvPicPr>
        <p:blipFill>
          <a:blip r:embed="rId3"/>
          <a:stretch>
            <a:fillRect/>
          </a:stretch>
        </p:blipFill>
        <p:spPr>
          <a:xfrm>
            <a:off x="3518114" y="794738"/>
            <a:ext cx="5165003" cy="3690083"/>
          </a:xfrm>
          <a:prstGeom prst="rect">
            <a:avLst/>
          </a:prstGeom>
        </p:spPr>
      </p:pic>
    </p:spTree>
    <p:extLst>
      <p:ext uri="{BB962C8B-B14F-4D97-AF65-F5344CB8AC3E}">
        <p14:creationId xmlns:p14="http://schemas.microsoft.com/office/powerpoint/2010/main" val="201822986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Port security limits the number of valid MAC addresses allowed to transmit data through a switch port.</a:t>
            </a:r>
          </a:p>
          <a:p>
            <a:pPr lvl="1"/>
            <a:r>
              <a:rPr lang="en-US" altLang="en-US" dirty="0" smtClean="0"/>
              <a:t>If a port has port security enabled and an unknown MAC address sends data, the switch presents a security violation.</a:t>
            </a:r>
          </a:p>
          <a:p>
            <a:pPr lvl="1"/>
            <a:r>
              <a:rPr lang="en-US" altLang="en-US" dirty="0" smtClean="0"/>
              <a:t>Default number of secure MAC addresses allowed is 1.</a:t>
            </a:r>
          </a:p>
          <a:p>
            <a:r>
              <a:rPr lang="en-US" altLang="en-US" dirty="0" smtClean="0">
                <a:solidFill>
                  <a:srgbClr val="000000"/>
                </a:solidFill>
              </a:rPr>
              <a:t>Methods use to configure MAC addresses within port security:</a:t>
            </a:r>
          </a:p>
          <a:p>
            <a:pPr lvl="1"/>
            <a:r>
              <a:rPr lang="en-US" altLang="en-US" dirty="0" smtClean="0"/>
              <a:t>Static secure MAC addresses – manually configure</a:t>
            </a:r>
          </a:p>
          <a:p>
            <a:pPr marL="142875" lvl="1" indent="0">
              <a:buNone/>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mj-lt"/>
                <a:cs typeface="Courier New" panose="02070309020205020404" pitchFamily="49" charset="0"/>
              </a:rPr>
              <a:t>s</a:t>
            </a:r>
            <a:r>
              <a:rPr lang="en-US" altLang="en-US" b="1" dirty="0" err="1" smtClean="0">
                <a:solidFill>
                  <a:srgbClr val="000000"/>
                </a:solidFill>
                <a:latin typeface="+mj-lt"/>
                <a:cs typeface="Courier New" panose="02070309020205020404" pitchFamily="49" charset="0"/>
              </a:rPr>
              <a:t>witchport</a:t>
            </a:r>
            <a:r>
              <a:rPr lang="en-US" altLang="en-US" b="1" dirty="0" smtClean="0">
                <a:solidFill>
                  <a:srgbClr val="000000"/>
                </a:solidFill>
                <a:latin typeface="+mj-lt"/>
                <a:cs typeface="Courier New" panose="02070309020205020404" pitchFamily="49" charset="0"/>
              </a:rPr>
              <a:t> port-security mac-address </a:t>
            </a:r>
            <a:r>
              <a:rPr lang="en-US" altLang="en-US" b="1" i="1" dirty="0" err="1" smtClean="0">
                <a:solidFill>
                  <a:srgbClr val="000000"/>
                </a:solidFill>
                <a:latin typeface="+mj-lt"/>
                <a:cs typeface="Courier New" panose="02070309020205020404" pitchFamily="49" charset="0"/>
              </a:rPr>
              <a:t>mac-address</a:t>
            </a:r>
            <a:r>
              <a:rPr lang="en-US" altLang="en-US" i="1" dirty="0" smtClean="0">
                <a:solidFill>
                  <a:srgbClr val="000000"/>
                </a:solidFill>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a:p>
            <a:pPr lvl="1"/>
            <a:r>
              <a:rPr lang="en-US" altLang="en-US" dirty="0" smtClean="0">
                <a:solidFill>
                  <a:srgbClr val="000000"/>
                </a:solidFill>
              </a:rPr>
              <a:t>Dynamic secure MAC addresses – dynamically learned and removed if the switch restarts</a:t>
            </a:r>
          </a:p>
          <a:p>
            <a:pPr lvl="1"/>
            <a:r>
              <a:rPr lang="en-US" altLang="en-US" dirty="0" smtClean="0"/>
              <a:t>Sticky secure MAC addresses – dynamically learned and added to the running configuration (which can later be saved to the startup-</a:t>
            </a:r>
            <a:r>
              <a:rPr lang="en-US" altLang="en-US" dirty="0" err="1" smtClean="0"/>
              <a:t>config</a:t>
            </a:r>
            <a:r>
              <a:rPr lang="en-US" altLang="en-US" dirty="0" smtClean="0"/>
              <a:t> to permanently retain the MAC addresses)</a:t>
            </a:r>
          </a:p>
          <a:p>
            <a:pPr marL="142875" lvl="1" indent="0">
              <a:buNone/>
            </a:pPr>
            <a:r>
              <a:rPr lang="en-US" altLang="en-US" dirty="0" smtClean="0">
                <a:latin typeface="Courier New" panose="02070309020205020404" pitchFamily="49" charset="0"/>
                <a:cs typeface="Courier New" panose="02070309020205020404" pitchFamily="49" charset="0"/>
              </a:rPr>
              <a:t>     </a:t>
            </a:r>
            <a:r>
              <a:rPr lang="en-US" altLang="en-US" b="1" dirty="0" err="1">
                <a:cs typeface="Courier New" panose="02070309020205020404" pitchFamily="49" charset="0"/>
              </a:rPr>
              <a:t>switchport</a:t>
            </a:r>
            <a:r>
              <a:rPr lang="en-US" altLang="en-US" b="1" dirty="0">
                <a:cs typeface="Courier New" panose="02070309020205020404" pitchFamily="49" charset="0"/>
              </a:rPr>
              <a:t> port-security </a:t>
            </a:r>
            <a:r>
              <a:rPr lang="en-US" altLang="en-US" b="1" dirty="0" smtClean="0">
                <a:cs typeface="Courier New" panose="02070309020205020404" pitchFamily="49" charset="0"/>
              </a:rPr>
              <a:t>mac-address sticky </a:t>
            </a:r>
            <a:r>
              <a:rPr lang="en-US" altLang="en-US" b="1" i="1" dirty="0" smtClean="0">
                <a:cs typeface="Courier New" panose="02070309020205020404" pitchFamily="49" charset="0"/>
              </a:rPr>
              <a:t>mac-address</a:t>
            </a:r>
          </a:p>
          <a:p>
            <a:pPr marL="142875" lvl="1" indent="0">
              <a:buNone/>
            </a:pPr>
            <a:r>
              <a:rPr lang="en-CA" altLang="en-US" b="1" dirty="0"/>
              <a:t>Note</a:t>
            </a:r>
            <a:r>
              <a:rPr lang="en-CA" altLang="en-US" dirty="0"/>
              <a:t>: </a:t>
            </a:r>
            <a:r>
              <a:rPr lang="en-CA" altLang="en-US" dirty="0" smtClean="0"/>
              <a:t>Disabling sticky learning converts sticky MAC addresses to dynamic secure addresses and removes them from the running-</a:t>
            </a:r>
            <a:r>
              <a:rPr lang="en-CA" altLang="en-US" dirty="0" err="1" smtClean="0"/>
              <a:t>config</a:t>
            </a:r>
            <a:r>
              <a:rPr lang="en-CA" altLang="en-US" dirty="0" smtClean="0"/>
              <a:t>.</a:t>
            </a:r>
            <a:endParaRPr lang="en-CA" altLang="en-US" dirty="0"/>
          </a:p>
          <a:p>
            <a:pPr marL="142875" lvl="1" indent="0">
              <a:buNone/>
            </a:pPr>
            <a:endParaRPr lang="en-US" altLang="en-US" dirty="0" smtClean="0">
              <a:solidFill>
                <a:srgbClr val="000000"/>
              </a:solidFill>
              <a:latin typeface="Courier New" panose="02070309020205020404" pitchFamily="49" charset="0"/>
              <a:cs typeface="Courier New" panose="02070309020205020404" pitchFamily="49" charset="0"/>
            </a:endParaRPr>
          </a:p>
          <a:p>
            <a:pPr lvl="1"/>
            <a:endParaRPr lang="en-US" altLang="en-US" dirty="0" smtClean="0">
              <a:solidFill>
                <a:srgbClr val="000000"/>
              </a:solidFill>
            </a:endParaRPr>
          </a:p>
          <a:p>
            <a:pPr marL="142875" lvl="1" indent="0">
              <a:buNone/>
            </a:pP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Operation</a:t>
            </a:r>
          </a:p>
        </p:txBody>
      </p:sp>
    </p:spTree>
    <p:extLst>
      <p:ext uri="{BB962C8B-B14F-4D97-AF65-F5344CB8AC3E}">
        <p14:creationId xmlns:p14="http://schemas.microsoft.com/office/powerpoint/2010/main" val="114679893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sz="1400" dirty="0" smtClean="0"/>
              <a:t>Protect – data from unknown source MAC addresses are dropped; a security notification </a:t>
            </a:r>
            <a:r>
              <a:rPr lang="en-US" altLang="en-US" sz="1400" b="1" dirty="0" smtClean="0">
                <a:solidFill>
                  <a:schemeClr val="accent4"/>
                </a:solidFill>
              </a:rPr>
              <a:t>IS NOT </a:t>
            </a:r>
            <a:r>
              <a:rPr lang="en-US" altLang="en-US" sz="1400" dirty="0" smtClean="0"/>
              <a:t>presented by the switch</a:t>
            </a:r>
          </a:p>
          <a:p>
            <a:r>
              <a:rPr lang="en-US" altLang="en-US" sz="1400" dirty="0" smtClean="0">
                <a:solidFill>
                  <a:srgbClr val="000000"/>
                </a:solidFill>
              </a:rPr>
              <a:t>Restrict - </a:t>
            </a:r>
            <a:r>
              <a:rPr lang="en-US" altLang="en-US" sz="1400" dirty="0"/>
              <a:t>data from unknown source MAC addresses are dropped; </a:t>
            </a:r>
            <a:r>
              <a:rPr lang="en-US" altLang="en-US" sz="1400" dirty="0" smtClean="0"/>
              <a:t>a </a:t>
            </a:r>
            <a:r>
              <a:rPr lang="en-US" altLang="en-US" sz="1400" dirty="0"/>
              <a:t>security notification </a:t>
            </a:r>
            <a:r>
              <a:rPr lang="en-US" altLang="en-US" sz="1400" b="1" dirty="0" smtClean="0">
                <a:solidFill>
                  <a:schemeClr val="accent4"/>
                </a:solidFill>
              </a:rPr>
              <a:t>IS</a:t>
            </a:r>
            <a:r>
              <a:rPr lang="en-US" altLang="en-US" sz="1400" dirty="0" smtClean="0"/>
              <a:t> </a:t>
            </a:r>
            <a:r>
              <a:rPr lang="en-US" altLang="en-US" sz="1400" dirty="0"/>
              <a:t>presented by the </a:t>
            </a:r>
            <a:r>
              <a:rPr lang="en-US" altLang="en-US" sz="1400" dirty="0" smtClean="0"/>
              <a:t>switch and the violation counter increments.</a:t>
            </a:r>
          </a:p>
          <a:p>
            <a:r>
              <a:rPr lang="en-US" altLang="en-US" sz="1400" dirty="0" smtClean="0"/>
              <a:t>Shutdown – (default mode) interface becomes error-disabled and port LED turns off. The violation counter increments. Issues the shutdown and then the no shutdown command on the interface to bring it out of the error-disabled </a:t>
            </a:r>
            <a:r>
              <a:rPr lang="en-US" altLang="en-US" dirty="0" smtClean="0"/>
              <a:t>state.</a:t>
            </a:r>
            <a:endParaRPr lang="en-US" altLang="en-US" dirty="0"/>
          </a:p>
          <a:p>
            <a:pPr lvl="1"/>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Violation Modes</a:t>
            </a:r>
          </a:p>
        </p:txBody>
      </p:sp>
      <p:pic>
        <p:nvPicPr>
          <p:cNvPr id="3" name="Picture 2"/>
          <p:cNvPicPr>
            <a:picLocks noChangeAspect="1"/>
          </p:cNvPicPr>
          <p:nvPr/>
        </p:nvPicPr>
        <p:blipFill rotWithShape="1">
          <a:blip r:embed="rId3"/>
          <a:srcRect l="406" t="23175"/>
          <a:stretch/>
        </p:blipFill>
        <p:spPr>
          <a:xfrm>
            <a:off x="1263302" y="2643902"/>
            <a:ext cx="6550939" cy="1194094"/>
          </a:xfrm>
          <a:prstGeom prst="rect">
            <a:avLst/>
          </a:prstGeom>
        </p:spPr>
      </p:pic>
      <p:pic>
        <p:nvPicPr>
          <p:cNvPr id="4" name="Picture 3"/>
          <p:cNvPicPr>
            <a:picLocks noChangeAspect="1"/>
          </p:cNvPicPr>
          <p:nvPr/>
        </p:nvPicPr>
        <p:blipFill>
          <a:blip r:embed="rId4"/>
          <a:stretch>
            <a:fillRect/>
          </a:stretch>
        </p:blipFill>
        <p:spPr>
          <a:xfrm>
            <a:off x="1488523" y="3925614"/>
            <a:ext cx="5242463" cy="875716"/>
          </a:xfrm>
          <a:prstGeom prst="rect">
            <a:avLst/>
          </a:prstGeom>
        </p:spPr>
      </p:pic>
    </p:spTree>
    <p:extLst>
      <p:ext uri="{BB962C8B-B14F-4D97-AF65-F5344CB8AC3E}">
        <p14:creationId xmlns:p14="http://schemas.microsoft.com/office/powerpoint/2010/main" val="48636305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a:t>
            </a:r>
          </a:p>
        </p:txBody>
      </p:sp>
      <p:pic>
        <p:nvPicPr>
          <p:cNvPr id="3" name="Picture 2"/>
          <p:cNvPicPr>
            <a:picLocks noChangeAspect="1"/>
          </p:cNvPicPr>
          <p:nvPr/>
        </p:nvPicPr>
        <p:blipFill rotWithShape="1">
          <a:blip r:embed="rId3"/>
          <a:srcRect t="2483"/>
          <a:stretch/>
        </p:blipFill>
        <p:spPr>
          <a:xfrm>
            <a:off x="674176" y="1183012"/>
            <a:ext cx="7761018" cy="1482454"/>
          </a:xfrm>
          <a:prstGeom prst="rect">
            <a:avLst/>
          </a:prstGeom>
        </p:spPr>
      </p:pic>
    </p:spTree>
    <p:extLst>
      <p:ext uri="{BB962C8B-B14F-4D97-AF65-F5344CB8AC3E}">
        <p14:creationId xmlns:p14="http://schemas.microsoft.com/office/powerpoint/2010/main" val="410216742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Before configuring port-security features, place the port in access mode and use the </a:t>
            </a:r>
            <a:r>
              <a:rPr lang="en-US" altLang="en-US" b="1" dirty="0" err="1" smtClean="0"/>
              <a:t>switchport</a:t>
            </a:r>
            <a:r>
              <a:rPr lang="en-US" altLang="en-US" b="1" dirty="0" smtClean="0"/>
              <a:t> port-security </a:t>
            </a:r>
            <a:r>
              <a:rPr lang="en-US" altLang="en-US" dirty="0" smtClean="0"/>
              <a:t>interface configuration command to enable port security on an interface.</a:t>
            </a: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 (Cont.)</a:t>
            </a:r>
          </a:p>
        </p:txBody>
      </p:sp>
      <p:pic>
        <p:nvPicPr>
          <p:cNvPr id="2" name="Picture 1"/>
          <p:cNvPicPr>
            <a:picLocks noChangeAspect="1"/>
          </p:cNvPicPr>
          <p:nvPr/>
        </p:nvPicPr>
        <p:blipFill>
          <a:blip r:embed="rId3"/>
          <a:stretch>
            <a:fillRect/>
          </a:stretch>
        </p:blipFill>
        <p:spPr>
          <a:xfrm>
            <a:off x="1611824" y="1566030"/>
            <a:ext cx="4481380" cy="3058277"/>
          </a:xfrm>
          <a:prstGeom prst="rect">
            <a:avLst/>
          </a:prstGeom>
        </p:spPr>
      </p:pic>
      <p:sp>
        <p:nvSpPr>
          <p:cNvPr id="7" name="Striped Right Arrow 6"/>
          <p:cNvSpPr/>
          <p:nvPr/>
        </p:nvSpPr>
        <p:spPr>
          <a:xfrm rot="19834916" flipH="1">
            <a:off x="5594088" y="3158076"/>
            <a:ext cx="2882128" cy="79223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Most common configuration error is to forget this command!</a:t>
            </a:r>
          </a:p>
        </p:txBody>
      </p:sp>
    </p:spTree>
    <p:extLst>
      <p:ext uri="{BB962C8B-B14F-4D97-AF65-F5344CB8AC3E}">
        <p14:creationId xmlns:p14="http://schemas.microsoft.com/office/powerpoint/2010/main" val="27776472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 (Cont.)</a:t>
            </a:r>
          </a:p>
        </p:txBody>
      </p:sp>
      <p:pic>
        <p:nvPicPr>
          <p:cNvPr id="4" name="Picture 3"/>
          <p:cNvPicPr>
            <a:picLocks noChangeAspect="1"/>
          </p:cNvPicPr>
          <p:nvPr/>
        </p:nvPicPr>
        <p:blipFill>
          <a:blip r:embed="rId3"/>
          <a:stretch>
            <a:fillRect/>
          </a:stretch>
        </p:blipFill>
        <p:spPr>
          <a:xfrm>
            <a:off x="984143" y="862990"/>
            <a:ext cx="5869386" cy="3931797"/>
          </a:xfrm>
          <a:prstGeom prst="rect">
            <a:avLst/>
          </a:prstGeom>
        </p:spPr>
      </p:pic>
      <p:sp>
        <p:nvSpPr>
          <p:cNvPr id="7" name="Striped Right Arrow 6"/>
          <p:cNvSpPr/>
          <p:nvPr/>
        </p:nvSpPr>
        <p:spPr>
          <a:xfrm rot="19834916" flipH="1">
            <a:off x="5361613" y="2809366"/>
            <a:ext cx="2882128" cy="79223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Most common configuration error is to forget this command!</a:t>
            </a:r>
          </a:p>
        </p:txBody>
      </p:sp>
    </p:spTree>
    <p:extLst>
      <p:ext uri="{BB962C8B-B14F-4D97-AF65-F5344CB8AC3E}">
        <p14:creationId xmlns:p14="http://schemas.microsoft.com/office/powerpoint/2010/main" val="1684865395"/>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Use the </a:t>
            </a:r>
            <a:r>
              <a:rPr lang="en-US" altLang="en-US" b="1" dirty="0" smtClean="0">
                <a:solidFill>
                  <a:srgbClr val="000000"/>
                </a:solidFill>
                <a:cs typeface="Courier New" panose="02070309020205020404" pitchFamily="49" charset="0"/>
              </a:rPr>
              <a:t>show port-security interface</a:t>
            </a:r>
            <a:r>
              <a:rPr lang="en-US" altLang="en-US" b="1" dirty="0" smtClean="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rPr>
              <a:t>command to verify the maximum number of MAC addresses allowed on a particular port and how many of those addresses were learned dynamically using sticky.</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Verifying</a:t>
            </a:r>
          </a:p>
        </p:txBody>
      </p:sp>
      <p:pic>
        <p:nvPicPr>
          <p:cNvPr id="3" name="Picture 2"/>
          <p:cNvPicPr>
            <a:picLocks noChangeAspect="1"/>
          </p:cNvPicPr>
          <p:nvPr/>
        </p:nvPicPr>
        <p:blipFill>
          <a:blip r:embed="rId3"/>
          <a:stretch>
            <a:fillRect/>
          </a:stretch>
        </p:blipFill>
        <p:spPr>
          <a:xfrm>
            <a:off x="728420" y="1957510"/>
            <a:ext cx="3680605" cy="2035325"/>
          </a:xfrm>
          <a:prstGeom prst="rect">
            <a:avLst/>
          </a:prstGeom>
        </p:spPr>
      </p:pic>
      <p:pic>
        <p:nvPicPr>
          <p:cNvPr id="4" name="Picture 3"/>
          <p:cNvPicPr>
            <a:picLocks noChangeAspect="1"/>
          </p:cNvPicPr>
          <p:nvPr/>
        </p:nvPicPr>
        <p:blipFill>
          <a:blip r:embed="rId4"/>
          <a:stretch>
            <a:fillRect/>
          </a:stretch>
        </p:blipFill>
        <p:spPr>
          <a:xfrm>
            <a:off x="4541003" y="1995499"/>
            <a:ext cx="3665188" cy="1999193"/>
          </a:xfrm>
          <a:prstGeom prst="rect">
            <a:avLst/>
          </a:prstGeom>
        </p:spPr>
      </p:pic>
      <p:sp>
        <p:nvSpPr>
          <p:cNvPr id="2" name="TextBox 1"/>
          <p:cNvSpPr txBox="1"/>
          <p:nvPr/>
        </p:nvSpPr>
        <p:spPr>
          <a:xfrm>
            <a:off x="1968437" y="1649733"/>
            <a:ext cx="931665" cy="307777"/>
          </a:xfrm>
          <a:prstGeom prst="rect">
            <a:avLst/>
          </a:prstGeom>
          <a:noFill/>
        </p:spPr>
        <p:txBody>
          <a:bodyPr wrap="none" rtlCol="0">
            <a:spAutoFit/>
          </a:bodyPr>
          <a:lstStyle/>
          <a:p>
            <a:r>
              <a:rPr lang="en-US" sz="1400" b="1" dirty="0" smtClean="0"/>
              <a:t>Dynamic</a:t>
            </a:r>
            <a:endParaRPr lang="en-US" sz="1400" b="1" dirty="0"/>
          </a:p>
        </p:txBody>
      </p:sp>
      <p:sp>
        <p:nvSpPr>
          <p:cNvPr id="7" name="TextBox 6"/>
          <p:cNvSpPr txBox="1"/>
          <p:nvPr/>
        </p:nvSpPr>
        <p:spPr>
          <a:xfrm>
            <a:off x="5907764" y="1649732"/>
            <a:ext cx="712054" cy="307777"/>
          </a:xfrm>
          <a:prstGeom prst="rect">
            <a:avLst/>
          </a:prstGeom>
          <a:noFill/>
        </p:spPr>
        <p:txBody>
          <a:bodyPr wrap="none" rtlCol="0">
            <a:spAutoFit/>
          </a:bodyPr>
          <a:lstStyle/>
          <a:p>
            <a:r>
              <a:rPr lang="en-US" sz="1400" b="1" dirty="0" smtClean="0"/>
              <a:t>Sticky</a:t>
            </a:r>
            <a:endParaRPr lang="en-US" sz="1400" b="1" dirty="0"/>
          </a:p>
        </p:txBody>
      </p:sp>
    </p:spTree>
    <p:extLst>
      <p:ext uri="{BB962C8B-B14F-4D97-AF65-F5344CB8AC3E}">
        <p14:creationId xmlns:p14="http://schemas.microsoft.com/office/powerpoint/2010/main" val="171148848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Use the </a:t>
            </a:r>
            <a:r>
              <a:rPr lang="en-US" altLang="en-US" b="1" dirty="0" smtClean="0">
                <a:solidFill>
                  <a:srgbClr val="000000"/>
                </a:solidFill>
                <a:cs typeface="Courier New" panose="02070309020205020404" pitchFamily="49" charset="0"/>
              </a:rPr>
              <a:t>show running-</a:t>
            </a:r>
            <a:r>
              <a:rPr lang="en-US" altLang="en-US" b="1" dirty="0" err="1" smtClean="0">
                <a:solidFill>
                  <a:srgbClr val="000000"/>
                </a:solidFill>
                <a:cs typeface="Courier New" panose="02070309020205020404" pitchFamily="49" charset="0"/>
              </a:rPr>
              <a:t>config</a:t>
            </a:r>
            <a:r>
              <a:rPr lang="en-US" altLang="en-US" b="1" dirty="0" smtClean="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rPr>
              <a:t>command to see learned MAC addresses added to the configuration.</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endParaRPr lang="en-US" altLang="en-US" dirty="0" smtClean="0">
              <a:solidFill>
                <a:srgbClr val="000000"/>
              </a:solidFill>
            </a:endParaRPr>
          </a:p>
          <a:p>
            <a:r>
              <a:rPr lang="en-US" altLang="en-US" dirty="0" smtClean="0"/>
              <a:t>The </a:t>
            </a:r>
            <a:r>
              <a:rPr lang="en-US" altLang="en-US" b="1" dirty="0" smtClean="0">
                <a:cs typeface="Courier New" panose="02070309020205020404" pitchFamily="49" charset="0"/>
              </a:rPr>
              <a:t>show port-security address</a:t>
            </a:r>
            <a:r>
              <a:rPr lang="en-US" altLang="en-US" b="1" dirty="0" smtClean="0">
                <a:latin typeface="Courier New" panose="02070309020205020404" pitchFamily="49" charset="0"/>
                <a:cs typeface="Courier New" panose="02070309020205020404" pitchFamily="49" charset="0"/>
              </a:rPr>
              <a:t> </a:t>
            </a:r>
            <a:r>
              <a:rPr lang="en-US" altLang="en-US" dirty="0" smtClean="0"/>
              <a:t>command shows how MAC addresses were learned on a particular port.</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Verifying (Cont.)</a:t>
            </a:r>
          </a:p>
        </p:txBody>
      </p:sp>
      <p:pic>
        <p:nvPicPr>
          <p:cNvPr id="2" name="Picture 1"/>
          <p:cNvPicPr>
            <a:picLocks noChangeAspect="1"/>
          </p:cNvPicPr>
          <p:nvPr/>
        </p:nvPicPr>
        <p:blipFill>
          <a:blip r:embed="rId3"/>
          <a:stretch>
            <a:fillRect/>
          </a:stretch>
        </p:blipFill>
        <p:spPr>
          <a:xfrm>
            <a:off x="1790053" y="1286090"/>
            <a:ext cx="4645779" cy="1219711"/>
          </a:xfrm>
          <a:prstGeom prst="rect">
            <a:avLst/>
          </a:prstGeom>
        </p:spPr>
      </p:pic>
      <p:pic>
        <p:nvPicPr>
          <p:cNvPr id="5" name="Picture 4"/>
          <p:cNvPicPr>
            <a:picLocks noChangeAspect="1"/>
          </p:cNvPicPr>
          <p:nvPr/>
        </p:nvPicPr>
        <p:blipFill>
          <a:blip r:embed="rId4"/>
          <a:stretch>
            <a:fillRect/>
          </a:stretch>
        </p:blipFill>
        <p:spPr>
          <a:xfrm>
            <a:off x="1805552" y="3082936"/>
            <a:ext cx="4651970" cy="1543308"/>
          </a:xfrm>
          <a:prstGeom prst="rect">
            <a:avLst/>
          </a:prstGeom>
        </p:spPr>
      </p:pic>
    </p:spTree>
    <p:extLst>
      <p:ext uri="{BB962C8B-B14F-4D97-AF65-F5344CB8AC3E}">
        <p14:creationId xmlns:p14="http://schemas.microsoft.com/office/powerpoint/2010/main" val="30384619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5, </a:t>
            </a:r>
            <a:r>
              <a:rPr lang="en-US" dirty="0"/>
              <a:t>“Assessment” after completing Chapter </a:t>
            </a:r>
            <a:r>
              <a:rPr lang="en-US" dirty="0" smtClean="0"/>
              <a:t>5.</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5: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Switch console messages display when a port security violation occurs. Notice the port link status changes to down.</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Ports in Error Disabled State</a:t>
            </a:r>
          </a:p>
        </p:txBody>
      </p:sp>
      <p:pic>
        <p:nvPicPr>
          <p:cNvPr id="3" name="Picture 2"/>
          <p:cNvPicPr>
            <a:picLocks noChangeAspect="1"/>
          </p:cNvPicPr>
          <p:nvPr/>
        </p:nvPicPr>
        <p:blipFill>
          <a:blip r:embed="rId3"/>
          <a:stretch>
            <a:fillRect/>
          </a:stretch>
        </p:blipFill>
        <p:spPr>
          <a:xfrm>
            <a:off x="728420" y="1501818"/>
            <a:ext cx="7424818" cy="1359234"/>
          </a:xfrm>
          <a:prstGeom prst="rect">
            <a:avLst/>
          </a:prstGeom>
        </p:spPr>
      </p:pic>
      <p:sp>
        <p:nvSpPr>
          <p:cNvPr id="4" name="Oval 3"/>
          <p:cNvSpPr/>
          <p:nvPr/>
        </p:nvSpPr>
        <p:spPr>
          <a:xfrm>
            <a:off x="3665352" y="2425485"/>
            <a:ext cx="4610746" cy="519193"/>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64070017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1093406"/>
            <a:ext cx="4210959" cy="4155319"/>
          </a:xfrm>
        </p:spPr>
        <p:txBody>
          <a:bodyPr/>
          <a:lstStyle/>
          <a:p>
            <a:r>
              <a:rPr lang="en-US" altLang="en-US" dirty="0" smtClean="0">
                <a:solidFill>
                  <a:srgbClr val="000000"/>
                </a:solidFill>
              </a:rPr>
              <a:t>Check the port status and the port security settings.</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Ports in Error Disabled State (Cont.)</a:t>
            </a:r>
          </a:p>
        </p:txBody>
      </p:sp>
      <p:pic>
        <p:nvPicPr>
          <p:cNvPr id="2" name="Picture 1"/>
          <p:cNvPicPr>
            <a:picLocks noChangeAspect="1"/>
          </p:cNvPicPr>
          <p:nvPr/>
        </p:nvPicPr>
        <p:blipFill>
          <a:blip r:embed="rId3"/>
          <a:stretch>
            <a:fillRect/>
          </a:stretch>
        </p:blipFill>
        <p:spPr>
          <a:xfrm>
            <a:off x="508419" y="1735804"/>
            <a:ext cx="3297462" cy="2003800"/>
          </a:xfrm>
          <a:prstGeom prst="rect">
            <a:avLst/>
          </a:prstGeom>
        </p:spPr>
      </p:pic>
      <p:sp>
        <p:nvSpPr>
          <p:cNvPr id="7" name="Rectangle 6"/>
          <p:cNvSpPr txBox="1">
            <a:spLocks noChangeArrowheads="1"/>
          </p:cNvSpPr>
          <p:nvPr/>
        </p:nvSpPr>
        <p:spPr bwMode="auto">
          <a:xfrm>
            <a:off x="4535251" y="1052078"/>
            <a:ext cx="4210959"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Do not re-enable a port until the security threat is investigated and eliminated. </a:t>
            </a:r>
            <a:endParaRPr lang="en-US" altLang="en-US" dirty="0"/>
          </a:p>
          <a:p>
            <a:r>
              <a:rPr lang="en-US" altLang="en-US" dirty="0" smtClean="0"/>
              <a:t>Notice that you must first shut the port down and then issue the </a:t>
            </a:r>
            <a:r>
              <a:rPr lang="en-US" altLang="en-US" b="1" dirty="0" smtClean="0">
                <a:cs typeface="Courier New" panose="02070309020205020404" pitchFamily="49" charset="0"/>
              </a:rPr>
              <a:t>no shutdown</a:t>
            </a:r>
            <a:r>
              <a:rPr lang="en-US" altLang="en-US" b="1" dirty="0" smtClean="0">
                <a:latin typeface="Courier New" panose="02070309020205020404" pitchFamily="49" charset="0"/>
                <a:cs typeface="Courier New" panose="02070309020205020404" pitchFamily="49" charset="0"/>
              </a:rPr>
              <a:t> </a:t>
            </a:r>
            <a:r>
              <a:rPr lang="en-US" altLang="en-US" dirty="0" smtClean="0"/>
              <a:t>command in order to use the particular port again after a security violation has occurred.</a:t>
            </a:r>
          </a:p>
        </p:txBody>
      </p:sp>
      <p:pic>
        <p:nvPicPr>
          <p:cNvPr id="5" name="Picture 4"/>
          <p:cNvPicPr>
            <a:picLocks noChangeAspect="1"/>
          </p:cNvPicPr>
          <p:nvPr/>
        </p:nvPicPr>
        <p:blipFill>
          <a:blip r:embed="rId4"/>
          <a:stretch>
            <a:fillRect/>
          </a:stretch>
        </p:blipFill>
        <p:spPr>
          <a:xfrm>
            <a:off x="4430095" y="2814199"/>
            <a:ext cx="4589918" cy="968269"/>
          </a:xfrm>
          <a:prstGeom prst="rect">
            <a:avLst/>
          </a:prstGeom>
        </p:spPr>
      </p:pic>
    </p:spTree>
    <p:extLst>
      <p:ext uri="{BB962C8B-B14F-4D97-AF65-F5344CB8AC3E}">
        <p14:creationId xmlns:p14="http://schemas.microsoft.com/office/powerpoint/2010/main" val="86998129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Packet Tracer – Configuring Switch Port Security</a:t>
            </a:r>
          </a:p>
        </p:txBody>
      </p:sp>
      <p:pic>
        <p:nvPicPr>
          <p:cNvPr id="2" name="Picture 1"/>
          <p:cNvPicPr>
            <a:picLocks noChangeAspect="1"/>
          </p:cNvPicPr>
          <p:nvPr/>
        </p:nvPicPr>
        <p:blipFill>
          <a:blip r:embed="rId3"/>
          <a:stretch>
            <a:fillRect/>
          </a:stretch>
        </p:blipFill>
        <p:spPr>
          <a:xfrm>
            <a:off x="1301857" y="817924"/>
            <a:ext cx="4482900" cy="4232586"/>
          </a:xfrm>
          <a:prstGeom prst="rect">
            <a:avLst/>
          </a:prstGeom>
        </p:spPr>
      </p:pic>
    </p:spTree>
    <p:extLst>
      <p:ext uri="{BB962C8B-B14F-4D97-AF65-F5344CB8AC3E}">
        <p14:creationId xmlns:p14="http://schemas.microsoft.com/office/powerpoint/2010/main" val="146101006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Packet Tracer – Troubleshooting Switch Port Security</a:t>
            </a:r>
          </a:p>
        </p:txBody>
      </p:sp>
      <p:pic>
        <p:nvPicPr>
          <p:cNvPr id="2" name="Picture 1"/>
          <p:cNvPicPr>
            <a:picLocks noChangeAspect="1"/>
          </p:cNvPicPr>
          <p:nvPr/>
        </p:nvPicPr>
        <p:blipFill>
          <a:blip r:embed="rId3"/>
          <a:stretch>
            <a:fillRect/>
          </a:stretch>
        </p:blipFill>
        <p:spPr>
          <a:xfrm>
            <a:off x="1141489" y="984142"/>
            <a:ext cx="4573437" cy="3957880"/>
          </a:xfrm>
          <a:prstGeom prst="rect">
            <a:avLst/>
          </a:prstGeom>
        </p:spPr>
      </p:pic>
    </p:spTree>
    <p:extLst>
      <p:ext uri="{BB962C8B-B14F-4D97-AF65-F5344CB8AC3E}">
        <p14:creationId xmlns:p14="http://schemas.microsoft.com/office/powerpoint/2010/main" val="1181455022"/>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Packet Tracer – Configuring Switch Security Features</a:t>
            </a:r>
          </a:p>
        </p:txBody>
      </p:sp>
      <p:pic>
        <p:nvPicPr>
          <p:cNvPr id="2" name="Picture 1"/>
          <p:cNvPicPr>
            <a:picLocks noChangeAspect="1"/>
          </p:cNvPicPr>
          <p:nvPr/>
        </p:nvPicPr>
        <p:blipFill>
          <a:blip r:embed="rId3"/>
          <a:stretch>
            <a:fillRect/>
          </a:stretch>
        </p:blipFill>
        <p:spPr>
          <a:xfrm>
            <a:off x="1053885" y="821703"/>
            <a:ext cx="4807214" cy="4205560"/>
          </a:xfrm>
          <a:prstGeom prst="rect">
            <a:avLst/>
          </a:prstGeom>
        </p:spPr>
      </p:pic>
    </p:spTree>
    <p:extLst>
      <p:ext uri="{BB962C8B-B14F-4D97-AF65-F5344CB8AC3E}">
        <p14:creationId xmlns:p14="http://schemas.microsoft.com/office/powerpoint/2010/main" val="96934424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5.3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6" name="Picture 5"/>
          <p:cNvPicPr>
            <a:picLocks noChangeAspect="1"/>
          </p:cNvPicPr>
          <p:nvPr/>
        </p:nvPicPr>
        <p:blipFill>
          <a:blip r:embed="rId3"/>
          <a:stretch>
            <a:fillRect/>
          </a:stretch>
        </p:blipFill>
        <p:spPr>
          <a:xfrm>
            <a:off x="1751297" y="891152"/>
            <a:ext cx="4898118" cy="3779650"/>
          </a:xfrm>
          <a:prstGeom prst="rect">
            <a:avLst/>
          </a:prstGeom>
        </p:spPr>
      </p:pic>
    </p:spTree>
    <p:extLst>
      <p:ext uri="{BB962C8B-B14F-4D97-AF65-F5344CB8AC3E}">
        <p14:creationId xmlns:p14="http://schemas.microsoft.com/office/powerpoint/2010/main" val="413129598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Configure basic switch settings to meet network </a:t>
            </a:r>
            <a:r>
              <a:rPr lang="en-US" dirty="0" smtClean="0"/>
              <a:t>requirements.</a:t>
            </a:r>
            <a:endParaRPr lang="en-US" dirty="0"/>
          </a:p>
          <a:p>
            <a:r>
              <a:rPr lang="en-US" dirty="0"/>
              <a:t>Configure a switch using </a:t>
            </a:r>
            <a:r>
              <a:rPr lang="en-US" dirty="0" smtClean="0"/>
              <a:t>security </a:t>
            </a:r>
            <a:r>
              <a:rPr lang="en-US" dirty="0"/>
              <a:t>best practices in a small to medium-sized business </a:t>
            </a:r>
            <a:r>
              <a:rPr lang="en-US" dirty="0" smtClean="0"/>
              <a:t>network.</a:t>
            </a:r>
            <a:endParaRPr lang="en-US" dirty="0"/>
          </a:p>
          <a:p>
            <a:pPr marL="0" indent="0">
              <a:buNone/>
            </a:pP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5: Switch Configuration</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5.1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90307124"/>
              </p:ext>
            </p:extLst>
          </p:nvPr>
        </p:nvGraphicFramePr>
        <p:xfrm>
          <a:off x="144463" y="798513"/>
          <a:ext cx="8853486" cy="39624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POST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Boot loader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boot system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boot</a:t>
                      </a:r>
                      <a:r>
                        <a:rPr lang="en-US" sz="1400" b="0" kern="1200" dirty="0" smtClean="0">
                          <a:solidFill>
                            <a:schemeClr val="tx1"/>
                          </a:solidFill>
                          <a:latin typeface="+mn-lt"/>
                          <a:ea typeface="+mn-ea"/>
                          <a:cs typeface="+mn-cs"/>
                        </a:rPr>
                        <a:t> command</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switch: prompt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Mode button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System LED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Port LED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SVI</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Management VLAN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interface </a:t>
                      </a:r>
                      <a:r>
                        <a:rPr lang="en-US" sz="1400" b="1" kern="1200" dirty="0" err="1" smtClean="0">
                          <a:solidFill>
                            <a:schemeClr val="tx1"/>
                          </a:solidFill>
                          <a:latin typeface="+mn-lt"/>
                          <a:ea typeface="+mn-ea"/>
                          <a:cs typeface="+mn-cs"/>
                        </a:rPr>
                        <a:t>vlan</a:t>
                      </a:r>
                      <a:r>
                        <a:rPr lang="en-US" sz="1400" b="1" kern="1200" dirty="0" smtClean="0">
                          <a:solidFill>
                            <a:schemeClr val="tx1"/>
                          </a:solidFill>
                          <a:latin typeface="+mn-lt"/>
                          <a:ea typeface="+mn-ea"/>
                          <a:cs typeface="+mn-cs"/>
                        </a:rPr>
                        <a:t>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vlan</a:t>
                      </a:r>
                      <a:r>
                        <a:rPr lang="en-US" sz="1400" b="1" kern="1200" dirty="0" smtClean="0">
                          <a:solidFill>
                            <a:schemeClr val="tx1"/>
                          </a:solidFill>
                          <a:latin typeface="+mn-lt"/>
                          <a:ea typeface="+mn-ea"/>
                          <a:cs typeface="+mn-cs"/>
                        </a:rPr>
                        <a:t>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name</a:t>
                      </a:r>
                      <a:r>
                        <a:rPr lang="en-US" sz="1400" b="0" kern="1200" dirty="0" smtClean="0">
                          <a:solidFill>
                            <a:schemeClr val="tx1"/>
                          </a:solidFill>
                          <a:latin typeface="+mn-lt"/>
                          <a:ea typeface="+mn-ea"/>
                          <a:cs typeface="+mn-cs"/>
                        </a:rPr>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Full-duplex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Half-duplex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Port speed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duplex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speed</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mdix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SSH configuration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domain-name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crypto key generate</a:t>
                      </a:r>
                      <a:r>
                        <a:rPr lang="en-US" sz="1400" b="1" kern="1200" baseline="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rsa</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transport input local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username secret</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ssh</a:t>
                      </a:r>
                      <a:r>
                        <a:rPr lang="en-US" sz="1400" b="1" kern="1200" dirty="0" smtClean="0">
                          <a:solidFill>
                            <a:schemeClr val="tx1"/>
                          </a:solidFill>
                          <a:latin typeface="+mn-lt"/>
                          <a:ea typeface="+mn-ea"/>
                          <a:cs typeface="+mn-cs"/>
                        </a:rPr>
                        <a:t> version 2</a:t>
                      </a:r>
                      <a:r>
                        <a:rPr lang="en-US" sz="1400" b="0" kern="1200" dirty="0" smtClean="0">
                          <a:solidFill>
                            <a:schemeClr val="tx1"/>
                          </a:solidFill>
                          <a:latin typeface="+mn-lt"/>
                          <a:ea typeface="+mn-ea"/>
                          <a:cs typeface="+mn-cs"/>
                        </a:rPr>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login local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ssh</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Unused ports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Port security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mode access</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 maximum</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 mac-address sticky</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port-security interface</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port-security address</a:t>
                      </a:r>
                      <a:r>
                        <a:rPr lang="en-US" sz="1400" b="0" kern="1200" dirty="0" smtClean="0">
                          <a:solidFill>
                            <a:schemeClr val="tx1"/>
                          </a:solidFill>
                          <a:latin typeface="+mn-lt"/>
                          <a:ea typeface="+mn-ea"/>
                          <a:cs typeface="+mn-cs"/>
                        </a:rPr>
                        <a:t> command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5, </a:t>
            </a:r>
            <a:r>
              <a:rPr lang="en-US" dirty="0"/>
              <a:t>the instructor should:</a:t>
            </a:r>
          </a:p>
          <a:p>
            <a:pPr eaLnBrk="1" hangingPunct="1">
              <a:lnSpc>
                <a:spcPct val="85000"/>
              </a:lnSpc>
              <a:spcBef>
                <a:spcPct val="30000"/>
              </a:spcBef>
            </a:pPr>
            <a:r>
              <a:rPr lang="en-US" dirty="0"/>
              <a:t>Complete Chapter </a:t>
            </a:r>
            <a:r>
              <a:rPr lang="en-US" dirty="0" smtClean="0"/>
              <a:t>5,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Configure initial settings on a Cisco switch.</a:t>
            </a:r>
            <a:endParaRPr lang="en-US" sz="1200" dirty="0"/>
          </a:p>
          <a:p>
            <a:pPr marL="557213" lvl="1" indent="-214313">
              <a:buFont typeface="Arial" panose="020B0604020202020204" pitchFamily="34" charset="0"/>
              <a:buChar char="•"/>
            </a:pPr>
            <a:r>
              <a:rPr lang="en-US" sz="1200" dirty="0" smtClean="0"/>
              <a:t>Configure switch ports to meet network requirements.</a:t>
            </a:r>
            <a:endParaRPr lang="en-US" sz="1200" dirty="0"/>
          </a:p>
          <a:p>
            <a:pPr marL="557213" lvl="1" indent="-214313">
              <a:buFont typeface="Arial" panose="020B0604020202020204" pitchFamily="34" charset="0"/>
              <a:buChar char="•"/>
            </a:pPr>
            <a:r>
              <a:rPr lang="en-US" sz="1200" dirty="0" smtClean="0"/>
              <a:t>Configure the management virtual interface on a switch.</a:t>
            </a:r>
            <a:endParaRPr lang="en-US" sz="1200" dirty="0"/>
          </a:p>
          <a:p>
            <a:pPr marL="557213" lvl="1" indent="-214313">
              <a:buFont typeface="Arial" panose="020B0604020202020204" pitchFamily="34" charset="0"/>
              <a:buChar char="•"/>
            </a:pPr>
            <a:r>
              <a:rPr lang="en-US" sz="1200" dirty="0" smtClean="0"/>
              <a:t>Configure the port security feature to restrict network access.</a:t>
            </a: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5: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Have a Packet Tracer topology with a switch with two or three PCs connected so the demonstration can be used throughout the chapter.</a:t>
            </a:r>
          </a:p>
          <a:p>
            <a:r>
              <a:rPr lang="en-US" dirty="0" smtClean="0"/>
              <a:t>? is a KEY to IOS survival. Remind students that ? is their friend in any Cisco device and they should constantly practice it when doing the activities and labs in class and at home.</a:t>
            </a:r>
          </a:p>
          <a:p>
            <a:r>
              <a:rPr lang="en-US" dirty="0" smtClean="0"/>
              <a:t>Remind students how important switches are to any company. Even if they are an entry level technician, there is a good chance they may be required to cable and configure a switch.</a:t>
            </a:r>
          </a:p>
          <a:p>
            <a:r>
              <a:rPr lang="en-US" dirty="0"/>
              <a:t>Write the following terms on the board and remind students where different information is </a:t>
            </a:r>
            <a:r>
              <a:rPr lang="en-US" dirty="0" smtClean="0"/>
              <a:t>kept:</a:t>
            </a:r>
            <a:endParaRPr lang="en-US" dirty="0"/>
          </a:p>
          <a:p>
            <a:pPr lvl="1"/>
            <a:r>
              <a:rPr lang="en-US" dirty="0"/>
              <a:t>ROM – contains POST and the boot loader software that contains code that tests the hardware and locates an operating system that is allowed to load.</a:t>
            </a:r>
          </a:p>
          <a:p>
            <a:pPr lvl="1"/>
            <a:r>
              <a:rPr lang="en-US" dirty="0"/>
              <a:t>Flash – holds the operating system</a:t>
            </a:r>
          </a:p>
          <a:p>
            <a:pPr lvl="1"/>
            <a:r>
              <a:rPr lang="en-US" dirty="0"/>
              <a:t>RAM – contains the running configuration (commands that you type and enter into the switch)</a:t>
            </a:r>
          </a:p>
          <a:p>
            <a:pPr lvl="1"/>
            <a:r>
              <a:rPr lang="en-US" dirty="0"/>
              <a:t>NVRAM – holds the saved configuration when you type </a:t>
            </a:r>
            <a:r>
              <a:rPr lang="en-US" b="1" dirty="0"/>
              <a:t>copy running-</a:t>
            </a:r>
            <a:r>
              <a:rPr lang="en-US" b="1" dirty="0" err="1"/>
              <a:t>config</a:t>
            </a:r>
            <a:r>
              <a:rPr lang="en-US" b="1" dirty="0"/>
              <a:t> startup-</a:t>
            </a:r>
            <a:r>
              <a:rPr lang="en-US" b="1" dirty="0" err="1"/>
              <a:t>config</a:t>
            </a:r>
            <a:r>
              <a:rPr lang="en-US" b="1" dirty="0"/>
              <a:t> </a:t>
            </a:r>
            <a:r>
              <a:rPr lang="en-US" dirty="0"/>
              <a:t>from a Cisco router or switch command prompt</a:t>
            </a:r>
            <a:r>
              <a:rPr lang="en-US" dirty="0" smtClean="0"/>
              <a:t>.</a:t>
            </a:r>
            <a:endParaRPr lang="en-US" b="1"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Have a switch at the front of the room where you can remind students that the console connection goes to the back of a switch into a port labeled Console and that an Ethernet connection goes from the PC or IP Phone Ethernet port to the front of the switch.</a:t>
            </a:r>
          </a:p>
          <a:p>
            <a:r>
              <a:rPr lang="en-US" dirty="0" smtClean="0"/>
              <a:t>Use the </a:t>
            </a:r>
            <a:r>
              <a:rPr lang="en-US" b="1" dirty="0" smtClean="0"/>
              <a:t>show boot </a:t>
            </a:r>
            <a:r>
              <a:rPr lang="en-US" dirty="0" smtClean="0"/>
              <a:t>command on the Packet Tracer switch to show the students what IOS is loaded.</a:t>
            </a:r>
          </a:p>
          <a:p>
            <a:r>
              <a:rPr lang="en-US" dirty="0" smtClean="0"/>
              <a:t>Write the three switch prompts on the board and ask the students the difference between them:</a:t>
            </a:r>
          </a:p>
          <a:p>
            <a:pPr lvl="1"/>
            <a:r>
              <a:rPr lang="en-US" dirty="0" smtClean="0"/>
              <a:t>Switch&gt;  (User EXEC mode that is shown when a switch first boots)</a:t>
            </a:r>
          </a:p>
          <a:p>
            <a:pPr lvl="1"/>
            <a:r>
              <a:rPr lang="en-US" dirty="0" smtClean="0"/>
              <a:t>Switch#  (Privileged EXEC mode that is shown after someone types </a:t>
            </a:r>
            <a:r>
              <a:rPr lang="en-US" b="1" dirty="0" smtClean="0"/>
              <a:t>enable</a:t>
            </a:r>
            <a:r>
              <a:rPr lang="en-US" dirty="0" smtClean="0"/>
              <a:t>)</a:t>
            </a:r>
          </a:p>
          <a:p>
            <a:pPr lvl="1"/>
            <a:r>
              <a:rPr lang="en-US" dirty="0" smtClean="0"/>
              <a:t>switch:    (Boot loader mode shown when a switch does not have, or cannot find, an operating system)</a:t>
            </a:r>
          </a:p>
          <a:p>
            <a:r>
              <a:rPr lang="en-US" dirty="0" smtClean="0"/>
              <a:t>Explain how a switch needs an IP address to participate on the network just like any TCP/IP-based device (e.g., a PC) </a:t>
            </a:r>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45831013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Draw three Ethernet networks on the board that are not connected (switch with a couple of PCs attached). Under each network, write Network 1, Network 2, and Network 3. Explain that when dealing with switches, a new term is introduced—VLAN or virtual local area network. A VLAN is just another name for a network except it is given a number. Under each network, write the words VLAN 1 under the words Network 1, VLAN 2 under the words Network 2, and VLAN 3 under the words Network 3. Then state that each VLAN or network has a different number.</a:t>
            </a:r>
          </a:p>
          <a:p>
            <a:r>
              <a:rPr lang="en-US" dirty="0" smtClean="0"/>
              <a:t>Explain that a special VLAN is used just for network devices and no users are normally wired into this network even though in some labs they do just to show the students other concepts. This VLAN is called a management VLAN or management network. </a:t>
            </a:r>
          </a:p>
          <a:p>
            <a:r>
              <a:rPr lang="en-US" dirty="0" smtClean="0"/>
              <a:t>Describe how a switch has the IP address assigned to a virtual interface instead of a physical Ethernet port like a PC.</a:t>
            </a:r>
            <a:endParaRPr lang="en-US" b="1" dirty="0" smtClean="0"/>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264491574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6691</TotalTime>
  <Words>3766</Words>
  <Application>Microsoft Office PowerPoint</Application>
  <PresentationFormat>On-screen Show (16:9)</PresentationFormat>
  <Paragraphs>526</Paragraphs>
  <Slides>59</Slides>
  <Notes>57</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Arial</vt:lpstr>
      <vt:lpstr>Calibri</vt:lpstr>
      <vt:lpstr>CiscoSans</vt:lpstr>
      <vt:lpstr>CiscoSans ExtraLight</vt:lpstr>
      <vt:lpstr>CiscoSans Thin</vt:lpstr>
      <vt:lpstr>Courier New</vt:lpstr>
      <vt:lpstr>Wingdings</vt:lpstr>
      <vt:lpstr>Default Theme</vt:lpstr>
      <vt:lpstr>Chapter 5: Switch Configuration</vt:lpstr>
      <vt:lpstr>Instructor Materials – Chapter 5 Planning Guide</vt:lpstr>
      <vt:lpstr>Chapter 5: Switch Configuration</vt:lpstr>
      <vt:lpstr>Chapter 5: Activities</vt:lpstr>
      <vt:lpstr>Chapter 5: Assessment</vt:lpstr>
      <vt:lpstr>Chapter 5: Best Practices</vt:lpstr>
      <vt:lpstr>Chapter 5: Best Practices (Cont.)</vt:lpstr>
      <vt:lpstr>Chapter 5: Best Practices (Cont.)</vt:lpstr>
      <vt:lpstr>Chapter 5: Best Practices (Cont.)</vt:lpstr>
      <vt:lpstr>Chapter 5: Best Practices (Cont.)</vt:lpstr>
      <vt:lpstr>Chapter 5: Best Practices (Cont.)</vt:lpstr>
      <vt:lpstr>Chapter 5: Best Practices (Cont.)</vt:lpstr>
      <vt:lpstr>Chapter 5: Best Practices (Cont.)</vt:lpstr>
      <vt:lpstr>Chapter 5: Additional Help</vt:lpstr>
      <vt:lpstr>PowerPoint Presentation</vt:lpstr>
      <vt:lpstr>Chapter 5: Switch Configuration</vt:lpstr>
      <vt:lpstr>Chapter 5 - Sections &amp; Objectives</vt:lpstr>
      <vt:lpstr>5.1 Configure a Switch with Initial Settings</vt:lpstr>
      <vt:lpstr>Configure a Switch with Initial Settings Switch Boot Sequence</vt:lpstr>
      <vt:lpstr>Configure a Switch with Initial Settings Switch Boot Sequence (Cont.)</vt:lpstr>
      <vt:lpstr>Configure a Switch with Initial Settings Recovering From a System Crash</vt:lpstr>
      <vt:lpstr>Configure a Switch with Initial Settings Switch LED Indicators</vt:lpstr>
      <vt:lpstr>Configure a Switch with Initial Settings Preparing for Basic Switch Management</vt:lpstr>
      <vt:lpstr>Configure a Switch with Initial Settings Configuring Basic Switch Management Access with IPv4</vt:lpstr>
      <vt:lpstr>Configure a Switch with Initial Settings Basic Switch Configuration</vt:lpstr>
      <vt:lpstr>Configure Switch Ports Duplex Communication</vt:lpstr>
      <vt:lpstr>Configure Switch Ports Configure Switch Ports at the Physical Layer</vt:lpstr>
      <vt:lpstr>Configure Switch Ports Auto-MDIX</vt:lpstr>
      <vt:lpstr>Configure Switch Ports Auto-MDIX (Cont.)</vt:lpstr>
      <vt:lpstr>Configure Switch Ports Verifying Switch Port Configuration</vt:lpstr>
      <vt:lpstr>Configure Switch Ports Verifying Switch Port Configuration (Cont.)</vt:lpstr>
      <vt:lpstr>Configure Switch Ports Verifying Switch Port Configuration (Cont.)</vt:lpstr>
      <vt:lpstr>Configure Switch Ports Network Access Layer Issues</vt:lpstr>
      <vt:lpstr>Configure Switch Ports Network Access Layer Issues (Cont.)</vt:lpstr>
      <vt:lpstr>Configure Switch Ports Troubleshooting Network Access Layer Issues</vt:lpstr>
      <vt:lpstr>5.2 Switch Security</vt:lpstr>
      <vt:lpstr>Secure Remote Access SSH Operation</vt:lpstr>
      <vt:lpstr>Secure Remote Access SSH Operation (Cont.)</vt:lpstr>
      <vt:lpstr>Secure Remote Access Configuring SSH</vt:lpstr>
      <vt:lpstr>Secure Remote Access Verifying SSH</vt:lpstr>
      <vt:lpstr>Secure Remote Access Packet Tracer – Configuring SSH</vt:lpstr>
      <vt:lpstr>Switch Port Security Secure Unused Ports</vt:lpstr>
      <vt:lpstr>Switch Port Security Port Security: Operation</vt:lpstr>
      <vt:lpstr>Switch Port Security Port Security: Violation Modes</vt:lpstr>
      <vt:lpstr>Switch Port Security Port Security: Configuring</vt:lpstr>
      <vt:lpstr>Switch Port Security Port Security: Configuring (Cont.)</vt:lpstr>
      <vt:lpstr>Switch Port Security Port Security: Configuring (Cont.)</vt:lpstr>
      <vt:lpstr>Switch Port Security Port Security: Verifying</vt:lpstr>
      <vt:lpstr>Switch Port Security Port Security: Verifying (Cont.)</vt:lpstr>
      <vt:lpstr>Switch Port Security Ports in Error Disabled State</vt:lpstr>
      <vt:lpstr>Switch Port Security Ports in Error Disabled State (Cont.)</vt:lpstr>
      <vt:lpstr>Secure Remote Access Packet Tracer – Configuring Switch Port Security</vt:lpstr>
      <vt:lpstr>Secure Remote Access Packet Tracer – Troubleshooting Switch Port Security</vt:lpstr>
      <vt:lpstr>Secure Remote Access Packet Tracer – Configuring Switch Security Features</vt:lpstr>
      <vt:lpstr>5.3 Chapter Summary</vt:lpstr>
      <vt:lpstr>Conclusion Packet Tracer - Skills Integration Challenge </vt:lpstr>
      <vt:lpstr>Conclusion Chapter 5: Switch Configuration</vt:lpstr>
      <vt:lpstr>Section 5.1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328</cp:revision>
  <dcterms:created xsi:type="dcterms:W3CDTF">2016-08-22T22:27:36Z</dcterms:created>
  <dcterms:modified xsi:type="dcterms:W3CDTF">2017-12-20T17:12:54Z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