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3"/>
  </p:notesMasterIdLst>
  <p:sldIdLst>
    <p:sldId id="513" r:id="rId2"/>
    <p:sldId id="730" r:id="rId3"/>
    <p:sldId id="747" r:id="rId4"/>
    <p:sldId id="763" r:id="rId5"/>
    <p:sldId id="875" r:id="rId6"/>
    <p:sldId id="876" r:id="rId7"/>
    <p:sldId id="735" r:id="rId8"/>
    <p:sldId id="736" r:id="rId9"/>
    <p:sldId id="750" r:id="rId10"/>
    <p:sldId id="877" r:id="rId11"/>
    <p:sldId id="878" r:id="rId12"/>
    <p:sldId id="879" r:id="rId13"/>
    <p:sldId id="880" r:id="rId14"/>
    <p:sldId id="881" r:id="rId15"/>
    <p:sldId id="885" r:id="rId16"/>
    <p:sldId id="882" r:id="rId17"/>
    <p:sldId id="883" r:id="rId18"/>
    <p:sldId id="884" r:id="rId19"/>
    <p:sldId id="745" r:id="rId20"/>
    <p:sldId id="777" r:id="rId21"/>
    <p:sldId id="758" r:id="rId22"/>
    <p:sldId id="760" r:id="rId23"/>
    <p:sldId id="887" r:id="rId24"/>
    <p:sldId id="759" r:id="rId25"/>
    <p:sldId id="628" r:id="rId26"/>
    <p:sldId id="888" r:id="rId27"/>
    <p:sldId id="889" r:id="rId28"/>
    <p:sldId id="890" r:id="rId29"/>
    <p:sldId id="891" r:id="rId30"/>
    <p:sldId id="892" r:id="rId31"/>
    <p:sldId id="893" r:id="rId32"/>
    <p:sldId id="894" r:id="rId33"/>
    <p:sldId id="895" r:id="rId34"/>
    <p:sldId id="896" r:id="rId35"/>
    <p:sldId id="897" r:id="rId36"/>
    <p:sldId id="898" r:id="rId37"/>
    <p:sldId id="859" r:id="rId38"/>
    <p:sldId id="899" r:id="rId39"/>
    <p:sldId id="900" r:id="rId40"/>
    <p:sldId id="762" r:id="rId41"/>
    <p:sldId id="673" r:id="rId42"/>
    <p:sldId id="901" r:id="rId43"/>
    <p:sldId id="902" r:id="rId44"/>
    <p:sldId id="903" r:id="rId45"/>
    <p:sldId id="904" r:id="rId46"/>
    <p:sldId id="905" r:id="rId47"/>
    <p:sldId id="906" r:id="rId48"/>
    <p:sldId id="907" r:id="rId49"/>
    <p:sldId id="908" r:id="rId50"/>
    <p:sldId id="909" r:id="rId51"/>
    <p:sldId id="910" r:id="rId52"/>
    <p:sldId id="911" r:id="rId53"/>
    <p:sldId id="912" r:id="rId54"/>
    <p:sldId id="913" r:id="rId55"/>
    <p:sldId id="914" r:id="rId56"/>
    <p:sldId id="915" r:id="rId57"/>
    <p:sldId id="917" r:id="rId58"/>
    <p:sldId id="918" r:id="rId59"/>
    <p:sldId id="919" r:id="rId60"/>
    <p:sldId id="920" r:id="rId61"/>
    <p:sldId id="921" r:id="rId62"/>
    <p:sldId id="922" r:id="rId63"/>
    <p:sldId id="923" r:id="rId64"/>
    <p:sldId id="924" r:id="rId65"/>
    <p:sldId id="925" r:id="rId66"/>
    <p:sldId id="926" r:id="rId67"/>
    <p:sldId id="927" r:id="rId68"/>
    <p:sldId id="928" r:id="rId69"/>
    <p:sldId id="929" r:id="rId70"/>
    <p:sldId id="930" r:id="rId71"/>
    <p:sldId id="931" r:id="rId72"/>
    <p:sldId id="932" r:id="rId73"/>
    <p:sldId id="935" r:id="rId74"/>
    <p:sldId id="936" r:id="rId75"/>
    <p:sldId id="937" r:id="rId76"/>
    <p:sldId id="938" r:id="rId77"/>
    <p:sldId id="771" r:id="rId78"/>
    <p:sldId id="823" r:id="rId79"/>
    <p:sldId id="765" r:id="rId80"/>
    <p:sldId id="939" r:id="rId81"/>
    <p:sldId id="291" r:id="rId8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autoAdjust="0"/>
    <p:restoredTop sz="81000" autoAdjust="0"/>
  </p:normalViewPr>
  <p:slideViewPr>
    <p:cSldViewPr snapToGrid="0" showGuides="1">
      <p:cViewPr varScale="1">
        <p:scale>
          <a:sx n="101" d="100"/>
          <a:sy n="101" d="100"/>
        </p:scale>
        <p:origin x="81" y="267"/>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baseline="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46713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85060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70829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36823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7366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15</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75250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423212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41741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66903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19</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GB" dirty="0" smtClean="0"/>
          </a:p>
        </p:txBody>
      </p:sp>
    </p:spTree>
    <p:extLst>
      <p:ext uri="{BB962C8B-B14F-4D97-AF65-F5344CB8AC3E}">
        <p14:creationId xmlns:p14="http://schemas.microsoft.com/office/powerpoint/2010/main" val="3033486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9.1 – NAT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Address Space</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t>
            </a:r>
            <a:r>
              <a:rPr lang="en-US" baseline="0" smtClean="0">
                <a:latin typeface="Arial" charset="0"/>
              </a:rPr>
              <a:t>Address Space</a:t>
            </a:r>
            <a:endParaRPr lang="en-US" dirty="0" smtClean="0"/>
          </a:p>
        </p:txBody>
      </p:sp>
    </p:spTree>
    <p:extLst>
      <p:ext uri="{BB962C8B-B14F-4D97-AF65-F5344CB8AC3E}">
        <p14:creationId xmlns:p14="http://schemas.microsoft.com/office/powerpoint/2010/main" val="285366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9.1.1.2</a:t>
            </a:r>
            <a:r>
              <a:rPr lang="en-US" baseline="0" dirty="0" smtClean="0">
                <a:latin typeface="Arial" charset="0"/>
              </a:rPr>
              <a:t> – What is NAT?</a:t>
            </a:r>
            <a:endParaRPr lang="en-US" dirty="0" smtClean="0"/>
          </a:p>
        </p:txBody>
      </p:sp>
    </p:spTree>
    <p:extLst>
      <p:ext uri="{BB962C8B-B14F-4D97-AF65-F5344CB8AC3E}">
        <p14:creationId xmlns:p14="http://schemas.microsoft.com/office/powerpoint/2010/main" val="1750980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9.1.1.3</a:t>
            </a:r>
            <a:r>
              <a:rPr lang="en-US" baseline="0" dirty="0" smtClean="0">
                <a:latin typeface="Arial" charset="0"/>
              </a:rPr>
              <a:t> –NAT Terminology</a:t>
            </a:r>
            <a:endParaRPr lang="en-US" dirty="0" smtClean="0"/>
          </a:p>
        </p:txBody>
      </p:sp>
    </p:spTree>
    <p:extLst>
      <p:ext uri="{BB962C8B-B14F-4D97-AF65-F5344CB8AC3E}">
        <p14:creationId xmlns:p14="http://schemas.microsoft.com/office/powerpoint/2010/main" val="1607055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9.1.1.4</a:t>
            </a:r>
            <a:r>
              <a:rPr lang="en-US" baseline="0" dirty="0" smtClean="0">
                <a:latin typeface="Arial" charset="0"/>
              </a:rPr>
              <a:t> –NAT Terminology (Cont.)</a:t>
            </a:r>
            <a:endParaRPr lang="en-US" dirty="0" smtClean="0"/>
          </a:p>
        </p:txBody>
      </p:sp>
    </p:spTree>
    <p:extLst>
      <p:ext uri="{BB962C8B-B14F-4D97-AF65-F5344CB8AC3E}">
        <p14:creationId xmlns:p14="http://schemas.microsoft.com/office/powerpoint/2010/main" val="1431467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a:t>
            </a:r>
            <a:endParaRPr lang="en-US" dirty="0" smtClean="0"/>
          </a:p>
        </p:txBody>
      </p:sp>
    </p:spTree>
    <p:extLst>
      <p:ext uri="{BB962C8B-B14F-4D97-AF65-F5344CB8AC3E}">
        <p14:creationId xmlns:p14="http://schemas.microsoft.com/office/powerpoint/2010/main" val="211798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 (Cont.)</a:t>
            </a:r>
            <a:endParaRPr lang="en-US" dirty="0" smtClean="0"/>
          </a:p>
        </p:txBody>
      </p:sp>
    </p:spTree>
    <p:extLst>
      <p:ext uri="{BB962C8B-B14F-4D97-AF65-F5344CB8AC3E}">
        <p14:creationId xmlns:p14="http://schemas.microsoft.com/office/powerpoint/2010/main" val="3754547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9.1.2.1</a:t>
            </a:r>
            <a:r>
              <a:rPr lang="en-US" baseline="0" dirty="0" smtClean="0">
                <a:latin typeface="Arial" charset="0"/>
              </a:rPr>
              <a:t> – Static NAT</a:t>
            </a:r>
            <a:endParaRPr lang="en-US" dirty="0" smtClean="0"/>
          </a:p>
        </p:txBody>
      </p:sp>
    </p:spTree>
    <p:extLst>
      <p:ext uri="{BB962C8B-B14F-4D97-AF65-F5344CB8AC3E}">
        <p14:creationId xmlns:p14="http://schemas.microsoft.com/office/powerpoint/2010/main" val="2692084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9.1.2.2</a:t>
            </a:r>
            <a:r>
              <a:rPr lang="en-US" baseline="0" dirty="0" smtClean="0">
                <a:latin typeface="Arial" charset="0"/>
              </a:rPr>
              <a:t> – Dynamic NAT</a:t>
            </a:r>
            <a:endParaRPr lang="en-US" dirty="0" smtClean="0"/>
          </a:p>
        </p:txBody>
      </p:sp>
    </p:spTree>
    <p:extLst>
      <p:ext uri="{BB962C8B-B14F-4D97-AF65-F5344CB8AC3E}">
        <p14:creationId xmlns:p14="http://schemas.microsoft.com/office/powerpoint/2010/main" val="396862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9.1.2.3</a:t>
            </a:r>
            <a:r>
              <a:rPr lang="en-US" baseline="0" dirty="0" smtClean="0">
                <a:latin typeface="Arial" charset="0"/>
              </a:rPr>
              <a:t> – Port Address Translation (PAT)</a:t>
            </a:r>
            <a:endParaRPr lang="en-US" dirty="0" smtClean="0"/>
          </a:p>
        </p:txBody>
      </p:sp>
    </p:spTree>
    <p:extLst>
      <p:ext uri="{BB962C8B-B14F-4D97-AF65-F5344CB8AC3E}">
        <p14:creationId xmlns:p14="http://schemas.microsoft.com/office/powerpoint/2010/main" val="416434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9.1.2.4</a:t>
            </a:r>
            <a:r>
              <a:rPr lang="en-US" baseline="0" dirty="0" smtClean="0">
                <a:latin typeface="Arial" charset="0"/>
              </a:rPr>
              <a:t> – Next Available Port</a:t>
            </a:r>
            <a:endParaRPr lang="en-US" dirty="0" smtClean="0"/>
          </a:p>
        </p:txBody>
      </p:sp>
    </p:spTree>
    <p:extLst>
      <p:ext uri="{BB962C8B-B14F-4D97-AF65-F5344CB8AC3E}">
        <p14:creationId xmlns:p14="http://schemas.microsoft.com/office/powerpoint/2010/main" val="335248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9.1.2.5</a:t>
            </a:r>
            <a:r>
              <a:rPr lang="en-US" baseline="0" dirty="0" smtClean="0">
                <a:latin typeface="Arial" charset="0"/>
              </a:rPr>
              <a:t> – Comparing NAT and PAT</a:t>
            </a:r>
            <a:endParaRPr lang="en-US" dirty="0" smtClean="0"/>
          </a:p>
        </p:txBody>
      </p:sp>
    </p:spTree>
    <p:extLst>
      <p:ext uri="{BB962C8B-B14F-4D97-AF65-F5344CB8AC3E}">
        <p14:creationId xmlns:p14="http://schemas.microsoft.com/office/powerpoint/2010/main" val="3314576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9.1.2.6</a:t>
            </a:r>
            <a:r>
              <a:rPr lang="en-US" baseline="0" dirty="0" smtClean="0">
                <a:latin typeface="Arial" charset="0"/>
              </a:rPr>
              <a:t> – Packet Tracer – Investigating NAT Operation</a:t>
            </a:r>
            <a:endParaRPr lang="en-US" dirty="0" smtClean="0"/>
          </a:p>
          <a:p>
            <a:endParaRPr lang="en-US" dirty="0"/>
          </a:p>
        </p:txBody>
      </p:sp>
    </p:spTree>
    <p:extLst>
      <p:ext uri="{BB962C8B-B14F-4D97-AF65-F5344CB8AC3E}">
        <p14:creationId xmlns:p14="http://schemas.microsoft.com/office/powerpoint/2010/main" val="2688151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9.1.3.1</a:t>
            </a:r>
            <a:r>
              <a:rPr lang="en-US" baseline="0" dirty="0" smtClean="0">
                <a:latin typeface="Arial" charset="0"/>
              </a:rPr>
              <a:t> – Advantages of NAT</a:t>
            </a:r>
            <a:endParaRPr lang="en-US" dirty="0" smtClean="0"/>
          </a:p>
        </p:txBody>
      </p:sp>
    </p:spTree>
    <p:extLst>
      <p:ext uri="{BB962C8B-B14F-4D97-AF65-F5344CB8AC3E}">
        <p14:creationId xmlns:p14="http://schemas.microsoft.com/office/powerpoint/2010/main" val="803630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9.1.3.2</a:t>
            </a:r>
            <a:r>
              <a:rPr lang="en-US" baseline="0" dirty="0" smtClean="0">
                <a:latin typeface="Arial" charset="0"/>
              </a:rPr>
              <a:t> – Disadvantages of NAT</a:t>
            </a:r>
            <a:endParaRPr lang="en-US" dirty="0" smtClean="0"/>
          </a:p>
        </p:txBody>
      </p:sp>
    </p:spTree>
    <p:extLst>
      <p:ext uri="{BB962C8B-B14F-4D97-AF65-F5344CB8AC3E}">
        <p14:creationId xmlns:p14="http://schemas.microsoft.com/office/powerpoint/2010/main" val="1272233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9.2 – Configure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2048354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861291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9.2.1.2 – Analyzing Static NAT</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9.2.1.3 – Verifying Static NAT</a:t>
            </a:r>
          </a:p>
          <a:p>
            <a:endParaRPr lang="en-US" dirty="0"/>
          </a:p>
        </p:txBody>
      </p:sp>
    </p:spTree>
    <p:extLst>
      <p:ext uri="{BB962C8B-B14F-4D97-AF65-F5344CB8AC3E}">
        <p14:creationId xmlns:p14="http://schemas.microsoft.com/office/powerpoint/2010/main" val="2552549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9.2.1 – Configuring Static NAT </a:t>
            </a:r>
          </a:p>
          <a:p>
            <a:pPr>
              <a:lnSpc>
                <a:spcPct val="80000"/>
              </a:lnSpc>
              <a:buFontTx/>
              <a:buNone/>
            </a:pPr>
            <a:r>
              <a:rPr lang="en-US" dirty="0" smtClean="0">
                <a:latin typeface="Arial" charset="0"/>
              </a:rPr>
              <a:t>9.2.1.4</a:t>
            </a:r>
            <a:r>
              <a:rPr lang="en-US" baseline="0" dirty="0" smtClean="0">
                <a:latin typeface="Arial" charset="0"/>
              </a:rPr>
              <a:t> – Packet Tracer – Configuring Static NAT</a:t>
            </a:r>
            <a:endParaRPr lang="en-US" dirty="0" smtClean="0"/>
          </a:p>
          <a:p>
            <a:endParaRPr lang="en-US" dirty="0"/>
          </a:p>
        </p:txBody>
      </p:sp>
    </p:spTree>
    <p:extLst>
      <p:ext uri="{BB962C8B-B14F-4D97-AF65-F5344CB8AC3E}">
        <p14:creationId xmlns:p14="http://schemas.microsoft.com/office/powerpoint/2010/main" val="4185358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9.2.2.1 – Dynamic NAT Operation</a:t>
            </a:r>
          </a:p>
          <a:p>
            <a:endParaRPr lang="en-US" dirty="0"/>
          </a:p>
        </p:txBody>
      </p:sp>
    </p:spTree>
    <p:extLst>
      <p:ext uri="{BB962C8B-B14F-4D97-AF65-F5344CB8AC3E}">
        <p14:creationId xmlns:p14="http://schemas.microsoft.com/office/powerpoint/2010/main" val="3134845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9.2.2.2 – Configuring Dynamic NAT</a:t>
            </a:r>
          </a:p>
          <a:p>
            <a:endParaRPr lang="en-US" dirty="0"/>
          </a:p>
        </p:txBody>
      </p:sp>
    </p:spTree>
    <p:extLst>
      <p:ext uri="{BB962C8B-B14F-4D97-AF65-F5344CB8AC3E}">
        <p14:creationId xmlns:p14="http://schemas.microsoft.com/office/powerpoint/2010/main" val="1897218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9.2.2.2 – Configuring Dynamic NAT (Cont.)</a:t>
            </a:r>
          </a:p>
          <a:p>
            <a:endParaRPr lang="en-US" dirty="0"/>
          </a:p>
        </p:txBody>
      </p:sp>
    </p:spTree>
    <p:extLst>
      <p:ext uri="{BB962C8B-B14F-4D97-AF65-F5344CB8AC3E}">
        <p14:creationId xmlns:p14="http://schemas.microsoft.com/office/powerpoint/2010/main" val="873478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a:t>
            </a:r>
          </a:p>
          <a:p>
            <a:endParaRPr lang="en-US" dirty="0"/>
          </a:p>
        </p:txBody>
      </p:sp>
    </p:spTree>
    <p:extLst>
      <p:ext uri="{BB962C8B-B14F-4D97-AF65-F5344CB8AC3E}">
        <p14:creationId xmlns:p14="http://schemas.microsoft.com/office/powerpoint/2010/main" val="2204202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 (Cont.)</a:t>
            </a:r>
          </a:p>
          <a:p>
            <a:endParaRPr lang="en-US" dirty="0"/>
          </a:p>
        </p:txBody>
      </p:sp>
    </p:spTree>
    <p:extLst>
      <p:ext uri="{BB962C8B-B14F-4D97-AF65-F5344CB8AC3E}">
        <p14:creationId xmlns:p14="http://schemas.microsoft.com/office/powerpoint/2010/main" val="111652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756346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a:t>
            </a:r>
          </a:p>
          <a:p>
            <a:endParaRPr lang="en-US" dirty="0"/>
          </a:p>
        </p:txBody>
      </p:sp>
    </p:spTree>
    <p:extLst>
      <p:ext uri="{BB962C8B-B14F-4D97-AF65-F5344CB8AC3E}">
        <p14:creationId xmlns:p14="http://schemas.microsoft.com/office/powerpoint/2010/main" val="3746339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 (Cont.)</a:t>
            </a:r>
          </a:p>
          <a:p>
            <a:endParaRPr lang="en-US" dirty="0"/>
          </a:p>
        </p:txBody>
      </p:sp>
    </p:spTree>
    <p:extLst>
      <p:ext uri="{BB962C8B-B14F-4D97-AF65-F5344CB8AC3E}">
        <p14:creationId xmlns:p14="http://schemas.microsoft.com/office/powerpoint/2010/main" val="3505591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9.2.2 – Configure Dynamic NAT </a:t>
            </a:r>
          </a:p>
          <a:p>
            <a:pPr>
              <a:lnSpc>
                <a:spcPct val="80000"/>
              </a:lnSpc>
              <a:buFontTx/>
              <a:buNone/>
            </a:pPr>
            <a:r>
              <a:rPr lang="en-US" dirty="0" smtClean="0">
                <a:latin typeface="Arial" charset="0"/>
              </a:rPr>
              <a:t>9.2.2.5</a:t>
            </a:r>
            <a:r>
              <a:rPr lang="en-US" baseline="0" dirty="0" smtClean="0">
                <a:latin typeface="Arial" charset="0"/>
              </a:rPr>
              <a:t> – Packet Tracer – Configuring Dynamic NAT</a:t>
            </a:r>
            <a:endParaRPr lang="en-US" dirty="0" smtClean="0"/>
          </a:p>
          <a:p>
            <a:endParaRPr lang="en-US" dirty="0"/>
          </a:p>
        </p:txBody>
      </p:sp>
    </p:spTree>
    <p:extLst>
      <p:ext uri="{BB962C8B-B14F-4D97-AF65-F5344CB8AC3E}">
        <p14:creationId xmlns:p14="http://schemas.microsoft.com/office/powerpoint/2010/main" val="3546704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9.2.2 – Configure Dynamic NAT </a:t>
            </a:r>
          </a:p>
          <a:p>
            <a:pPr>
              <a:lnSpc>
                <a:spcPct val="80000"/>
              </a:lnSpc>
              <a:buFontTx/>
              <a:buNone/>
            </a:pPr>
            <a:r>
              <a:rPr lang="en-US" dirty="0" smtClean="0">
                <a:latin typeface="Arial" charset="0"/>
              </a:rPr>
              <a:t>9.2.2.6</a:t>
            </a:r>
            <a:r>
              <a:rPr lang="en-US" baseline="0" dirty="0" smtClean="0">
                <a:latin typeface="Arial" charset="0"/>
              </a:rPr>
              <a:t> – Lab – Configuring Dynamic and Static NAT</a:t>
            </a:r>
            <a:endParaRPr lang="en-US" dirty="0" smtClean="0"/>
          </a:p>
          <a:p>
            <a:pPr>
              <a:lnSpc>
                <a:spcPct val="80000"/>
              </a:lnSpc>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26858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a:t>
            </a:r>
          </a:p>
          <a:p>
            <a:endParaRPr lang="en-US" dirty="0"/>
          </a:p>
        </p:txBody>
      </p:sp>
    </p:spTree>
    <p:extLst>
      <p:ext uri="{BB962C8B-B14F-4D97-AF65-F5344CB8AC3E}">
        <p14:creationId xmlns:p14="http://schemas.microsoft.com/office/powerpoint/2010/main" val="212415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 (Cont.)</a:t>
            </a:r>
          </a:p>
          <a:p>
            <a:endParaRPr lang="en-US" dirty="0"/>
          </a:p>
        </p:txBody>
      </p:sp>
    </p:spTree>
    <p:extLst>
      <p:ext uri="{BB962C8B-B14F-4D97-AF65-F5344CB8AC3E}">
        <p14:creationId xmlns:p14="http://schemas.microsoft.com/office/powerpoint/2010/main" val="3441894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9.2.3.2 – Configuring PAT: Single Address</a:t>
            </a:r>
            <a:endParaRPr lang="en-US" dirty="0"/>
          </a:p>
        </p:txBody>
      </p:sp>
    </p:spTree>
    <p:extLst>
      <p:ext uri="{BB962C8B-B14F-4D97-AF65-F5344CB8AC3E}">
        <p14:creationId xmlns:p14="http://schemas.microsoft.com/office/powerpoint/2010/main" val="570397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a:t>
            </a:r>
          </a:p>
          <a:p>
            <a:endParaRPr lang="en-US" dirty="0"/>
          </a:p>
        </p:txBody>
      </p:sp>
    </p:spTree>
    <p:extLst>
      <p:ext uri="{BB962C8B-B14F-4D97-AF65-F5344CB8AC3E}">
        <p14:creationId xmlns:p14="http://schemas.microsoft.com/office/powerpoint/2010/main" val="3376304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 (Cont.)</a:t>
            </a:r>
          </a:p>
          <a:p>
            <a:endParaRPr lang="en-US" dirty="0"/>
          </a:p>
        </p:txBody>
      </p:sp>
    </p:spTree>
    <p:extLst>
      <p:ext uri="{BB962C8B-B14F-4D97-AF65-F5344CB8AC3E}">
        <p14:creationId xmlns:p14="http://schemas.microsoft.com/office/powerpoint/2010/main" val="5999541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9.2.3.4 – Verifying PAT</a:t>
            </a:r>
          </a:p>
          <a:p>
            <a:endParaRPr lang="en-US" dirty="0"/>
          </a:p>
        </p:txBody>
      </p:sp>
    </p:spTree>
    <p:extLst>
      <p:ext uri="{BB962C8B-B14F-4D97-AF65-F5344CB8AC3E}">
        <p14:creationId xmlns:p14="http://schemas.microsoft.com/office/powerpoint/2010/main" val="50862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7284527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9.2.3 – Configure PAT</a:t>
            </a:r>
          </a:p>
          <a:p>
            <a:pPr>
              <a:lnSpc>
                <a:spcPct val="80000"/>
              </a:lnSpc>
              <a:buFontTx/>
              <a:buNone/>
            </a:pPr>
            <a:r>
              <a:rPr lang="en-US" dirty="0" smtClean="0">
                <a:latin typeface="Arial" charset="0"/>
              </a:rPr>
              <a:t>9.2.3.6</a:t>
            </a:r>
            <a:r>
              <a:rPr lang="en-US" baseline="0" dirty="0" smtClean="0">
                <a:latin typeface="Arial" charset="0"/>
              </a:rPr>
              <a:t> – Packet Tracer – Implementing Static and Dynamic NAT</a:t>
            </a:r>
            <a:endParaRPr lang="en-US" dirty="0" smtClean="0"/>
          </a:p>
          <a:p>
            <a:endParaRPr lang="en-US" dirty="0"/>
          </a:p>
        </p:txBody>
      </p:sp>
    </p:spTree>
    <p:extLst>
      <p:ext uri="{BB962C8B-B14F-4D97-AF65-F5344CB8AC3E}">
        <p14:creationId xmlns:p14="http://schemas.microsoft.com/office/powerpoint/2010/main" val="2569053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9.2.3 – Configure PAT</a:t>
            </a:r>
          </a:p>
          <a:p>
            <a:pPr>
              <a:lnSpc>
                <a:spcPct val="80000"/>
              </a:lnSpc>
              <a:buFontTx/>
              <a:buNone/>
            </a:pPr>
            <a:r>
              <a:rPr lang="en-US" dirty="0" smtClean="0">
                <a:latin typeface="Arial" charset="0"/>
              </a:rPr>
              <a:t>9.2.3.7</a:t>
            </a:r>
            <a:r>
              <a:rPr lang="en-US" baseline="0" dirty="0" smtClean="0">
                <a:latin typeface="Arial" charset="0"/>
              </a:rPr>
              <a:t> – Lab – Configuring Port Address Translation (PAT)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836823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9.2.4.1 – Port Forwarding</a:t>
            </a:r>
          </a:p>
          <a:p>
            <a:endParaRPr lang="en-US" dirty="0"/>
          </a:p>
        </p:txBody>
      </p:sp>
    </p:spTree>
    <p:extLst>
      <p:ext uri="{BB962C8B-B14F-4D97-AF65-F5344CB8AC3E}">
        <p14:creationId xmlns:p14="http://schemas.microsoft.com/office/powerpoint/2010/main" val="3533023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9.2.4.2 – Wireless Router Example</a:t>
            </a:r>
          </a:p>
          <a:p>
            <a:endParaRPr lang="en-US" dirty="0"/>
          </a:p>
        </p:txBody>
      </p:sp>
    </p:spTree>
    <p:extLst>
      <p:ext uri="{BB962C8B-B14F-4D97-AF65-F5344CB8AC3E}">
        <p14:creationId xmlns:p14="http://schemas.microsoft.com/office/powerpoint/2010/main" val="3277369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a:t>
            </a:r>
          </a:p>
          <a:p>
            <a:endParaRPr lang="en-US" dirty="0"/>
          </a:p>
        </p:txBody>
      </p:sp>
    </p:spTree>
    <p:extLst>
      <p:ext uri="{BB962C8B-B14F-4D97-AF65-F5344CB8AC3E}">
        <p14:creationId xmlns:p14="http://schemas.microsoft.com/office/powerpoint/2010/main" val="4154164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 (Cont.)</a:t>
            </a:r>
          </a:p>
          <a:p>
            <a:endParaRPr lang="en-US" dirty="0"/>
          </a:p>
        </p:txBody>
      </p:sp>
    </p:spTree>
    <p:extLst>
      <p:ext uri="{BB962C8B-B14F-4D97-AF65-F5344CB8AC3E}">
        <p14:creationId xmlns:p14="http://schemas.microsoft.com/office/powerpoint/2010/main" val="3804947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pPr>
              <a:lnSpc>
                <a:spcPct val="80000"/>
              </a:lnSpc>
              <a:buFontTx/>
              <a:buNone/>
            </a:pPr>
            <a:r>
              <a:rPr lang="en-US" dirty="0" smtClean="0">
                <a:latin typeface="Arial" charset="0"/>
              </a:rPr>
              <a:t>9.2.4.4</a:t>
            </a:r>
            <a:r>
              <a:rPr lang="en-US" baseline="0" dirty="0" smtClean="0">
                <a:latin typeface="Arial" charset="0"/>
              </a:rPr>
              <a:t> – Packet Tracer – Configuring Port Forwarding on a Wireless Router</a:t>
            </a:r>
            <a:endParaRPr lang="en-US" dirty="0" smtClean="0"/>
          </a:p>
          <a:p>
            <a:endParaRPr lang="en-US" dirty="0"/>
          </a:p>
        </p:txBody>
      </p:sp>
    </p:spTree>
    <p:extLst>
      <p:ext uri="{BB962C8B-B14F-4D97-AF65-F5344CB8AC3E}">
        <p14:creationId xmlns:p14="http://schemas.microsoft.com/office/powerpoint/2010/main" val="793691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9.2.5.1 – NAT for IPv6?</a:t>
            </a:r>
          </a:p>
          <a:p>
            <a:endParaRPr lang="en-US" dirty="0"/>
          </a:p>
        </p:txBody>
      </p:sp>
    </p:spTree>
    <p:extLst>
      <p:ext uri="{BB962C8B-B14F-4D97-AF65-F5344CB8AC3E}">
        <p14:creationId xmlns:p14="http://schemas.microsoft.com/office/powerpoint/2010/main" val="4230274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9.2.5.2 – IPv6</a:t>
            </a:r>
            <a:r>
              <a:rPr lang="en-US" baseline="0" dirty="0" smtClean="0"/>
              <a:t> Unique Local Addresses</a:t>
            </a:r>
            <a:endParaRPr lang="en-US" dirty="0" smtClean="0"/>
          </a:p>
          <a:p>
            <a:endParaRPr lang="en-US" dirty="0"/>
          </a:p>
        </p:txBody>
      </p:sp>
    </p:spTree>
    <p:extLst>
      <p:ext uri="{BB962C8B-B14F-4D97-AF65-F5344CB8AC3E}">
        <p14:creationId xmlns:p14="http://schemas.microsoft.com/office/powerpoint/2010/main" val="24772920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9.2.5.3 – NAT for IPv6</a:t>
            </a:r>
          </a:p>
          <a:p>
            <a:endParaRPr lang="en-US" dirty="0"/>
          </a:p>
        </p:txBody>
      </p:sp>
    </p:spTree>
    <p:extLst>
      <p:ext uri="{BB962C8B-B14F-4D97-AF65-F5344CB8AC3E}">
        <p14:creationId xmlns:p14="http://schemas.microsoft.com/office/powerpoint/2010/main" val="141372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9.3 – Troubleshoot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9.3.1.1 – The </a:t>
            </a:r>
            <a:r>
              <a:rPr lang="en-US" b="1" dirty="0" smtClean="0"/>
              <a:t>show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9.3.1.2 – The </a:t>
            </a:r>
            <a:r>
              <a:rPr lang="en-US" b="1" dirty="0" smtClean="0"/>
              <a:t>debug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325722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9.3.1.4</a:t>
            </a:r>
            <a:r>
              <a:rPr lang="en-US" baseline="0" dirty="0" smtClean="0">
                <a:latin typeface="Arial" charset="0"/>
              </a:rPr>
              <a:t> – Packet Tracer – Verifying and Troubleshooting NAT Configurations</a:t>
            </a:r>
            <a:endParaRPr lang="en-US" dirty="0" smtClean="0"/>
          </a:p>
          <a:p>
            <a:endParaRPr lang="en-US" dirty="0"/>
          </a:p>
        </p:txBody>
      </p:sp>
    </p:spTree>
    <p:extLst>
      <p:ext uri="{BB962C8B-B14F-4D97-AF65-F5344CB8AC3E}">
        <p14:creationId xmlns:p14="http://schemas.microsoft.com/office/powerpoint/2010/main" val="1024149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9.3.1.5</a:t>
            </a:r>
            <a:r>
              <a:rPr lang="en-US" baseline="0" dirty="0" smtClean="0">
                <a:latin typeface="Arial" charset="0"/>
              </a:rPr>
              <a:t> – Lab – Troubleshooting NAT Configurations</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42079908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1391239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9.4.1.3 – </a:t>
            </a:r>
            <a:r>
              <a:rPr lang="sv-SE" dirty="0" smtClean="0"/>
              <a:t>NAT for IPv4</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9 -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en.wikiversity.org/wiki/Cisco_Networking/CCENT" TargetMode="External"/><Relationship Id="rId4" Type="http://schemas.openxmlformats.org/officeDocument/2006/relationships/hyperlink" Target="https://www.netacad.com/group/communities/ccna-blo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773198" cy="644730"/>
          </a:xfrm>
        </p:spPr>
        <p:txBody>
          <a:bodyPr/>
          <a:lstStyle/>
          <a:p>
            <a:r>
              <a:rPr lang="en-US" dirty="0" smtClean="0"/>
              <a:t>Chapter </a:t>
            </a:r>
            <a:r>
              <a:rPr lang="en-US" dirty="0"/>
              <a:t>9</a:t>
            </a:r>
            <a:r>
              <a:rPr lang="en-US" dirty="0" smtClean="0"/>
              <a:t>: NAT for IPv4</a:t>
            </a:r>
            <a:endParaRPr lang="en-US" dirty="0"/>
          </a:p>
        </p:txBody>
      </p:sp>
      <p:sp>
        <p:nvSpPr>
          <p:cNvPr id="7" name="Subtitle 6"/>
          <p:cNvSpPr>
            <a:spLocks noGrp="1"/>
          </p:cNvSpPr>
          <p:nvPr>
            <p:ph type="subTitle" idx="1"/>
          </p:nvPr>
        </p:nvSpPr>
        <p:spPr>
          <a:xfrm>
            <a:off x="469496" y="3809526"/>
            <a:ext cx="2986625"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Explain how public IP addresses are leased from a service provider, one provided as part of a service connection, or one provided upon request.</a:t>
            </a:r>
          </a:p>
          <a:p>
            <a:r>
              <a:rPr lang="en-US" dirty="0" smtClean="0"/>
              <a:t>Reiterate how all public IPv4 addresses that traverse the Internet must be registered with a Regional Internet Registry (RIR).</a:t>
            </a:r>
          </a:p>
          <a:p>
            <a:r>
              <a:rPr lang="en-US" dirty="0"/>
              <a:t>IPv4 has a theoretical maximum of 4.3 billion addresses.</a:t>
            </a:r>
          </a:p>
          <a:p>
            <a:r>
              <a:rPr lang="en-US" dirty="0" smtClean="0"/>
              <a:t>A long term solution is IPv6, but Network Address Translation (NAT) provides a short term solution used by the majority of businesses and some home connections.</a:t>
            </a:r>
          </a:p>
          <a:p>
            <a:r>
              <a:rPr lang="en-US" dirty="0" smtClean="0"/>
              <a:t>Describe how NAT is performed by the device labeled “Border Router” or by the device that connects to the provider.</a:t>
            </a:r>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309777945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Section 9.1 Terms</a:t>
            </a:r>
          </a:p>
          <a:p>
            <a:pPr lvl="1"/>
            <a:r>
              <a:rPr lang="en-US" dirty="0" smtClean="0"/>
              <a:t>Define the four types of NAT addresses – always remember that you must think of the internal (private address) device sending data to an external (public address) device when thinking of the that term is applied. Show the graphic of 9.1.1.3 in the curriculum.</a:t>
            </a:r>
          </a:p>
          <a:p>
            <a:pPr lvl="2"/>
            <a:r>
              <a:rPr lang="en-US" dirty="0" smtClean="0"/>
              <a:t>Inside local address – the private number inside a company.</a:t>
            </a:r>
          </a:p>
          <a:p>
            <a:pPr lvl="2"/>
            <a:r>
              <a:rPr lang="en-US" dirty="0" smtClean="0"/>
              <a:t>Outside local address  - the public address of the destination device (that is beyond the border router or outside the local company or home; it is local because it is an address that appears in the packet header when the packet is going out to the Internet in order to reach the destination device.</a:t>
            </a:r>
          </a:p>
          <a:p>
            <a:pPr lvl="2"/>
            <a:r>
              <a:rPr lang="en-US" dirty="0" smtClean="0"/>
              <a:t>Inside global address – the public IP address assigned to the inside local address when packets from the internal device travel to the outside network (past the border router).</a:t>
            </a:r>
          </a:p>
          <a:p>
            <a:pPr lvl="2"/>
            <a:r>
              <a:rPr lang="en-US" dirty="0" smtClean="0"/>
              <a:t>Outside global address – the public IP address assigned to the destination device.</a:t>
            </a:r>
          </a:p>
          <a:p>
            <a:pPr lvl="2"/>
            <a:r>
              <a:rPr lang="en-US" dirty="0" smtClean="0"/>
              <a:t>Remember that the addresses can be broken up into two sections</a:t>
            </a:r>
          </a:p>
          <a:p>
            <a:pPr lvl="3"/>
            <a:r>
              <a:rPr lang="en-US" dirty="0" smtClean="0"/>
              <a:t>Inside or outside address – inside is the address of the device that has the private IP address assigned “inside” the company. Outside is the public address of the destination.</a:t>
            </a:r>
          </a:p>
          <a:p>
            <a:pPr lvl="3"/>
            <a:r>
              <a:rPr lang="en-US" dirty="0" smtClean="0"/>
              <a:t>Local or global address – A local address is any address that appears inside the company. It can be the private address of the company network device or the public address of the destination device. A global address is any address that appears on the outside of the company. These are public addresses when they are routed to the Internet because that is required.</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409765806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667208"/>
            <a:ext cx="8853286" cy="4155319"/>
          </a:xfrm>
        </p:spPr>
        <p:txBody>
          <a:bodyPr/>
          <a:lstStyle/>
          <a:p>
            <a:r>
              <a:rPr lang="en-US" dirty="0" smtClean="0"/>
              <a:t>Section 9.1 Terms</a:t>
            </a:r>
          </a:p>
          <a:p>
            <a:pPr lvl="1"/>
            <a:r>
              <a:rPr lang="en-US" dirty="0" smtClean="0"/>
              <a:t>Do activity 9.1.1.6 together to see if the students have the basic concepts about NAT addresses.</a:t>
            </a:r>
          </a:p>
          <a:p>
            <a:r>
              <a:rPr lang="en-US" dirty="0" smtClean="0"/>
              <a:t>Section 9.1.2 Types of NAT</a:t>
            </a:r>
          </a:p>
          <a:p>
            <a:pPr lvl="1"/>
            <a:r>
              <a:rPr lang="en-US" dirty="0" smtClean="0"/>
              <a:t>One public (global) IP address can provide over 65,000 translations for internal company devices that have a private IP address assigned.</a:t>
            </a:r>
          </a:p>
          <a:p>
            <a:pPr lvl="1"/>
            <a:r>
              <a:rPr lang="en-US" dirty="0" smtClean="0"/>
              <a:t>Types of NAT</a:t>
            </a:r>
          </a:p>
          <a:p>
            <a:pPr lvl="2"/>
            <a:r>
              <a:rPr lang="en-US" dirty="0" smtClean="0"/>
              <a:t>Static NAT – one private address mapped to one public address - one device (usually a server) inside a company that has a private IP address is assigned a public address so that the device is reachable from outside networks.</a:t>
            </a:r>
          </a:p>
          <a:p>
            <a:pPr lvl="2"/>
            <a:r>
              <a:rPr lang="en-US" dirty="0" smtClean="0"/>
              <a:t>Dynamic NAT – many private addresses mapped to a smaller number of public addresses.</a:t>
            </a:r>
          </a:p>
          <a:p>
            <a:pPr lvl="2"/>
            <a:r>
              <a:rPr lang="en-US" dirty="0" smtClean="0"/>
              <a:t>Port Address Translation (PAT) – many private addresses mapped to one public address – also known as NAT overloading</a:t>
            </a:r>
          </a:p>
          <a:p>
            <a:pPr lvl="1"/>
            <a:r>
              <a:rPr lang="en-US" dirty="0" smtClean="0"/>
              <a:t>Note that as an instructor, you may want to just cover Static NAT and show the configuration of it. Then explain/demonstrate PAT.</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1851952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Section 9.1.2 Types of NAT (Cont.)</a:t>
            </a:r>
          </a:p>
          <a:p>
            <a:pPr lvl="1"/>
            <a:r>
              <a:rPr lang="en-US" dirty="0" smtClean="0"/>
              <a:t>Review how source and destination port numbers are assigned at Layer 4 by TCP and UDP.</a:t>
            </a:r>
          </a:p>
          <a:p>
            <a:pPr lvl="2"/>
            <a:r>
              <a:rPr lang="en-US" dirty="0" smtClean="0"/>
              <a:t>Source port numbers can be used by PAT, if it has not been used.</a:t>
            </a:r>
          </a:p>
          <a:p>
            <a:pPr lvl="2"/>
            <a:r>
              <a:rPr lang="en-US" dirty="0" smtClean="0"/>
              <a:t>If source port number has been used, a port number is assigned from one of the following groups: 0-511, 512-1023, 1024-65,535</a:t>
            </a:r>
          </a:p>
          <a:p>
            <a:pPr lvl="2"/>
            <a:r>
              <a:rPr lang="en-US" dirty="0" smtClean="0"/>
              <a:t>Describe how ICMP can still be translated and the packet sent to a network device that has a public (global) IP address because PAT assigns port numbers for the translation.</a:t>
            </a:r>
          </a:p>
          <a:p>
            <a:pPr lvl="2"/>
            <a:r>
              <a:rPr lang="en-US" dirty="0" smtClean="0"/>
              <a:t>Activity 9.2.3.5 might be good to use to review this information.</a:t>
            </a:r>
          </a:p>
          <a:p>
            <a:pPr lvl="1"/>
            <a:r>
              <a:rPr lang="en-US" dirty="0" smtClean="0"/>
              <a:t>Section 9.1.3 Advantages/Disadvantages of NAT</a:t>
            </a:r>
          </a:p>
          <a:p>
            <a:pPr lvl="2"/>
            <a:r>
              <a:rPr lang="en-US" dirty="0" smtClean="0"/>
              <a:t>Ask the students what they think an advantage of NAT is after hearing about it (conserves public IP addresses, allows consistent (non-changing) private IP addressing, allows flexibility when changing providers or types of connections to the public network, and provides network security).</a:t>
            </a:r>
          </a:p>
          <a:p>
            <a:pPr lvl="2"/>
            <a:r>
              <a:rPr lang="en-US" dirty="0" smtClean="0"/>
              <a:t>Ask the students what they think a disadvantage of NAT would be for a company  (degraded performance, degraded end-to-end functionality, lack of traceability of a packet, tunneling is challenging, and initiating TCP connections can be disrupted). This one is tougher for them so maybe bring up the graphic to 9.1.1.2 and point to where NAT is implemented and ask how might the device be affected by so much work/traffic. Talk about the packet flow and how traceability becomes difficult…maybe bring up shows like CSI Las Vegas or NCIS and how someone couldn’t trace a packet inside a company.</a:t>
            </a:r>
          </a:p>
          <a:p>
            <a:pPr lvl="1"/>
            <a:endParaRPr lang="en-US" dirty="0" smtClean="0"/>
          </a:p>
          <a:p>
            <a:pPr lvl="2"/>
            <a:endParaRPr lang="en-US" dirty="0" smtClean="0"/>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88773052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Section 9.2 Configuration</a:t>
            </a:r>
          </a:p>
          <a:p>
            <a:pPr lvl="1"/>
            <a:r>
              <a:rPr lang="en-US" dirty="0" smtClean="0"/>
              <a:t>Start with static NAT. Write the commands to do on the board. </a:t>
            </a:r>
          </a:p>
          <a:p>
            <a:pPr lvl="1"/>
            <a:r>
              <a:rPr lang="en-US" dirty="0" smtClean="0"/>
              <a:t>Really emphasize where the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inside </a:t>
            </a:r>
            <a:r>
              <a:rPr lang="en-US" dirty="0" smtClean="0"/>
              <a:t>and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out</a:t>
            </a:r>
            <a:r>
              <a:rPr lang="en-US" b="1" dirty="0" smtClean="0"/>
              <a:t>side </a:t>
            </a:r>
            <a:r>
              <a:rPr lang="en-US" dirty="0" smtClean="0"/>
              <a:t>commands go. Have a couple of network drawings from the Internet or that you draw and ask the class to decide which command each interface on the border router would have applied if static NAT was being used.</a:t>
            </a:r>
          </a:p>
          <a:p>
            <a:pPr lvl="1"/>
            <a:r>
              <a:rPr lang="en-US" dirty="0" smtClean="0"/>
              <a:t>Have a Packet Tracer created that already has private IP addresses assigned to the company devices. Have a server cabled to a switch inside the company. Ensure the server has a private IP address assigned. </a:t>
            </a:r>
            <a:r>
              <a:rPr lang="en-US" dirty="0"/>
              <a:t>Ensure one company router connects to an ISP router. </a:t>
            </a:r>
            <a:r>
              <a:rPr lang="en-US" dirty="0" smtClean="0"/>
              <a:t>On the ISP, don’t forget to have a static route to the public IP address used by the server. Create a note on the Packet Tracer as to what the public IP address is. Maybe label the private IP address under or above the server as well. Connect a PC to the ISP router with a crossover cable. Be sure to have a default route on the company border router. </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114040294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Section 9.2 Static NAT Configuration (cont.)</a:t>
            </a:r>
          </a:p>
          <a:p>
            <a:pPr lvl="1"/>
            <a:r>
              <a:rPr lang="en-US" dirty="0" smtClean="0"/>
              <a:t>Have the students configure and test static NAT in the classroom. Have them bring up a web browser on the PC connected to the ISP router and input the public IP address of the server. Review which device gets NAT configured right before they start. Give them 15 minutes to do. Those that cannot do in 15 minutes with or without peer help can submit as homework.</a:t>
            </a:r>
          </a:p>
          <a:p>
            <a:pPr lvl="2"/>
            <a:r>
              <a:rPr lang="en-US" dirty="0" smtClean="0"/>
              <a:t>Something fun to do in this exercise is to customize the message that appears on the web browser when static NAT is configured correctly. On the server, select the </a:t>
            </a:r>
            <a:r>
              <a:rPr lang="en-US" b="1" dirty="0" smtClean="0"/>
              <a:t>Services</a:t>
            </a:r>
            <a:r>
              <a:rPr lang="en-US" dirty="0" smtClean="0"/>
              <a:t> tab. Select </a:t>
            </a:r>
            <a:r>
              <a:rPr lang="en-US" b="1" dirty="0" smtClean="0"/>
              <a:t>HTTP </a:t>
            </a:r>
            <a:r>
              <a:rPr lang="en-US" dirty="0" smtClean="0"/>
              <a:t>from the left menu. Locate line 5 or the line that has the index.html file name. Select the word </a:t>
            </a:r>
            <a:r>
              <a:rPr lang="en-US" b="1" dirty="0" smtClean="0"/>
              <a:t>(edit) </a:t>
            </a:r>
            <a:r>
              <a:rPr lang="en-US" dirty="0" smtClean="0"/>
              <a:t>on the row that contains the index.html file name. Change the words “Cisco Packet Tracer” or “Welcome to Cisco Packet Tracer. Opening doors to new opportunities. Mind Wide Open.” to a customized message to the students. </a:t>
            </a:r>
          </a:p>
          <a:p>
            <a:pPr lvl="2"/>
            <a:r>
              <a:rPr lang="en-US" dirty="0" smtClean="0"/>
              <a:t>Make sure the students do the </a:t>
            </a:r>
            <a:r>
              <a:rPr lang="en-US" b="1" dirty="0" smtClean="0"/>
              <a:t>show </a:t>
            </a:r>
            <a:r>
              <a:rPr lang="en-US" b="1" dirty="0" err="1" smtClean="0"/>
              <a:t>ip</a:t>
            </a:r>
            <a:r>
              <a:rPr lang="en-US" b="1" dirty="0" smtClean="0"/>
              <a:t> </a:t>
            </a:r>
            <a:r>
              <a:rPr lang="en-US" b="1" dirty="0" err="1" smtClean="0"/>
              <a:t>nat</a:t>
            </a:r>
            <a:r>
              <a:rPr lang="en-US" b="1" dirty="0" smtClean="0"/>
              <a:t> translations </a:t>
            </a:r>
            <a:r>
              <a:rPr lang="en-US" dirty="0" smtClean="0"/>
              <a:t>command so they can see that it stays in the translation table all the time.</a:t>
            </a:r>
          </a:p>
          <a:p>
            <a:pPr lvl="2"/>
            <a:endParaRPr lang="en-US" dirty="0" smtClean="0"/>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36293185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Section 9.2 Configuration (Cont.)</a:t>
            </a:r>
          </a:p>
          <a:p>
            <a:pPr lvl="1"/>
            <a:r>
              <a:rPr lang="en-US" dirty="0" smtClean="0"/>
              <a:t>When covering PAT, write the commands to do on the board related to the graphic you have drawn or a sample scenario.</a:t>
            </a:r>
          </a:p>
          <a:p>
            <a:pPr lvl="1"/>
            <a:r>
              <a:rPr lang="en-US" dirty="0" smtClean="0"/>
              <a:t>Describe packet flow and translation again. </a:t>
            </a:r>
          </a:p>
          <a:p>
            <a:pPr lvl="1"/>
            <a:r>
              <a:rPr lang="en-US" dirty="0" smtClean="0"/>
              <a:t>Explain that there are two common implementations of PAT: (1) using a pool of one or more public addresses or (2) using the public IP address on the external interface of the border router/device that connects to the public network.</a:t>
            </a:r>
          </a:p>
          <a:p>
            <a:pPr lvl="1"/>
            <a:r>
              <a:rPr lang="en-US" dirty="0" smtClean="0"/>
              <a:t>Have a Packet Tracer created that already has private IP addresses assigned to the company devices. This can be the same one used when teaching static NAT. Have a server cabled to a switch inside the company. Ensure the server has a private IP address assigned. </a:t>
            </a:r>
            <a:r>
              <a:rPr lang="en-US" dirty="0"/>
              <a:t>Ensure one company router connects to an ISP router. </a:t>
            </a:r>
            <a:r>
              <a:rPr lang="en-US" dirty="0" smtClean="0"/>
              <a:t>On the ISP, don’t forget to have a static route to the public IP addresses (pool) used by the company. Create a note on the Packet Tracer as to what the public IP addresses are. Connect a PC to the ISP router with a crossover cable. Be sure to have a default route on the company border router and distribute that route to any internal company routers. Have the students configure and test PAT in the classroom. Have them ping from an inside device to the PC connected to the ISP router. Give them 30 minutes to do. Those that cannot do in 30 minutes with or without peer help can submit as homework. This exercise works well with teams of two.</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24054653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Section 9.2 Configuration (Cont.)</a:t>
            </a:r>
          </a:p>
          <a:p>
            <a:pPr lvl="1"/>
            <a:r>
              <a:rPr lang="en-US" dirty="0" smtClean="0"/>
              <a:t>Lastly, write the commands for how to configure PAT using the external interface of the border router/device that connects to the public network.</a:t>
            </a:r>
          </a:p>
          <a:p>
            <a:pPr lvl="1"/>
            <a:r>
              <a:rPr lang="en-US" dirty="0" smtClean="0"/>
              <a:t>Have a Packet Tracer created that already has private IP addresses assigned to the company devices. This can be the same one used when teaching static NAT. Ensure </a:t>
            </a:r>
            <a:r>
              <a:rPr lang="en-US" dirty="0"/>
              <a:t>one company router connects to an ISP router. </a:t>
            </a:r>
            <a:r>
              <a:rPr lang="en-US" dirty="0" smtClean="0"/>
              <a:t>Be sure to use public IP addresses on the network between the company router and the ISP router. It is a good idea to label this in the Packet Tracer. Connect a PC to the ISP router with a crossover cable. Be sure to have a default route on the company border router and distribute that route to any internal company routers. Have the students configure and test PAT in the classroom. Have them ping from an inside device to the PC connected to the ISP router. Give them 15 minutes to do if they have done the PAT off of a pool of addresses exercise. Those that cannot do in 15 minutes with or without peer help can submit as homework. This exercise works well with teams of two or individually.</a:t>
            </a:r>
          </a:p>
          <a:p>
            <a:pPr lvl="1"/>
            <a:r>
              <a:rPr lang="en-US" dirty="0" smtClean="0"/>
              <a:t>Make sure to cover how errors in PAT configurations requires clearing the NAT translations or waiting until they time out in order to remove the erroneous configuration(s).</a:t>
            </a:r>
          </a:p>
          <a:p>
            <a:pPr lvl="2"/>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157949678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28567" y="597467"/>
            <a:ext cx="8853286" cy="4155319"/>
          </a:xfrm>
        </p:spPr>
        <p:txBody>
          <a:bodyPr/>
          <a:lstStyle/>
          <a:p>
            <a:r>
              <a:rPr lang="en-US" dirty="0" smtClean="0"/>
              <a:t>NAT </a:t>
            </a:r>
            <a:r>
              <a:rPr lang="en-US" b="1" dirty="0" smtClean="0">
                <a:cs typeface="Courier New" panose="02070309020205020404" pitchFamily="49" charset="0"/>
              </a:rPr>
              <a:t>show</a:t>
            </a:r>
            <a:r>
              <a:rPr lang="en-US" dirty="0" smtClean="0"/>
              <a:t> and </a:t>
            </a:r>
            <a:r>
              <a:rPr lang="en-US" b="1" dirty="0" smtClean="0">
                <a:cs typeface="Courier New" panose="02070309020205020404" pitchFamily="49" charset="0"/>
              </a:rPr>
              <a:t>debug</a:t>
            </a:r>
            <a:r>
              <a:rPr lang="en-US" dirty="0" smtClean="0"/>
              <a:t> commands</a:t>
            </a:r>
          </a:p>
          <a:p>
            <a:pPr lvl="1"/>
            <a:r>
              <a:rPr lang="en-US" dirty="0" smtClean="0"/>
              <a:t>Most important commands to know</a:t>
            </a:r>
          </a:p>
          <a:p>
            <a:pPr lvl="2"/>
            <a:r>
              <a:rPr lang="en-US" b="1" dirty="0">
                <a:cs typeface="Courier New" panose="02070309020205020404" pitchFamily="49" charset="0"/>
              </a:rPr>
              <a:t>s</a:t>
            </a:r>
            <a:r>
              <a:rPr lang="en-US" b="1" dirty="0" smtClean="0">
                <a:cs typeface="Courier New" panose="02070309020205020404" pitchFamily="49" charset="0"/>
              </a:rPr>
              <a:t>how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translations </a:t>
            </a:r>
            <a:r>
              <a:rPr lang="en-US" dirty="0" smtClean="0">
                <a:cs typeface="Courier New" panose="02070309020205020404" pitchFamily="49" charset="0"/>
              </a:rPr>
              <a:t>– review what to do if no translations occur: check NAT/PAT configuration; see if the device can ping internal devices (there will not be any translations for these);  verify the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inside</a:t>
            </a:r>
            <a:r>
              <a:rPr lang="en-US" dirty="0" smtClean="0">
                <a:cs typeface="Courier New" panose="02070309020205020404" pitchFamily="49" charset="0"/>
              </a:rPr>
              <a:t> or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outside </a:t>
            </a:r>
            <a:r>
              <a:rPr lang="en-US" dirty="0" smtClean="0">
                <a:cs typeface="Courier New" panose="02070309020205020404" pitchFamily="49" charset="0"/>
              </a:rPr>
              <a:t>commands have been properly applied; try another device closer to the border router to see if it can get outside; ensure the border router can reach the outside device (which takes the NAT/PAT configuration out of the problem because if the border router cannot reach the outside device, the NAT/PAT configuration is NOT the problem).</a:t>
            </a:r>
            <a:endParaRPr lang="en-US" b="1" dirty="0" smtClean="0">
              <a:cs typeface="Courier New" panose="02070309020205020404" pitchFamily="49" charset="0"/>
            </a:endParaRPr>
          </a:p>
          <a:p>
            <a:pPr lvl="2"/>
            <a:r>
              <a:rPr lang="en-US" b="1" dirty="0" smtClean="0">
                <a:cs typeface="Courier New" panose="02070309020205020404" pitchFamily="49" charset="0"/>
              </a:rPr>
              <a:t>clear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translation * </a:t>
            </a:r>
            <a:r>
              <a:rPr lang="en-US" dirty="0" smtClean="0">
                <a:cs typeface="Courier New" panose="02070309020205020404" pitchFamily="49" charset="0"/>
              </a:rPr>
              <a:t>- used to initiate a new test and see the results in the NAT translation table.</a:t>
            </a:r>
          </a:p>
          <a:p>
            <a:pPr lvl="2"/>
            <a:r>
              <a:rPr lang="en-US" b="1" dirty="0" smtClean="0">
                <a:cs typeface="Courier New" panose="02070309020205020404" pitchFamily="49" charset="0"/>
              </a:rPr>
              <a:t>show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b="1" dirty="0" smtClean="0">
                <a:cs typeface="Courier New" panose="02070309020205020404" pitchFamily="49" charset="0"/>
              </a:rPr>
              <a:t> statistics </a:t>
            </a:r>
            <a:r>
              <a:rPr lang="en-US" dirty="0" smtClean="0">
                <a:cs typeface="Courier New" panose="02070309020205020404" pitchFamily="49" charset="0"/>
              </a:rPr>
              <a:t>– shows how many translations are currently being monitored.</a:t>
            </a:r>
          </a:p>
          <a:p>
            <a:pPr lvl="2"/>
            <a:r>
              <a:rPr lang="en-US" b="1" dirty="0" smtClean="0">
                <a:cs typeface="Courier New" panose="02070309020205020404" pitchFamily="49" charset="0"/>
              </a:rPr>
              <a:t>debug </a:t>
            </a:r>
            <a:r>
              <a:rPr lang="en-US" b="1" dirty="0" err="1" smtClean="0">
                <a:cs typeface="Courier New" panose="02070309020205020404" pitchFamily="49" charset="0"/>
              </a:rPr>
              <a:t>ip</a:t>
            </a:r>
            <a:r>
              <a:rPr lang="en-US" b="1" dirty="0" smtClean="0">
                <a:cs typeface="Courier New" panose="02070309020205020404" pitchFamily="49" charset="0"/>
              </a:rPr>
              <a:t> </a:t>
            </a:r>
            <a:r>
              <a:rPr lang="en-US" b="1" dirty="0" err="1" smtClean="0">
                <a:cs typeface="Courier New" panose="02070309020205020404" pitchFamily="49" charset="0"/>
              </a:rPr>
              <a:t>nat</a:t>
            </a:r>
            <a:r>
              <a:rPr lang="en-US" dirty="0" smtClean="0">
                <a:cs typeface="Courier New" panose="02070309020205020404" pitchFamily="49" charset="0"/>
              </a:rPr>
              <a:t> – shows if the router received a packet that is destined for an external network and whether NAT was applied.</a:t>
            </a:r>
          </a:p>
          <a:p>
            <a:pPr lvl="2"/>
            <a:r>
              <a:rPr lang="en-US" b="1" dirty="0">
                <a:cs typeface="Courier New" panose="02070309020205020404" pitchFamily="49" charset="0"/>
              </a:rPr>
              <a:t>s</a:t>
            </a:r>
            <a:r>
              <a:rPr lang="en-US" b="1" dirty="0" smtClean="0">
                <a:cs typeface="Courier New" panose="02070309020205020404" pitchFamily="49" charset="0"/>
              </a:rPr>
              <a:t>how access-lists </a:t>
            </a:r>
            <a:r>
              <a:rPr lang="en-US" dirty="0" smtClean="0">
                <a:cs typeface="Courier New" panose="02070309020205020404" pitchFamily="49" charset="0"/>
              </a:rPr>
              <a:t>– shows the access list used to define what private IP addresses get translated to public addresses and if any internal devices were permitted to be translated.</a:t>
            </a:r>
          </a:p>
          <a:p>
            <a:pPr lvl="3"/>
            <a:r>
              <a:rPr lang="en-US" dirty="0" smtClean="0">
                <a:cs typeface="Courier New" panose="02070309020205020404" pitchFamily="49" charset="0"/>
              </a:rPr>
              <a:t>If no matches are found on the permit statement, check the access list to ensure it matches for the IP addresses used within the company or change the access list to </a:t>
            </a:r>
            <a:r>
              <a:rPr lang="en-US" b="1" dirty="0" smtClean="0">
                <a:cs typeface="Courier New" panose="02070309020205020404" pitchFamily="49" charset="0"/>
              </a:rPr>
              <a:t>permit any </a:t>
            </a:r>
            <a:r>
              <a:rPr lang="en-US" dirty="0" smtClean="0">
                <a:cs typeface="Courier New" panose="02070309020205020404" pitchFamily="49" charset="0"/>
              </a:rPr>
              <a:t>to ensure the access list is not the problem.</a:t>
            </a:r>
          </a:p>
          <a:p>
            <a:pPr lvl="3"/>
            <a:r>
              <a:rPr lang="en-US" dirty="0" smtClean="0">
                <a:cs typeface="Courier New" panose="02070309020205020404" pitchFamily="49" charset="0"/>
              </a:rPr>
              <a:t>Show 9.3.1.2 Figure 2 in the curriculum.</a:t>
            </a:r>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248547782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p>
          <a:p>
            <a:r>
              <a:rPr lang="en-US" dirty="0" smtClean="0"/>
              <a:t>Students preparing for chapter exams, the RSE final, or the CCENT certification, could view the 15 lessons and videos contained at the Cisco Networking/CCENT </a:t>
            </a:r>
            <a:r>
              <a:rPr lang="en-US" dirty="0" err="1" smtClean="0"/>
              <a:t>Wikiversity</a:t>
            </a:r>
            <a:r>
              <a:rPr lang="en-US" dirty="0"/>
              <a:t> site: </a:t>
            </a:r>
            <a:r>
              <a:rPr lang="en-US" dirty="0">
                <a:hlinkClick r:id="rId5"/>
              </a:rPr>
              <a:t>https://</a:t>
            </a:r>
            <a:r>
              <a:rPr lang="en-US" dirty="0" smtClean="0">
                <a:hlinkClick r:id="rId5"/>
              </a:rPr>
              <a:t>en.wikiversity.org/wiki/Cisco_Networking/CCENT</a:t>
            </a:r>
            <a:r>
              <a:rPr lang="en-US" dirty="0" smtClean="0"/>
              <a:t> </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9: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21</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9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9: NAT for IPv4</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9</a:t>
            </a:r>
            <a:r>
              <a:rPr lang="en-CA" sz="1600" dirty="0" smtClean="0"/>
              <a:t>.1 NAT Operation</a:t>
            </a:r>
            <a:endParaRPr lang="en-CA" sz="1600" dirty="0"/>
          </a:p>
          <a:p>
            <a:pPr marL="469106" lvl="1" indent="-214313">
              <a:buFont typeface="Arial" panose="020B0604020202020204" pitchFamily="34" charset="0"/>
              <a:buChar char="•"/>
            </a:pPr>
            <a:r>
              <a:rPr lang="en-US" sz="1600" dirty="0" smtClean="0"/>
              <a:t>Explain how NAT provides IPv4 address scalability in a small to medium-sized business network</a:t>
            </a:r>
          </a:p>
          <a:p>
            <a:pPr marL="542131" lvl="2" indent="-214313">
              <a:buFont typeface="Arial" panose="020B0604020202020204" pitchFamily="34" charset="0"/>
              <a:buChar char="•"/>
            </a:pPr>
            <a:r>
              <a:rPr lang="en-US" sz="1400" dirty="0" smtClean="0"/>
              <a:t>Explain the purpose and function of NAT.</a:t>
            </a:r>
            <a:endParaRPr lang="en-US" sz="1400" dirty="0"/>
          </a:p>
          <a:p>
            <a:pPr marL="542131" lvl="2" indent="-214313">
              <a:buFont typeface="Arial" panose="020B0604020202020204" pitchFamily="34" charset="0"/>
              <a:buChar char="•"/>
            </a:pPr>
            <a:r>
              <a:rPr lang="en-US" sz="1400" dirty="0" smtClean="0"/>
              <a:t>Explain the operation of different types of NAT.</a:t>
            </a:r>
          </a:p>
          <a:p>
            <a:pPr marL="542131" lvl="2" indent="-214313">
              <a:buFont typeface="Arial" panose="020B0604020202020204" pitchFamily="34" charset="0"/>
              <a:buChar char="•"/>
            </a:pPr>
            <a:r>
              <a:rPr lang="en-US" sz="1400" dirty="0" smtClean="0"/>
              <a:t>Describe the advantages and disadvantages of NAT.</a:t>
            </a:r>
            <a:endParaRPr lang="en-US" sz="1400" dirty="0"/>
          </a:p>
          <a:p>
            <a:pPr marL="286941" indent="-285750"/>
            <a:r>
              <a:rPr lang="en-CA" sz="1600" dirty="0"/>
              <a:t>9</a:t>
            </a:r>
            <a:r>
              <a:rPr lang="en-CA" sz="1600" dirty="0" smtClean="0"/>
              <a:t>.2 Configure NAT</a:t>
            </a:r>
            <a:endParaRPr lang="en-CA" sz="1600" dirty="0"/>
          </a:p>
          <a:p>
            <a:pPr marL="469106" lvl="1" indent="-214313">
              <a:buFont typeface="Arial" panose="020B0604020202020204" pitchFamily="34" charset="0"/>
              <a:buChar char="•"/>
            </a:pPr>
            <a:r>
              <a:rPr lang="en-US" sz="1600" dirty="0" smtClean="0"/>
              <a:t>Configure NAT services on the edge router to provide IPv4 address scalability in a small to medium-sized business network.</a:t>
            </a:r>
          </a:p>
          <a:p>
            <a:pPr marL="542131" lvl="2" indent="-214313">
              <a:buFont typeface="Arial" panose="020B0604020202020204" pitchFamily="34" charset="0"/>
              <a:buChar char="•"/>
            </a:pPr>
            <a:r>
              <a:rPr lang="en-US" sz="1400" dirty="0" smtClean="0"/>
              <a:t>Configure static NAT using the CLI.</a:t>
            </a:r>
          </a:p>
          <a:p>
            <a:pPr marL="542131" lvl="2" indent="-214313">
              <a:buFont typeface="Arial" panose="020B0604020202020204" pitchFamily="34" charset="0"/>
              <a:buChar char="•"/>
            </a:pPr>
            <a:r>
              <a:rPr lang="en-US" sz="1400" dirty="0" smtClean="0"/>
              <a:t>Configure dynamic NAT using the CLI.</a:t>
            </a:r>
          </a:p>
        </p:txBody>
      </p:sp>
      <p:sp>
        <p:nvSpPr>
          <p:cNvPr id="4098" name="Rectangle 33"/>
          <p:cNvSpPr>
            <a:spLocks noGrp="1" noChangeArrowheads="1"/>
          </p:cNvSpPr>
          <p:nvPr>
            <p:ph type="title"/>
          </p:nvPr>
        </p:nvSpPr>
        <p:spPr/>
        <p:txBody>
          <a:bodyPr/>
          <a:lstStyle/>
          <a:p>
            <a:pPr eaLnBrk="1" hangingPunct="1"/>
            <a:r>
              <a:rPr lang="en-US" dirty="0" smtClean="0"/>
              <a:t>Chapter 9 -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9.2 Configure NAT (Cont.)</a:t>
            </a:r>
            <a:endParaRPr lang="en-CA" sz="1600" dirty="0"/>
          </a:p>
          <a:p>
            <a:pPr marL="542131" lvl="2" indent="-214313">
              <a:buFont typeface="Arial" panose="020B0604020202020204" pitchFamily="34" charset="0"/>
              <a:buChar char="•"/>
            </a:pPr>
            <a:r>
              <a:rPr lang="en-US" sz="1400" dirty="0"/>
              <a:t>Configure PAT using the CLI.</a:t>
            </a:r>
          </a:p>
          <a:p>
            <a:pPr marL="542131" lvl="2" indent="-214313">
              <a:buFont typeface="Arial" panose="020B0604020202020204" pitchFamily="34" charset="0"/>
              <a:buChar char="•"/>
            </a:pPr>
            <a:r>
              <a:rPr lang="en-US" sz="1400" dirty="0"/>
              <a:t>Configure port forwarding using the CLI</a:t>
            </a:r>
            <a:r>
              <a:rPr lang="en-US" sz="1400" dirty="0" smtClean="0"/>
              <a:t>.</a:t>
            </a:r>
            <a:endParaRPr lang="en-US" sz="1400" dirty="0"/>
          </a:p>
          <a:p>
            <a:r>
              <a:rPr lang="en-CA" sz="1600" dirty="0"/>
              <a:t>9.3 Troubleshoot NAT</a:t>
            </a:r>
          </a:p>
          <a:p>
            <a:pPr marL="469106" lvl="1" indent="-214313">
              <a:buFont typeface="Arial" panose="020B0604020202020204" pitchFamily="34" charset="0"/>
              <a:buChar char="•"/>
            </a:pPr>
            <a:r>
              <a:rPr lang="en-US" sz="1600" dirty="0" smtClean="0"/>
              <a:t>Troubleshoot NAT issues in a small to medium-sized business network.</a:t>
            </a:r>
          </a:p>
          <a:p>
            <a:pPr marL="542131" lvl="2" indent="-214313">
              <a:buFont typeface="Arial" panose="020B0604020202020204" pitchFamily="34" charset="0"/>
              <a:buChar char="•"/>
            </a:pPr>
            <a:r>
              <a:rPr lang="en-US" sz="1400" dirty="0"/>
              <a:t>Troubleshoot NAT</a:t>
            </a:r>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9 -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9</a:t>
            </a:r>
            <a:r>
              <a:rPr lang="en-US" dirty="0" smtClean="0"/>
              <a:t>.1 NAT Operation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Private IP addresses are used within an organization and home </a:t>
            </a:r>
            <a:br>
              <a:rPr lang="en-US" altLang="ja-JP" dirty="0" smtClean="0"/>
            </a:br>
            <a:r>
              <a:rPr lang="en-US" altLang="ja-JP" dirty="0" smtClean="0"/>
              <a:t>networks.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IPv4 Private Address Space</a:t>
            </a:r>
          </a:p>
        </p:txBody>
      </p:sp>
      <p:pic>
        <p:nvPicPr>
          <p:cNvPr id="2" name="Picture 1"/>
          <p:cNvPicPr>
            <a:picLocks noChangeAspect="1"/>
          </p:cNvPicPr>
          <p:nvPr/>
        </p:nvPicPr>
        <p:blipFill>
          <a:blip r:embed="rId3"/>
          <a:stretch>
            <a:fillRect/>
          </a:stretch>
        </p:blipFill>
        <p:spPr>
          <a:xfrm>
            <a:off x="831660" y="1890228"/>
            <a:ext cx="6581775" cy="1533525"/>
          </a:xfrm>
          <a:prstGeom prst="rect">
            <a:avLst/>
          </a:prstGeom>
        </p:spPr>
      </p:pic>
      <p:sp>
        <p:nvSpPr>
          <p:cNvPr id="3" name="Cloud Callout 2"/>
          <p:cNvSpPr/>
          <p:nvPr/>
        </p:nvSpPr>
        <p:spPr>
          <a:xfrm>
            <a:off x="6075335" y="224725"/>
            <a:ext cx="2743200" cy="1596325"/>
          </a:xfrm>
          <a:prstGeom prst="cloudCallout">
            <a:avLst>
              <a:gd name="adj1" fmla="val -50887"/>
              <a:gd name="adj2" fmla="val 6408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Did you ever notice how all your labs were based on these addresses?</a:t>
            </a:r>
          </a:p>
        </p:txBody>
      </p:sp>
      <p:sp>
        <p:nvSpPr>
          <p:cNvPr id="7" name="Rectangle 34"/>
          <p:cNvSpPr txBox="1">
            <a:spLocks noChangeArrowheads="1"/>
          </p:cNvSpPr>
          <p:nvPr/>
        </p:nvSpPr>
        <p:spPr bwMode="auto">
          <a:xfrm>
            <a:off x="2216258" y="3911284"/>
            <a:ext cx="3926476" cy="459238"/>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400" kern="0" dirty="0" smtClean="0">
                <a:solidFill>
                  <a:srgbClr val="000000"/>
                </a:solidFill>
              </a:rPr>
              <a:t>These are the IP addresses you will see assigned to company devices.</a:t>
            </a:r>
            <a:endParaRPr lang="en-US" sz="14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Private IP addresses cannot be routed over the Internet.</a:t>
            </a:r>
          </a:p>
          <a:p>
            <a:r>
              <a:rPr lang="en-US" altLang="ja-JP" dirty="0" smtClean="0"/>
              <a:t>NAT is used to translate private IP addresses to public addresses that can be routed over the Internet.</a:t>
            </a:r>
          </a:p>
          <a:p>
            <a:r>
              <a:rPr lang="en-US" altLang="ja-JP" dirty="0" smtClean="0"/>
              <a:t>One public IPv4 address can be used for thousands of devices that have private IP addresses.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IPv4 Private Address Space (Cont.)</a:t>
            </a:r>
          </a:p>
        </p:txBody>
      </p:sp>
      <p:pic>
        <p:nvPicPr>
          <p:cNvPr id="2" name="Picture 1"/>
          <p:cNvPicPr>
            <a:picLocks noChangeAspect="1"/>
          </p:cNvPicPr>
          <p:nvPr/>
        </p:nvPicPr>
        <p:blipFill>
          <a:blip r:embed="rId3"/>
          <a:stretch>
            <a:fillRect/>
          </a:stretch>
        </p:blipFill>
        <p:spPr>
          <a:xfrm>
            <a:off x="1441342" y="2326613"/>
            <a:ext cx="5616844" cy="2256768"/>
          </a:xfrm>
          <a:prstGeom prst="rect">
            <a:avLst/>
          </a:prstGeom>
        </p:spPr>
      </p:pic>
    </p:spTree>
    <p:extLst>
      <p:ext uri="{BB962C8B-B14F-4D97-AF65-F5344CB8AC3E}">
        <p14:creationId xmlns:p14="http://schemas.microsoft.com/office/powerpoint/2010/main" val="385767505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7" y="822191"/>
            <a:ext cx="5187352" cy="4155319"/>
          </a:xfrm>
        </p:spPr>
        <p:txBody>
          <a:bodyPr/>
          <a:lstStyle/>
          <a:p>
            <a:r>
              <a:rPr lang="en-US" altLang="ja-JP" dirty="0" smtClean="0"/>
              <a:t>Private IP addresses cannot be routed over the Internet.</a:t>
            </a:r>
          </a:p>
          <a:p>
            <a:r>
              <a:rPr lang="en-US" altLang="ja-JP" dirty="0" smtClean="0"/>
              <a:t>NAT is used to translate private IP addresses used inside a company to public addresses that can be routed over the Internet.</a:t>
            </a:r>
          </a:p>
          <a:p>
            <a:r>
              <a:rPr lang="en-US" altLang="ja-JP" dirty="0" smtClean="0"/>
              <a:t>NAT hides internal IPv4 addresses from outside networks.</a:t>
            </a:r>
          </a:p>
          <a:p>
            <a:pPr lvl="1"/>
            <a:r>
              <a:rPr lang="en-US" altLang="ja-JP" dirty="0" smtClean="0"/>
              <a:t>Companies use the same private IPv4 addresses so outside devices cannot tell one company’s 10.x.x.x network from another company’s 10.x.x.x network.</a:t>
            </a:r>
          </a:p>
          <a:p>
            <a:r>
              <a:rPr lang="en-US" altLang="ja-JP" dirty="0" smtClean="0"/>
              <a:t>A NAT-enabled router can be configured with a public IPv4 address.</a:t>
            </a:r>
          </a:p>
          <a:p>
            <a:r>
              <a:rPr lang="en-US" altLang="ja-JP" dirty="0" smtClean="0"/>
              <a:t>A NAT-enabled router can be configured with multiple public IPv4 addresses to be used in a pool or NAT pool for internal devices configured with private addresses.</a:t>
            </a:r>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What is NAT?</a:t>
            </a:r>
          </a:p>
        </p:txBody>
      </p:sp>
      <p:pic>
        <p:nvPicPr>
          <p:cNvPr id="3" name="Picture 2"/>
          <p:cNvPicPr>
            <a:picLocks noChangeAspect="1"/>
          </p:cNvPicPr>
          <p:nvPr/>
        </p:nvPicPr>
        <p:blipFill>
          <a:blip r:embed="rId3"/>
          <a:stretch>
            <a:fillRect/>
          </a:stretch>
        </p:blipFill>
        <p:spPr>
          <a:xfrm>
            <a:off x="4992800" y="1449090"/>
            <a:ext cx="4011716" cy="2671519"/>
          </a:xfrm>
          <a:prstGeom prst="rect">
            <a:avLst/>
          </a:prstGeom>
        </p:spPr>
      </p:pic>
      <p:sp>
        <p:nvSpPr>
          <p:cNvPr id="5" name="Horizontal Scroll 4"/>
          <p:cNvSpPr/>
          <p:nvPr/>
        </p:nvSpPr>
        <p:spPr>
          <a:xfrm>
            <a:off x="5215179" y="69743"/>
            <a:ext cx="3859077" cy="1208868"/>
          </a:xfrm>
          <a:prstGeom prst="horizontalScroll">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Important </a:t>
            </a:r>
            <a:r>
              <a:rPr lang="en-US" sz="1400" dirty="0" smtClean="0">
                <a:solidFill>
                  <a:schemeClr val="bg1"/>
                </a:solidFill>
              </a:rPr>
              <a:t>Concept—NAT is </a:t>
            </a:r>
            <a:r>
              <a:rPr lang="en-US" sz="1400" dirty="0">
                <a:solidFill>
                  <a:schemeClr val="bg1"/>
                </a:solidFill>
              </a:rPr>
              <a:t>enabled on one </a:t>
            </a:r>
            <a:r>
              <a:rPr lang="en-US" sz="1400" dirty="0" smtClean="0">
                <a:solidFill>
                  <a:schemeClr val="bg1"/>
                </a:solidFill>
              </a:rPr>
              <a:t>device (normally </a:t>
            </a:r>
            <a:r>
              <a:rPr lang="en-US" sz="1400" dirty="0">
                <a:solidFill>
                  <a:schemeClr val="bg1"/>
                </a:solidFill>
              </a:rPr>
              <a:t>the border </a:t>
            </a:r>
            <a:r>
              <a:rPr lang="en-US" sz="1400" dirty="0" smtClean="0">
                <a:solidFill>
                  <a:schemeClr val="bg1"/>
                </a:solidFill>
              </a:rPr>
              <a:t>or edge router)</a:t>
            </a:r>
            <a:endParaRPr lang="en-US" sz="1400" dirty="0">
              <a:solidFill>
                <a:schemeClr val="bg1"/>
              </a:solidFill>
            </a:endParaRPr>
          </a:p>
        </p:txBody>
      </p:sp>
      <p:sp>
        <p:nvSpPr>
          <p:cNvPr id="6" name="Lightning Bolt 5"/>
          <p:cNvSpPr/>
          <p:nvPr/>
        </p:nvSpPr>
        <p:spPr>
          <a:xfrm rot="4566296">
            <a:off x="7567836" y="456358"/>
            <a:ext cx="854111" cy="2419133"/>
          </a:xfrm>
          <a:prstGeom prst="lightningBol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17829777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7" y="822191"/>
            <a:ext cx="4319446" cy="4155319"/>
          </a:xfrm>
        </p:spPr>
        <p:txBody>
          <a:bodyPr/>
          <a:lstStyle/>
          <a:p>
            <a:r>
              <a:rPr lang="en-US" altLang="ja-JP" dirty="0" smtClean="0"/>
              <a:t>Four types of addresses: inside, outside, local, and global</a:t>
            </a:r>
          </a:p>
          <a:p>
            <a:pPr lvl="1"/>
            <a:r>
              <a:rPr lang="en-US" altLang="ja-JP" dirty="0" smtClean="0"/>
              <a:t>Always consider the device that is having its private address translated to understand this concept.</a:t>
            </a:r>
          </a:p>
          <a:p>
            <a:pPr lvl="1"/>
            <a:r>
              <a:rPr lang="en-US" altLang="ja-JP" dirty="0" smtClean="0"/>
              <a:t>Inside address – address of the company network device that is being translated by NAT</a:t>
            </a:r>
          </a:p>
          <a:p>
            <a:pPr lvl="1"/>
            <a:r>
              <a:rPr lang="en-US" altLang="ja-JP" dirty="0" smtClean="0"/>
              <a:t>Outside address – IP address of the destination device</a:t>
            </a:r>
          </a:p>
          <a:p>
            <a:pPr lvl="1"/>
            <a:r>
              <a:rPr lang="en-US" altLang="ja-JP" dirty="0" smtClean="0"/>
              <a:t>Local address – any address that appears on the inside portion of the network</a:t>
            </a:r>
          </a:p>
          <a:p>
            <a:pPr lvl="1"/>
            <a:r>
              <a:rPr lang="en-US" altLang="ja-JP" dirty="0" smtClean="0"/>
              <a:t>Global address – any address that appears on the outside portion of the network</a:t>
            </a:r>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NAT Terminology</a:t>
            </a:r>
          </a:p>
        </p:txBody>
      </p:sp>
      <p:pic>
        <p:nvPicPr>
          <p:cNvPr id="2" name="Picture 1"/>
          <p:cNvPicPr>
            <a:picLocks noChangeAspect="1"/>
          </p:cNvPicPr>
          <p:nvPr/>
        </p:nvPicPr>
        <p:blipFill>
          <a:blip r:embed="rId3"/>
          <a:stretch>
            <a:fillRect/>
          </a:stretch>
        </p:blipFill>
        <p:spPr>
          <a:xfrm>
            <a:off x="4510007" y="1223416"/>
            <a:ext cx="4216346" cy="2727925"/>
          </a:xfrm>
          <a:prstGeom prst="rect">
            <a:avLst/>
          </a:prstGeom>
        </p:spPr>
      </p:pic>
    </p:spTree>
    <p:extLst>
      <p:ext uri="{BB962C8B-B14F-4D97-AF65-F5344CB8AC3E}">
        <p14:creationId xmlns:p14="http://schemas.microsoft.com/office/powerpoint/2010/main" val="15001302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NAT Terminology (Cont.)</a:t>
            </a:r>
          </a:p>
        </p:txBody>
      </p:sp>
      <p:pic>
        <p:nvPicPr>
          <p:cNvPr id="4" name="Picture 3"/>
          <p:cNvPicPr>
            <a:picLocks noChangeAspect="1"/>
          </p:cNvPicPr>
          <p:nvPr/>
        </p:nvPicPr>
        <p:blipFill>
          <a:blip r:embed="rId3"/>
          <a:stretch>
            <a:fillRect/>
          </a:stretch>
        </p:blipFill>
        <p:spPr>
          <a:xfrm>
            <a:off x="1681566" y="859982"/>
            <a:ext cx="5508486" cy="3841816"/>
          </a:xfrm>
          <a:prstGeom prst="rect">
            <a:avLst/>
          </a:prstGeom>
        </p:spPr>
      </p:pic>
    </p:spTree>
    <p:extLst>
      <p:ext uri="{BB962C8B-B14F-4D97-AF65-F5344CB8AC3E}">
        <p14:creationId xmlns:p14="http://schemas.microsoft.com/office/powerpoint/2010/main" val="367122655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9603" cy="1802391"/>
          </a:xfrm>
        </p:spPr>
        <p:txBody>
          <a:bodyPr/>
          <a:lstStyle/>
          <a:p>
            <a:r>
              <a:rPr lang="en-US" dirty="0"/>
              <a:t>Chapter 9</a:t>
            </a:r>
            <a:r>
              <a:rPr lang="en-US" dirty="0" smtClean="0"/>
              <a:t>: NAT for IPv4</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How NAT Works</a:t>
            </a:r>
          </a:p>
        </p:txBody>
      </p:sp>
      <p:pic>
        <p:nvPicPr>
          <p:cNvPr id="2" name="Picture 1"/>
          <p:cNvPicPr>
            <a:picLocks noChangeAspect="1"/>
          </p:cNvPicPr>
          <p:nvPr/>
        </p:nvPicPr>
        <p:blipFill>
          <a:blip r:embed="rId3"/>
          <a:stretch>
            <a:fillRect/>
          </a:stretch>
        </p:blipFill>
        <p:spPr>
          <a:xfrm>
            <a:off x="200440" y="867905"/>
            <a:ext cx="2706864" cy="1164794"/>
          </a:xfrm>
          <a:prstGeom prst="rect">
            <a:avLst/>
          </a:prstGeom>
        </p:spPr>
      </p:pic>
      <p:pic>
        <p:nvPicPr>
          <p:cNvPr id="3" name="Picture 2"/>
          <p:cNvPicPr>
            <a:picLocks noChangeAspect="1"/>
          </p:cNvPicPr>
          <p:nvPr/>
        </p:nvPicPr>
        <p:blipFill rotWithShape="1">
          <a:blip r:embed="rId4"/>
          <a:srcRect t="902"/>
          <a:stretch/>
        </p:blipFill>
        <p:spPr>
          <a:xfrm>
            <a:off x="2758698" y="1504949"/>
            <a:ext cx="3400101" cy="1821535"/>
          </a:xfrm>
          <a:prstGeom prst="rect">
            <a:avLst/>
          </a:prstGeom>
        </p:spPr>
      </p:pic>
      <p:pic>
        <p:nvPicPr>
          <p:cNvPr id="5" name="Picture 4"/>
          <p:cNvPicPr>
            <a:picLocks noChangeAspect="1"/>
          </p:cNvPicPr>
          <p:nvPr/>
        </p:nvPicPr>
        <p:blipFill>
          <a:blip r:embed="rId5"/>
          <a:stretch>
            <a:fillRect/>
          </a:stretch>
        </p:blipFill>
        <p:spPr>
          <a:xfrm>
            <a:off x="5992530" y="2843938"/>
            <a:ext cx="2988737" cy="1722963"/>
          </a:xfrm>
          <a:prstGeom prst="rect">
            <a:avLst/>
          </a:prstGeom>
        </p:spPr>
      </p:pic>
      <p:sp>
        <p:nvSpPr>
          <p:cNvPr id="7" name="Rectangle 34"/>
          <p:cNvSpPr txBox="1">
            <a:spLocks noChangeArrowheads="1"/>
          </p:cNvSpPr>
          <p:nvPr/>
        </p:nvSpPr>
        <p:spPr bwMode="auto">
          <a:xfrm>
            <a:off x="3672840" y="625644"/>
            <a:ext cx="4450080" cy="578316"/>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1. The private (internal) IP address gets translated to a public IP address used to reach the external server.</a:t>
            </a: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55359433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How NAT Works (Cont.)</a:t>
            </a:r>
          </a:p>
        </p:txBody>
      </p:sp>
      <p:pic>
        <p:nvPicPr>
          <p:cNvPr id="4" name="Picture 3"/>
          <p:cNvPicPr>
            <a:picLocks noChangeAspect="1"/>
          </p:cNvPicPr>
          <p:nvPr/>
        </p:nvPicPr>
        <p:blipFill>
          <a:blip r:embed="rId3"/>
          <a:stretch>
            <a:fillRect/>
          </a:stretch>
        </p:blipFill>
        <p:spPr>
          <a:xfrm>
            <a:off x="50800" y="808957"/>
            <a:ext cx="4268011" cy="2453435"/>
          </a:xfrm>
          <a:prstGeom prst="rect">
            <a:avLst/>
          </a:prstGeom>
        </p:spPr>
      </p:pic>
      <p:pic>
        <p:nvPicPr>
          <p:cNvPr id="6" name="Picture 5"/>
          <p:cNvPicPr>
            <a:picLocks noChangeAspect="1"/>
          </p:cNvPicPr>
          <p:nvPr/>
        </p:nvPicPr>
        <p:blipFill>
          <a:blip r:embed="rId4"/>
          <a:stretch>
            <a:fillRect/>
          </a:stretch>
        </p:blipFill>
        <p:spPr>
          <a:xfrm>
            <a:off x="4331775" y="2163827"/>
            <a:ext cx="4129491" cy="2440622"/>
          </a:xfrm>
          <a:prstGeom prst="rect">
            <a:avLst/>
          </a:prstGeom>
        </p:spPr>
      </p:pic>
      <p:sp>
        <p:nvSpPr>
          <p:cNvPr id="8" name="Rectangle 34"/>
          <p:cNvSpPr txBox="1">
            <a:spLocks noChangeArrowheads="1"/>
          </p:cNvSpPr>
          <p:nvPr/>
        </p:nvSpPr>
        <p:spPr bwMode="auto">
          <a:xfrm>
            <a:off x="4424766" y="757379"/>
            <a:ext cx="4429674" cy="766621"/>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2. The translated public address is used by the server to send the requested information to the device that actually has a private IP address assigned to it. </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
        <p:nvSpPr>
          <p:cNvPr id="9" name="Rectangle 34"/>
          <p:cNvSpPr txBox="1">
            <a:spLocks noChangeArrowheads="1"/>
          </p:cNvSpPr>
          <p:nvPr/>
        </p:nvSpPr>
        <p:spPr bwMode="auto">
          <a:xfrm>
            <a:off x="167640" y="3893850"/>
            <a:ext cx="4097217" cy="71059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3. The NAT-enabled router consults the routing table to see what private address requested the data.</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27647289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Static NAT</a:t>
            </a:r>
          </a:p>
        </p:txBody>
      </p:sp>
      <p:sp>
        <p:nvSpPr>
          <p:cNvPr id="7" name="Content Placeholder 2"/>
          <p:cNvSpPr>
            <a:spLocks noGrp="1"/>
          </p:cNvSpPr>
          <p:nvPr>
            <p:ph idx="1"/>
          </p:nvPr>
        </p:nvSpPr>
        <p:spPr>
          <a:xfrm>
            <a:off x="144065" y="798944"/>
            <a:ext cx="8853286" cy="4155319"/>
          </a:xfrm>
        </p:spPr>
        <p:txBody>
          <a:bodyPr/>
          <a:lstStyle/>
          <a:p>
            <a:r>
              <a:rPr lang="en-US" altLang="en-US" dirty="0" smtClean="0"/>
              <a:t>Static address translation (static NAT) assigns one public IP address to one private IP address</a:t>
            </a:r>
          </a:p>
          <a:p>
            <a:r>
              <a:rPr lang="en-US" altLang="en-US" dirty="0" smtClean="0"/>
              <a:t>Commonly used for servers that need to be accessed by external devices or for devices that must be accessible by authorized personnel when offsite</a:t>
            </a:r>
          </a:p>
          <a:p>
            <a:r>
              <a:rPr lang="en-US" altLang="en-US" dirty="0"/>
              <a:t>O</a:t>
            </a:r>
            <a:r>
              <a:rPr lang="en-US" altLang="en-US" dirty="0" smtClean="0"/>
              <a:t>ne-to-one address mapping between local and global addresses</a:t>
            </a:r>
            <a:endParaRPr lang="en-US" altLang="en-US" dirty="0"/>
          </a:p>
          <a:p>
            <a:pPr marL="0" indent="0">
              <a:buNone/>
            </a:pPr>
            <a:endParaRPr lang="en-CA" altLang="en-US" dirty="0" smtClean="0"/>
          </a:p>
        </p:txBody>
      </p:sp>
      <p:pic>
        <p:nvPicPr>
          <p:cNvPr id="2" name="Picture 1"/>
          <p:cNvPicPr>
            <a:picLocks noChangeAspect="1"/>
          </p:cNvPicPr>
          <p:nvPr/>
        </p:nvPicPr>
        <p:blipFill>
          <a:blip r:embed="rId3"/>
          <a:stretch>
            <a:fillRect/>
          </a:stretch>
        </p:blipFill>
        <p:spPr>
          <a:xfrm>
            <a:off x="2340245" y="2109481"/>
            <a:ext cx="3986030" cy="2654312"/>
          </a:xfrm>
          <a:prstGeom prst="rect">
            <a:avLst/>
          </a:prstGeom>
        </p:spPr>
      </p:pic>
    </p:spTree>
    <p:extLst>
      <p:ext uri="{BB962C8B-B14F-4D97-AF65-F5344CB8AC3E}">
        <p14:creationId xmlns:p14="http://schemas.microsoft.com/office/powerpoint/2010/main" val="134529964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Dynamic NAT</a:t>
            </a:r>
          </a:p>
        </p:txBody>
      </p:sp>
      <p:sp>
        <p:nvSpPr>
          <p:cNvPr id="7" name="Content Placeholder 2"/>
          <p:cNvSpPr>
            <a:spLocks noGrp="1"/>
          </p:cNvSpPr>
          <p:nvPr>
            <p:ph idx="1"/>
          </p:nvPr>
        </p:nvSpPr>
        <p:spPr>
          <a:xfrm>
            <a:off x="144065" y="798944"/>
            <a:ext cx="4288450" cy="4155319"/>
          </a:xfrm>
        </p:spPr>
        <p:txBody>
          <a:bodyPr/>
          <a:lstStyle/>
          <a:p>
            <a:r>
              <a:rPr lang="en-US" altLang="en-US" dirty="0" smtClean="0"/>
              <a:t>Dynamic NAT assigns a public IP address from a pool of addresses to each packet that originates from a device that has a private IP address assigned when that packet is destined to a network outside the company.</a:t>
            </a:r>
          </a:p>
          <a:p>
            <a:pPr lvl="1"/>
            <a:r>
              <a:rPr lang="en-US" altLang="en-US" dirty="0" smtClean="0"/>
              <a:t>Addresses are assigned on a first-come, first serve basis</a:t>
            </a:r>
          </a:p>
          <a:p>
            <a:pPr lvl="1"/>
            <a:r>
              <a:rPr lang="en-US" altLang="en-US" dirty="0" smtClean="0"/>
              <a:t>The number of internal devices that can transmit outside the company is limited to the number of public IP addresses in the pool.</a:t>
            </a:r>
          </a:p>
        </p:txBody>
      </p:sp>
      <p:pic>
        <p:nvPicPr>
          <p:cNvPr id="3" name="Picture 2"/>
          <p:cNvPicPr>
            <a:picLocks noChangeAspect="1"/>
          </p:cNvPicPr>
          <p:nvPr/>
        </p:nvPicPr>
        <p:blipFill>
          <a:blip r:embed="rId3"/>
          <a:stretch>
            <a:fillRect/>
          </a:stretch>
        </p:blipFill>
        <p:spPr>
          <a:xfrm>
            <a:off x="4362771" y="484054"/>
            <a:ext cx="4656297" cy="3427331"/>
          </a:xfrm>
          <a:prstGeom prst="rect">
            <a:avLst/>
          </a:prstGeom>
        </p:spPr>
      </p:pic>
    </p:spTree>
    <p:extLst>
      <p:ext uri="{BB962C8B-B14F-4D97-AF65-F5344CB8AC3E}">
        <p14:creationId xmlns:p14="http://schemas.microsoft.com/office/powerpoint/2010/main" val="291950839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Port Address Translation (PAT)</a:t>
            </a:r>
          </a:p>
        </p:txBody>
      </p:sp>
      <p:sp>
        <p:nvSpPr>
          <p:cNvPr id="7" name="Content Placeholder 2"/>
          <p:cNvSpPr>
            <a:spLocks noGrp="1"/>
          </p:cNvSpPr>
          <p:nvPr>
            <p:ph idx="1"/>
          </p:nvPr>
        </p:nvSpPr>
        <p:spPr>
          <a:xfrm>
            <a:off x="144064" y="798944"/>
            <a:ext cx="8999935" cy="4155319"/>
          </a:xfrm>
        </p:spPr>
        <p:txBody>
          <a:bodyPr/>
          <a:lstStyle/>
          <a:p>
            <a:r>
              <a:rPr lang="en-US" altLang="en-US" dirty="0" smtClean="0"/>
              <a:t>PAT (otherwise known as NAT overload) can use one public IPv4 address to allow thousand of private IPv4 addresses to communicate with outside network devices.</a:t>
            </a:r>
          </a:p>
          <a:p>
            <a:r>
              <a:rPr lang="en-US" altLang="en-US" dirty="0" smtClean="0"/>
              <a:t>Uses port numbers to track the session</a:t>
            </a:r>
          </a:p>
        </p:txBody>
      </p:sp>
      <p:pic>
        <p:nvPicPr>
          <p:cNvPr id="4" name="Picture 3"/>
          <p:cNvPicPr>
            <a:picLocks noChangeAspect="1"/>
          </p:cNvPicPr>
          <p:nvPr/>
        </p:nvPicPr>
        <p:blipFill rotWithShape="1">
          <a:blip r:embed="rId3"/>
          <a:srcRect t="2137" b="-1"/>
          <a:stretch/>
        </p:blipFill>
        <p:spPr>
          <a:xfrm>
            <a:off x="4757979" y="2078287"/>
            <a:ext cx="4331919" cy="2654507"/>
          </a:xfrm>
          <a:prstGeom prst="rect">
            <a:avLst/>
          </a:prstGeom>
        </p:spPr>
      </p:pic>
      <p:pic>
        <p:nvPicPr>
          <p:cNvPr id="2" name="Picture 1"/>
          <p:cNvPicPr>
            <a:picLocks noChangeAspect="1"/>
          </p:cNvPicPr>
          <p:nvPr/>
        </p:nvPicPr>
        <p:blipFill rotWithShape="1">
          <a:blip r:embed="rId4"/>
          <a:srcRect l="3277" t="1949" b="523"/>
          <a:stretch/>
        </p:blipFill>
        <p:spPr>
          <a:xfrm>
            <a:off x="46494" y="1751345"/>
            <a:ext cx="4657241" cy="1849635"/>
          </a:xfrm>
          <a:prstGeom prst="rect">
            <a:avLst/>
          </a:prstGeom>
        </p:spPr>
      </p:pic>
    </p:spTree>
    <p:extLst>
      <p:ext uri="{BB962C8B-B14F-4D97-AF65-F5344CB8AC3E}">
        <p14:creationId xmlns:p14="http://schemas.microsoft.com/office/powerpoint/2010/main" val="94853017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Next Available Port</a:t>
            </a:r>
          </a:p>
        </p:txBody>
      </p:sp>
      <p:sp>
        <p:nvSpPr>
          <p:cNvPr id="7" name="Content Placeholder 2"/>
          <p:cNvSpPr>
            <a:spLocks noGrp="1"/>
          </p:cNvSpPr>
          <p:nvPr>
            <p:ph idx="1"/>
          </p:nvPr>
        </p:nvSpPr>
        <p:spPr>
          <a:xfrm>
            <a:off x="144065" y="798944"/>
            <a:ext cx="4280702" cy="4155319"/>
          </a:xfrm>
        </p:spPr>
        <p:txBody>
          <a:bodyPr/>
          <a:lstStyle/>
          <a:p>
            <a:r>
              <a:rPr lang="en-US" altLang="en-US" dirty="0" smtClean="0"/>
              <a:t>PAT tries to preserve the original source port number.</a:t>
            </a:r>
          </a:p>
          <a:p>
            <a:pPr lvl="1"/>
            <a:r>
              <a:rPr lang="en-US" altLang="en-US" dirty="0"/>
              <a:t>If that port number is already use, PAT will assign the first available port number for the appropriate port group</a:t>
            </a:r>
          </a:p>
          <a:p>
            <a:pPr lvl="3"/>
            <a:r>
              <a:rPr lang="en-US" altLang="en-US" sz="1400" dirty="0" smtClean="0"/>
              <a:t>0 - 511</a:t>
            </a:r>
          </a:p>
          <a:p>
            <a:pPr lvl="3"/>
            <a:r>
              <a:rPr lang="en-US" altLang="en-US" sz="1400" dirty="0" smtClean="0"/>
              <a:t>512 - 1023</a:t>
            </a:r>
          </a:p>
          <a:p>
            <a:pPr lvl="3"/>
            <a:r>
              <a:rPr lang="en-US" altLang="en-US" sz="1400" dirty="0" smtClean="0"/>
              <a:t>1024 - 65,535</a:t>
            </a:r>
          </a:p>
          <a:p>
            <a:pPr lvl="1"/>
            <a:r>
              <a:rPr lang="en-US" altLang="en-US" dirty="0" smtClean="0"/>
              <a:t>When there are no more port numbers available, PAT moves to the next public IP address in the pool if there is one.</a:t>
            </a:r>
          </a:p>
        </p:txBody>
      </p:sp>
      <p:pic>
        <p:nvPicPr>
          <p:cNvPr id="3" name="Picture 2"/>
          <p:cNvPicPr>
            <a:picLocks noChangeAspect="1"/>
          </p:cNvPicPr>
          <p:nvPr/>
        </p:nvPicPr>
        <p:blipFill>
          <a:blip r:embed="rId3"/>
          <a:stretch>
            <a:fillRect/>
          </a:stretch>
        </p:blipFill>
        <p:spPr>
          <a:xfrm>
            <a:off x="4331630" y="953144"/>
            <a:ext cx="4588451" cy="2454545"/>
          </a:xfrm>
          <a:prstGeom prst="rect">
            <a:avLst/>
          </a:prstGeom>
        </p:spPr>
      </p:pic>
      <p:sp>
        <p:nvSpPr>
          <p:cNvPr id="6" name="Rectangular Callout 5"/>
          <p:cNvSpPr/>
          <p:nvPr/>
        </p:nvSpPr>
        <p:spPr>
          <a:xfrm>
            <a:off x="6751320" y="3611104"/>
            <a:ext cx="2183453" cy="945656"/>
          </a:xfrm>
          <a:prstGeom prst="wedgeRectCallout">
            <a:avLst>
              <a:gd name="adj1" fmla="val 23736"/>
              <a:gd name="adj2" fmla="val -10299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1. Notice how traffic is from two different internal devices using the same port number.</a:t>
            </a:r>
          </a:p>
        </p:txBody>
      </p:sp>
      <p:sp>
        <p:nvSpPr>
          <p:cNvPr id="10" name="Rectangular Callout 9"/>
          <p:cNvSpPr/>
          <p:nvPr/>
        </p:nvSpPr>
        <p:spPr>
          <a:xfrm>
            <a:off x="3535681" y="3949482"/>
            <a:ext cx="2227106" cy="851117"/>
          </a:xfrm>
          <a:prstGeom prst="wedgeRectCallout">
            <a:avLst>
              <a:gd name="adj1" fmla="val 105010"/>
              <a:gd name="adj2" fmla="val -154713"/>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2</a:t>
            </a:r>
            <a:r>
              <a:rPr lang="en-US" sz="1400" dirty="0" smtClean="0">
                <a:solidFill>
                  <a:schemeClr val="bg1"/>
                </a:solidFill>
              </a:rPr>
              <a:t>. Notice how PAT uses the same public address, but two different port numbers.</a:t>
            </a:r>
          </a:p>
        </p:txBody>
      </p:sp>
    </p:spTree>
    <p:extLst>
      <p:ext uri="{BB962C8B-B14F-4D97-AF65-F5344CB8AC3E}">
        <p14:creationId xmlns:p14="http://schemas.microsoft.com/office/powerpoint/2010/main" val="123791824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Comparing NAT and PAT</a:t>
            </a:r>
          </a:p>
        </p:txBody>
      </p:sp>
      <p:sp>
        <p:nvSpPr>
          <p:cNvPr id="7" name="Content Placeholder 2"/>
          <p:cNvSpPr>
            <a:spLocks noGrp="1"/>
          </p:cNvSpPr>
          <p:nvPr>
            <p:ph idx="1"/>
          </p:nvPr>
        </p:nvSpPr>
        <p:spPr>
          <a:xfrm>
            <a:off x="4344106" y="1053885"/>
            <a:ext cx="4799894" cy="3652405"/>
          </a:xfrm>
        </p:spPr>
        <p:txBody>
          <a:bodyPr/>
          <a:lstStyle/>
          <a:p>
            <a:r>
              <a:rPr lang="en-US" altLang="en-US" dirty="0" smtClean="0"/>
              <a:t>Static NAT translates address on a 1:1 basis</a:t>
            </a:r>
          </a:p>
          <a:p>
            <a:r>
              <a:rPr lang="en-US" altLang="en-US" dirty="0" smtClean="0"/>
              <a:t>PAT uses port numbers so that one public address can be used for multiple privately addressed devices</a:t>
            </a:r>
          </a:p>
          <a:p>
            <a:pPr lvl="1"/>
            <a:r>
              <a:rPr lang="en-US" altLang="en-US" dirty="0" smtClean="0"/>
              <a:t>PAT can still function with a protocol such as ICMP that does not use TCP or UDP</a:t>
            </a:r>
          </a:p>
        </p:txBody>
      </p:sp>
      <p:pic>
        <p:nvPicPr>
          <p:cNvPr id="2" name="Picture 1"/>
          <p:cNvPicPr>
            <a:picLocks noChangeAspect="1"/>
          </p:cNvPicPr>
          <p:nvPr/>
        </p:nvPicPr>
        <p:blipFill rotWithShape="1">
          <a:blip r:embed="rId3"/>
          <a:srcRect t="1227"/>
          <a:stretch/>
        </p:blipFill>
        <p:spPr>
          <a:xfrm>
            <a:off x="402956" y="1030636"/>
            <a:ext cx="3579624" cy="2659897"/>
          </a:xfrm>
          <a:prstGeom prst="rect">
            <a:avLst/>
          </a:prstGeom>
        </p:spPr>
      </p:pic>
    </p:spTree>
    <p:extLst>
      <p:ext uri="{BB962C8B-B14F-4D97-AF65-F5344CB8AC3E}">
        <p14:creationId xmlns:p14="http://schemas.microsoft.com/office/powerpoint/2010/main" val="78728037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Packet Tracer – Investigating NAT Operation</a:t>
            </a:r>
          </a:p>
        </p:txBody>
      </p:sp>
      <p:pic>
        <p:nvPicPr>
          <p:cNvPr id="3" name="Picture 2"/>
          <p:cNvPicPr>
            <a:picLocks noChangeAspect="1"/>
          </p:cNvPicPr>
          <p:nvPr/>
        </p:nvPicPr>
        <p:blipFill>
          <a:blip r:embed="rId3"/>
          <a:stretch>
            <a:fillRect/>
          </a:stretch>
        </p:blipFill>
        <p:spPr>
          <a:xfrm>
            <a:off x="2224007" y="798944"/>
            <a:ext cx="4149494" cy="3554051"/>
          </a:xfrm>
          <a:prstGeom prst="rect">
            <a:avLst/>
          </a:prstGeom>
          <a:ln>
            <a:solidFill>
              <a:srgbClr val="000000"/>
            </a:solidFill>
          </a:ln>
        </p:spPr>
      </p:pic>
    </p:spTree>
    <p:extLst>
      <p:ext uri="{BB962C8B-B14F-4D97-AF65-F5344CB8AC3E}">
        <p14:creationId xmlns:p14="http://schemas.microsoft.com/office/powerpoint/2010/main" val="320082753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Advantages</a:t>
            </a:r>
            <a:r>
              <a:rPr lang="en-US" altLang="en-US" dirty="0" smtClean="0"/>
              <a:t/>
            </a:r>
            <a:br>
              <a:rPr lang="en-US" altLang="en-US" dirty="0" smtClean="0"/>
            </a:br>
            <a:r>
              <a:rPr lang="en-US" altLang="en-US" dirty="0" smtClean="0"/>
              <a:t>Advantages of NAT</a:t>
            </a:r>
          </a:p>
        </p:txBody>
      </p:sp>
      <p:sp>
        <p:nvSpPr>
          <p:cNvPr id="7" name="Content Placeholder 2"/>
          <p:cNvSpPr>
            <a:spLocks noGrp="1"/>
          </p:cNvSpPr>
          <p:nvPr>
            <p:ph idx="1"/>
          </p:nvPr>
        </p:nvSpPr>
        <p:spPr>
          <a:xfrm>
            <a:off x="1004221" y="1061634"/>
            <a:ext cx="6489210" cy="3652405"/>
          </a:xfrm>
        </p:spPr>
        <p:txBody>
          <a:bodyPr/>
          <a:lstStyle/>
          <a:p>
            <a:r>
              <a:rPr lang="en-US" altLang="en-US" dirty="0" smtClean="0"/>
              <a:t>Conserves the legally registered addressing scheme</a:t>
            </a:r>
          </a:p>
          <a:p>
            <a:pPr lvl="1"/>
            <a:r>
              <a:rPr lang="en-US" altLang="en-US" dirty="0" smtClean="0"/>
              <a:t>Every company can use the private IP addresses</a:t>
            </a:r>
          </a:p>
          <a:p>
            <a:r>
              <a:rPr lang="en-US" altLang="en-US" dirty="0" smtClean="0"/>
              <a:t>Increases the flexibility of connections to the public network</a:t>
            </a:r>
          </a:p>
          <a:p>
            <a:pPr lvl="1"/>
            <a:r>
              <a:rPr lang="en-US" altLang="en-US" dirty="0" smtClean="0"/>
              <a:t>Multiple NAT pools, backup pools, and load-balancing across NAT pools</a:t>
            </a:r>
          </a:p>
          <a:p>
            <a:r>
              <a:rPr lang="en-US" altLang="en-US" dirty="0" smtClean="0"/>
              <a:t>Provides consistency for internal network addressing schemes</a:t>
            </a:r>
          </a:p>
          <a:p>
            <a:pPr lvl="1"/>
            <a:r>
              <a:rPr lang="en-US" altLang="en-US" dirty="0" smtClean="0"/>
              <a:t>Do not have to readdress the network if a new ISP or public IP address is assigned</a:t>
            </a:r>
          </a:p>
          <a:p>
            <a:r>
              <a:rPr lang="en-US" altLang="en-US" dirty="0" smtClean="0"/>
              <a:t>Provides network security</a:t>
            </a:r>
          </a:p>
          <a:p>
            <a:pPr lvl="1"/>
            <a:r>
              <a:rPr lang="en-US" altLang="en-US" dirty="0" smtClean="0"/>
              <a:t>Hides user private IPv4 addresses</a:t>
            </a:r>
          </a:p>
        </p:txBody>
      </p:sp>
    </p:spTree>
    <p:extLst>
      <p:ext uri="{BB962C8B-B14F-4D97-AF65-F5344CB8AC3E}">
        <p14:creationId xmlns:p14="http://schemas.microsoft.com/office/powerpoint/2010/main" val="418014808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Advantages</a:t>
            </a:r>
            <a:r>
              <a:rPr lang="en-US" altLang="en-US" dirty="0" smtClean="0"/>
              <a:t/>
            </a:r>
            <a:br>
              <a:rPr lang="en-US" altLang="en-US" dirty="0" smtClean="0"/>
            </a:br>
            <a:r>
              <a:rPr lang="en-US" altLang="en-US" dirty="0" smtClean="0"/>
              <a:t>Disadvantages of NAT</a:t>
            </a:r>
          </a:p>
        </p:txBody>
      </p:sp>
      <p:sp>
        <p:nvSpPr>
          <p:cNvPr id="7" name="Content Placeholder 2"/>
          <p:cNvSpPr>
            <a:spLocks noGrp="1"/>
          </p:cNvSpPr>
          <p:nvPr>
            <p:ph idx="1"/>
          </p:nvPr>
        </p:nvSpPr>
        <p:spPr>
          <a:xfrm>
            <a:off x="353292" y="844658"/>
            <a:ext cx="7969297" cy="3652405"/>
          </a:xfrm>
        </p:spPr>
        <p:txBody>
          <a:bodyPr/>
          <a:lstStyle/>
          <a:p>
            <a:r>
              <a:rPr lang="en-US" altLang="en-US" dirty="0" smtClean="0"/>
              <a:t>Performance is degraded.</a:t>
            </a:r>
          </a:p>
          <a:p>
            <a:pPr lvl="1"/>
            <a:r>
              <a:rPr lang="en-US" altLang="en-US" dirty="0" smtClean="0"/>
              <a:t>The NAT-enabled border device must track and process each session destined for an external network.</a:t>
            </a:r>
          </a:p>
          <a:p>
            <a:r>
              <a:rPr lang="en-US" altLang="en-US" dirty="0" smtClean="0"/>
              <a:t>End-to-end functionality is degraded.</a:t>
            </a:r>
          </a:p>
          <a:p>
            <a:pPr lvl="1"/>
            <a:r>
              <a:rPr lang="en-US" altLang="en-US" dirty="0" smtClean="0"/>
              <a:t>Translation of each IPv4 address within the packet headers takes time.</a:t>
            </a:r>
          </a:p>
          <a:p>
            <a:r>
              <a:rPr lang="en-US" altLang="en-US" dirty="0" smtClean="0"/>
              <a:t>End-to-end IP traceability is lost.</a:t>
            </a:r>
          </a:p>
          <a:p>
            <a:pPr lvl="1"/>
            <a:r>
              <a:rPr lang="en-US" altLang="en-US" dirty="0" smtClean="0"/>
              <a:t>Some applications require end-to-end addressing and cannot be used with NAT.</a:t>
            </a:r>
          </a:p>
          <a:p>
            <a:pPr lvl="1"/>
            <a:r>
              <a:rPr lang="en-US" altLang="en-US" dirty="0" smtClean="0"/>
              <a:t>Static NAT mappings can sometimes be used.</a:t>
            </a:r>
          </a:p>
          <a:p>
            <a:pPr lvl="1"/>
            <a:r>
              <a:rPr lang="en-US" altLang="en-US" dirty="0" smtClean="0"/>
              <a:t>Troubleshooting can be more challenging.</a:t>
            </a:r>
            <a:endParaRPr lang="en-US" altLang="en-US" dirty="0"/>
          </a:p>
          <a:p>
            <a:r>
              <a:rPr lang="en-US" altLang="en-US" dirty="0" smtClean="0"/>
              <a:t>Tunneling becomes more complicated.</a:t>
            </a:r>
          </a:p>
          <a:p>
            <a:r>
              <a:rPr lang="en-US" altLang="en-US" dirty="0" smtClean="0"/>
              <a:t>Initiating TCP connections can be disrupted.</a:t>
            </a:r>
          </a:p>
        </p:txBody>
      </p:sp>
    </p:spTree>
    <p:extLst>
      <p:ext uri="{BB962C8B-B14F-4D97-AF65-F5344CB8AC3E}">
        <p14:creationId xmlns:p14="http://schemas.microsoft.com/office/powerpoint/2010/main" val="308791361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9: Activities</a:t>
            </a:r>
          </a:p>
        </p:txBody>
      </p:sp>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10343970"/>
              </p:ext>
            </p:extLst>
          </p:nvPr>
        </p:nvGraphicFramePr>
        <p:xfrm>
          <a:off x="393336" y="1117728"/>
          <a:ext cx="8254717" cy="3087909"/>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a:t>Activity Type</a:t>
                      </a:r>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a:t>9.0.1.2</a:t>
                      </a:r>
                    </a:p>
                  </a:txBody>
                  <a:tcPr/>
                </a:tc>
                <a:tc>
                  <a:txBody>
                    <a:bodyPr/>
                    <a:lstStyle/>
                    <a:p>
                      <a:r>
                        <a:rPr lang="en-US" sz="1100" dirty="0"/>
                        <a:t>Class Activity</a:t>
                      </a:r>
                    </a:p>
                  </a:txBody>
                  <a:tcPr/>
                </a:tc>
                <a:tc>
                  <a:txBody>
                    <a:bodyPr/>
                    <a:lstStyle/>
                    <a:p>
                      <a:r>
                        <a:rPr lang="en-US" sz="1100" dirty="0"/>
                        <a:t>Conceptual NAT</a:t>
                      </a:r>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1"/>
                  </a:ext>
                </a:extLst>
              </a:tr>
              <a:tr h="312621">
                <a:tc>
                  <a:txBody>
                    <a:bodyPr/>
                    <a:lstStyle/>
                    <a:p>
                      <a:r>
                        <a:rPr lang="en-US" sz="1100" dirty="0"/>
                        <a:t>9.1.1.6</a:t>
                      </a:r>
                    </a:p>
                  </a:txBody>
                  <a:tcPr/>
                </a:tc>
                <a:tc>
                  <a:txBody>
                    <a:bodyPr/>
                    <a:lstStyle/>
                    <a:p>
                      <a:r>
                        <a:rPr lang="en-US" sz="1100" baseline="0" dirty="0"/>
                        <a:t>Interactive Activity</a:t>
                      </a:r>
                      <a:endParaRPr lang="en-US" sz="1100" dirty="0"/>
                    </a:p>
                  </a:txBody>
                  <a:tcPr/>
                </a:tc>
                <a:tc>
                  <a:txBody>
                    <a:bodyPr/>
                    <a:lstStyle/>
                    <a:p>
                      <a:r>
                        <a:rPr lang="en-US" sz="1100" baseline="0" dirty="0"/>
                        <a:t>Identify NAT Terminology</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2"/>
                  </a:ext>
                </a:extLst>
              </a:tr>
              <a:tr h="312621">
                <a:tc>
                  <a:txBody>
                    <a:bodyPr/>
                    <a:lstStyle/>
                    <a:p>
                      <a:r>
                        <a:rPr lang="en-US" sz="1100" dirty="0"/>
                        <a:t>9.1.2.6</a:t>
                      </a:r>
                    </a:p>
                  </a:txBody>
                  <a:tcPr/>
                </a:tc>
                <a:tc>
                  <a:txBody>
                    <a:bodyPr/>
                    <a:lstStyle/>
                    <a:p>
                      <a:r>
                        <a:rPr lang="en-US" sz="1100" dirty="0"/>
                        <a:t>Packet Tracer</a:t>
                      </a:r>
                    </a:p>
                  </a:txBody>
                  <a:tcPr/>
                </a:tc>
                <a:tc>
                  <a:txBody>
                    <a:bodyPr/>
                    <a:lstStyle/>
                    <a:p>
                      <a:r>
                        <a:rPr lang="en-US" sz="1100" dirty="0"/>
                        <a:t>Investigating NAT Operation</a:t>
                      </a:r>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03"/>
                  </a:ext>
                </a:extLst>
              </a:tr>
              <a:tr h="312621">
                <a:tc>
                  <a:txBody>
                    <a:bodyPr/>
                    <a:lstStyle/>
                    <a:p>
                      <a:r>
                        <a:rPr lang="en-US" sz="1100" dirty="0"/>
                        <a:t>9.2.1.1</a:t>
                      </a:r>
                    </a:p>
                  </a:txBody>
                  <a:tcPr/>
                </a:tc>
                <a:tc>
                  <a:txBody>
                    <a:bodyPr/>
                    <a:lstStyle/>
                    <a:p>
                      <a:r>
                        <a:rPr lang="en-US" sz="1100" dirty="0"/>
                        <a:t>Syntax Checker</a:t>
                      </a:r>
                    </a:p>
                  </a:txBody>
                  <a:tcPr/>
                </a:tc>
                <a:tc>
                  <a:txBody>
                    <a:bodyPr/>
                    <a:lstStyle/>
                    <a:p>
                      <a:r>
                        <a:rPr lang="en-US" sz="1100" dirty="0"/>
                        <a:t>Configuring</a:t>
                      </a:r>
                      <a:r>
                        <a:rPr lang="en-US" sz="1100" baseline="0" dirty="0"/>
                        <a:t> Static NAT</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4"/>
                  </a:ext>
                </a:extLst>
              </a:tr>
              <a:tr h="312621">
                <a:tc>
                  <a:txBody>
                    <a:bodyPr/>
                    <a:lstStyle/>
                    <a:p>
                      <a:r>
                        <a:rPr lang="en-US" sz="1100" dirty="0"/>
                        <a:t>9.2.1.4</a:t>
                      </a:r>
                    </a:p>
                  </a:txBody>
                  <a:tcPr/>
                </a:tc>
                <a:tc>
                  <a:txBody>
                    <a:bodyPr/>
                    <a:lstStyle/>
                    <a:p>
                      <a:r>
                        <a:rPr lang="en-US" sz="1100" dirty="0"/>
                        <a:t>Packet Tracer</a:t>
                      </a:r>
                    </a:p>
                  </a:txBody>
                  <a:tcPr/>
                </a:tc>
                <a:tc>
                  <a:txBody>
                    <a:bodyPr/>
                    <a:lstStyle/>
                    <a:p>
                      <a:r>
                        <a:rPr lang="en-US" sz="1100" dirty="0"/>
                        <a:t>Configuring</a:t>
                      </a:r>
                      <a:r>
                        <a:rPr lang="en-US" sz="1100" baseline="0" dirty="0"/>
                        <a:t> Static NAT</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a:t>9.2.2.2</a:t>
                      </a:r>
                    </a:p>
                  </a:txBody>
                  <a:tcPr/>
                </a:tc>
                <a:tc>
                  <a:txBody>
                    <a:bodyPr/>
                    <a:lstStyle/>
                    <a:p>
                      <a:r>
                        <a:rPr lang="en-US" sz="1100" dirty="0"/>
                        <a:t>Syntax Checker</a:t>
                      </a:r>
                    </a:p>
                  </a:txBody>
                  <a:tcPr/>
                </a:tc>
                <a:tc>
                  <a:txBody>
                    <a:bodyPr/>
                    <a:lstStyle/>
                    <a:p>
                      <a:r>
                        <a:rPr lang="en-US" sz="1100" dirty="0"/>
                        <a:t>Configure Dynamic </a:t>
                      </a:r>
                      <a:r>
                        <a:rPr lang="en-US" sz="1100" dirty="0" smtClean="0"/>
                        <a:t>NAT</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6"/>
                  </a:ext>
                </a:extLst>
              </a:tr>
              <a:tr h="312621">
                <a:tc>
                  <a:txBody>
                    <a:bodyPr/>
                    <a:lstStyle/>
                    <a:p>
                      <a:r>
                        <a:rPr lang="en-US" sz="1100" dirty="0"/>
                        <a:t>9.2.2.5</a:t>
                      </a:r>
                    </a:p>
                  </a:txBody>
                  <a:tcPr/>
                </a:tc>
                <a:tc>
                  <a:txBody>
                    <a:bodyPr/>
                    <a:lstStyle/>
                    <a:p>
                      <a:r>
                        <a:rPr lang="en-US" sz="1100" dirty="0"/>
                        <a:t>Packe</a:t>
                      </a:r>
                      <a:r>
                        <a:rPr lang="en-US" sz="1100" baseline="0" dirty="0"/>
                        <a:t>t Tracer</a:t>
                      </a:r>
                      <a:endParaRPr lang="en-US" sz="1100" dirty="0"/>
                    </a:p>
                  </a:txBody>
                  <a:tcPr/>
                </a:tc>
                <a:tc>
                  <a:txBody>
                    <a:bodyPr/>
                    <a:lstStyle/>
                    <a:p>
                      <a:r>
                        <a:rPr lang="en-US" sz="1100" dirty="0"/>
                        <a:t>Configuring</a:t>
                      </a:r>
                      <a:r>
                        <a:rPr lang="en-US" sz="1100" baseline="0" dirty="0"/>
                        <a:t> Dynamic NAT</a:t>
                      </a:r>
                      <a:endParaRPr lang="en-US" sz="1100" dirty="0"/>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07"/>
                  </a:ext>
                </a:extLst>
              </a:tr>
              <a:tr h="312621">
                <a:tc>
                  <a:txBody>
                    <a:bodyPr/>
                    <a:lstStyle/>
                    <a:p>
                      <a:r>
                        <a:rPr lang="en-US" sz="1100" dirty="0"/>
                        <a:t>9.2.2.6</a:t>
                      </a:r>
                    </a:p>
                  </a:txBody>
                  <a:tcPr/>
                </a:tc>
                <a:tc>
                  <a:txBody>
                    <a:bodyPr/>
                    <a:lstStyle/>
                    <a:p>
                      <a:r>
                        <a:rPr lang="en-US" sz="1100" dirty="0"/>
                        <a:t>Lab</a:t>
                      </a:r>
                    </a:p>
                  </a:txBody>
                  <a:tcPr/>
                </a:tc>
                <a:tc>
                  <a:txBody>
                    <a:bodyPr/>
                    <a:lstStyle/>
                    <a:p>
                      <a:r>
                        <a:rPr lang="en-US" sz="1100" dirty="0"/>
                        <a:t>Configuring Dynamic and Static NAT</a:t>
                      </a:r>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8"/>
                  </a:ext>
                </a:extLst>
              </a:tr>
              <a:tr h="312621">
                <a:tc>
                  <a:txBody>
                    <a:bodyPr/>
                    <a:lstStyle/>
                    <a:p>
                      <a:r>
                        <a:rPr lang="en-US" sz="1100" dirty="0"/>
                        <a:t>9.2.3.1</a:t>
                      </a:r>
                    </a:p>
                  </a:txBody>
                  <a:tcPr/>
                </a:tc>
                <a:tc>
                  <a:txBody>
                    <a:bodyPr/>
                    <a:lstStyle/>
                    <a:p>
                      <a:r>
                        <a:rPr lang="en-US" sz="1100" dirty="0"/>
                        <a:t>Syntax Checker</a:t>
                      </a:r>
                    </a:p>
                  </a:txBody>
                  <a:tcPr/>
                </a:tc>
                <a:tc>
                  <a:txBody>
                    <a:bodyPr/>
                    <a:lstStyle/>
                    <a:p>
                      <a:r>
                        <a:rPr lang="en-US" sz="1100" dirty="0"/>
                        <a:t>Configuring PAT </a:t>
                      </a:r>
                      <a:r>
                        <a:rPr lang="en-US" sz="1100" dirty="0" smtClean="0"/>
                        <a:t>Using </a:t>
                      </a:r>
                      <a:r>
                        <a:rPr lang="en-US" sz="1100" dirty="0"/>
                        <a:t>an Address</a:t>
                      </a:r>
                      <a:r>
                        <a:rPr lang="en-US" sz="1100" baseline="0" dirty="0"/>
                        <a:t> Pool</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9</a:t>
            </a:r>
            <a:r>
              <a:rPr lang="en-US" sz="4000" dirty="0" smtClean="0"/>
              <a:t>.2 Configure NAT</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Configure Static NAT</a:t>
            </a:r>
          </a:p>
        </p:txBody>
      </p:sp>
      <p:pic>
        <p:nvPicPr>
          <p:cNvPr id="3" name="Picture 2"/>
          <p:cNvPicPr>
            <a:picLocks noChangeAspect="1"/>
          </p:cNvPicPr>
          <p:nvPr/>
        </p:nvPicPr>
        <p:blipFill>
          <a:blip r:embed="rId3"/>
          <a:stretch>
            <a:fillRect/>
          </a:stretch>
        </p:blipFill>
        <p:spPr>
          <a:xfrm>
            <a:off x="3200401" y="69960"/>
            <a:ext cx="4714390" cy="1942802"/>
          </a:xfrm>
          <a:prstGeom prst="rect">
            <a:avLst/>
          </a:prstGeom>
        </p:spPr>
      </p:pic>
      <p:pic>
        <p:nvPicPr>
          <p:cNvPr id="4" name="Picture 3"/>
          <p:cNvPicPr>
            <a:picLocks noChangeAspect="1"/>
          </p:cNvPicPr>
          <p:nvPr/>
        </p:nvPicPr>
        <p:blipFill>
          <a:blip r:embed="rId4"/>
          <a:stretch>
            <a:fillRect/>
          </a:stretch>
        </p:blipFill>
        <p:spPr>
          <a:xfrm>
            <a:off x="1627323" y="2154146"/>
            <a:ext cx="5662773" cy="2608111"/>
          </a:xfrm>
          <a:prstGeom prst="rect">
            <a:avLst/>
          </a:prstGeom>
        </p:spPr>
      </p:pic>
    </p:spTree>
    <p:extLst>
      <p:ext uri="{BB962C8B-B14F-4D97-AF65-F5344CB8AC3E}">
        <p14:creationId xmlns:p14="http://schemas.microsoft.com/office/powerpoint/2010/main" val="130007713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Configure Static NAT (Cont.)</a:t>
            </a:r>
          </a:p>
        </p:txBody>
      </p:sp>
      <p:pic>
        <p:nvPicPr>
          <p:cNvPr id="2" name="Picture 1"/>
          <p:cNvPicPr>
            <a:picLocks noChangeAspect="1"/>
          </p:cNvPicPr>
          <p:nvPr/>
        </p:nvPicPr>
        <p:blipFill>
          <a:blip r:embed="rId3"/>
          <a:stretch>
            <a:fillRect/>
          </a:stretch>
        </p:blipFill>
        <p:spPr>
          <a:xfrm>
            <a:off x="3251214" y="1201119"/>
            <a:ext cx="4988055" cy="3454184"/>
          </a:xfrm>
          <a:prstGeom prst="rect">
            <a:avLst/>
          </a:prstGeom>
        </p:spPr>
      </p:pic>
      <p:sp>
        <p:nvSpPr>
          <p:cNvPr id="6" name="Striped Right Arrow 5"/>
          <p:cNvSpPr/>
          <p:nvPr/>
        </p:nvSpPr>
        <p:spPr>
          <a:xfrm rot="19023597" flipH="1">
            <a:off x="5949189" y="573957"/>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Outside interface</a:t>
            </a:r>
          </a:p>
        </p:txBody>
      </p:sp>
      <p:sp>
        <p:nvSpPr>
          <p:cNvPr id="5" name="Striped Right Arrow 4"/>
          <p:cNvSpPr/>
          <p:nvPr/>
        </p:nvSpPr>
        <p:spPr>
          <a:xfrm rot="2607406">
            <a:off x="4329687" y="580610"/>
            <a:ext cx="1764792" cy="603504"/>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Inside interface</a:t>
            </a:r>
          </a:p>
        </p:txBody>
      </p:sp>
      <p:sp>
        <p:nvSpPr>
          <p:cNvPr id="11" name="TextBox 10"/>
          <p:cNvSpPr txBox="1"/>
          <p:nvPr/>
        </p:nvSpPr>
        <p:spPr>
          <a:xfrm>
            <a:off x="255720" y="2162013"/>
            <a:ext cx="2650210" cy="160043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smtClean="0">
                <a:solidFill>
                  <a:srgbClr val="000000"/>
                </a:solidFill>
              </a:rPr>
              <a:t>Remember that any interface on the border router that is on the inside network must be configured with the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inside </a:t>
            </a:r>
            <a:r>
              <a:rPr lang="en-US" sz="1400" dirty="0" smtClean="0">
                <a:solidFill>
                  <a:srgbClr val="000000"/>
                </a:solidFill>
              </a:rPr>
              <a:t>command. This is a common mistake for those new to NAT.</a:t>
            </a:r>
            <a:endParaRPr lang="en-US" sz="1400" dirty="0">
              <a:solidFill>
                <a:srgbClr val="000000"/>
              </a:solidFill>
            </a:endParaRPr>
          </a:p>
        </p:txBody>
      </p:sp>
    </p:spTree>
    <p:extLst>
      <p:ext uri="{BB962C8B-B14F-4D97-AF65-F5344CB8AC3E}">
        <p14:creationId xmlns:p14="http://schemas.microsoft.com/office/powerpoint/2010/main" val="79316252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Analyzing Static NAT</a:t>
            </a:r>
          </a:p>
        </p:txBody>
      </p:sp>
      <p:sp>
        <p:nvSpPr>
          <p:cNvPr id="7" name="Content Placeholder 2"/>
          <p:cNvSpPr>
            <a:spLocks noGrp="1"/>
          </p:cNvSpPr>
          <p:nvPr>
            <p:ph idx="1"/>
          </p:nvPr>
        </p:nvSpPr>
        <p:spPr>
          <a:xfrm>
            <a:off x="353292" y="844658"/>
            <a:ext cx="4815393" cy="3652405"/>
          </a:xfrm>
        </p:spPr>
        <p:txBody>
          <a:bodyPr/>
          <a:lstStyle/>
          <a:p>
            <a:pPr marL="342900" indent="-342900">
              <a:buFont typeface="+mj-lt"/>
              <a:buAutoNum type="arabicPeriod"/>
            </a:pPr>
            <a:r>
              <a:rPr lang="en-US" altLang="en-US" sz="1400" dirty="0" smtClean="0"/>
              <a:t>Client opens a web browser for a connection to a web server.</a:t>
            </a:r>
          </a:p>
          <a:p>
            <a:pPr marL="342900" indent="-342900">
              <a:buFont typeface="+mj-lt"/>
              <a:buAutoNum type="arabicPeriod"/>
            </a:pPr>
            <a:r>
              <a:rPr lang="en-US" altLang="en-US" sz="1400" dirty="0" smtClean="0"/>
              <a:t>R2 receives the packet on the outside interface and checks the NAT table.</a:t>
            </a:r>
          </a:p>
          <a:p>
            <a:pPr marL="342900" indent="-342900">
              <a:buFont typeface="+mj-lt"/>
              <a:buAutoNum type="arabicPeriod"/>
            </a:pPr>
            <a:r>
              <a:rPr lang="en-US" altLang="en-US" sz="1400" dirty="0" smtClean="0"/>
              <a:t>R2 replaces the inside global address with inside local address of 192.168.10.254 (the server’s address).</a:t>
            </a:r>
          </a:p>
          <a:p>
            <a:pPr marL="342900" indent="-342900">
              <a:buFont typeface="+mj-lt"/>
              <a:buAutoNum type="arabicPeriod"/>
            </a:pPr>
            <a:r>
              <a:rPr lang="en-US" altLang="en-US" sz="1400" dirty="0" smtClean="0"/>
              <a:t>Web server responds to the client.</a:t>
            </a:r>
          </a:p>
          <a:p>
            <a:pPr marL="342900" indent="-342900">
              <a:buFont typeface="+mj-lt"/>
              <a:buAutoNum type="arabicPeriod"/>
            </a:pPr>
            <a:r>
              <a:rPr lang="en-US" altLang="en-US" sz="1400" dirty="0" smtClean="0"/>
              <a:t>(a) R2 receives the packet from the server on the inside address.</a:t>
            </a:r>
            <a:br>
              <a:rPr lang="en-US" altLang="en-US" sz="1400" dirty="0" smtClean="0"/>
            </a:br>
            <a:r>
              <a:rPr lang="en-US" altLang="en-US" sz="1400" dirty="0" smtClean="0"/>
              <a:t>(b) R2 checks NAT table and translates the source address to the inside global address of 209165.201.5 and forwards the packet.</a:t>
            </a:r>
          </a:p>
          <a:p>
            <a:pPr marL="342900" indent="-342900">
              <a:buFont typeface="+mj-lt"/>
              <a:buAutoNum type="arabicPeriod"/>
            </a:pPr>
            <a:r>
              <a:rPr lang="en-US" altLang="en-US" sz="1400" dirty="0" smtClean="0"/>
              <a:t>The client receives the packet.</a:t>
            </a:r>
          </a:p>
        </p:txBody>
      </p:sp>
      <p:pic>
        <p:nvPicPr>
          <p:cNvPr id="3" name="Picture 2"/>
          <p:cNvPicPr>
            <a:picLocks noChangeAspect="1"/>
          </p:cNvPicPr>
          <p:nvPr/>
        </p:nvPicPr>
        <p:blipFill>
          <a:blip r:embed="rId3"/>
          <a:stretch>
            <a:fillRect/>
          </a:stretch>
        </p:blipFill>
        <p:spPr>
          <a:xfrm>
            <a:off x="5037469" y="1185620"/>
            <a:ext cx="3808995" cy="2307956"/>
          </a:xfrm>
          <a:prstGeom prst="rect">
            <a:avLst/>
          </a:prstGeom>
        </p:spPr>
      </p:pic>
    </p:spTree>
    <p:extLst>
      <p:ext uri="{BB962C8B-B14F-4D97-AF65-F5344CB8AC3E}">
        <p14:creationId xmlns:p14="http://schemas.microsoft.com/office/powerpoint/2010/main" val="36353007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Verifying Static NAT</a:t>
            </a:r>
          </a:p>
        </p:txBody>
      </p:sp>
      <p:pic>
        <p:nvPicPr>
          <p:cNvPr id="4" name="Picture 3"/>
          <p:cNvPicPr>
            <a:picLocks noChangeAspect="1"/>
          </p:cNvPicPr>
          <p:nvPr/>
        </p:nvPicPr>
        <p:blipFill rotWithShape="1">
          <a:blip r:embed="rId3"/>
          <a:srcRect l="735" b="8423"/>
          <a:stretch/>
        </p:blipFill>
        <p:spPr>
          <a:xfrm>
            <a:off x="108489" y="1199391"/>
            <a:ext cx="4575873" cy="861883"/>
          </a:xfrm>
          <a:prstGeom prst="rect">
            <a:avLst/>
          </a:prstGeom>
        </p:spPr>
      </p:pic>
      <p:pic>
        <p:nvPicPr>
          <p:cNvPr id="5" name="Picture 4"/>
          <p:cNvPicPr>
            <a:picLocks noChangeAspect="1"/>
          </p:cNvPicPr>
          <p:nvPr/>
        </p:nvPicPr>
        <p:blipFill rotWithShape="1">
          <a:blip r:embed="rId4"/>
          <a:srcRect l="617"/>
          <a:stretch/>
        </p:blipFill>
        <p:spPr>
          <a:xfrm>
            <a:off x="101882" y="2194987"/>
            <a:ext cx="4594103" cy="945679"/>
          </a:xfrm>
          <a:prstGeom prst="rect">
            <a:avLst/>
          </a:prstGeom>
        </p:spPr>
      </p:pic>
      <p:pic>
        <p:nvPicPr>
          <p:cNvPr id="6" name="Picture 5"/>
          <p:cNvPicPr>
            <a:picLocks noChangeAspect="1"/>
          </p:cNvPicPr>
          <p:nvPr/>
        </p:nvPicPr>
        <p:blipFill rotWithShape="1">
          <a:blip r:embed="rId5"/>
          <a:srcRect l="1063" r="4659"/>
          <a:stretch/>
        </p:blipFill>
        <p:spPr>
          <a:xfrm>
            <a:off x="4812224" y="1204175"/>
            <a:ext cx="4331776" cy="3480830"/>
          </a:xfrm>
          <a:prstGeom prst="rect">
            <a:avLst/>
          </a:prstGeom>
        </p:spPr>
      </p:pic>
      <p:sp>
        <p:nvSpPr>
          <p:cNvPr id="9" name="Oval Callout 8"/>
          <p:cNvSpPr/>
          <p:nvPr/>
        </p:nvSpPr>
        <p:spPr>
          <a:xfrm>
            <a:off x="5230678" y="77493"/>
            <a:ext cx="3301139" cy="1022888"/>
          </a:xfrm>
          <a:prstGeom prst="wedgeEllipseCallout">
            <a:avLst>
              <a:gd name="adj1" fmla="val -13589"/>
              <a:gd name="adj2" fmla="val 63847"/>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 best practice is to clear statistics when verifying that NAT is working.</a:t>
            </a:r>
          </a:p>
        </p:txBody>
      </p:sp>
      <p:sp>
        <p:nvSpPr>
          <p:cNvPr id="10" name="TextBox 9"/>
          <p:cNvSpPr txBox="1"/>
          <p:nvPr/>
        </p:nvSpPr>
        <p:spPr>
          <a:xfrm>
            <a:off x="960893" y="3525864"/>
            <a:ext cx="2650210" cy="73866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smtClean="0">
                <a:solidFill>
                  <a:srgbClr val="000000"/>
                </a:solidFill>
              </a:rPr>
              <a:t>Important commands: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translations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statistics</a:t>
            </a:r>
            <a:endParaRPr lang="en-US" sz="1400" b="1" dirty="0">
              <a:solidFill>
                <a:srgbClr val="000000"/>
              </a:solidFill>
            </a:endParaRPr>
          </a:p>
        </p:txBody>
      </p:sp>
    </p:spTree>
    <p:extLst>
      <p:ext uri="{BB962C8B-B14F-4D97-AF65-F5344CB8AC3E}">
        <p14:creationId xmlns:p14="http://schemas.microsoft.com/office/powerpoint/2010/main" val="119260509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Packet Tracer – Configuring Static NAT</a:t>
            </a:r>
          </a:p>
        </p:txBody>
      </p:sp>
      <p:pic>
        <p:nvPicPr>
          <p:cNvPr id="2" name="Picture 1"/>
          <p:cNvPicPr>
            <a:picLocks noChangeAspect="1"/>
          </p:cNvPicPr>
          <p:nvPr/>
        </p:nvPicPr>
        <p:blipFill rotWithShape="1">
          <a:blip r:embed="rId3"/>
          <a:srcRect t="886" b="-1"/>
          <a:stretch/>
        </p:blipFill>
        <p:spPr>
          <a:xfrm>
            <a:off x="1340604" y="801314"/>
            <a:ext cx="6619840" cy="3900484"/>
          </a:xfrm>
          <a:prstGeom prst="rect">
            <a:avLst/>
          </a:prstGeom>
          <a:ln>
            <a:solidFill>
              <a:srgbClr val="000000"/>
            </a:solidFill>
          </a:ln>
        </p:spPr>
      </p:pic>
    </p:spTree>
    <p:extLst>
      <p:ext uri="{BB962C8B-B14F-4D97-AF65-F5344CB8AC3E}">
        <p14:creationId xmlns:p14="http://schemas.microsoft.com/office/powerpoint/2010/main" val="340961848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Dynamic NAT Operation</a:t>
            </a:r>
          </a:p>
        </p:txBody>
      </p:sp>
      <p:sp>
        <p:nvSpPr>
          <p:cNvPr id="7" name="Content Placeholder 2"/>
          <p:cNvSpPr>
            <a:spLocks noGrp="1"/>
          </p:cNvSpPr>
          <p:nvPr>
            <p:ph idx="1"/>
          </p:nvPr>
        </p:nvSpPr>
        <p:spPr>
          <a:xfrm>
            <a:off x="353292" y="844658"/>
            <a:ext cx="8294762" cy="3652405"/>
          </a:xfrm>
        </p:spPr>
        <p:txBody>
          <a:bodyPr/>
          <a:lstStyle/>
          <a:p>
            <a:r>
              <a:rPr lang="en-US" altLang="en-US" sz="1400" dirty="0" smtClean="0"/>
              <a:t>Remember that dynamic NAT uses a pool of public IPv4 addresses.</a:t>
            </a:r>
          </a:p>
          <a:p>
            <a:r>
              <a:rPr lang="en-US" altLang="en-US" sz="1400" dirty="0" smtClean="0"/>
              <a:t>Use the same concepts of inside and outside NAT interfaces as static NAT.</a:t>
            </a:r>
          </a:p>
        </p:txBody>
      </p:sp>
      <p:pic>
        <p:nvPicPr>
          <p:cNvPr id="2" name="Picture 1"/>
          <p:cNvPicPr>
            <a:picLocks noChangeAspect="1"/>
          </p:cNvPicPr>
          <p:nvPr/>
        </p:nvPicPr>
        <p:blipFill>
          <a:blip r:embed="rId3"/>
          <a:stretch>
            <a:fillRect/>
          </a:stretch>
        </p:blipFill>
        <p:spPr>
          <a:xfrm>
            <a:off x="1779194" y="1728061"/>
            <a:ext cx="4759184" cy="2842002"/>
          </a:xfrm>
          <a:prstGeom prst="rect">
            <a:avLst/>
          </a:prstGeom>
        </p:spPr>
      </p:pic>
    </p:spTree>
    <p:extLst>
      <p:ext uri="{BB962C8B-B14F-4D97-AF65-F5344CB8AC3E}">
        <p14:creationId xmlns:p14="http://schemas.microsoft.com/office/powerpoint/2010/main" val="300450688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Configuring Dynamic NAT</a:t>
            </a:r>
          </a:p>
        </p:txBody>
      </p:sp>
      <p:pic>
        <p:nvPicPr>
          <p:cNvPr id="5" name="Picture 4"/>
          <p:cNvPicPr>
            <a:picLocks noChangeAspect="1"/>
          </p:cNvPicPr>
          <p:nvPr/>
        </p:nvPicPr>
        <p:blipFill>
          <a:blip r:embed="rId3"/>
          <a:stretch>
            <a:fillRect/>
          </a:stretch>
        </p:blipFill>
        <p:spPr>
          <a:xfrm>
            <a:off x="1007389" y="1128426"/>
            <a:ext cx="7163769" cy="2789578"/>
          </a:xfrm>
          <a:prstGeom prst="rect">
            <a:avLst/>
          </a:prstGeom>
        </p:spPr>
      </p:pic>
    </p:spTree>
    <p:extLst>
      <p:ext uri="{BB962C8B-B14F-4D97-AF65-F5344CB8AC3E}">
        <p14:creationId xmlns:p14="http://schemas.microsoft.com/office/powerpoint/2010/main" val="309593261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Configuring Dynamic NAT (Cont.)</a:t>
            </a:r>
          </a:p>
        </p:txBody>
      </p:sp>
      <p:grpSp>
        <p:nvGrpSpPr>
          <p:cNvPr id="7" name="Group 6"/>
          <p:cNvGrpSpPr/>
          <p:nvPr/>
        </p:nvGrpSpPr>
        <p:grpSpPr>
          <a:xfrm>
            <a:off x="1720312" y="844658"/>
            <a:ext cx="5139590" cy="3927421"/>
            <a:chOff x="1658319" y="841252"/>
            <a:chExt cx="5294573" cy="3985071"/>
          </a:xfrm>
        </p:grpSpPr>
        <p:grpSp>
          <p:nvGrpSpPr>
            <p:cNvPr id="4" name="Group 3"/>
            <p:cNvGrpSpPr/>
            <p:nvPr/>
          </p:nvGrpSpPr>
          <p:grpSpPr>
            <a:xfrm>
              <a:off x="1658319" y="841252"/>
              <a:ext cx="5294573" cy="3983804"/>
              <a:chOff x="1658319" y="841252"/>
              <a:chExt cx="5294573" cy="3983804"/>
            </a:xfrm>
          </p:grpSpPr>
          <p:pic>
            <p:nvPicPr>
              <p:cNvPr id="2" name="Picture 1"/>
              <p:cNvPicPr>
                <a:picLocks noChangeAspect="1"/>
              </p:cNvPicPr>
              <p:nvPr/>
            </p:nvPicPr>
            <p:blipFill>
              <a:blip r:embed="rId3"/>
              <a:stretch>
                <a:fillRect/>
              </a:stretch>
            </p:blipFill>
            <p:spPr>
              <a:xfrm>
                <a:off x="1658319" y="841252"/>
                <a:ext cx="5294573" cy="3519584"/>
              </a:xfrm>
              <a:prstGeom prst="rect">
                <a:avLst/>
              </a:prstGeom>
            </p:spPr>
          </p:pic>
          <p:pic>
            <p:nvPicPr>
              <p:cNvPr id="3" name="Picture 2"/>
              <p:cNvPicPr>
                <a:picLocks noChangeAspect="1"/>
              </p:cNvPicPr>
              <p:nvPr/>
            </p:nvPicPr>
            <p:blipFill>
              <a:blip r:embed="rId4"/>
              <a:stretch>
                <a:fillRect/>
              </a:stretch>
            </p:blipFill>
            <p:spPr>
              <a:xfrm>
                <a:off x="1666069" y="4339270"/>
                <a:ext cx="5193707" cy="485786"/>
              </a:xfrm>
              <a:prstGeom prst="rect">
                <a:avLst/>
              </a:prstGeom>
            </p:spPr>
          </p:pic>
        </p:grpSp>
        <p:sp>
          <p:nvSpPr>
            <p:cNvPr id="6" name="Rectangle 5"/>
            <p:cNvSpPr/>
            <p:nvPr/>
          </p:nvSpPr>
          <p:spPr>
            <a:xfrm>
              <a:off x="6814572" y="4345875"/>
              <a:ext cx="116238" cy="48044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204906570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Analyzing Dynamic NAT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a global address from the NAT pool and creates a NAT table entry for both packets.</a:t>
            </a:r>
          </a:p>
          <a:p>
            <a:pPr marL="342900" indent="-342900">
              <a:buFont typeface="+mj-lt"/>
              <a:buAutoNum type="arabicPeriod"/>
            </a:pPr>
            <a:r>
              <a:rPr lang="en-US" altLang="en-US" sz="1400" dirty="0" smtClean="0"/>
              <a:t>R2 replaces the inside local source address on each packet with the translated inside global address from the pool.</a:t>
            </a:r>
          </a:p>
        </p:txBody>
      </p:sp>
      <p:pic>
        <p:nvPicPr>
          <p:cNvPr id="2" name="Picture 1"/>
          <p:cNvPicPr>
            <a:picLocks noChangeAspect="1"/>
          </p:cNvPicPr>
          <p:nvPr/>
        </p:nvPicPr>
        <p:blipFill>
          <a:blip r:embed="rId3"/>
          <a:stretch>
            <a:fillRect/>
          </a:stretch>
        </p:blipFill>
        <p:spPr>
          <a:xfrm>
            <a:off x="2275838" y="2541724"/>
            <a:ext cx="3609362" cy="2508788"/>
          </a:xfrm>
          <a:prstGeom prst="rect">
            <a:avLst/>
          </a:prstGeom>
        </p:spPr>
      </p:pic>
    </p:spTree>
    <p:extLst>
      <p:ext uri="{BB962C8B-B14F-4D97-AF65-F5344CB8AC3E}">
        <p14:creationId xmlns:p14="http://schemas.microsoft.com/office/powerpoint/2010/main" val="194986179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9: Activities (Cont.)</a:t>
            </a:r>
          </a:p>
        </p:txBody>
      </p:sp>
      <p:sp>
        <p:nvSpPr>
          <p:cNvPr id="8" name="Rectangle 34"/>
          <p:cNvSpPr txBox="1">
            <a:spLocks noChangeArrowheads="1"/>
          </p:cNvSpPr>
          <p:nvPr/>
        </p:nvSpPr>
        <p:spPr bwMode="auto">
          <a:xfrm>
            <a:off x="1167612" y="4290993"/>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032502411"/>
              </p:ext>
            </p:extLst>
          </p:nvPr>
        </p:nvGraphicFramePr>
        <p:xfrm>
          <a:off x="416584" y="1210718"/>
          <a:ext cx="8254717" cy="2775288"/>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a:t>9.2.3.2</a:t>
                      </a:r>
                    </a:p>
                  </a:txBody>
                  <a:tcPr/>
                </a:tc>
                <a:tc>
                  <a:txBody>
                    <a:bodyPr/>
                    <a:lstStyle/>
                    <a:p>
                      <a:r>
                        <a:rPr lang="en-US" sz="1100" dirty="0"/>
                        <a:t>Syntax</a:t>
                      </a:r>
                      <a:r>
                        <a:rPr lang="en-US" sz="1100" baseline="0" dirty="0"/>
                        <a:t> Checker</a:t>
                      </a:r>
                      <a:endParaRPr lang="en-US" sz="1100" dirty="0"/>
                    </a:p>
                  </a:txBody>
                  <a:tcPr/>
                </a:tc>
                <a:tc>
                  <a:txBody>
                    <a:bodyPr/>
                    <a:lstStyle/>
                    <a:p>
                      <a:r>
                        <a:rPr lang="en-US" sz="1100" dirty="0"/>
                        <a:t>Configuring PAT </a:t>
                      </a:r>
                      <a:r>
                        <a:rPr lang="en-US" sz="1100" dirty="0" smtClean="0"/>
                        <a:t>Using </a:t>
                      </a:r>
                      <a:r>
                        <a:rPr lang="en-US" sz="1100" dirty="0"/>
                        <a:t>a Single</a:t>
                      </a:r>
                      <a:r>
                        <a:rPr lang="en-US" sz="1100" baseline="0" dirty="0"/>
                        <a:t> Address</a:t>
                      </a:r>
                      <a:endParaRPr lang="en-US" sz="1100" dirty="0"/>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a:t>9.2.3.5</a:t>
                      </a:r>
                    </a:p>
                  </a:txBody>
                  <a:tcPr/>
                </a:tc>
                <a:tc>
                  <a:txBody>
                    <a:bodyPr/>
                    <a:lstStyle/>
                    <a:p>
                      <a:r>
                        <a:rPr lang="en-US" sz="1100" dirty="0"/>
                        <a:t>Interactive Activity</a:t>
                      </a:r>
                    </a:p>
                  </a:txBody>
                  <a:tcPr/>
                </a:tc>
                <a:tc>
                  <a:txBody>
                    <a:bodyPr/>
                    <a:lstStyle/>
                    <a:p>
                      <a:r>
                        <a:rPr lang="en-US" sz="1100" dirty="0"/>
                        <a:t>Identify the Address Information at Each Hop</a:t>
                      </a:r>
                    </a:p>
                  </a:txBody>
                  <a:tcPr/>
                </a:tc>
                <a:tc>
                  <a:txBody>
                    <a:bodyPr/>
                    <a:lstStyle/>
                    <a:p>
                      <a:endParaRPr lang="en-US" sz="1100" dirty="0">
                        <a:solidFill>
                          <a:schemeClr val="tx1"/>
                        </a:solidFill>
                      </a:endParaRPr>
                    </a:p>
                  </a:txBody>
                  <a:tcPr/>
                </a:tc>
                <a:extLst>
                  <a:ext uri="{0D108BD9-81ED-4DB2-BD59-A6C34878D82A}">
                    <a16:rowId xmlns:a16="http://schemas.microsoft.com/office/drawing/2014/main" val="10009"/>
                  </a:ext>
                </a:extLst>
              </a:tr>
              <a:tr h="312621">
                <a:tc>
                  <a:txBody>
                    <a:bodyPr/>
                    <a:lstStyle/>
                    <a:p>
                      <a:r>
                        <a:rPr lang="en-US" sz="1100" dirty="0"/>
                        <a:t>9.2.3.6</a:t>
                      </a:r>
                    </a:p>
                  </a:txBody>
                  <a:tcPr/>
                </a:tc>
                <a:tc>
                  <a:txBody>
                    <a:bodyPr/>
                    <a:lstStyle/>
                    <a:p>
                      <a:r>
                        <a:rPr lang="en-US" sz="1100" dirty="0"/>
                        <a:t>Packet</a:t>
                      </a:r>
                      <a:r>
                        <a:rPr lang="en-US" sz="1100" baseline="0" dirty="0"/>
                        <a:t> Tracer</a:t>
                      </a:r>
                      <a:endParaRPr lang="en-US" sz="1100" dirty="0"/>
                    </a:p>
                  </a:txBody>
                  <a:tcPr/>
                </a:tc>
                <a:tc>
                  <a:txBody>
                    <a:bodyPr/>
                    <a:lstStyle/>
                    <a:p>
                      <a:r>
                        <a:rPr lang="en-US" sz="1100" dirty="0"/>
                        <a:t>Implementing Static and Dynamic</a:t>
                      </a:r>
                      <a:r>
                        <a:rPr lang="en-US" sz="1100" baseline="0" dirty="0"/>
                        <a:t> NAT</a:t>
                      </a:r>
                      <a:endParaRPr lang="en-US" sz="1100" dirty="0"/>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10"/>
                  </a:ext>
                </a:extLst>
              </a:tr>
              <a:tr h="312621">
                <a:tc>
                  <a:txBody>
                    <a:bodyPr/>
                    <a:lstStyle/>
                    <a:p>
                      <a:r>
                        <a:rPr lang="en-US" sz="1100" dirty="0" smtClean="0"/>
                        <a:t>9.2.3.7</a:t>
                      </a:r>
                      <a:endParaRPr lang="en-US" sz="1100" dirty="0"/>
                    </a:p>
                  </a:txBody>
                  <a:tcPr/>
                </a:tc>
                <a:tc>
                  <a:txBody>
                    <a:bodyPr/>
                    <a:lstStyle/>
                    <a:p>
                      <a:r>
                        <a:rPr lang="en-US" sz="1100" dirty="0" smtClean="0"/>
                        <a:t>Lab</a:t>
                      </a:r>
                      <a:endParaRPr lang="en-US" sz="1100" dirty="0"/>
                    </a:p>
                  </a:txBody>
                  <a:tcPr/>
                </a:tc>
                <a:tc>
                  <a:txBody>
                    <a:bodyPr/>
                    <a:lstStyle/>
                    <a:p>
                      <a:r>
                        <a:rPr lang="en-US" sz="1100" dirty="0" smtClean="0"/>
                        <a:t>Configuring Port Address Translation (PAT)</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1"/>
                  </a:ext>
                </a:extLst>
              </a:tr>
              <a:tr h="312621">
                <a:tc>
                  <a:txBody>
                    <a:bodyPr/>
                    <a:lstStyle/>
                    <a:p>
                      <a:r>
                        <a:rPr lang="en-US" sz="1100" dirty="0" smtClean="0"/>
                        <a:t>9.2.4.4</a:t>
                      </a:r>
                      <a:endParaRPr lang="en-US" sz="1100" dirty="0"/>
                    </a:p>
                  </a:txBody>
                  <a:tcPr/>
                </a:tc>
                <a:tc>
                  <a:txBody>
                    <a:bodyPr/>
                    <a:lstStyle/>
                    <a:p>
                      <a:r>
                        <a:rPr lang="en-US" sz="1100" baseline="0" dirty="0" smtClean="0"/>
                        <a:t>Packet Tracer</a:t>
                      </a:r>
                      <a:endParaRPr lang="en-US" sz="1100" dirty="0"/>
                    </a:p>
                  </a:txBody>
                  <a:tcPr/>
                </a:tc>
                <a:tc>
                  <a:txBody>
                    <a:bodyPr/>
                    <a:lstStyle/>
                    <a:p>
                      <a:r>
                        <a:rPr lang="en-US" sz="1100" baseline="0" dirty="0" smtClean="0"/>
                        <a:t>Configuring Port Forwarding on a Wireless Router</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9.3.1.4</a:t>
                      </a:r>
                      <a:endParaRPr lang="en-US" sz="1100" dirty="0"/>
                    </a:p>
                  </a:txBody>
                  <a:tcPr/>
                </a:tc>
                <a:tc>
                  <a:txBody>
                    <a:bodyPr/>
                    <a:lstStyle/>
                    <a:p>
                      <a:r>
                        <a:rPr lang="en-US" sz="1100" dirty="0"/>
                        <a:t>Packet Tracer</a:t>
                      </a:r>
                    </a:p>
                  </a:txBody>
                  <a:tcPr/>
                </a:tc>
                <a:tc>
                  <a:txBody>
                    <a:bodyPr/>
                    <a:lstStyle/>
                    <a:p>
                      <a:r>
                        <a:rPr lang="en-US" sz="1100" dirty="0" smtClean="0"/>
                        <a:t>Verifying and Troubleshooting NAT Configurations</a:t>
                      </a:r>
                      <a:endParaRPr lang="en-US" sz="1100" dirty="0"/>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06"/>
                  </a:ext>
                </a:extLst>
              </a:tr>
              <a:tr h="312621">
                <a:tc>
                  <a:txBody>
                    <a:bodyPr/>
                    <a:lstStyle/>
                    <a:p>
                      <a:r>
                        <a:rPr lang="en-US" sz="1100" dirty="0" smtClean="0"/>
                        <a:t>9.3.1.5</a:t>
                      </a:r>
                      <a:endParaRPr lang="en-US" sz="1100" dirty="0"/>
                    </a:p>
                  </a:txBody>
                  <a:tcPr/>
                </a:tc>
                <a:tc>
                  <a:txBody>
                    <a:bodyPr/>
                    <a:lstStyle/>
                    <a:p>
                      <a:r>
                        <a:rPr lang="en-US" sz="1100" dirty="0" smtClean="0"/>
                        <a:t>Lab</a:t>
                      </a:r>
                      <a:endParaRPr lang="en-US" sz="1100" dirty="0"/>
                    </a:p>
                  </a:txBody>
                  <a:tcPr/>
                </a:tc>
                <a:tc>
                  <a:txBody>
                    <a:bodyPr/>
                    <a:lstStyle/>
                    <a:p>
                      <a:r>
                        <a:rPr lang="en-US" sz="1100" dirty="0" smtClean="0"/>
                        <a:t>Troubleshooting NAT Configurations</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9.3.1.5</a:t>
                      </a:r>
                      <a:endParaRPr lang="en-US" sz="1100" dirty="0"/>
                    </a:p>
                  </a:txBody>
                  <a:tcPr/>
                </a:tc>
                <a:tc>
                  <a:txBody>
                    <a:bodyPr/>
                    <a:lstStyle/>
                    <a:p>
                      <a:r>
                        <a:rPr lang="en-US" sz="1100" dirty="0" smtClean="0"/>
                        <a:t>Lab</a:t>
                      </a:r>
                      <a:endParaRPr lang="en-US" sz="1100" dirty="0"/>
                    </a:p>
                  </a:txBody>
                  <a:tcPr/>
                </a:tc>
                <a:tc>
                  <a:txBody>
                    <a:bodyPr/>
                    <a:lstStyle/>
                    <a:p>
                      <a:r>
                        <a:rPr lang="en-US" sz="1100" dirty="0" smtClean="0"/>
                        <a:t>Troubleshooting NAT Configurations</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4812337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Analyzing Dynamic NAT (Cont.)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startAt="4"/>
            </a:pPr>
            <a:r>
              <a:rPr lang="en-US" altLang="en-US" sz="1400" dirty="0" smtClean="0"/>
              <a:t>The server responds to PC1 using the destination address of 209.165.200.226 (the NAT-assigned address) and to PC2 using the destination address of 209.165.200.227.</a:t>
            </a:r>
          </a:p>
          <a:p>
            <a:pPr marL="342900" indent="-342900">
              <a:buFont typeface="+mj-lt"/>
              <a:buAutoNum type="arabicPeriod" startAt="4"/>
            </a:pPr>
            <a:r>
              <a:rPr lang="en-US" altLang="en-US" sz="1400" dirty="0" smtClean="0"/>
              <a:t>(a and b) R2 looks up each received packet and forwards based on the private IP address found in the NAT table for each of the destination addresses.</a:t>
            </a:r>
          </a:p>
        </p:txBody>
      </p:sp>
      <p:pic>
        <p:nvPicPr>
          <p:cNvPr id="3" name="Picture 2"/>
          <p:cNvPicPr>
            <a:picLocks noChangeAspect="1"/>
          </p:cNvPicPr>
          <p:nvPr/>
        </p:nvPicPr>
        <p:blipFill>
          <a:blip r:embed="rId3"/>
          <a:stretch>
            <a:fillRect/>
          </a:stretch>
        </p:blipFill>
        <p:spPr>
          <a:xfrm>
            <a:off x="2316994" y="2000513"/>
            <a:ext cx="3854063" cy="2741967"/>
          </a:xfrm>
          <a:prstGeom prst="rect">
            <a:avLst/>
          </a:prstGeom>
        </p:spPr>
      </p:pic>
    </p:spTree>
    <p:extLst>
      <p:ext uri="{BB962C8B-B14F-4D97-AF65-F5344CB8AC3E}">
        <p14:creationId xmlns:p14="http://schemas.microsoft.com/office/powerpoint/2010/main" val="316076369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Verifying Dynamic NAT</a:t>
            </a:r>
          </a:p>
        </p:txBody>
      </p:sp>
      <p:pic>
        <p:nvPicPr>
          <p:cNvPr id="5" name="Picture 4"/>
          <p:cNvPicPr>
            <a:picLocks noChangeAspect="1"/>
          </p:cNvPicPr>
          <p:nvPr/>
        </p:nvPicPr>
        <p:blipFill>
          <a:blip r:embed="rId3"/>
          <a:stretch>
            <a:fillRect/>
          </a:stretch>
        </p:blipFill>
        <p:spPr>
          <a:xfrm>
            <a:off x="1526582" y="866027"/>
            <a:ext cx="6137006" cy="2559581"/>
          </a:xfrm>
          <a:prstGeom prst="rect">
            <a:avLst/>
          </a:prstGeom>
        </p:spPr>
      </p:pic>
      <p:pic>
        <p:nvPicPr>
          <p:cNvPr id="6" name="Picture 5"/>
          <p:cNvPicPr>
            <a:picLocks noChangeAspect="1"/>
          </p:cNvPicPr>
          <p:nvPr/>
        </p:nvPicPr>
        <p:blipFill rotWithShape="1">
          <a:blip r:embed="rId4"/>
          <a:srcRect r="63498" b="85836"/>
          <a:stretch/>
        </p:blipFill>
        <p:spPr>
          <a:xfrm>
            <a:off x="4560214" y="200592"/>
            <a:ext cx="3080450" cy="535580"/>
          </a:xfrm>
          <a:prstGeom prst="rect">
            <a:avLst/>
          </a:prstGeom>
        </p:spPr>
      </p:pic>
      <p:pic>
        <p:nvPicPr>
          <p:cNvPr id="9" name="Picture 8"/>
          <p:cNvPicPr>
            <a:picLocks noChangeAspect="1"/>
          </p:cNvPicPr>
          <p:nvPr/>
        </p:nvPicPr>
        <p:blipFill rotWithShape="1">
          <a:blip r:embed="rId4"/>
          <a:srcRect t="46405"/>
          <a:stretch/>
        </p:blipFill>
        <p:spPr>
          <a:xfrm>
            <a:off x="2255003" y="3511526"/>
            <a:ext cx="5046149" cy="1211823"/>
          </a:xfrm>
          <a:prstGeom prst="rect">
            <a:avLst/>
          </a:prstGeom>
        </p:spPr>
      </p:pic>
    </p:spTree>
    <p:extLst>
      <p:ext uri="{BB962C8B-B14F-4D97-AF65-F5344CB8AC3E}">
        <p14:creationId xmlns:p14="http://schemas.microsoft.com/office/powerpoint/2010/main" val="190863594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Verifying Dynamic NAT (Cont.)</a:t>
            </a:r>
          </a:p>
        </p:txBody>
      </p:sp>
      <p:pic>
        <p:nvPicPr>
          <p:cNvPr id="2" name="Picture 1"/>
          <p:cNvPicPr>
            <a:picLocks noChangeAspect="1"/>
          </p:cNvPicPr>
          <p:nvPr/>
        </p:nvPicPr>
        <p:blipFill>
          <a:blip r:embed="rId3"/>
          <a:stretch>
            <a:fillRect/>
          </a:stretch>
        </p:blipFill>
        <p:spPr>
          <a:xfrm>
            <a:off x="2057682" y="860156"/>
            <a:ext cx="4365601" cy="3833893"/>
          </a:xfrm>
          <a:prstGeom prst="rect">
            <a:avLst/>
          </a:prstGeom>
        </p:spPr>
      </p:pic>
    </p:spTree>
    <p:extLst>
      <p:ext uri="{BB962C8B-B14F-4D97-AF65-F5344CB8AC3E}">
        <p14:creationId xmlns:p14="http://schemas.microsoft.com/office/powerpoint/2010/main" val="147209090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Packet Tracer – Configuring Dynamic NAT</a:t>
            </a:r>
          </a:p>
        </p:txBody>
      </p:sp>
      <p:pic>
        <p:nvPicPr>
          <p:cNvPr id="3" name="Picture 2"/>
          <p:cNvPicPr>
            <a:picLocks noChangeAspect="1"/>
          </p:cNvPicPr>
          <p:nvPr/>
        </p:nvPicPr>
        <p:blipFill>
          <a:blip r:embed="rId3"/>
          <a:stretch>
            <a:fillRect/>
          </a:stretch>
        </p:blipFill>
        <p:spPr>
          <a:xfrm>
            <a:off x="1859796" y="896662"/>
            <a:ext cx="4572886" cy="3471921"/>
          </a:xfrm>
          <a:prstGeom prst="rect">
            <a:avLst/>
          </a:prstGeom>
          <a:ln>
            <a:solidFill>
              <a:srgbClr val="000000"/>
            </a:solidFill>
          </a:ln>
        </p:spPr>
      </p:pic>
    </p:spTree>
    <p:extLst>
      <p:ext uri="{BB962C8B-B14F-4D97-AF65-F5344CB8AC3E}">
        <p14:creationId xmlns:p14="http://schemas.microsoft.com/office/powerpoint/2010/main" val="384059372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t>
            </a:r>
            <a:r>
              <a:rPr lang="en-US" altLang="en-US" sz="1600" dirty="0" smtClean="0"/>
              <a:t>Dynamic NAT</a:t>
            </a:r>
            <a:r>
              <a:rPr lang="en-US" altLang="en-US" sz="1600" dirty="0"/>
              <a:t/>
            </a:r>
            <a:br>
              <a:rPr lang="en-US" altLang="en-US" sz="1600" dirty="0"/>
            </a:br>
            <a:r>
              <a:rPr lang="en-US" altLang="en-US" dirty="0" smtClean="0"/>
              <a:t>Configuring Dynamic and Static NAT</a:t>
            </a:r>
            <a:endParaRPr lang="en-CA" altLang="en-US" dirty="0" smtClean="0"/>
          </a:p>
        </p:txBody>
      </p:sp>
      <p:pic>
        <p:nvPicPr>
          <p:cNvPr id="2" name="Picture 1"/>
          <p:cNvPicPr>
            <a:picLocks noChangeAspect="1"/>
          </p:cNvPicPr>
          <p:nvPr/>
        </p:nvPicPr>
        <p:blipFill>
          <a:blip r:embed="rId3"/>
          <a:stretch>
            <a:fillRect/>
          </a:stretch>
        </p:blipFill>
        <p:spPr>
          <a:xfrm>
            <a:off x="1387099" y="851246"/>
            <a:ext cx="5787960" cy="3455346"/>
          </a:xfrm>
          <a:prstGeom prst="rect">
            <a:avLst/>
          </a:prstGeom>
          <a:ln>
            <a:solidFill>
              <a:srgbClr val="000000"/>
            </a:solidFill>
          </a:ln>
        </p:spPr>
      </p:pic>
    </p:spTree>
    <p:extLst>
      <p:ext uri="{BB962C8B-B14F-4D97-AF65-F5344CB8AC3E}">
        <p14:creationId xmlns:p14="http://schemas.microsoft.com/office/powerpoint/2010/main" val="253948958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Address Pool</a:t>
            </a:r>
          </a:p>
        </p:txBody>
      </p:sp>
      <p:pic>
        <p:nvPicPr>
          <p:cNvPr id="2" name="Picture 1"/>
          <p:cNvPicPr>
            <a:picLocks noChangeAspect="1"/>
          </p:cNvPicPr>
          <p:nvPr/>
        </p:nvPicPr>
        <p:blipFill>
          <a:blip r:embed="rId3"/>
          <a:stretch>
            <a:fillRect/>
          </a:stretch>
        </p:blipFill>
        <p:spPr>
          <a:xfrm>
            <a:off x="3331511" y="1146872"/>
            <a:ext cx="5553619" cy="2580469"/>
          </a:xfrm>
          <a:prstGeom prst="rect">
            <a:avLst/>
          </a:prstGeom>
        </p:spPr>
      </p:pic>
      <p:sp>
        <p:nvSpPr>
          <p:cNvPr id="7" name="TextBox 6"/>
          <p:cNvSpPr txBox="1"/>
          <p:nvPr/>
        </p:nvSpPr>
        <p:spPr>
          <a:xfrm>
            <a:off x="247973" y="1108128"/>
            <a:ext cx="285168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pool contains the public addresses.</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8" name="TextBox 7"/>
          <p:cNvSpPr txBox="1"/>
          <p:nvPr/>
        </p:nvSpPr>
        <p:spPr>
          <a:xfrm>
            <a:off x="247974" y="1702230"/>
            <a:ext cx="284393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ACL defines which private IP addresses gets translated.</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0" name="TextBox 9"/>
          <p:cNvSpPr txBox="1"/>
          <p:nvPr/>
        </p:nvSpPr>
        <p:spPr>
          <a:xfrm>
            <a:off x="263471" y="2283416"/>
            <a:ext cx="2841356" cy="738664"/>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t>
            </a:r>
            <a:r>
              <a:rPr lang="en-US" sz="1400" b="1" dirty="0" err="1" smtClean="0">
                <a:ln w="0"/>
                <a:solidFill>
                  <a:srgbClr val="000000"/>
                </a:solidFill>
                <a:effectLst>
                  <a:outerShdw blurRad="38100" dist="25400" dir="5400000" algn="ctr" rotWithShape="0">
                    <a:srgbClr val="6E747A">
                      <a:alpha val="43000"/>
                    </a:srgbClr>
                  </a:outerShdw>
                </a:effectLst>
              </a:rPr>
              <a:t>ip</a:t>
            </a:r>
            <a:r>
              <a:rPr lang="en-US" sz="1400" b="1" dirty="0" smtClean="0">
                <a:ln w="0"/>
                <a:solidFill>
                  <a:srgbClr val="000000"/>
                </a:solidFill>
                <a:effectLst>
                  <a:outerShdw blurRad="38100" dist="25400" dir="5400000" algn="ctr" rotWithShape="0">
                    <a:srgbClr val="6E747A">
                      <a:alpha val="43000"/>
                    </a:srgbClr>
                  </a:outerShdw>
                </a:effectLst>
              </a:rPr>
              <a:t> </a:t>
            </a:r>
            <a:r>
              <a:rPr lang="en-US" sz="1400" b="1" dirty="0" err="1" smtClean="0">
                <a:ln w="0"/>
                <a:solidFill>
                  <a:srgbClr val="000000"/>
                </a:solidFill>
                <a:effectLst>
                  <a:outerShdw blurRad="38100" dist="25400" dir="5400000" algn="ctr" rotWithShape="0">
                    <a:srgbClr val="6E747A">
                      <a:alpha val="43000"/>
                    </a:srgbClr>
                  </a:outerShdw>
                </a:effectLst>
              </a:rPr>
              <a:t>nat</a:t>
            </a:r>
            <a:r>
              <a:rPr lang="en-US" sz="1400" b="1" dirty="0" smtClean="0">
                <a:ln w="0"/>
                <a:solidFill>
                  <a:srgbClr val="000000"/>
                </a:solidFill>
                <a:effectLst>
                  <a:outerShdw blurRad="38100" dist="25400" dir="5400000" algn="ctr" rotWithShape="0">
                    <a:srgbClr val="6E747A">
                      <a:alpha val="43000"/>
                    </a:srgbClr>
                  </a:outerShdw>
                </a:effectLst>
              </a:rPr>
              <a:t> inside source list</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err="1" smtClean="0">
                <a:ln w="0"/>
                <a:solidFill>
                  <a:srgbClr val="000000"/>
                </a:solidFill>
                <a:effectLst>
                  <a:outerShdw blurRad="38100" dist="25400" dir="5400000" algn="ctr" rotWithShape="0">
                    <a:srgbClr val="6E747A">
                      <a:alpha val="43000"/>
                    </a:srgbClr>
                  </a:outerShdw>
                </a:effectLst>
              </a:rPr>
              <a:t>acl</a:t>
            </a:r>
            <a:r>
              <a:rPr lang="en-US" sz="1400" i="1"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pool</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smtClean="0">
                <a:ln w="0"/>
                <a:solidFill>
                  <a:srgbClr val="000000"/>
                </a:solidFill>
                <a:effectLst>
                  <a:outerShdw blurRad="38100" dist="25400" dir="5400000" algn="ctr" rotWithShape="0">
                    <a:srgbClr val="6E747A">
                      <a:alpha val="43000"/>
                    </a:srgbClr>
                  </a:outerShdw>
                </a:effectLst>
              </a:rPr>
              <a:t>name</a:t>
            </a:r>
            <a:r>
              <a:rPr lang="en-US" sz="1400"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overload</a:t>
            </a:r>
            <a:r>
              <a:rPr lang="en-US" sz="1400" dirty="0" smtClean="0">
                <a:ln w="0"/>
                <a:solidFill>
                  <a:srgbClr val="000000"/>
                </a:solidFill>
                <a:effectLst>
                  <a:outerShdw blurRad="38100" dist="25400" dir="5400000" algn="ctr" rotWithShape="0">
                    <a:srgbClr val="6E747A">
                      <a:alpha val="43000"/>
                    </a:srgbClr>
                  </a:outerShdw>
                </a:effectLst>
              </a:rPr>
              <a:t> command ties Step 1 with Step 2.</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1" name="Cloud Callout 10"/>
          <p:cNvSpPr/>
          <p:nvPr/>
        </p:nvSpPr>
        <p:spPr>
          <a:xfrm>
            <a:off x="5935850" y="3084162"/>
            <a:ext cx="2743200" cy="1596325"/>
          </a:xfrm>
          <a:prstGeom prst="cloudCallout">
            <a:avLst>
              <a:gd name="adj1" fmla="val 40073"/>
              <a:gd name="adj2" fmla="val -7766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what allows the router to track port numbers (and do PAT instead of dynamic NAT).</a:t>
            </a:r>
          </a:p>
        </p:txBody>
      </p:sp>
    </p:spTree>
    <p:extLst>
      <p:ext uri="{BB962C8B-B14F-4D97-AF65-F5344CB8AC3E}">
        <p14:creationId xmlns:p14="http://schemas.microsoft.com/office/powerpoint/2010/main" val="1971335617"/>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Address Pool (Cont.)</a:t>
            </a:r>
          </a:p>
        </p:txBody>
      </p:sp>
      <p:pic>
        <p:nvPicPr>
          <p:cNvPr id="3" name="Picture 2"/>
          <p:cNvPicPr>
            <a:picLocks noChangeAspect="1"/>
          </p:cNvPicPr>
          <p:nvPr/>
        </p:nvPicPr>
        <p:blipFill rotWithShape="1">
          <a:blip r:embed="rId3"/>
          <a:srcRect l="1123"/>
          <a:stretch/>
        </p:blipFill>
        <p:spPr>
          <a:xfrm>
            <a:off x="1642820" y="876903"/>
            <a:ext cx="5164499" cy="3724156"/>
          </a:xfrm>
          <a:prstGeom prst="rect">
            <a:avLst/>
          </a:prstGeom>
        </p:spPr>
      </p:pic>
    </p:spTree>
    <p:extLst>
      <p:ext uri="{BB962C8B-B14F-4D97-AF65-F5344CB8AC3E}">
        <p14:creationId xmlns:p14="http://schemas.microsoft.com/office/powerpoint/2010/main" val="235973312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Single Address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When a public address is assigned to the external interface on the border router, that public address can be used for PAT and translate internal private IP addresses to the public IP address.</a:t>
            </a:r>
          </a:p>
        </p:txBody>
      </p:sp>
      <p:pic>
        <p:nvPicPr>
          <p:cNvPr id="3" name="Picture 2"/>
          <p:cNvPicPr>
            <a:picLocks noChangeAspect="1"/>
          </p:cNvPicPr>
          <p:nvPr/>
        </p:nvPicPr>
        <p:blipFill rotWithShape="1">
          <a:blip r:embed="rId3"/>
          <a:srcRect l="463" t="1460"/>
          <a:stretch/>
        </p:blipFill>
        <p:spPr>
          <a:xfrm>
            <a:off x="3324387" y="1512993"/>
            <a:ext cx="5563811" cy="2104004"/>
          </a:xfrm>
          <a:prstGeom prst="rect">
            <a:avLst/>
          </a:prstGeom>
        </p:spPr>
      </p:pic>
      <p:sp>
        <p:nvSpPr>
          <p:cNvPr id="8" name="TextBox 7"/>
          <p:cNvSpPr txBox="1"/>
          <p:nvPr/>
        </p:nvSpPr>
        <p:spPr>
          <a:xfrm>
            <a:off x="364211" y="1508501"/>
            <a:ext cx="2843938" cy="461665"/>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Still need an ACL to define which private IP addresses gets translated.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9" name="TextBox 8"/>
          <p:cNvSpPr txBox="1"/>
          <p:nvPr/>
        </p:nvSpPr>
        <p:spPr>
          <a:xfrm>
            <a:off x="369377" y="2032861"/>
            <a:ext cx="2843938" cy="830997"/>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Instead of associating an ACL with a pool, the ACL is associated with an interface that has a public IP address assigned.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10" name="Cloud Callout 9"/>
          <p:cNvSpPr/>
          <p:nvPr/>
        </p:nvSpPr>
        <p:spPr>
          <a:xfrm>
            <a:off x="6447294" y="2363493"/>
            <a:ext cx="2069023" cy="1177872"/>
          </a:xfrm>
          <a:prstGeom prst="cloudCallout">
            <a:avLst>
              <a:gd name="adj1" fmla="val -126594"/>
              <a:gd name="adj2" fmla="val -4674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always needed for PAT.</a:t>
            </a:r>
          </a:p>
        </p:txBody>
      </p:sp>
      <p:pic>
        <p:nvPicPr>
          <p:cNvPr id="4" name="Picture 3"/>
          <p:cNvPicPr>
            <a:picLocks noChangeAspect="1"/>
          </p:cNvPicPr>
          <p:nvPr/>
        </p:nvPicPr>
        <p:blipFill>
          <a:blip r:embed="rId4"/>
          <a:stretch>
            <a:fillRect/>
          </a:stretch>
        </p:blipFill>
        <p:spPr>
          <a:xfrm>
            <a:off x="54244" y="3101388"/>
            <a:ext cx="3219449" cy="1346383"/>
          </a:xfrm>
          <a:prstGeom prst="rect">
            <a:avLst/>
          </a:prstGeom>
        </p:spPr>
      </p:pic>
    </p:spTree>
    <p:extLst>
      <p:ext uri="{BB962C8B-B14F-4D97-AF65-F5344CB8AC3E}">
        <p14:creationId xmlns:p14="http://schemas.microsoft.com/office/powerpoint/2010/main" val="2732745529"/>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Analyzing PAT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the IP address of the outside interface, adds a port number, and creates a NAT table entry for both packets.</a:t>
            </a:r>
          </a:p>
          <a:p>
            <a:pPr marL="342900" indent="-342900">
              <a:buFont typeface="+mj-lt"/>
              <a:buAutoNum type="arabicPeriod"/>
            </a:pPr>
            <a:r>
              <a:rPr lang="en-US" altLang="en-US" sz="1400" dirty="0" smtClean="0"/>
              <a:t>R2 replaces the inside local source address on each packet with the translated inside global address.</a:t>
            </a:r>
          </a:p>
        </p:txBody>
      </p:sp>
      <p:pic>
        <p:nvPicPr>
          <p:cNvPr id="3" name="Picture 2"/>
          <p:cNvPicPr>
            <a:picLocks noChangeAspect="1"/>
          </p:cNvPicPr>
          <p:nvPr/>
        </p:nvPicPr>
        <p:blipFill rotWithShape="1">
          <a:blip r:embed="rId3"/>
          <a:srcRect l="156" t="13033" r="742" b="-13033"/>
          <a:stretch/>
        </p:blipFill>
        <p:spPr>
          <a:xfrm>
            <a:off x="1681566" y="2325182"/>
            <a:ext cx="4093960" cy="2965551"/>
          </a:xfrm>
          <a:prstGeom prst="rect">
            <a:avLst/>
          </a:prstGeom>
        </p:spPr>
      </p:pic>
    </p:spTree>
    <p:extLst>
      <p:ext uri="{BB962C8B-B14F-4D97-AF65-F5344CB8AC3E}">
        <p14:creationId xmlns:p14="http://schemas.microsoft.com/office/powerpoint/2010/main" val="384160547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Analyzing PAT (Cont.)</a:t>
            </a:r>
          </a:p>
        </p:txBody>
      </p:sp>
      <p:sp>
        <p:nvSpPr>
          <p:cNvPr id="6" name="Content Placeholder 2"/>
          <p:cNvSpPr>
            <a:spLocks noGrp="1"/>
          </p:cNvSpPr>
          <p:nvPr>
            <p:ph idx="1"/>
          </p:nvPr>
        </p:nvSpPr>
        <p:spPr>
          <a:xfrm>
            <a:off x="353292" y="844658"/>
            <a:ext cx="8163027" cy="3652405"/>
          </a:xfrm>
        </p:spPr>
        <p:txBody>
          <a:bodyPr/>
          <a:lstStyle/>
          <a:p>
            <a:pPr marL="342900" indent="-342900">
              <a:buFont typeface="+mj-lt"/>
              <a:buAutoNum type="arabicPeriod" startAt="4"/>
            </a:pPr>
            <a:r>
              <a:rPr lang="en-US" altLang="en-US" sz="1400" dirty="0" smtClean="0"/>
              <a:t>Each server responds to PC1 and PC2 using the destination address of the public address assigned to the external interface on the border router. </a:t>
            </a:r>
          </a:p>
          <a:p>
            <a:pPr marL="342900" indent="-342900">
              <a:buFont typeface="+mj-lt"/>
              <a:buAutoNum type="arabicPeriod" startAt="4"/>
            </a:pPr>
            <a:r>
              <a:rPr lang="en-US" altLang="en-US" sz="1400" dirty="0" smtClean="0"/>
              <a:t>R2 looks up the received packet and forwards to PC1 because that is the private IP address found in the NAT table for the destination address and port number.</a:t>
            </a:r>
          </a:p>
          <a:p>
            <a:pPr marL="342900" indent="-342900">
              <a:buFont typeface="+mj-lt"/>
              <a:buAutoNum type="arabicPeriod" startAt="4"/>
            </a:pPr>
            <a:r>
              <a:rPr lang="en-US" altLang="en-US" sz="1400" dirty="0"/>
              <a:t>R2 looks up the received packet and forwards to </a:t>
            </a:r>
            <a:r>
              <a:rPr lang="en-US" altLang="en-US" sz="1400" dirty="0" smtClean="0"/>
              <a:t>PC2 </a:t>
            </a:r>
            <a:r>
              <a:rPr lang="en-US" altLang="en-US" sz="1400" dirty="0"/>
              <a:t>because that is the private IP address found in the NAT table for the destination </a:t>
            </a:r>
            <a:r>
              <a:rPr lang="en-US" altLang="en-US" sz="1400" dirty="0" smtClean="0"/>
              <a:t>address and port number.</a:t>
            </a:r>
            <a:endParaRPr lang="en-US" altLang="en-US" sz="1400" dirty="0"/>
          </a:p>
          <a:p>
            <a:pPr marL="342900" indent="-342900">
              <a:buFont typeface="+mj-lt"/>
              <a:buAutoNum type="arabicPeriod" startAt="4"/>
            </a:pPr>
            <a:endParaRPr lang="en-US" altLang="en-US" sz="1400" dirty="0" smtClean="0"/>
          </a:p>
        </p:txBody>
      </p:sp>
      <p:pic>
        <p:nvPicPr>
          <p:cNvPr id="4" name="Picture 3"/>
          <p:cNvPicPr>
            <a:picLocks noChangeAspect="1"/>
          </p:cNvPicPr>
          <p:nvPr/>
        </p:nvPicPr>
        <p:blipFill rotWithShape="1">
          <a:blip r:embed="rId3"/>
          <a:srcRect l="986" r="1174"/>
          <a:stretch/>
        </p:blipFill>
        <p:spPr>
          <a:xfrm>
            <a:off x="2208508" y="2591975"/>
            <a:ext cx="3696346" cy="2350047"/>
          </a:xfrm>
          <a:prstGeom prst="rect">
            <a:avLst/>
          </a:prstGeom>
        </p:spPr>
      </p:pic>
    </p:spTree>
    <p:extLst>
      <p:ext uri="{BB962C8B-B14F-4D97-AF65-F5344CB8AC3E}">
        <p14:creationId xmlns:p14="http://schemas.microsoft.com/office/powerpoint/2010/main" val="12873628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9: Activities (Cont.)</a:t>
            </a:r>
          </a:p>
        </p:txBody>
      </p:sp>
      <p:sp>
        <p:nvSpPr>
          <p:cNvPr id="8" name="Rectangle 34"/>
          <p:cNvSpPr txBox="1">
            <a:spLocks noChangeArrowheads="1"/>
          </p:cNvSpPr>
          <p:nvPr/>
        </p:nvSpPr>
        <p:spPr bwMode="auto">
          <a:xfrm>
            <a:off x="1229605" y="4259996"/>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39805068"/>
              </p:ext>
            </p:extLst>
          </p:nvPr>
        </p:nvGraphicFramePr>
        <p:xfrm>
          <a:off x="393336" y="1226216"/>
          <a:ext cx="8254717" cy="899562"/>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9.4.1.1</a:t>
                      </a:r>
                      <a:endParaRPr lang="en-US" sz="1100" dirty="0"/>
                    </a:p>
                  </a:txBody>
                  <a:tcPr/>
                </a:tc>
                <a:tc>
                  <a:txBody>
                    <a:bodyPr/>
                    <a:lstStyle/>
                    <a:p>
                      <a:r>
                        <a:rPr lang="en-US" sz="1100" dirty="0" smtClean="0"/>
                        <a:t>Class Activity</a:t>
                      </a:r>
                      <a:endParaRPr lang="en-US" sz="1100" dirty="0"/>
                    </a:p>
                  </a:txBody>
                  <a:tcPr/>
                </a:tc>
                <a:tc>
                  <a:txBody>
                    <a:bodyPr/>
                    <a:lstStyle/>
                    <a:p>
                      <a:r>
                        <a:rPr lang="en-US" sz="1100" dirty="0" smtClean="0"/>
                        <a:t>NAT Check</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1"/>
                  </a:ext>
                </a:extLst>
              </a:tr>
              <a:tr h="312621">
                <a:tc>
                  <a:txBody>
                    <a:bodyPr/>
                    <a:lstStyle/>
                    <a:p>
                      <a:r>
                        <a:rPr lang="en-US" sz="1100" dirty="0" smtClean="0"/>
                        <a:t>9.4.1.2</a:t>
                      </a:r>
                      <a:endParaRPr lang="en-US" sz="1100" dirty="0"/>
                    </a:p>
                  </a:txBody>
                  <a:tcPr/>
                </a:tc>
                <a:tc>
                  <a:txBody>
                    <a:bodyPr/>
                    <a:lstStyle/>
                    <a:p>
                      <a:r>
                        <a:rPr lang="en-US" sz="1100" dirty="0"/>
                        <a:t>Packe</a:t>
                      </a:r>
                      <a:r>
                        <a:rPr lang="en-US" sz="1100" baseline="0" dirty="0"/>
                        <a:t>t Tracer</a:t>
                      </a:r>
                      <a:endParaRPr lang="en-US" sz="1100" dirty="0"/>
                    </a:p>
                  </a:txBody>
                  <a:tcPr/>
                </a:tc>
                <a:tc>
                  <a:txBody>
                    <a:bodyPr/>
                    <a:lstStyle/>
                    <a:p>
                      <a:r>
                        <a:rPr lang="en-US" sz="1100" dirty="0" smtClean="0"/>
                        <a:t>Skills Integration Challenge</a:t>
                      </a:r>
                      <a:endParaRPr lang="en-US" sz="1100" dirty="0"/>
                    </a:p>
                  </a:txBody>
                  <a:tcPr/>
                </a:tc>
                <a:tc>
                  <a:txBody>
                    <a:bodyPr/>
                    <a:lstStyle/>
                    <a:p>
                      <a:r>
                        <a:rPr lang="en-US" sz="1100" dirty="0">
                          <a:solidFill>
                            <a:schemeClr val="tx1"/>
                          </a:solidFill>
                        </a:rPr>
                        <a:t>Recommended</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44976789"/>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Verifying PAT</a:t>
            </a:r>
          </a:p>
        </p:txBody>
      </p:sp>
      <p:pic>
        <p:nvPicPr>
          <p:cNvPr id="5" name="Picture 4"/>
          <p:cNvPicPr>
            <a:picLocks noChangeAspect="1"/>
          </p:cNvPicPr>
          <p:nvPr/>
        </p:nvPicPr>
        <p:blipFill>
          <a:blip r:embed="rId3"/>
          <a:stretch>
            <a:fillRect/>
          </a:stretch>
        </p:blipFill>
        <p:spPr>
          <a:xfrm>
            <a:off x="2526223" y="322530"/>
            <a:ext cx="6109885" cy="844685"/>
          </a:xfrm>
          <a:prstGeom prst="rect">
            <a:avLst/>
          </a:prstGeom>
        </p:spPr>
      </p:pic>
      <p:pic>
        <p:nvPicPr>
          <p:cNvPr id="7" name="Picture 6"/>
          <p:cNvPicPr>
            <a:picLocks noChangeAspect="1"/>
          </p:cNvPicPr>
          <p:nvPr/>
        </p:nvPicPr>
        <p:blipFill>
          <a:blip r:embed="rId4"/>
          <a:stretch>
            <a:fillRect/>
          </a:stretch>
        </p:blipFill>
        <p:spPr>
          <a:xfrm>
            <a:off x="1038386" y="1355585"/>
            <a:ext cx="4776544" cy="3694925"/>
          </a:xfrm>
          <a:prstGeom prst="rect">
            <a:avLst/>
          </a:prstGeom>
        </p:spPr>
      </p:pic>
    </p:spTree>
    <p:extLst>
      <p:ext uri="{BB962C8B-B14F-4D97-AF65-F5344CB8AC3E}">
        <p14:creationId xmlns:p14="http://schemas.microsoft.com/office/powerpoint/2010/main" val="312296905"/>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Packet Tracer – Implementing Static and Dynamic NAT</a:t>
            </a:r>
          </a:p>
        </p:txBody>
      </p:sp>
      <p:pic>
        <p:nvPicPr>
          <p:cNvPr id="2" name="Picture 1"/>
          <p:cNvPicPr>
            <a:picLocks noChangeAspect="1"/>
          </p:cNvPicPr>
          <p:nvPr/>
        </p:nvPicPr>
        <p:blipFill>
          <a:blip r:embed="rId3"/>
          <a:stretch>
            <a:fillRect/>
          </a:stretch>
        </p:blipFill>
        <p:spPr>
          <a:xfrm>
            <a:off x="1441343" y="827626"/>
            <a:ext cx="5390480" cy="3858673"/>
          </a:xfrm>
          <a:prstGeom prst="rect">
            <a:avLst/>
          </a:prstGeom>
          <a:ln>
            <a:solidFill>
              <a:srgbClr val="000000"/>
            </a:solidFill>
          </a:ln>
        </p:spPr>
      </p:pic>
    </p:spTree>
    <p:extLst>
      <p:ext uri="{BB962C8B-B14F-4D97-AF65-F5344CB8AC3E}">
        <p14:creationId xmlns:p14="http://schemas.microsoft.com/office/powerpoint/2010/main" val="1970323131"/>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t>
            </a:r>
            <a:r>
              <a:rPr lang="en-US" altLang="en-US" sz="1600" dirty="0" smtClean="0"/>
              <a:t>PAT</a:t>
            </a:r>
            <a:r>
              <a:rPr lang="en-US" altLang="en-US" sz="1600" dirty="0"/>
              <a:t/>
            </a:r>
            <a:br>
              <a:rPr lang="en-US" altLang="en-US" sz="1600" dirty="0"/>
            </a:br>
            <a:r>
              <a:rPr lang="en-US" altLang="en-US" dirty="0" smtClean="0"/>
              <a:t>Configuring Port Address Translation (PAT)</a:t>
            </a:r>
            <a:endParaRPr lang="en-CA" altLang="en-US" dirty="0" smtClean="0"/>
          </a:p>
        </p:txBody>
      </p:sp>
      <p:pic>
        <p:nvPicPr>
          <p:cNvPr id="3" name="Picture 2"/>
          <p:cNvPicPr>
            <a:picLocks noChangeAspect="1"/>
          </p:cNvPicPr>
          <p:nvPr/>
        </p:nvPicPr>
        <p:blipFill>
          <a:blip r:embed="rId3"/>
          <a:stretch>
            <a:fillRect/>
          </a:stretch>
        </p:blipFill>
        <p:spPr>
          <a:xfrm>
            <a:off x="1100380" y="935488"/>
            <a:ext cx="5848926" cy="3556566"/>
          </a:xfrm>
          <a:prstGeom prst="rect">
            <a:avLst/>
          </a:prstGeom>
          <a:ln>
            <a:solidFill>
              <a:srgbClr val="000000"/>
            </a:solidFill>
          </a:ln>
        </p:spPr>
      </p:pic>
    </p:spTree>
    <p:extLst>
      <p:ext uri="{BB962C8B-B14F-4D97-AF65-F5344CB8AC3E}">
        <p14:creationId xmlns:p14="http://schemas.microsoft.com/office/powerpoint/2010/main" val="484733719"/>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Port Forwarding</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Port forwarding allows an external device to reach a device on a specific port number and the device is located on an internal (private) network.</a:t>
            </a:r>
          </a:p>
          <a:p>
            <a:pPr lvl="1"/>
            <a:r>
              <a:rPr lang="en-US" altLang="en-US" dirty="0" smtClean="0"/>
              <a:t>Required for some peer-to-peer file-sharing programs and operations such as web serving and outgoing FTP</a:t>
            </a:r>
          </a:p>
          <a:p>
            <a:pPr lvl="1"/>
            <a:r>
              <a:rPr lang="en-US" altLang="en-US" dirty="0" smtClean="0"/>
              <a:t>Solves the problem of NAT only allowing translations for traffic destined for external networks at the request of internal devices.</a:t>
            </a:r>
          </a:p>
        </p:txBody>
      </p:sp>
      <p:pic>
        <p:nvPicPr>
          <p:cNvPr id="2" name="Picture 1"/>
          <p:cNvPicPr>
            <a:picLocks noChangeAspect="1"/>
          </p:cNvPicPr>
          <p:nvPr/>
        </p:nvPicPr>
        <p:blipFill>
          <a:blip r:embed="rId3"/>
          <a:stretch>
            <a:fillRect/>
          </a:stretch>
        </p:blipFill>
        <p:spPr>
          <a:xfrm>
            <a:off x="418454" y="2414829"/>
            <a:ext cx="3458059" cy="2210688"/>
          </a:xfrm>
          <a:prstGeom prst="rect">
            <a:avLst/>
          </a:prstGeom>
        </p:spPr>
      </p:pic>
      <p:pic>
        <p:nvPicPr>
          <p:cNvPr id="4" name="Picture 3"/>
          <p:cNvPicPr>
            <a:picLocks noChangeAspect="1"/>
          </p:cNvPicPr>
          <p:nvPr/>
        </p:nvPicPr>
        <p:blipFill>
          <a:blip r:embed="rId4"/>
          <a:stretch>
            <a:fillRect/>
          </a:stretch>
        </p:blipFill>
        <p:spPr>
          <a:xfrm>
            <a:off x="4285282" y="2683932"/>
            <a:ext cx="4517756" cy="1783050"/>
          </a:xfrm>
          <a:prstGeom prst="rect">
            <a:avLst/>
          </a:prstGeom>
        </p:spPr>
      </p:pic>
    </p:spTree>
    <p:extLst>
      <p:ext uri="{BB962C8B-B14F-4D97-AF65-F5344CB8AC3E}">
        <p14:creationId xmlns:p14="http://schemas.microsoft.com/office/powerpoint/2010/main" val="1267631274"/>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Wireless Router Example</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Port forwarding can be enabled for specific applications</a:t>
            </a:r>
          </a:p>
          <a:p>
            <a:pPr lvl="1"/>
            <a:r>
              <a:rPr lang="en-US" altLang="en-US" dirty="0" smtClean="0"/>
              <a:t>Must specify the inside local address that requests should be forwarded to</a:t>
            </a:r>
          </a:p>
        </p:txBody>
      </p:sp>
      <p:pic>
        <p:nvPicPr>
          <p:cNvPr id="3" name="Picture 2"/>
          <p:cNvPicPr>
            <a:picLocks noChangeAspect="1"/>
          </p:cNvPicPr>
          <p:nvPr/>
        </p:nvPicPr>
        <p:blipFill>
          <a:blip r:embed="rId3"/>
          <a:stretch>
            <a:fillRect/>
          </a:stretch>
        </p:blipFill>
        <p:spPr>
          <a:xfrm>
            <a:off x="2138767" y="1652010"/>
            <a:ext cx="4135172" cy="2879305"/>
          </a:xfrm>
          <a:prstGeom prst="rect">
            <a:avLst/>
          </a:prstGeom>
        </p:spPr>
      </p:pic>
    </p:spTree>
    <p:extLst>
      <p:ext uri="{BB962C8B-B14F-4D97-AF65-F5344CB8AC3E}">
        <p14:creationId xmlns:p14="http://schemas.microsoft.com/office/powerpoint/2010/main" val="1967663411"/>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Configuring Port Forwarding with IOS</a:t>
            </a:r>
          </a:p>
        </p:txBody>
      </p:sp>
      <p:pic>
        <p:nvPicPr>
          <p:cNvPr id="4" name="Picture 3"/>
          <p:cNvPicPr>
            <a:picLocks noChangeAspect="1"/>
          </p:cNvPicPr>
          <p:nvPr/>
        </p:nvPicPr>
        <p:blipFill>
          <a:blip r:embed="rId3"/>
          <a:stretch>
            <a:fillRect/>
          </a:stretch>
        </p:blipFill>
        <p:spPr>
          <a:xfrm>
            <a:off x="162600" y="1124504"/>
            <a:ext cx="3767953" cy="2571842"/>
          </a:xfrm>
          <a:prstGeom prst="rect">
            <a:avLst/>
          </a:prstGeom>
        </p:spPr>
      </p:pic>
      <p:pic>
        <p:nvPicPr>
          <p:cNvPr id="5" name="Picture 4"/>
          <p:cNvPicPr>
            <a:picLocks noChangeAspect="1"/>
          </p:cNvPicPr>
          <p:nvPr/>
        </p:nvPicPr>
        <p:blipFill rotWithShape="1">
          <a:blip r:embed="rId4"/>
          <a:srcRect l="1119" t="25117"/>
          <a:stretch/>
        </p:blipFill>
        <p:spPr>
          <a:xfrm>
            <a:off x="4098503" y="1689315"/>
            <a:ext cx="4937011" cy="1963198"/>
          </a:xfrm>
          <a:prstGeom prst="rect">
            <a:avLst/>
          </a:prstGeom>
        </p:spPr>
      </p:pic>
      <p:pic>
        <p:nvPicPr>
          <p:cNvPr id="8" name="Picture 7"/>
          <p:cNvPicPr>
            <a:picLocks noChangeAspect="1"/>
          </p:cNvPicPr>
          <p:nvPr/>
        </p:nvPicPr>
        <p:blipFill rotWithShape="1">
          <a:blip r:embed="rId4"/>
          <a:srcRect r="30666" b="86078"/>
          <a:stretch/>
        </p:blipFill>
        <p:spPr>
          <a:xfrm>
            <a:off x="4836365" y="1159791"/>
            <a:ext cx="3625712" cy="382291"/>
          </a:xfrm>
          <a:prstGeom prst="rect">
            <a:avLst/>
          </a:prstGeom>
        </p:spPr>
      </p:pic>
    </p:spTree>
    <p:extLst>
      <p:ext uri="{BB962C8B-B14F-4D97-AF65-F5344CB8AC3E}">
        <p14:creationId xmlns:p14="http://schemas.microsoft.com/office/powerpoint/2010/main" val="1774019049"/>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Configuring Port Forwarding with IOS (Cont.)</a:t>
            </a:r>
          </a:p>
        </p:txBody>
      </p:sp>
      <p:pic>
        <p:nvPicPr>
          <p:cNvPr id="2" name="Picture 1"/>
          <p:cNvPicPr>
            <a:picLocks noChangeAspect="1"/>
          </p:cNvPicPr>
          <p:nvPr/>
        </p:nvPicPr>
        <p:blipFill rotWithShape="1">
          <a:blip r:embed="rId3"/>
          <a:srcRect l="1002"/>
          <a:stretch/>
        </p:blipFill>
        <p:spPr>
          <a:xfrm>
            <a:off x="937648" y="903835"/>
            <a:ext cx="7189921" cy="3540546"/>
          </a:xfrm>
          <a:prstGeom prst="rect">
            <a:avLst/>
          </a:prstGeom>
        </p:spPr>
      </p:pic>
    </p:spTree>
    <p:extLst>
      <p:ext uri="{BB962C8B-B14F-4D97-AF65-F5344CB8AC3E}">
        <p14:creationId xmlns:p14="http://schemas.microsoft.com/office/powerpoint/2010/main" val="2085718046"/>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Configure Port Forwarding</a:t>
            </a:r>
            <a:r>
              <a:rPr lang="en-US" altLang="en-US" dirty="0" smtClean="0"/>
              <a:t/>
            </a:r>
            <a:br>
              <a:rPr lang="en-US" altLang="en-US" dirty="0" smtClean="0"/>
            </a:br>
            <a:r>
              <a:rPr lang="en-US" altLang="en-US" dirty="0" smtClean="0"/>
              <a:t>Packet Tracer – Configuring Port Forwarding on a Wireless Router</a:t>
            </a:r>
          </a:p>
        </p:txBody>
      </p:sp>
      <p:pic>
        <p:nvPicPr>
          <p:cNvPr id="3" name="Picture 2"/>
          <p:cNvPicPr>
            <a:picLocks noChangeAspect="1"/>
          </p:cNvPicPr>
          <p:nvPr/>
        </p:nvPicPr>
        <p:blipFill>
          <a:blip r:embed="rId3"/>
          <a:stretch>
            <a:fillRect/>
          </a:stretch>
        </p:blipFill>
        <p:spPr>
          <a:xfrm>
            <a:off x="1177871" y="838474"/>
            <a:ext cx="7136969" cy="3636180"/>
          </a:xfrm>
          <a:prstGeom prst="rect">
            <a:avLst/>
          </a:prstGeom>
          <a:ln>
            <a:solidFill>
              <a:srgbClr val="000000"/>
            </a:solidFill>
          </a:ln>
        </p:spPr>
      </p:pic>
    </p:spTree>
    <p:extLst>
      <p:ext uri="{BB962C8B-B14F-4D97-AF65-F5344CB8AC3E}">
        <p14:creationId xmlns:p14="http://schemas.microsoft.com/office/powerpoint/2010/main" val="342160465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IPv6 was developed with the intention of making NAT for IPv4 unnecessary</a:t>
            </a:r>
          </a:p>
          <a:p>
            <a:r>
              <a:rPr lang="en-US" altLang="en-US" dirty="0" smtClean="0"/>
              <a:t>IPv6 does have its own form of NAT</a:t>
            </a:r>
          </a:p>
          <a:p>
            <a:pPr lvl="1"/>
            <a:r>
              <a:rPr lang="en-US" altLang="en-US" dirty="0" smtClean="0"/>
              <a:t>IPv6 has its own private address space</a:t>
            </a:r>
          </a:p>
        </p:txBody>
      </p:sp>
      <p:pic>
        <p:nvPicPr>
          <p:cNvPr id="2" name="Picture 1"/>
          <p:cNvPicPr>
            <a:picLocks noChangeAspect="1"/>
          </p:cNvPicPr>
          <p:nvPr/>
        </p:nvPicPr>
        <p:blipFill>
          <a:blip r:embed="rId3"/>
          <a:stretch>
            <a:fillRect/>
          </a:stretch>
        </p:blipFill>
        <p:spPr>
          <a:xfrm>
            <a:off x="4169044" y="1524652"/>
            <a:ext cx="3555857" cy="2688949"/>
          </a:xfrm>
          <a:prstGeom prst="rect">
            <a:avLst/>
          </a:prstGeom>
        </p:spPr>
      </p:pic>
    </p:spTree>
    <p:extLst>
      <p:ext uri="{BB962C8B-B14F-4D97-AF65-F5344CB8AC3E}">
        <p14:creationId xmlns:p14="http://schemas.microsoft.com/office/powerpoint/2010/main" val="195139656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err="1" smtClean="0"/>
              <a:t>IPv6</a:t>
            </a:r>
            <a:r>
              <a:rPr lang="en-US" altLang="en-US" dirty="0" smtClean="0"/>
              <a:t> Unique Local Addresses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IPv6 unique local addresses (ULAs) are similar to IPv4 private addresses</a:t>
            </a:r>
          </a:p>
          <a:p>
            <a:pPr lvl="1"/>
            <a:r>
              <a:rPr lang="en-US" altLang="en-US" sz="1300" dirty="0" smtClean="0"/>
              <a:t>ULAs are to provide IPv6 address space for communications within a local site.</a:t>
            </a:r>
          </a:p>
          <a:p>
            <a:pPr lvl="1"/>
            <a:r>
              <a:rPr lang="en-US" altLang="en-US" sz="1300" dirty="0" smtClean="0"/>
              <a:t>First 64 bits of a ULA</a:t>
            </a:r>
          </a:p>
          <a:p>
            <a:pPr lvl="3"/>
            <a:r>
              <a:rPr lang="en-US" altLang="en-US" sz="1200" dirty="0" smtClean="0"/>
              <a:t>Prefix of FC00::/7 (FC00 to FDFF)</a:t>
            </a:r>
          </a:p>
          <a:p>
            <a:pPr lvl="3"/>
            <a:r>
              <a:rPr lang="en-US" altLang="en-US" sz="1200" dirty="0" smtClean="0"/>
              <a:t>Next bit is a 1 if the prefix is locally assigned</a:t>
            </a:r>
          </a:p>
          <a:p>
            <a:pPr lvl="3"/>
            <a:r>
              <a:rPr lang="en-US" altLang="en-US" sz="1200" dirty="0" smtClean="0"/>
              <a:t>Next 40 bits define a global ID</a:t>
            </a:r>
          </a:p>
          <a:p>
            <a:pPr lvl="3"/>
            <a:r>
              <a:rPr lang="en-US" altLang="en-US" sz="1200" dirty="0" smtClean="0"/>
              <a:t>Next 16 bits is a subnet ID</a:t>
            </a:r>
          </a:p>
          <a:p>
            <a:pPr lvl="1"/>
            <a:r>
              <a:rPr lang="en-US" altLang="en-US" sz="1300" dirty="0" smtClean="0"/>
              <a:t>Last 64 bits of a ULA is the interface ID </a:t>
            </a:r>
            <a:br>
              <a:rPr lang="en-US" altLang="en-US" sz="1300" dirty="0" smtClean="0"/>
            </a:br>
            <a:r>
              <a:rPr lang="en-US" altLang="en-US" sz="1300" dirty="0" smtClean="0"/>
              <a:t>or host portion of the address</a:t>
            </a:r>
          </a:p>
          <a:p>
            <a:r>
              <a:rPr lang="en-US" altLang="en-US" dirty="0" smtClean="0"/>
              <a:t>Allows sites to be combined without </a:t>
            </a:r>
            <a:br>
              <a:rPr lang="en-US" altLang="en-US" dirty="0" smtClean="0"/>
            </a:br>
            <a:r>
              <a:rPr lang="en-US" altLang="en-US" dirty="0" smtClean="0"/>
              <a:t>address conflicts</a:t>
            </a:r>
          </a:p>
          <a:p>
            <a:r>
              <a:rPr lang="en-US" altLang="en-US" dirty="0" smtClean="0"/>
              <a:t>Allows internal connectivity</a:t>
            </a:r>
          </a:p>
          <a:p>
            <a:r>
              <a:rPr lang="en-US" altLang="en-US" dirty="0" smtClean="0"/>
              <a:t>Not routable on the Internet</a:t>
            </a:r>
          </a:p>
        </p:txBody>
      </p:sp>
      <p:pic>
        <p:nvPicPr>
          <p:cNvPr id="3" name="Picture 2"/>
          <p:cNvPicPr>
            <a:picLocks noChangeAspect="1"/>
          </p:cNvPicPr>
          <p:nvPr/>
        </p:nvPicPr>
        <p:blipFill>
          <a:blip r:embed="rId3"/>
          <a:stretch>
            <a:fillRect/>
          </a:stretch>
        </p:blipFill>
        <p:spPr>
          <a:xfrm>
            <a:off x="4004761" y="1639622"/>
            <a:ext cx="4819247" cy="2296625"/>
          </a:xfrm>
          <a:prstGeom prst="rect">
            <a:avLst/>
          </a:prstGeom>
        </p:spPr>
      </p:pic>
    </p:spTree>
    <p:extLst>
      <p:ext uri="{BB962C8B-B14F-4D97-AF65-F5344CB8AC3E}">
        <p14:creationId xmlns:p14="http://schemas.microsoft.com/office/powerpoint/2010/main" val="35779995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9</a:t>
            </a:r>
            <a:r>
              <a:rPr lang="en-US" dirty="0" smtClean="0"/>
              <a:t>, </a:t>
            </a:r>
            <a:r>
              <a:rPr lang="en-US" dirty="0"/>
              <a:t>“Assessment” after completing Chapter 9</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9: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Provide access between IPv6-only and IPv4-only networks (not translating private address to public addresses as NAT for IPv4 was)</a:t>
            </a:r>
          </a:p>
          <a:p>
            <a:r>
              <a:rPr lang="en-US" altLang="en-US" sz="1400" dirty="0" smtClean="0"/>
              <a:t>Techniques available</a:t>
            </a:r>
          </a:p>
          <a:p>
            <a:pPr lvl="1"/>
            <a:r>
              <a:rPr lang="en-US" altLang="en-US" dirty="0" smtClean="0"/>
              <a:t>Dual-stack – both devices run protocols for both IPv4 and IPv6</a:t>
            </a:r>
          </a:p>
          <a:p>
            <a:pPr lvl="1"/>
            <a:r>
              <a:rPr lang="en-US" altLang="en-US" dirty="0" smtClean="0"/>
              <a:t>Tunneling – Encapsulate the IPv6 packet inside an IPv4 packet for transmission over an IPv4-only network</a:t>
            </a:r>
          </a:p>
          <a:p>
            <a:pPr lvl="1"/>
            <a:r>
              <a:rPr lang="en-US" altLang="en-US" dirty="0" smtClean="0"/>
              <a:t>NAT for IPv6 (translation)</a:t>
            </a:r>
          </a:p>
          <a:p>
            <a:pPr lvl="3"/>
            <a:r>
              <a:rPr lang="en-US" altLang="en-US" dirty="0" smtClean="0"/>
              <a:t>Should not be used as a long term strategy</a:t>
            </a:r>
          </a:p>
          <a:p>
            <a:pPr lvl="3"/>
            <a:r>
              <a:rPr lang="en-US" altLang="en-US" dirty="0" smtClean="0"/>
              <a:t>The older Network Address Translation-Protocol </a:t>
            </a:r>
            <a:br>
              <a:rPr lang="en-US" altLang="en-US" dirty="0" smtClean="0"/>
            </a:br>
            <a:r>
              <a:rPr lang="en-US" altLang="en-US" dirty="0" smtClean="0"/>
              <a:t>Translation (NAT-PT)</a:t>
            </a:r>
          </a:p>
          <a:p>
            <a:pPr lvl="3"/>
            <a:r>
              <a:rPr lang="en-US" altLang="en-US" dirty="0" smtClean="0"/>
              <a:t>NAT64</a:t>
            </a:r>
          </a:p>
          <a:p>
            <a:pPr lvl="1"/>
            <a:endParaRPr lang="en-US" altLang="en-US" dirty="0" smtClean="0"/>
          </a:p>
        </p:txBody>
      </p:sp>
      <p:pic>
        <p:nvPicPr>
          <p:cNvPr id="2" name="Picture 1"/>
          <p:cNvPicPr>
            <a:picLocks noChangeAspect="1"/>
          </p:cNvPicPr>
          <p:nvPr/>
        </p:nvPicPr>
        <p:blipFill>
          <a:blip r:embed="rId3"/>
          <a:stretch>
            <a:fillRect/>
          </a:stretch>
        </p:blipFill>
        <p:spPr>
          <a:xfrm>
            <a:off x="4409268" y="2382646"/>
            <a:ext cx="3922282" cy="2318748"/>
          </a:xfrm>
          <a:prstGeom prst="rect">
            <a:avLst/>
          </a:prstGeom>
        </p:spPr>
      </p:pic>
    </p:spTree>
    <p:extLst>
      <p:ext uri="{BB962C8B-B14F-4D97-AF65-F5344CB8AC3E}">
        <p14:creationId xmlns:p14="http://schemas.microsoft.com/office/powerpoint/2010/main" val="1610184745"/>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smtClean="0"/>
              <a:t>9.3 Troubleshoot NAT</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The show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353293" y="844658"/>
            <a:ext cx="3428294" cy="3652405"/>
          </a:xfrm>
        </p:spPr>
        <p:txBody>
          <a:bodyPr/>
          <a:lstStyle/>
          <a:p>
            <a:pPr marL="342900" indent="-342900">
              <a:buFont typeface="+mj-lt"/>
              <a:buAutoNum type="arabicPeriod"/>
            </a:pPr>
            <a:r>
              <a:rPr lang="en-US" altLang="en-US" sz="1400" dirty="0" smtClean="0"/>
              <a:t>Determine what NAT is supposed to achieve and compare with configuration. This may reveal a problem with the configuration.</a:t>
            </a:r>
          </a:p>
          <a:p>
            <a:pPr marL="342900" indent="-342900">
              <a:buFont typeface="+mj-lt"/>
              <a:buAutoNum type="arabicPeriod"/>
            </a:pPr>
            <a:r>
              <a:rPr lang="en-US" altLang="en-US" sz="1400" dirty="0" smtClean="0"/>
              <a:t>Verify translations using the </a:t>
            </a:r>
            <a:r>
              <a:rPr lang="en-US" altLang="en-US" sz="1400" b="1" dirty="0" smtClean="0"/>
              <a:t>show </a:t>
            </a:r>
            <a:r>
              <a:rPr lang="en-US" altLang="en-US" sz="1400" b="1" dirty="0" err="1" smtClean="0"/>
              <a:t>ip</a:t>
            </a:r>
            <a:r>
              <a:rPr lang="en-US" altLang="en-US" sz="1400" b="1" dirty="0" smtClean="0"/>
              <a:t> </a:t>
            </a:r>
            <a:r>
              <a:rPr lang="en-US" altLang="en-US" sz="1400" b="1" dirty="0" err="1" smtClean="0"/>
              <a:t>nat</a:t>
            </a:r>
            <a:r>
              <a:rPr lang="en-US" altLang="en-US" sz="1400" b="1" dirty="0" smtClean="0"/>
              <a:t> translations </a:t>
            </a:r>
            <a:r>
              <a:rPr lang="en-US" altLang="en-US" sz="1400" dirty="0" smtClean="0"/>
              <a:t>command.</a:t>
            </a:r>
          </a:p>
          <a:p>
            <a:pPr marL="342900" indent="-342900">
              <a:buFont typeface="+mj-lt"/>
              <a:buAutoNum type="arabicPeriod"/>
            </a:pPr>
            <a:r>
              <a:rPr lang="en-US" altLang="en-US" sz="1400" dirty="0" smtClean="0"/>
              <a:t>Use the </a:t>
            </a:r>
            <a:r>
              <a:rPr lang="en-US" altLang="en-US" sz="1400" b="1" dirty="0" smtClean="0"/>
              <a:t>clear </a:t>
            </a:r>
            <a:r>
              <a:rPr lang="en-US" altLang="en-US" sz="1400" dirty="0" smtClean="0"/>
              <a:t>and </a:t>
            </a:r>
            <a:r>
              <a:rPr lang="en-US" altLang="en-US" sz="1400" b="1" dirty="0" smtClean="0"/>
              <a:t>debug</a:t>
            </a:r>
            <a:r>
              <a:rPr lang="en-US" altLang="en-US" sz="1400" dirty="0" smtClean="0"/>
              <a:t> commands to verify NAT.</a:t>
            </a:r>
          </a:p>
          <a:p>
            <a:pPr marL="342900" indent="-342900">
              <a:buFont typeface="+mj-lt"/>
              <a:buAutoNum type="arabicPeriod"/>
            </a:pPr>
            <a:r>
              <a:rPr lang="en-US" altLang="en-US" sz="1400" dirty="0" smtClean="0"/>
              <a:t>Review what is happening to the packet and verify routing.</a:t>
            </a:r>
          </a:p>
        </p:txBody>
      </p:sp>
      <p:pic>
        <p:nvPicPr>
          <p:cNvPr id="2" name="Picture 1"/>
          <p:cNvPicPr>
            <a:picLocks noChangeAspect="1"/>
          </p:cNvPicPr>
          <p:nvPr/>
        </p:nvPicPr>
        <p:blipFill rotWithShape="1">
          <a:blip r:embed="rId3"/>
          <a:srcRect l="5529" t="7223" r="2116" b="1894"/>
          <a:stretch/>
        </p:blipFill>
        <p:spPr>
          <a:xfrm>
            <a:off x="5129939" y="283035"/>
            <a:ext cx="2580468" cy="1592260"/>
          </a:xfrm>
          <a:prstGeom prst="rect">
            <a:avLst/>
          </a:prstGeom>
        </p:spPr>
      </p:pic>
      <p:pic>
        <p:nvPicPr>
          <p:cNvPr id="6" name="Picture 5"/>
          <p:cNvPicPr>
            <a:picLocks noChangeAspect="1"/>
          </p:cNvPicPr>
          <p:nvPr/>
        </p:nvPicPr>
        <p:blipFill>
          <a:blip r:embed="rId4"/>
          <a:stretch>
            <a:fillRect/>
          </a:stretch>
        </p:blipFill>
        <p:spPr>
          <a:xfrm>
            <a:off x="4537652" y="1921790"/>
            <a:ext cx="4078985" cy="2780008"/>
          </a:xfrm>
          <a:prstGeom prst="rect">
            <a:avLst/>
          </a:prstGeom>
        </p:spPr>
      </p:pic>
    </p:spTree>
    <p:extLst>
      <p:ext uri="{BB962C8B-B14F-4D97-AF65-F5344CB8AC3E}">
        <p14:creationId xmlns:p14="http://schemas.microsoft.com/office/powerpoint/2010/main" val="3177187127"/>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The debug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353293" y="844658"/>
            <a:ext cx="3428294" cy="3652405"/>
          </a:xfrm>
        </p:spPr>
        <p:txBody>
          <a:bodyPr/>
          <a:lstStyle/>
          <a:p>
            <a:r>
              <a:rPr lang="en-US" altLang="en-US" sz="1400" dirty="0" smtClean="0"/>
              <a:t>Common commands</a:t>
            </a:r>
          </a:p>
          <a:p>
            <a:pPr lvl="1"/>
            <a:r>
              <a:rPr lang="en-US" altLang="en-US" sz="1300" b="1" dirty="0" smtClean="0"/>
              <a:t>debug </a:t>
            </a:r>
            <a:r>
              <a:rPr lang="en-US" altLang="en-US" sz="1300" b="1" dirty="0" err="1" smtClean="0"/>
              <a:t>ip</a:t>
            </a:r>
            <a:r>
              <a:rPr lang="en-US" altLang="en-US" sz="1300" b="1" dirty="0" smtClean="0"/>
              <a:t> </a:t>
            </a:r>
            <a:r>
              <a:rPr lang="en-US" altLang="en-US" sz="1300" b="1" dirty="0" err="1" smtClean="0"/>
              <a:t>nat</a:t>
            </a:r>
            <a:endParaRPr lang="en-US" altLang="en-US" sz="1300" b="1" dirty="0" smtClean="0"/>
          </a:p>
          <a:p>
            <a:pPr lvl="1"/>
            <a:r>
              <a:rPr lang="en-US" altLang="en-US" sz="1300" b="1" dirty="0"/>
              <a:t>d</a:t>
            </a:r>
            <a:r>
              <a:rPr lang="en-US" altLang="en-US" sz="1300" b="1" dirty="0" smtClean="0"/>
              <a:t>ebug </a:t>
            </a:r>
            <a:r>
              <a:rPr lang="en-US" altLang="en-US" sz="1300" b="1" dirty="0" err="1" smtClean="0"/>
              <a:t>ip</a:t>
            </a:r>
            <a:r>
              <a:rPr lang="en-US" altLang="en-US" sz="1300" b="1" dirty="0" smtClean="0"/>
              <a:t> </a:t>
            </a:r>
            <a:r>
              <a:rPr lang="en-US" altLang="en-US" sz="1300" b="1" dirty="0" err="1" smtClean="0"/>
              <a:t>nat</a:t>
            </a:r>
            <a:r>
              <a:rPr lang="en-US" altLang="en-US" sz="1300" b="1" dirty="0" smtClean="0"/>
              <a:t> detailed</a:t>
            </a:r>
          </a:p>
          <a:p>
            <a:r>
              <a:rPr lang="en-US" altLang="en-US" sz="1400" dirty="0" smtClean="0"/>
              <a:t>Output symbols and values</a:t>
            </a:r>
          </a:p>
          <a:p>
            <a:pPr lvl="1"/>
            <a:r>
              <a:rPr lang="en-US" altLang="en-US" sz="1300" dirty="0" smtClean="0"/>
              <a:t>* - The translation is occurring in the fast-switched path</a:t>
            </a:r>
          </a:p>
          <a:p>
            <a:pPr lvl="1"/>
            <a:r>
              <a:rPr lang="en-US" altLang="en-US" sz="1300" b="1" dirty="0" smtClean="0"/>
              <a:t>s= </a:t>
            </a:r>
            <a:r>
              <a:rPr lang="en-US" altLang="en-US" sz="1300" dirty="0" smtClean="0"/>
              <a:t>- Source IPv4 address</a:t>
            </a:r>
          </a:p>
          <a:p>
            <a:pPr lvl="1"/>
            <a:r>
              <a:rPr lang="en-US" altLang="en-US" sz="1300" b="1" dirty="0" err="1" smtClean="0"/>
              <a:t>a.b.c.d</a:t>
            </a:r>
            <a:r>
              <a:rPr lang="en-US" altLang="en-US" sz="1300" dirty="0" smtClean="0"/>
              <a:t>---&gt;</a:t>
            </a:r>
            <a:r>
              <a:rPr lang="en-US" altLang="en-US" sz="1300" b="1" dirty="0" err="1" smtClean="0"/>
              <a:t>w.x.y.z</a:t>
            </a:r>
            <a:r>
              <a:rPr lang="en-US" altLang="en-US" sz="1300" b="1" dirty="0" smtClean="0"/>
              <a:t> </a:t>
            </a:r>
            <a:r>
              <a:rPr lang="en-US" altLang="en-US" sz="1300" dirty="0" smtClean="0"/>
              <a:t>– Source </a:t>
            </a:r>
            <a:r>
              <a:rPr lang="en-US" altLang="en-US" sz="1300" dirty="0" err="1" smtClean="0"/>
              <a:t>a.b.c.d</a:t>
            </a:r>
            <a:r>
              <a:rPr lang="en-US" altLang="en-US" sz="1300" dirty="0" smtClean="0"/>
              <a:t> is translated to </a:t>
            </a:r>
            <a:r>
              <a:rPr lang="en-US" altLang="en-US" sz="1300" dirty="0" err="1" smtClean="0"/>
              <a:t>w.x.y.z</a:t>
            </a:r>
            <a:r>
              <a:rPr lang="en-US" altLang="en-US" sz="1300" dirty="0" smtClean="0"/>
              <a:t>.</a:t>
            </a:r>
          </a:p>
          <a:p>
            <a:pPr lvl="1"/>
            <a:r>
              <a:rPr lang="en-US" altLang="en-US" sz="1300" b="1" dirty="0" smtClean="0"/>
              <a:t>d= </a:t>
            </a:r>
            <a:r>
              <a:rPr lang="en-US" altLang="en-US" sz="1300" dirty="0"/>
              <a:t>- </a:t>
            </a:r>
            <a:r>
              <a:rPr lang="en-US" altLang="en-US" sz="1300" dirty="0" smtClean="0"/>
              <a:t>Destination </a:t>
            </a:r>
            <a:r>
              <a:rPr lang="en-US" altLang="en-US" sz="1300" dirty="0"/>
              <a:t>IPv4 </a:t>
            </a:r>
            <a:r>
              <a:rPr lang="en-US" altLang="en-US" sz="1300" dirty="0" smtClean="0"/>
              <a:t>address</a:t>
            </a:r>
          </a:p>
          <a:p>
            <a:pPr lvl="1"/>
            <a:r>
              <a:rPr lang="en-US" altLang="en-US" sz="1300" b="1" dirty="0" smtClean="0"/>
              <a:t>[</a:t>
            </a:r>
            <a:r>
              <a:rPr lang="en-US" altLang="en-US" sz="1300" b="1" dirty="0" err="1" smtClean="0"/>
              <a:t>xxxx</a:t>
            </a:r>
            <a:r>
              <a:rPr lang="en-US" altLang="en-US" sz="1300" b="1" dirty="0" smtClean="0"/>
              <a:t>] </a:t>
            </a:r>
            <a:r>
              <a:rPr lang="en-US" altLang="en-US" sz="1300" dirty="0"/>
              <a:t>- </a:t>
            </a:r>
            <a:r>
              <a:rPr lang="en-US" altLang="en-US" sz="1300" dirty="0" smtClean="0"/>
              <a:t>IPv4 identification number</a:t>
            </a:r>
          </a:p>
          <a:p>
            <a:r>
              <a:rPr lang="en-US" altLang="en-US" dirty="0" smtClean="0"/>
              <a:t>Check the ACL to ensure the correct private addresses are designated.</a:t>
            </a:r>
            <a:endParaRPr lang="en-US" altLang="en-US" dirty="0"/>
          </a:p>
          <a:p>
            <a:pPr lvl="1"/>
            <a:endParaRPr lang="en-US" altLang="en-US" sz="1300" dirty="0"/>
          </a:p>
          <a:p>
            <a:pPr lvl="1"/>
            <a:endParaRPr lang="en-US" altLang="en-US" sz="1300" b="1" dirty="0" smtClean="0"/>
          </a:p>
        </p:txBody>
      </p:sp>
      <p:pic>
        <p:nvPicPr>
          <p:cNvPr id="3" name="Picture 2"/>
          <p:cNvPicPr>
            <a:picLocks noChangeAspect="1"/>
          </p:cNvPicPr>
          <p:nvPr/>
        </p:nvPicPr>
        <p:blipFill>
          <a:blip r:embed="rId3"/>
          <a:stretch>
            <a:fillRect/>
          </a:stretch>
        </p:blipFill>
        <p:spPr>
          <a:xfrm>
            <a:off x="4339525" y="139166"/>
            <a:ext cx="4613167" cy="1758165"/>
          </a:xfrm>
          <a:prstGeom prst="rect">
            <a:avLst/>
          </a:prstGeom>
        </p:spPr>
      </p:pic>
      <p:pic>
        <p:nvPicPr>
          <p:cNvPr id="4" name="Picture 3"/>
          <p:cNvPicPr>
            <a:picLocks noChangeAspect="1"/>
          </p:cNvPicPr>
          <p:nvPr/>
        </p:nvPicPr>
        <p:blipFill rotWithShape="1">
          <a:blip r:embed="rId4"/>
          <a:srcRect l="2131" t="3076" r="1755"/>
          <a:stretch/>
        </p:blipFill>
        <p:spPr>
          <a:xfrm>
            <a:off x="4849747" y="2146939"/>
            <a:ext cx="3759562" cy="2332072"/>
          </a:xfrm>
          <a:prstGeom prst="rect">
            <a:avLst/>
          </a:prstGeom>
        </p:spPr>
      </p:pic>
    </p:spTree>
    <p:extLst>
      <p:ext uri="{BB962C8B-B14F-4D97-AF65-F5344CB8AC3E}">
        <p14:creationId xmlns:p14="http://schemas.microsoft.com/office/powerpoint/2010/main" val="1532898024"/>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NAT Troubleshooting Scenario</a:t>
            </a:r>
          </a:p>
        </p:txBody>
      </p:sp>
      <p:sp>
        <p:nvSpPr>
          <p:cNvPr id="5" name="Content Placeholder 2"/>
          <p:cNvSpPr>
            <a:spLocks noGrp="1"/>
          </p:cNvSpPr>
          <p:nvPr>
            <p:ph idx="1"/>
          </p:nvPr>
        </p:nvSpPr>
        <p:spPr>
          <a:xfrm>
            <a:off x="562521" y="836908"/>
            <a:ext cx="7822062" cy="3652405"/>
          </a:xfrm>
        </p:spPr>
        <p:txBody>
          <a:bodyPr/>
          <a:lstStyle/>
          <a:p>
            <a:r>
              <a:rPr lang="en-US" altLang="en-US" sz="1400" dirty="0" smtClean="0"/>
              <a:t>Internal hosts cannot contact external servers.</a:t>
            </a:r>
            <a:endParaRPr lang="en-US" altLang="en-US" dirty="0"/>
          </a:p>
          <a:p>
            <a:pPr lvl="1"/>
            <a:endParaRPr lang="en-US" altLang="en-US" sz="1300" dirty="0"/>
          </a:p>
          <a:p>
            <a:pPr lvl="1"/>
            <a:endParaRPr lang="en-US" altLang="en-US" sz="1300" b="1" dirty="0" smtClean="0"/>
          </a:p>
        </p:txBody>
      </p:sp>
      <p:pic>
        <p:nvPicPr>
          <p:cNvPr id="2" name="Picture 1"/>
          <p:cNvPicPr>
            <a:picLocks noChangeAspect="1"/>
          </p:cNvPicPr>
          <p:nvPr/>
        </p:nvPicPr>
        <p:blipFill>
          <a:blip r:embed="rId3"/>
          <a:stretch>
            <a:fillRect/>
          </a:stretch>
        </p:blipFill>
        <p:spPr>
          <a:xfrm>
            <a:off x="5098945" y="86473"/>
            <a:ext cx="3590996" cy="2391151"/>
          </a:xfrm>
          <a:prstGeom prst="rect">
            <a:avLst/>
          </a:prstGeom>
        </p:spPr>
      </p:pic>
      <p:pic>
        <p:nvPicPr>
          <p:cNvPr id="6" name="Picture 5"/>
          <p:cNvPicPr>
            <a:picLocks noChangeAspect="1"/>
          </p:cNvPicPr>
          <p:nvPr/>
        </p:nvPicPr>
        <p:blipFill>
          <a:blip r:embed="rId4"/>
          <a:stretch>
            <a:fillRect/>
          </a:stretch>
        </p:blipFill>
        <p:spPr>
          <a:xfrm>
            <a:off x="1441339" y="1165351"/>
            <a:ext cx="3191036" cy="1892819"/>
          </a:xfrm>
          <a:prstGeom prst="rect">
            <a:avLst/>
          </a:prstGeom>
        </p:spPr>
      </p:pic>
      <p:sp>
        <p:nvSpPr>
          <p:cNvPr id="7" name="TextBox 6"/>
          <p:cNvSpPr txBox="1"/>
          <p:nvPr/>
        </p:nvSpPr>
        <p:spPr>
          <a:xfrm>
            <a:off x="6416297" y="2185261"/>
            <a:ext cx="2252796" cy="276999"/>
          </a:xfrm>
          <a:prstGeom prst="rect">
            <a:avLst/>
          </a:prstGeom>
          <a:noFill/>
        </p:spPr>
        <p:txBody>
          <a:bodyPr wrap="none" rtlCol="0">
            <a:spAutoFit/>
          </a:bodyPr>
          <a:lstStyle/>
          <a:p>
            <a:r>
              <a:rPr lang="en-US" sz="1200" dirty="0" smtClean="0">
                <a:solidFill>
                  <a:srgbClr val="00B050"/>
                </a:solidFill>
              </a:rPr>
              <a:t>1. No translations in NAT table</a:t>
            </a:r>
            <a:endParaRPr lang="en-US" sz="1200" dirty="0">
              <a:solidFill>
                <a:srgbClr val="00B050"/>
              </a:solidFill>
            </a:endParaRPr>
          </a:p>
        </p:txBody>
      </p:sp>
      <p:sp>
        <p:nvSpPr>
          <p:cNvPr id="9" name="TextBox 8"/>
          <p:cNvSpPr txBox="1"/>
          <p:nvPr/>
        </p:nvSpPr>
        <p:spPr>
          <a:xfrm>
            <a:off x="2663121" y="1516252"/>
            <a:ext cx="1754006" cy="461665"/>
          </a:xfrm>
          <a:prstGeom prst="rect">
            <a:avLst/>
          </a:prstGeom>
          <a:noFill/>
        </p:spPr>
        <p:txBody>
          <a:bodyPr wrap="none" rtlCol="0">
            <a:spAutoFit/>
          </a:bodyPr>
          <a:lstStyle/>
          <a:p>
            <a:r>
              <a:rPr lang="en-US" sz="1200" dirty="0" smtClean="0">
                <a:solidFill>
                  <a:srgbClr val="00B050"/>
                </a:solidFill>
              </a:rPr>
              <a:t>2. Outside and inside </a:t>
            </a:r>
            <a:br>
              <a:rPr lang="en-US" sz="1200" dirty="0" smtClean="0">
                <a:solidFill>
                  <a:srgbClr val="00B050"/>
                </a:solidFill>
              </a:rPr>
            </a:br>
            <a:r>
              <a:rPr lang="en-US" sz="1200" dirty="0" smtClean="0">
                <a:solidFill>
                  <a:srgbClr val="00B050"/>
                </a:solidFill>
              </a:rPr>
              <a:t>interfaces are reversed</a:t>
            </a:r>
            <a:endParaRPr lang="en-US" sz="1200" dirty="0">
              <a:solidFill>
                <a:srgbClr val="00B050"/>
              </a:solidFill>
            </a:endParaRPr>
          </a:p>
        </p:txBody>
      </p:sp>
      <p:pic>
        <p:nvPicPr>
          <p:cNvPr id="8" name="Picture 7"/>
          <p:cNvPicPr>
            <a:picLocks noChangeAspect="1"/>
          </p:cNvPicPr>
          <p:nvPr/>
        </p:nvPicPr>
        <p:blipFill rotWithShape="1">
          <a:blip r:embed="rId5"/>
          <a:srcRect l="1078"/>
          <a:stretch/>
        </p:blipFill>
        <p:spPr>
          <a:xfrm>
            <a:off x="5447654" y="2567428"/>
            <a:ext cx="3200965" cy="885546"/>
          </a:xfrm>
          <a:prstGeom prst="rect">
            <a:avLst/>
          </a:prstGeom>
        </p:spPr>
      </p:pic>
      <p:sp>
        <p:nvSpPr>
          <p:cNvPr id="11" name="TextBox 10"/>
          <p:cNvSpPr txBox="1"/>
          <p:nvPr/>
        </p:nvSpPr>
        <p:spPr>
          <a:xfrm>
            <a:off x="7193796" y="2970510"/>
            <a:ext cx="1287084" cy="276999"/>
          </a:xfrm>
          <a:prstGeom prst="rect">
            <a:avLst/>
          </a:prstGeom>
          <a:noFill/>
        </p:spPr>
        <p:txBody>
          <a:bodyPr wrap="none" rtlCol="0">
            <a:spAutoFit/>
          </a:bodyPr>
          <a:lstStyle/>
          <a:p>
            <a:r>
              <a:rPr lang="en-US" sz="1200" dirty="0" smtClean="0">
                <a:solidFill>
                  <a:srgbClr val="00B050"/>
                </a:solidFill>
              </a:rPr>
              <a:t>3. Incorrect ACL</a:t>
            </a:r>
            <a:endParaRPr lang="en-US" sz="1200" dirty="0">
              <a:solidFill>
                <a:srgbClr val="00B050"/>
              </a:solidFill>
            </a:endParaRPr>
          </a:p>
        </p:txBody>
      </p:sp>
      <p:pic>
        <p:nvPicPr>
          <p:cNvPr id="10" name="Picture 9"/>
          <p:cNvPicPr>
            <a:picLocks noChangeAspect="1"/>
          </p:cNvPicPr>
          <p:nvPr/>
        </p:nvPicPr>
        <p:blipFill>
          <a:blip r:embed="rId6"/>
          <a:stretch>
            <a:fillRect/>
          </a:stretch>
        </p:blipFill>
        <p:spPr>
          <a:xfrm>
            <a:off x="2150287" y="3169401"/>
            <a:ext cx="3170313" cy="1881107"/>
          </a:xfrm>
          <a:prstGeom prst="rect">
            <a:avLst/>
          </a:prstGeom>
        </p:spPr>
      </p:pic>
      <p:sp>
        <p:nvSpPr>
          <p:cNvPr id="13" name="TextBox 12"/>
          <p:cNvSpPr txBox="1"/>
          <p:nvPr/>
        </p:nvSpPr>
        <p:spPr>
          <a:xfrm>
            <a:off x="4176793" y="3758340"/>
            <a:ext cx="1057405" cy="461665"/>
          </a:xfrm>
          <a:prstGeom prst="rect">
            <a:avLst/>
          </a:prstGeom>
          <a:noFill/>
        </p:spPr>
        <p:txBody>
          <a:bodyPr wrap="none" rtlCol="0">
            <a:spAutoFit/>
          </a:bodyPr>
          <a:lstStyle/>
          <a:p>
            <a:pPr algn="ctr"/>
            <a:r>
              <a:rPr lang="en-US" sz="1200" dirty="0" smtClean="0">
                <a:solidFill>
                  <a:srgbClr val="00B050"/>
                </a:solidFill>
              </a:rPr>
              <a:t>Translations </a:t>
            </a:r>
            <a:br>
              <a:rPr lang="en-US" sz="1200" dirty="0" smtClean="0">
                <a:solidFill>
                  <a:srgbClr val="00B050"/>
                </a:solidFill>
              </a:rPr>
            </a:br>
            <a:r>
              <a:rPr lang="en-US" sz="1200" dirty="0" smtClean="0">
                <a:solidFill>
                  <a:srgbClr val="00B050"/>
                </a:solidFill>
              </a:rPr>
              <a:t>working!</a:t>
            </a:r>
            <a:endParaRPr lang="en-US" sz="1200" dirty="0">
              <a:solidFill>
                <a:srgbClr val="00B050"/>
              </a:solidFill>
            </a:endParaRPr>
          </a:p>
        </p:txBody>
      </p:sp>
      <p:cxnSp>
        <p:nvCxnSpPr>
          <p:cNvPr id="14" name="Straight Arrow Connector 13"/>
          <p:cNvCxnSpPr/>
          <p:nvPr/>
        </p:nvCxnSpPr>
        <p:spPr>
          <a:xfrm flipH="1">
            <a:off x="3781586" y="4145797"/>
            <a:ext cx="619933" cy="6276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18664"/>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NAT Troubleshooting Commands</a:t>
            </a:r>
            <a:r>
              <a:rPr lang="en-US" altLang="en-US" dirty="0" smtClean="0"/>
              <a:t/>
            </a:r>
            <a:br>
              <a:rPr lang="en-US" altLang="en-US" dirty="0" smtClean="0"/>
            </a:br>
            <a:r>
              <a:rPr lang="en-US" altLang="en-US" dirty="0" smtClean="0"/>
              <a:t>Packet Tracer – Verifying and Troubleshooting NAT Configurations</a:t>
            </a:r>
          </a:p>
        </p:txBody>
      </p:sp>
      <p:pic>
        <p:nvPicPr>
          <p:cNvPr id="2" name="Picture 1"/>
          <p:cNvPicPr>
            <a:picLocks noChangeAspect="1"/>
          </p:cNvPicPr>
          <p:nvPr/>
        </p:nvPicPr>
        <p:blipFill>
          <a:blip r:embed="rId3"/>
          <a:stretch>
            <a:fillRect/>
          </a:stretch>
        </p:blipFill>
        <p:spPr>
          <a:xfrm>
            <a:off x="1580827" y="938106"/>
            <a:ext cx="5555514" cy="3740445"/>
          </a:xfrm>
          <a:prstGeom prst="rect">
            <a:avLst/>
          </a:prstGeom>
          <a:ln>
            <a:solidFill>
              <a:srgbClr val="000000"/>
            </a:solidFill>
          </a:ln>
        </p:spPr>
      </p:pic>
    </p:spTree>
    <p:extLst>
      <p:ext uri="{BB962C8B-B14F-4D97-AF65-F5344CB8AC3E}">
        <p14:creationId xmlns:p14="http://schemas.microsoft.com/office/powerpoint/2010/main" val="2627699970"/>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NAT Troubleshooting Commands</a:t>
            </a:r>
            <a:r>
              <a:rPr lang="en-US" altLang="en-US" sz="1600" dirty="0"/>
              <a:t/>
            </a:r>
            <a:br>
              <a:rPr lang="en-US" altLang="en-US" sz="1600" dirty="0"/>
            </a:br>
            <a:r>
              <a:rPr lang="en-US" altLang="en-US" dirty="0" smtClean="0"/>
              <a:t>Troubleshooting NAT Configurations</a:t>
            </a:r>
            <a:endParaRPr lang="en-CA" altLang="en-US" dirty="0" smtClean="0"/>
          </a:p>
        </p:txBody>
      </p:sp>
      <p:pic>
        <p:nvPicPr>
          <p:cNvPr id="2" name="Picture 1"/>
          <p:cNvPicPr>
            <a:picLocks noChangeAspect="1"/>
          </p:cNvPicPr>
          <p:nvPr/>
        </p:nvPicPr>
        <p:blipFill>
          <a:blip r:embed="rId3"/>
          <a:stretch>
            <a:fillRect/>
          </a:stretch>
        </p:blipFill>
        <p:spPr>
          <a:xfrm>
            <a:off x="1960277" y="798944"/>
            <a:ext cx="3759010" cy="3849347"/>
          </a:xfrm>
          <a:prstGeom prst="rect">
            <a:avLst/>
          </a:prstGeom>
          <a:ln>
            <a:solidFill>
              <a:srgbClr val="000000"/>
            </a:solidFill>
          </a:ln>
        </p:spPr>
      </p:pic>
    </p:spTree>
    <p:extLst>
      <p:ext uri="{BB962C8B-B14F-4D97-AF65-F5344CB8AC3E}">
        <p14:creationId xmlns:p14="http://schemas.microsoft.com/office/powerpoint/2010/main" val="3035572536"/>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9.4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2" name="Picture 1"/>
          <p:cNvPicPr>
            <a:picLocks noChangeAspect="1"/>
          </p:cNvPicPr>
          <p:nvPr/>
        </p:nvPicPr>
        <p:blipFill>
          <a:blip r:embed="rId3"/>
          <a:stretch>
            <a:fillRect/>
          </a:stretch>
        </p:blipFill>
        <p:spPr>
          <a:xfrm>
            <a:off x="1317356" y="798944"/>
            <a:ext cx="5572487" cy="3535340"/>
          </a:xfrm>
          <a:prstGeom prst="rect">
            <a:avLst/>
          </a:prstGeom>
          <a:ln>
            <a:solidFill>
              <a:srgbClr val="000000"/>
            </a:solidFill>
          </a:ln>
        </p:spPr>
      </p:pic>
    </p:spTree>
    <p:extLst>
      <p:ext uri="{BB962C8B-B14F-4D97-AF65-F5344CB8AC3E}">
        <p14:creationId xmlns:p14="http://schemas.microsoft.com/office/powerpoint/2010/main" val="4131295985"/>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how NAT provides IPv4 address scalability in a small to medium-sized business network.</a:t>
            </a:r>
          </a:p>
          <a:p>
            <a:r>
              <a:rPr lang="en-US" dirty="0" smtClean="0"/>
              <a:t>Configure NAT services on the edge router to provide IPv4 address scalability in a small to medium-sized business network.</a:t>
            </a:r>
          </a:p>
          <a:p>
            <a:r>
              <a:rPr lang="en-US" dirty="0" smtClean="0"/>
              <a:t>Troubleshoot NAT issues in a small to medium-sized business network.</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9: NAT for IPv4</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9</a:t>
            </a:r>
            <a:r>
              <a:rPr lang="en-US" dirty="0" smtClean="0"/>
              <a:t>, </a:t>
            </a:r>
            <a:r>
              <a:rPr lang="en-US" dirty="0"/>
              <a:t>the instructor should:</a:t>
            </a:r>
          </a:p>
          <a:p>
            <a:pPr eaLnBrk="1" hangingPunct="1">
              <a:lnSpc>
                <a:spcPct val="85000"/>
              </a:lnSpc>
              <a:spcBef>
                <a:spcPct val="30000"/>
              </a:spcBef>
            </a:pPr>
            <a:r>
              <a:rPr lang="en-US" dirty="0"/>
              <a:t>Complete Chapter 9</a:t>
            </a:r>
            <a:r>
              <a:rPr lang="en-US" dirty="0" smtClean="0"/>
              <a:t>,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Explain the purpose and function of NAT.</a:t>
            </a:r>
            <a:endParaRPr lang="en-US" sz="1200" dirty="0"/>
          </a:p>
          <a:p>
            <a:pPr marL="557213" lvl="1" indent="-214313">
              <a:buFont typeface="Arial" panose="020B0604020202020204" pitchFamily="34" charset="0"/>
              <a:buChar char="•"/>
            </a:pPr>
            <a:r>
              <a:rPr lang="en-US" sz="1200" dirty="0" smtClean="0"/>
              <a:t>Explain the operation of different types of NAT.</a:t>
            </a:r>
            <a:endParaRPr lang="en-US" sz="1200" dirty="0"/>
          </a:p>
          <a:p>
            <a:pPr marL="557213" lvl="1" indent="-214313">
              <a:buFont typeface="Arial" panose="020B0604020202020204" pitchFamily="34" charset="0"/>
              <a:buChar char="•"/>
            </a:pPr>
            <a:r>
              <a:rPr lang="en-US" sz="1200" dirty="0" smtClean="0"/>
              <a:t>Describe the advantages and disadvantages of NAT.</a:t>
            </a:r>
            <a:endParaRPr lang="en-US" sz="1200" dirty="0"/>
          </a:p>
          <a:p>
            <a:pPr marL="557213" lvl="1" indent="-214313">
              <a:buFont typeface="Arial" panose="020B0604020202020204" pitchFamily="34" charset="0"/>
              <a:buChar char="•"/>
            </a:pPr>
            <a:r>
              <a:rPr lang="en-US" sz="1200" dirty="0" smtClean="0"/>
              <a:t>Configure static NAT using the CLI.</a:t>
            </a:r>
          </a:p>
          <a:p>
            <a:pPr marL="557213" lvl="1" indent="-214313">
              <a:buFont typeface="Arial" panose="020B0604020202020204" pitchFamily="34" charset="0"/>
              <a:buChar char="•"/>
            </a:pPr>
            <a:r>
              <a:rPr lang="en-US" sz="1200" dirty="0" smtClean="0"/>
              <a:t>Configure dynamic NAT using the CLI.</a:t>
            </a:r>
          </a:p>
          <a:p>
            <a:pPr marL="557213" lvl="1" indent="-214313">
              <a:buFont typeface="Arial" panose="020B0604020202020204" pitchFamily="34" charset="0"/>
              <a:buChar char="•"/>
            </a:pPr>
            <a:r>
              <a:rPr lang="en-US" sz="1200" dirty="0" smtClean="0"/>
              <a:t>Configure PAT using the CLI.</a:t>
            </a:r>
          </a:p>
          <a:p>
            <a:pPr marL="557213" lvl="1" indent="-214313">
              <a:buFont typeface="Arial" panose="020B0604020202020204" pitchFamily="34" charset="0"/>
              <a:buChar char="•"/>
            </a:pPr>
            <a:r>
              <a:rPr lang="en-US" sz="1200" dirty="0" smtClean="0"/>
              <a:t>Configure port forwarding using the CLI.</a:t>
            </a:r>
          </a:p>
          <a:p>
            <a:pPr marL="557213" lvl="1" indent="-214313">
              <a:buFont typeface="Arial" panose="020B0604020202020204" pitchFamily="34" charset="0"/>
              <a:buChar char="•"/>
            </a:pPr>
            <a:r>
              <a:rPr lang="en-US" sz="1200" dirty="0" smtClean="0"/>
              <a:t>Explain how NAT is used with IPv6 networks.</a:t>
            </a:r>
          </a:p>
          <a:p>
            <a:pPr marL="557213" lvl="1" indent="-214313">
              <a:buFont typeface="Arial" panose="020B0604020202020204" pitchFamily="34" charset="0"/>
              <a:buChar char="•"/>
            </a:pPr>
            <a:r>
              <a:rPr lang="en-US" sz="1200" dirty="0" smtClean="0"/>
              <a:t>Troubleshoot NAT.</a:t>
            </a:r>
            <a:endParaRPr lang="en-US" sz="1200" dirty="0"/>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9</a:t>
            </a:r>
            <a:r>
              <a:rPr lang="en-US" dirty="0" smtClean="0"/>
              <a:t>: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9</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07588739"/>
              </p:ext>
            </p:extLst>
          </p:nvPr>
        </p:nvGraphicFramePr>
        <p:xfrm>
          <a:off x="144463" y="798513"/>
          <a:ext cx="8853486" cy="337312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RFC 1918</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Inside local address</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Inside global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Outside local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Outside global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Static 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Dynamic 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Next available port number</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 source static</a:t>
                      </a:r>
                    </a:p>
                    <a:p>
                      <a:pPr marL="173038" indent="-173038">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a:t>
                      </a:r>
                      <a:endParaRPr lang="en-US" b="0" dirty="0" smtClean="0">
                        <a:solidFill>
                          <a:schemeClr val="tx1"/>
                        </a:solidFill>
                        <a:latin typeface="+mn-lt"/>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outside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statistics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clear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statistics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NAT pool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pool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 source list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 timeout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 verbose</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Port forwarding</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 for IPv6</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IPv6 ULAs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Dual-stack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Tunneling</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NAT-PT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NAT64</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clear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debug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debug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detailed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sz="1400" b="0"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Draw a picture of a small company network with a couple of routers. Draw another router and label it ISP. Draw a cloud that passes through half the ISP router and label it “The World.” Draw a WAN connection between the ISP router and one of the small company routers. Label the small company router Border Router. Draw a circle around the small company network with part of the circle passing through the Border router. Otherwise show 9.1.1.2 in the curriculum.</a:t>
            </a:r>
          </a:p>
          <a:p>
            <a:pPr lvl="1"/>
            <a:r>
              <a:rPr lang="en-US" dirty="0" smtClean="0"/>
              <a:t>Explain how private IP addresses are used within company networks of all sizes.</a:t>
            </a:r>
          </a:p>
          <a:p>
            <a:pPr lvl="1"/>
            <a:r>
              <a:rPr lang="en-US" dirty="0" smtClean="0"/>
              <a:t>Remind students that private IP addresses cannot be use to communicate with network devices out on the Internet.</a:t>
            </a:r>
          </a:p>
          <a:p>
            <a:pPr lvl="1"/>
            <a:r>
              <a:rPr lang="en-US" dirty="0" smtClean="0"/>
              <a:t>Remind the students what addresses are considered private and how all of their labs have made use of private addresses inside companies. Write the private IP address ranges.</a:t>
            </a:r>
          </a:p>
          <a:p>
            <a:pPr lvl="2"/>
            <a:r>
              <a:rPr lang="en-US" dirty="0" smtClean="0"/>
              <a:t>192.168.x.x</a:t>
            </a:r>
          </a:p>
          <a:p>
            <a:pPr lvl="2"/>
            <a:r>
              <a:rPr lang="en-US" dirty="0" smtClean="0"/>
              <a:t>172.16.x.x – 172.31.x.x</a:t>
            </a:r>
          </a:p>
          <a:p>
            <a:pPr lvl="2"/>
            <a:r>
              <a:rPr lang="en-US" dirty="0" smtClean="0"/>
              <a:t>10.x.x.x</a:t>
            </a:r>
          </a:p>
        </p:txBody>
      </p:sp>
      <p:sp>
        <p:nvSpPr>
          <p:cNvPr id="2" name="Title 1"/>
          <p:cNvSpPr>
            <a:spLocks noGrp="1"/>
          </p:cNvSpPr>
          <p:nvPr>
            <p:ph type="title"/>
          </p:nvPr>
        </p:nvSpPr>
        <p:spPr/>
        <p:txBody>
          <a:bodyPr/>
          <a:lstStyle/>
          <a:p>
            <a:r>
              <a:rPr lang="en-US" dirty="0" smtClean="0"/>
              <a:t>Chapter 9: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7686</TotalTime>
  <Words>6006</Words>
  <Application>Microsoft Office PowerPoint</Application>
  <PresentationFormat>On-screen Show (16:9)</PresentationFormat>
  <Paragraphs>726</Paragraphs>
  <Slides>81</Slides>
  <Notes>79</Notes>
  <HiddenSlides>19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ＭＳ Ｐゴシック</vt:lpstr>
      <vt:lpstr>Arial</vt:lpstr>
      <vt:lpstr>Calibri</vt:lpstr>
      <vt:lpstr>CiscoSans</vt:lpstr>
      <vt:lpstr>CiscoSans ExtraLight</vt:lpstr>
      <vt:lpstr>CiscoSans Thin</vt:lpstr>
      <vt:lpstr>Courier New</vt:lpstr>
      <vt:lpstr>Wingdings</vt:lpstr>
      <vt:lpstr>Default Theme</vt:lpstr>
      <vt:lpstr>Chapter 9: NAT for IPv4</vt:lpstr>
      <vt:lpstr>Instructor Materials – Chapter 9 Planning Guide</vt:lpstr>
      <vt:lpstr>Chapter 9: NAT for IPv4</vt:lpstr>
      <vt:lpstr>Chapter 9: Activities</vt:lpstr>
      <vt:lpstr>Chapter 9: Activities (Cont.)</vt:lpstr>
      <vt:lpstr>Chapter 9: Activities (Cont.)</vt:lpstr>
      <vt:lpstr>Chapter 9: Assessment</vt:lpstr>
      <vt:lpstr>Chapter 9: Best Practices</vt:lpstr>
      <vt:lpstr>Chapter 9: Best Practices (Cont.)</vt:lpstr>
      <vt:lpstr>Chapter 9: Best Practices (Cont.)</vt:lpstr>
      <vt:lpstr>Chapter 9: Best Practices (Cont.)</vt:lpstr>
      <vt:lpstr>Chapter 9: Best Practices (Cont.)</vt:lpstr>
      <vt:lpstr>Chapter 9: Best Practices (Cont.)</vt:lpstr>
      <vt:lpstr>Chapter 9: Best Practices (Cont.)</vt:lpstr>
      <vt:lpstr>Chapter 9: Best Practices (Cont.)</vt:lpstr>
      <vt:lpstr>Chapter 9: Best Practices (Cont.)</vt:lpstr>
      <vt:lpstr>Chapter 9: Best Practices (Cont.)</vt:lpstr>
      <vt:lpstr>Chapter 9: Best Practices (Cont.)</vt:lpstr>
      <vt:lpstr>Chapter 9: Additional Help</vt:lpstr>
      <vt:lpstr>PowerPoint Presentation</vt:lpstr>
      <vt:lpstr>Chapter 9: NAT for IPv4</vt:lpstr>
      <vt:lpstr>Chapter 9 - Sections &amp; Objectives</vt:lpstr>
      <vt:lpstr>Chapter 9 - Sections &amp; Objectives (Cont.)</vt:lpstr>
      <vt:lpstr>9.1 NAT Operation</vt:lpstr>
      <vt:lpstr>NAT Characteristics IPv4 Private Address Space</vt:lpstr>
      <vt:lpstr>NAT Characteristics IPv4 Private Address Space (Cont.)</vt:lpstr>
      <vt:lpstr>NAT Characteristics What is NAT?</vt:lpstr>
      <vt:lpstr>NAT Characteristics NAT Terminology</vt:lpstr>
      <vt:lpstr>NAT Characteristics NAT Terminology (Cont.)</vt:lpstr>
      <vt:lpstr>NAT Characteristics How NAT Works</vt:lpstr>
      <vt:lpstr>NAT Characteristics How NAT Works (Cont.)</vt:lpstr>
      <vt:lpstr>Types of NAT Static NAT</vt:lpstr>
      <vt:lpstr>Types of NAT Dynamic NAT</vt:lpstr>
      <vt:lpstr>Types of NAT Port Address Translation (PAT)</vt:lpstr>
      <vt:lpstr>Types of NAT Next Available Port</vt:lpstr>
      <vt:lpstr>Types of NAT Comparing NAT and PAT</vt:lpstr>
      <vt:lpstr>Types of NAT Packet Tracer – Investigating NAT Operation</vt:lpstr>
      <vt:lpstr>NAT Advantages Advantages of NAT</vt:lpstr>
      <vt:lpstr>NAT Advantages Disadvantages of NAT</vt:lpstr>
      <vt:lpstr>9.2 Configure NAT</vt:lpstr>
      <vt:lpstr>Configuring Static NAT Configure Static NAT</vt:lpstr>
      <vt:lpstr>Configuring Static NAT Configure Static NAT (Cont.)</vt:lpstr>
      <vt:lpstr>Configuring Static NAT Analyzing Static NAT</vt:lpstr>
      <vt:lpstr>Configuring Static NAT Verifying Static NAT</vt:lpstr>
      <vt:lpstr>Configuring Static NAT Packet Tracer – Configuring Static NAT</vt:lpstr>
      <vt:lpstr>Configure Dynamic NAT Dynamic NAT Operation</vt:lpstr>
      <vt:lpstr>Configure Dynamic NAT Configuring Dynamic NAT</vt:lpstr>
      <vt:lpstr>Configure Dynamic NAT Configuring Dynamic NAT (Cont.)</vt:lpstr>
      <vt:lpstr>Configure Dynamic NAT Analyzing Dynamic NAT</vt:lpstr>
      <vt:lpstr>Configure Dynamic NAT Analyzing Dynamic NAT (Cont.)</vt:lpstr>
      <vt:lpstr>Configure Dynamic NAT Verifying Dynamic NAT</vt:lpstr>
      <vt:lpstr>Configure Dynamic NAT Verifying Dynamic NAT (Cont.)</vt:lpstr>
      <vt:lpstr>Configure Dynamic NAT Packet Tracer – Configuring Dynamic NAT</vt:lpstr>
      <vt:lpstr>Configure Dynamic NAT Configuring Dynamic and Static NAT</vt:lpstr>
      <vt:lpstr>Configure PAT Configuring PAT: Address Pool</vt:lpstr>
      <vt:lpstr>Configure PAT Configuring PAT: Address Pool (Cont.)</vt:lpstr>
      <vt:lpstr>Configure PAT Configuring PAT: Single Address</vt:lpstr>
      <vt:lpstr>Configure PAT Analyzing PAT</vt:lpstr>
      <vt:lpstr>Configure PAT Analyzing PAT (Cont.)</vt:lpstr>
      <vt:lpstr>Configure PAT Verifying PAT</vt:lpstr>
      <vt:lpstr>Configure PAT Packet Tracer – Implementing Static and Dynamic NAT</vt:lpstr>
      <vt:lpstr>Configure PAT Configuring Port Address Translation (PAT)</vt:lpstr>
      <vt:lpstr>Configure Port Forwarding Port Forwarding</vt:lpstr>
      <vt:lpstr>Configure Port Forwarding Wireless Router Example</vt:lpstr>
      <vt:lpstr>Configure Port Forwarding Configuring Port Forwarding with IOS</vt:lpstr>
      <vt:lpstr>Configure Port Forwarding Configuring Port Forwarding with IOS (Cont.)</vt:lpstr>
      <vt:lpstr>Configure Port Forwarding Packet Tracer – Configuring Port Forwarding on a Wireless Router</vt:lpstr>
      <vt:lpstr>NAT and IPv6 NAT for IPv6?</vt:lpstr>
      <vt:lpstr>NAT and IPv6 IPv6 Unique Local Addresses</vt:lpstr>
      <vt:lpstr>NAT and IPv6 NAT for IPv6</vt:lpstr>
      <vt:lpstr>9.3 Troubleshoot NAT</vt:lpstr>
      <vt:lpstr>NAT Troubleshooting Commands The show ip nat Commands</vt:lpstr>
      <vt:lpstr>NAT Troubleshooting Commands The debug ip nat Commands</vt:lpstr>
      <vt:lpstr>NAT Troubleshooting Commands NAT Troubleshooting Scenario</vt:lpstr>
      <vt:lpstr>NAT Troubleshooting Commands Packet Tracer – Verifying and Troubleshooting NAT Configurations</vt:lpstr>
      <vt:lpstr>NAT Troubleshooting Commands Troubleshooting NAT Configurations</vt:lpstr>
      <vt:lpstr>9.4 Chapter Summary</vt:lpstr>
      <vt:lpstr>Conclusion Packet Tracer - Skills Integration Challenge </vt:lpstr>
      <vt:lpstr>Conclusion Chapter 9: NAT for IPv4</vt:lpstr>
      <vt:lpstr>Module 9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416</cp:revision>
  <dcterms:created xsi:type="dcterms:W3CDTF">2016-08-22T22:27:36Z</dcterms:created>
  <dcterms:modified xsi:type="dcterms:W3CDTF">2017-12-20T16:45:37Z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