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2"/>
  </p:notesMasterIdLst>
  <p:sldIdLst>
    <p:sldId id="513" r:id="rId2"/>
    <p:sldId id="730" r:id="rId3"/>
    <p:sldId id="747" r:id="rId4"/>
    <p:sldId id="763" r:id="rId5"/>
    <p:sldId id="1139" r:id="rId6"/>
    <p:sldId id="735" r:id="rId7"/>
    <p:sldId id="736" r:id="rId8"/>
    <p:sldId id="750" r:id="rId9"/>
    <p:sldId id="960" r:id="rId10"/>
    <p:sldId id="961" r:id="rId11"/>
    <p:sldId id="745" r:id="rId12"/>
    <p:sldId id="777" r:id="rId13"/>
    <p:sldId id="758" r:id="rId14"/>
    <p:sldId id="760" r:id="rId15"/>
    <p:sldId id="759" r:id="rId16"/>
    <p:sldId id="1040" r:id="rId17"/>
    <p:sldId id="1098" r:id="rId18"/>
    <p:sldId id="1099" r:id="rId19"/>
    <p:sldId id="1141" r:id="rId20"/>
    <p:sldId id="1101" r:id="rId21"/>
    <p:sldId id="1102" r:id="rId22"/>
    <p:sldId id="1103" r:id="rId23"/>
    <p:sldId id="1104" r:id="rId24"/>
    <p:sldId id="1105" r:id="rId25"/>
    <p:sldId id="1107" r:id="rId26"/>
    <p:sldId id="1110" r:id="rId27"/>
    <p:sldId id="1111" r:id="rId28"/>
    <p:sldId id="1112" r:id="rId29"/>
    <p:sldId id="1113" r:id="rId30"/>
    <p:sldId id="1114" r:id="rId31"/>
    <p:sldId id="1115" r:id="rId32"/>
    <p:sldId id="1117" r:id="rId33"/>
    <p:sldId id="1118" r:id="rId34"/>
    <p:sldId id="1142" r:id="rId35"/>
    <p:sldId id="1119" r:id="rId36"/>
    <p:sldId id="1120" r:id="rId37"/>
    <p:sldId id="963" r:id="rId38"/>
    <p:sldId id="1121" r:id="rId39"/>
    <p:sldId id="1122" r:id="rId40"/>
    <p:sldId id="1123" r:id="rId41"/>
    <p:sldId id="1124" r:id="rId42"/>
    <p:sldId id="1125" r:id="rId43"/>
    <p:sldId id="1127" r:id="rId44"/>
    <p:sldId id="1126" r:id="rId45"/>
    <p:sldId id="1128" r:id="rId46"/>
    <p:sldId id="1129" r:id="rId47"/>
    <p:sldId id="1130" r:id="rId48"/>
    <p:sldId id="1131" r:id="rId49"/>
    <p:sldId id="1133" r:id="rId50"/>
    <p:sldId id="1134" r:id="rId51"/>
    <p:sldId id="1135" r:id="rId52"/>
    <p:sldId id="1136" r:id="rId53"/>
    <p:sldId id="1137" r:id="rId54"/>
    <p:sldId id="879" r:id="rId55"/>
    <p:sldId id="881" r:id="rId56"/>
    <p:sldId id="882" r:id="rId57"/>
    <p:sldId id="1138" r:id="rId58"/>
    <p:sldId id="1140" r:id="rId59"/>
    <p:sldId id="884" r:id="rId60"/>
    <p:sldId id="291" r:id="rId6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Milton Camille" initial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1" autoAdjust="0"/>
    <p:restoredTop sz="89180" autoAdjust="0"/>
  </p:normalViewPr>
  <p:slideViewPr>
    <p:cSldViewPr snapToGrid="0" showGuides="1">
      <p:cViewPr varScale="1">
        <p:scale>
          <a:sx n="120" d="100"/>
          <a:sy n="120" d="100"/>
        </p:scale>
        <p:origin x="156" y="96"/>
      </p:cViewPr>
      <p:guideLst>
        <p:guide orient="horz" pos="1620"/>
        <p:guide pos="336"/>
      </p:guideLst>
    </p:cSldViewPr>
  </p:slideViewPr>
  <p:notesTextViewPr>
    <p:cViewPr>
      <p:scale>
        <a:sx n="1" d="1"/>
        <a:sy n="1" d="1"/>
      </p:scale>
      <p:origin x="0" y="0"/>
    </p:cViewPr>
  </p:notesTextViewPr>
  <p:sorterViewPr>
    <p:cViewPr>
      <p:scale>
        <a:sx n="111" d="100"/>
        <a:sy n="111" d="100"/>
      </p:scale>
      <p:origin x="0" y="-34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10: OSPF Tuning and Troubleshooting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10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233805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5F7D0146-1035-4865-8A5B-0B1E8578604B}" type="slidenum">
              <a:rPr lang="en-US" sz="800" b="0">
                <a:ea typeface="ＭＳ Ｐゴシック" pitchFamily="34" charset="-128"/>
              </a:rPr>
              <a:pPr algn="r"/>
              <a:t>11</a:t>
            </a:fld>
            <a:endParaRPr lang="en-US" sz="800" b="0" dirty="0">
              <a:ea typeface="ＭＳ Ｐゴシック"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4291573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10: OSPF Tuning and Troubleshooting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49680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14</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10: OSPF Tuning and Troubleshooting</a:t>
            </a:r>
            <a:endParaRPr lang="en-GB" b="0" dirty="0" smtClean="0"/>
          </a:p>
          <a:p>
            <a:endParaRPr lang="en-GB" dirty="0" smtClean="0"/>
          </a:p>
        </p:txBody>
      </p:sp>
    </p:spTree>
    <p:extLst>
      <p:ext uri="{BB962C8B-B14F-4D97-AF65-F5344CB8AC3E}">
        <p14:creationId xmlns:p14="http://schemas.microsoft.com/office/powerpoint/2010/main" val="102475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OSPF Tuning and Troubleshooting</a:t>
            </a:r>
          </a:p>
          <a:p>
            <a:pPr>
              <a:buFontTx/>
              <a:buNone/>
            </a:pPr>
            <a:r>
              <a:rPr lang="en-US" sz="1200" b="0" dirty="0" smtClean="0"/>
              <a:t>10.1 – Advanced Single-Area OSPF Configurations</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10.1.1.1 </a:t>
            </a:r>
            <a:r>
              <a:rPr lang="en-US" dirty="0"/>
              <a:t>– </a:t>
            </a:r>
            <a:r>
              <a:rPr lang="en-US" dirty="0" smtClean="0"/>
              <a:t>OSPF Network Types</a:t>
            </a:r>
            <a:endParaRPr lang="en-US" dirty="0"/>
          </a:p>
        </p:txBody>
      </p:sp>
    </p:spTree>
    <p:extLst>
      <p:ext uri="{BB962C8B-B14F-4D97-AF65-F5344CB8AC3E}">
        <p14:creationId xmlns:p14="http://schemas.microsoft.com/office/powerpoint/2010/main" val="3584758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10.1.1.2 </a:t>
            </a:r>
            <a:r>
              <a:rPr lang="en-US" dirty="0"/>
              <a:t>– </a:t>
            </a:r>
            <a:r>
              <a:rPr lang="en-US" dirty="0" smtClean="0"/>
              <a:t>Challenges</a:t>
            </a:r>
            <a:r>
              <a:rPr lang="en-US" baseline="0" dirty="0" smtClean="0"/>
              <a:t> in Multiaccess Networks</a:t>
            </a:r>
            <a:endParaRPr lang="en-US" dirty="0"/>
          </a:p>
        </p:txBody>
      </p:sp>
    </p:spTree>
    <p:extLst>
      <p:ext uri="{BB962C8B-B14F-4D97-AF65-F5344CB8AC3E}">
        <p14:creationId xmlns:p14="http://schemas.microsoft.com/office/powerpoint/2010/main" val="1059923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10.1.1.3 </a:t>
            </a:r>
            <a:r>
              <a:rPr lang="en-US" dirty="0"/>
              <a:t>– </a:t>
            </a:r>
            <a:r>
              <a:rPr lang="en-US" dirty="0" smtClean="0"/>
              <a:t>OSPF Designated Router</a:t>
            </a:r>
            <a:endParaRPr lang="en-US" dirty="0"/>
          </a:p>
        </p:txBody>
      </p:sp>
    </p:spTree>
    <p:extLst>
      <p:ext uri="{BB962C8B-B14F-4D97-AF65-F5344CB8AC3E}">
        <p14:creationId xmlns:p14="http://schemas.microsoft.com/office/powerpoint/2010/main" val="339564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10.1.1.4 </a:t>
            </a:r>
            <a:r>
              <a:rPr lang="en-US" dirty="0"/>
              <a:t>– </a:t>
            </a:r>
            <a:r>
              <a:rPr lang="en-US" dirty="0" smtClean="0"/>
              <a:t>Verifying DR/BDR Roles</a:t>
            </a:r>
            <a:endParaRPr lang="en-US" dirty="0"/>
          </a:p>
        </p:txBody>
      </p:sp>
    </p:spTree>
    <p:extLst>
      <p:ext uri="{BB962C8B-B14F-4D97-AF65-F5344CB8AC3E}">
        <p14:creationId xmlns:p14="http://schemas.microsoft.com/office/powerpoint/2010/main" val="401837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10.1.1.5 </a:t>
            </a:r>
            <a:r>
              <a:rPr lang="en-US" dirty="0"/>
              <a:t>– </a:t>
            </a:r>
            <a:r>
              <a:rPr lang="en-US" dirty="0" smtClean="0"/>
              <a:t>Verifying DR/BDR Adjacencies</a:t>
            </a:r>
            <a:endParaRPr lang="en-US" dirty="0"/>
          </a:p>
        </p:txBody>
      </p:sp>
    </p:spTree>
    <p:extLst>
      <p:ext uri="{BB962C8B-B14F-4D97-AF65-F5344CB8AC3E}">
        <p14:creationId xmlns:p14="http://schemas.microsoft.com/office/powerpoint/2010/main" val="70044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10.1.1.6 </a:t>
            </a:r>
            <a:r>
              <a:rPr lang="en-US" dirty="0"/>
              <a:t>– </a:t>
            </a:r>
            <a:r>
              <a:rPr lang="en-US" dirty="0" smtClean="0"/>
              <a:t>Default DR/BDR Election Process</a:t>
            </a:r>
            <a:endParaRPr lang="en-US" dirty="0"/>
          </a:p>
        </p:txBody>
      </p:sp>
    </p:spTree>
    <p:extLst>
      <p:ext uri="{BB962C8B-B14F-4D97-AF65-F5344CB8AC3E}">
        <p14:creationId xmlns:p14="http://schemas.microsoft.com/office/powerpoint/2010/main" val="2451105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marL="0" marR="0" lvl="0" indent="0" algn="l" defTabSz="457200" rtl="0" eaLnBrk="1" fontAlgn="auto" latinLnBrk="0" hangingPunct="1">
              <a:lnSpc>
                <a:spcPct val="80000"/>
              </a:lnSpc>
              <a:spcBef>
                <a:spcPts val="0"/>
              </a:spcBef>
              <a:spcAft>
                <a:spcPts val="0"/>
              </a:spcAft>
              <a:buClrTx/>
              <a:buSzTx/>
              <a:buFontTx/>
              <a:buNone/>
              <a:tabLst/>
              <a:defRPr/>
            </a:pPr>
            <a:r>
              <a:rPr lang="en-US" dirty="0" smtClean="0"/>
              <a:t>10.1.1.7 </a:t>
            </a:r>
            <a:r>
              <a:rPr lang="en-US" dirty="0"/>
              <a:t>– </a:t>
            </a:r>
            <a:r>
              <a:rPr lang="en-US" dirty="0" smtClean="0"/>
              <a:t>DR/BDR Election Process</a:t>
            </a:r>
          </a:p>
          <a:p>
            <a:pPr>
              <a:lnSpc>
                <a:spcPct val="80000"/>
              </a:lnSpc>
              <a:buFontTx/>
              <a:buNone/>
            </a:pPr>
            <a:endParaRPr lang="en-US" dirty="0"/>
          </a:p>
        </p:txBody>
      </p:sp>
    </p:spTree>
    <p:extLst>
      <p:ext uri="{BB962C8B-B14F-4D97-AF65-F5344CB8AC3E}">
        <p14:creationId xmlns:p14="http://schemas.microsoft.com/office/powerpoint/2010/main" val="3771755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10.1.1.8 </a:t>
            </a:r>
            <a:r>
              <a:rPr lang="en-US" dirty="0"/>
              <a:t>– </a:t>
            </a:r>
            <a:r>
              <a:rPr lang="en-US" dirty="0" smtClean="0"/>
              <a:t>The OSPF Priority</a:t>
            </a:r>
            <a:endParaRPr lang="en-US" dirty="0"/>
          </a:p>
        </p:txBody>
      </p:sp>
    </p:spTree>
    <p:extLst>
      <p:ext uri="{BB962C8B-B14F-4D97-AF65-F5344CB8AC3E}">
        <p14:creationId xmlns:p14="http://schemas.microsoft.com/office/powerpoint/2010/main" val="43423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10.1.1.9 </a:t>
            </a:r>
            <a:r>
              <a:rPr lang="en-US" dirty="0"/>
              <a:t>– </a:t>
            </a:r>
            <a:r>
              <a:rPr lang="en-US" dirty="0" smtClean="0"/>
              <a:t>Changing the OSPF Priority</a:t>
            </a:r>
            <a:endParaRPr lang="en-US" dirty="0"/>
          </a:p>
        </p:txBody>
      </p:sp>
    </p:spTree>
    <p:extLst>
      <p:ext uri="{BB962C8B-B14F-4D97-AF65-F5344CB8AC3E}">
        <p14:creationId xmlns:p14="http://schemas.microsoft.com/office/powerpoint/2010/main" val="8543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10.1.1.12 </a:t>
            </a:r>
            <a:r>
              <a:rPr lang="en-US" dirty="0"/>
              <a:t>– </a:t>
            </a:r>
            <a:r>
              <a:rPr lang="en-US" dirty="0" smtClean="0"/>
              <a:t>Packet Tracer - Determining the DR and BDR</a:t>
            </a:r>
            <a:endParaRPr lang="en-US" dirty="0"/>
          </a:p>
        </p:txBody>
      </p:sp>
    </p:spTree>
    <p:extLst>
      <p:ext uri="{BB962C8B-B14F-4D97-AF65-F5344CB8AC3E}">
        <p14:creationId xmlns:p14="http://schemas.microsoft.com/office/powerpoint/2010/main" val="2833431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10.1.1</a:t>
            </a:r>
            <a:r>
              <a:rPr lang="en-US" sz="1200" baseline="0" dirty="0" smtClean="0"/>
              <a:t> - </a:t>
            </a:r>
            <a:r>
              <a:rPr lang="en-US" dirty="0" smtClean="0"/>
              <a:t>OSPF in Multiaccess Networks</a:t>
            </a:r>
          </a:p>
          <a:p>
            <a:pPr>
              <a:lnSpc>
                <a:spcPct val="80000"/>
              </a:lnSpc>
              <a:buFontTx/>
              <a:buNone/>
            </a:pPr>
            <a:r>
              <a:rPr lang="en-US" dirty="0" smtClean="0"/>
              <a:t>10.1.1.13 </a:t>
            </a:r>
            <a:r>
              <a:rPr lang="en-US" dirty="0"/>
              <a:t>– </a:t>
            </a:r>
            <a:r>
              <a:rPr lang="en-US" dirty="0" smtClean="0"/>
              <a:t>Lab - Configuring OSPFv2 on a Multiaccess Network</a:t>
            </a:r>
            <a:endParaRPr lang="en-US" dirty="0"/>
          </a:p>
        </p:txBody>
      </p:sp>
    </p:spTree>
    <p:extLst>
      <p:ext uri="{BB962C8B-B14F-4D97-AF65-F5344CB8AC3E}">
        <p14:creationId xmlns:p14="http://schemas.microsoft.com/office/powerpoint/2010/main" val="2812264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r>
              <a:rPr lang="en-US" dirty="0" smtClean="0"/>
              <a:t>10.1.2.1 </a:t>
            </a:r>
            <a:r>
              <a:rPr lang="en-US" dirty="0"/>
              <a:t>– </a:t>
            </a:r>
            <a:r>
              <a:rPr lang="en-US" sz="1200" b="0" i="0" kern="1200" dirty="0" smtClean="0">
                <a:solidFill>
                  <a:schemeClr val="tx1"/>
                </a:solidFill>
                <a:effectLst/>
                <a:latin typeface="+mn-lt"/>
                <a:ea typeface="+mn-ea"/>
                <a:cs typeface="+mn-cs"/>
              </a:rPr>
              <a:t>Propagating a Default Static Route in OSPFv2</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600970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pPr>
              <a:lnSpc>
                <a:spcPct val="80000"/>
              </a:lnSpc>
              <a:buFontTx/>
              <a:buNone/>
            </a:pPr>
            <a:r>
              <a:rPr lang="en-US" dirty="0" smtClean="0"/>
              <a:t>10.1.2.2 </a:t>
            </a:r>
            <a:r>
              <a:rPr lang="en-US" dirty="0"/>
              <a:t>– </a:t>
            </a:r>
            <a:r>
              <a:rPr lang="en-US" dirty="0" smtClean="0"/>
              <a:t>Verifying the Propagated IPv4 Default Route</a:t>
            </a:r>
            <a:endParaRPr lang="en-US" dirty="0"/>
          </a:p>
        </p:txBody>
      </p:sp>
    </p:spTree>
    <p:extLst>
      <p:ext uri="{BB962C8B-B14F-4D97-AF65-F5344CB8AC3E}">
        <p14:creationId xmlns:p14="http://schemas.microsoft.com/office/powerpoint/2010/main" val="4026828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r>
              <a:rPr lang="en-US" dirty="0" smtClean="0"/>
              <a:t>10.1.2.3 </a:t>
            </a:r>
            <a:r>
              <a:rPr lang="en-US" dirty="0"/>
              <a:t>– </a:t>
            </a:r>
            <a:r>
              <a:rPr lang="en-US" sz="1200" b="0" i="0" kern="1200" dirty="0" smtClean="0">
                <a:solidFill>
                  <a:schemeClr val="tx1"/>
                </a:solidFill>
                <a:effectLst/>
                <a:latin typeface="+mn-lt"/>
                <a:ea typeface="+mn-ea"/>
                <a:cs typeface="+mn-cs"/>
              </a:rPr>
              <a:t>Propagating a Default Static Route in OSPFv3</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0207111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r>
              <a:rPr lang="en-US" dirty="0" smtClean="0"/>
              <a:t>10.1.2.4 </a:t>
            </a:r>
            <a:r>
              <a:rPr lang="en-US" dirty="0"/>
              <a:t>– </a:t>
            </a:r>
            <a:r>
              <a:rPr lang="en-US" sz="1200" b="0" i="0" kern="1200" dirty="0" smtClean="0">
                <a:solidFill>
                  <a:schemeClr val="tx1"/>
                </a:solidFill>
                <a:effectLst/>
                <a:latin typeface="+mn-lt"/>
                <a:ea typeface="+mn-ea"/>
                <a:cs typeface="+mn-cs"/>
              </a:rPr>
              <a:t>Verifying the Propagated IPv6 Default Route</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17120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smtClean="0"/>
              <a:t>Cisco Networking Academy Program</a:t>
            </a:r>
          </a:p>
          <a:p>
            <a:pPr>
              <a:buFontTx/>
              <a:buNone/>
            </a:pPr>
            <a:r>
              <a:rPr lang="en-US" b="0" dirty="0" smtClean="0"/>
              <a:t>Scaling Networks v6.0 </a:t>
            </a:r>
          </a:p>
          <a:p>
            <a:pPr>
              <a:buFontTx/>
              <a:buNone/>
            </a:pPr>
            <a:r>
              <a:rPr lang="en-US" sz="1200" b="0" dirty="0" smtClean="0"/>
              <a:t>Chapter 10: OSPF Tuning and Troubleshooting</a:t>
            </a:r>
            <a:endParaRPr lang="en-GB" b="0" dirty="0" smtClean="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150324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10.1.2</a:t>
            </a:r>
            <a:r>
              <a:rPr lang="en-US" sz="1200" baseline="0" dirty="0" smtClean="0"/>
              <a:t> – </a:t>
            </a:r>
            <a:r>
              <a:rPr lang="en-US" dirty="0" smtClean="0"/>
              <a:t>Default Route Propagation</a:t>
            </a:r>
          </a:p>
          <a:p>
            <a:pPr>
              <a:lnSpc>
                <a:spcPct val="80000"/>
              </a:lnSpc>
              <a:buFontTx/>
              <a:buNone/>
            </a:pPr>
            <a:r>
              <a:rPr lang="en-US" dirty="0" smtClean="0"/>
              <a:t>10.1.2.5 </a:t>
            </a:r>
            <a:r>
              <a:rPr lang="en-US" dirty="0"/>
              <a:t>– </a:t>
            </a:r>
            <a:r>
              <a:rPr lang="en-US" dirty="0" smtClean="0"/>
              <a:t>Packet Tracer - Propagating a Default Route in OSPFv2 </a:t>
            </a:r>
            <a:endParaRPr lang="en-US" dirty="0"/>
          </a:p>
        </p:txBody>
      </p:sp>
    </p:spTree>
    <p:extLst>
      <p:ext uri="{BB962C8B-B14F-4D97-AF65-F5344CB8AC3E}">
        <p14:creationId xmlns:p14="http://schemas.microsoft.com/office/powerpoint/2010/main" val="3424382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10.1.3.1 – </a:t>
            </a:r>
            <a:r>
              <a:rPr lang="en-US" sz="1200" b="0" i="0" kern="1200" dirty="0" smtClean="0">
                <a:solidFill>
                  <a:schemeClr val="tx1"/>
                </a:solidFill>
                <a:effectLst/>
                <a:latin typeface="+mn-lt"/>
                <a:ea typeface="+mn-ea"/>
                <a:cs typeface="+mn-cs"/>
              </a:rPr>
              <a:t>OSPF Hello and Dead Intervals</a:t>
            </a:r>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73822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10.1.3.2 – </a:t>
            </a:r>
            <a:r>
              <a:rPr lang="en-US" sz="1200" b="0" i="0" kern="1200" dirty="0" smtClean="0">
                <a:solidFill>
                  <a:schemeClr val="tx1"/>
                </a:solidFill>
                <a:effectLst/>
                <a:latin typeface="+mn-lt"/>
                <a:ea typeface="+mn-ea"/>
                <a:cs typeface="+mn-cs"/>
              </a:rPr>
              <a:t>Modifying OSPFv2 Intervals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73949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10.1.3.3 – </a:t>
            </a:r>
            <a:r>
              <a:rPr lang="en-US" sz="1200" b="0" i="0" kern="1200" dirty="0" smtClean="0">
                <a:solidFill>
                  <a:schemeClr val="tx1"/>
                </a:solidFill>
                <a:effectLst/>
                <a:latin typeface="+mn-lt"/>
                <a:ea typeface="+mn-ea"/>
                <a:cs typeface="+mn-cs"/>
              </a:rPr>
              <a:t>Modifying OSPFv3 Intervals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354615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10.1.3.4 – Packet Tracer - Configuring OSPF Advanced Features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581912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10.1 - </a:t>
            </a:r>
            <a:r>
              <a:rPr lang="en-US" sz="1200" dirty="0" smtClean="0"/>
              <a:t>Advanced Single-Area OSPF Configurations</a:t>
            </a:r>
          </a:p>
          <a:p>
            <a:pPr>
              <a:lnSpc>
                <a:spcPct val="80000"/>
              </a:lnSpc>
              <a:buFontTx/>
              <a:buNone/>
            </a:pPr>
            <a:r>
              <a:rPr lang="en-US" sz="1200" dirty="0" smtClean="0"/>
              <a:t>10.1.3</a:t>
            </a:r>
            <a:r>
              <a:rPr lang="en-US" sz="1200" baseline="0" dirty="0" smtClean="0"/>
              <a:t> – </a:t>
            </a:r>
            <a:r>
              <a:rPr lang="en-US" dirty="0" smtClean="0"/>
              <a:t>Fine-tuning OSPF Interfaces</a:t>
            </a:r>
          </a:p>
          <a:p>
            <a:r>
              <a:rPr lang="en-US" dirty="0" smtClean="0"/>
              <a:t>10.1.3.5 – Lab - Configuring OSFPv2 Advanced Features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662669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OSPF Tuning and Troubleshooting</a:t>
            </a:r>
          </a:p>
          <a:p>
            <a:pPr>
              <a:buFontTx/>
              <a:buNone/>
            </a:pPr>
            <a:r>
              <a:rPr lang="en-US" sz="1200" b="0" dirty="0" smtClean="0"/>
              <a:t>10.2 – Troubleshooting Single-Area OSPF Implementations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950598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10.2.1.1 – </a:t>
            </a:r>
            <a:r>
              <a:rPr lang="en-US" sz="1200" b="0" i="0" kern="1200" dirty="0" smtClean="0">
                <a:solidFill>
                  <a:schemeClr val="tx1"/>
                </a:solidFill>
                <a:effectLst/>
                <a:latin typeface="+mn-lt"/>
                <a:ea typeface="+mn-ea"/>
                <a:cs typeface="+mn-cs"/>
              </a:rPr>
              <a:t>Overview</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390252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10.2.1.2 – </a:t>
            </a:r>
            <a:r>
              <a:rPr lang="en-US" sz="1200" b="0" i="0" kern="1200" dirty="0" smtClean="0">
                <a:solidFill>
                  <a:schemeClr val="tx1"/>
                </a:solidFill>
                <a:effectLst/>
                <a:latin typeface="+mn-lt"/>
                <a:ea typeface="+mn-ea"/>
                <a:cs typeface="+mn-cs"/>
              </a:rPr>
              <a:t>OSPF States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2080753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10.2.1.3 – </a:t>
            </a:r>
            <a:r>
              <a:rPr lang="en-US" sz="1200" b="0" i="0" kern="1200" dirty="0" smtClean="0">
                <a:solidFill>
                  <a:schemeClr val="tx1"/>
                </a:solidFill>
                <a:effectLst/>
                <a:latin typeface="+mn-lt"/>
                <a:ea typeface="+mn-ea"/>
                <a:cs typeface="+mn-cs"/>
              </a:rPr>
              <a:t>OSPF Troubleshooting Commands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760265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4</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10.2.1</a:t>
            </a:r>
            <a:r>
              <a:rPr lang="en-US" sz="1200" baseline="0" dirty="0" smtClean="0"/>
              <a:t> – </a:t>
            </a:r>
            <a:r>
              <a:rPr lang="en-US" dirty="0" smtClean="0"/>
              <a:t>Components of Troubleshooting Single-Area</a:t>
            </a:r>
            <a:r>
              <a:rPr lang="en-US" baseline="0" dirty="0" smtClean="0"/>
              <a:t> OSPF</a:t>
            </a:r>
            <a:endParaRPr lang="en-US" dirty="0" smtClean="0"/>
          </a:p>
          <a:p>
            <a:r>
              <a:rPr lang="en-US" dirty="0" smtClean="0"/>
              <a:t>10.2.1.4 – </a:t>
            </a:r>
            <a:r>
              <a:rPr lang="en-US" sz="1200" b="0" i="0" kern="1200" dirty="0" smtClean="0">
                <a:solidFill>
                  <a:schemeClr val="tx1"/>
                </a:solidFill>
                <a:effectLst/>
                <a:latin typeface="+mn-lt"/>
                <a:ea typeface="+mn-ea"/>
                <a:cs typeface="+mn-cs"/>
              </a:rPr>
              <a:t>Components of Troubleshooting OSPF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500552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10.2.2</a:t>
            </a:r>
            <a:r>
              <a:rPr lang="en-US" sz="1200" baseline="0" dirty="0" smtClean="0"/>
              <a:t> –</a:t>
            </a:r>
            <a:r>
              <a:rPr lang="en-US" dirty="0" smtClean="0"/>
              <a:t>Troubleshooting Single-Area</a:t>
            </a:r>
            <a:r>
              <a:rPr lang="en-US" baseline="0" dirty="0" smtClean="0"/>
              <a:t> OSPFv2 Routing Issues</a:t>
            </a:r>
            <a:endParaRPr lang="en-US" dirty="0" smtClean="0"/>
          </a:p>
          <a:p>
            <a:r>
              <a:rPr lang="en-US" dirty="0" smtClean="0"/>
              <a:t>10.2.2.1 – </a:t>
            </a:r>
            <a:r>
              <a:rPr lang="en-US" sz="1200" b="0" i="0" kern="1200" dirty="0" smtClean="0">
                <a:solidFill>
                  <a:schemeClr val="tx1"/>
                </a:solidFill>
                <a:effectLst/>
                <a:latin typeface="+mn-lt"/>
                <a:ea typeface="+mn-ea"/>
                <a:cs typeface="+mn-cs"/>
              </a:rPr>
              <a:t>Troubleshooting Neighbor Issues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7508167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10.2.2</a:t>
            </a:r>
            <a:r>
              <a:rPr lang="en-US" sz="1200" baseline="0" dirty="0" smtClean="0"/>
              <a:t> –</a:t>
            </a:r>
            <a:r>
              <a:rPr lang="en-US" dirty="0" smtClean="0"/>
              <a:t>Troubleshooting Single-Area</a:t>
            </a:r>
            <a:r>
              <a:rPr lang="en-US" baseline="0" dirty="0" smtClean="0"/>
              <a:t> OSPFv2 Routing Issues</a:t>
            </a:r>
            <a:endParaRPr lang="en-US" dirty="0" smtClean="0"/>
          </a:p>
          <a:p>
            <a:r>
              <a:rPr lang="en-US" dirty="0" smtClean="0"/>
              <a:t>10.2.2.2 – </a:t>
            </a:r>
            <a:r>
              <a:rPr lang="en-US" sz="1200" b="0" i="0" kern="1200" dirty="0" smtClean="0">
                <a:solidFill>
                  <a:schemeClr val="tx1"/>
                </a:solidFill>
                <a:effectLst/>
                <a:latin typeface="+mn-lt"/>
                <a:ea typeface="+mn-ea"/>
                <a:cs typeface="+mn-cs"/>
              </a:rPr>
              <a:t>Troubleshooting OSPFv2 Routing Table Issues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293208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10.2.2</a:t>
            </a:r>
            <a:r>
              <a:rPr lang="en-US" sz="1200" baseline="0" dirty="0" smtClean="0"/>
              <a:t> –</a:t>
            </a:r>
            <a:r>
              <a:rPr lang="en-US" dirty="0" smtClean="0"/>
              <a:t>Troubleshooting Single-Area</a:t>
            </a:r>
            <a:r>
              <a:rPr lang="en-US" baseline="0" dirty="0" smtClean="0"/>
              <a:t> OSPFv2 Routing Issues</a:t>
            </a:r>
            <a:endParaRPr lang="en-US" dirty="0" smtClean="0"/>
          </a:p>
          <a:p>
            <a:r>
              <a:rPr lang="en-US" dirty="0" smtClean="0"/>
              <a:t>10.2.2.3 – </a:t>
            </a:r>
            <a:r>
              <a:rPr lang="en-US" sz="1200" b="0" i="0" kern="1200" dirty="0" smtClean="0">
                <a:solidFill>
                  <a:schemeClr val="tx1"/>
                </a:solidFill>
                <a:effectLst/>
                <a:latin typeface="+mn-lt"/>
                <a:ea typeface="+mn-ea"/>
                <a:cs typeface="+mn-cs"/>
              </a:rPr>
              <a:t>Packet Tracer - Troubleshooting Single-Area OSPFv2</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236961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10.2.3</a:t>
            </a:r>
            <a:r>
              <a:rPr lang="en-US" sz="1200" baseline="0" dirty="0" smtClean="0"/>
              <a:t> –</a:t>
            </a:r>
            <a:r>
              <a:rPr lang="en-US" dirty="0" smtClean="0"/>
              <a:t>Troubleshooting Single-Area</a:t>
            </a:r>
            <a:r>
              <a:rPr lang="en-US" baseline="0" dirty="0" smtClean="0"/>
              <a:t> OSPFv3 Routing Issues</a:t>
            </a:r>
            <a:endParaRPr lang="en-US" dirty="0" smtClean="0"/>
          </a:p>
          <a:p>
            <a:r>
              <a:rPr lang="en-US" dirty="0" smtClean="0"/>
              <a:t>10.2.3.1 – </a:t>
            </a:r>
            <a:r>
              <a:rPr lang="en-US" sz="1200" b="0" i="0" kern="1200" dirty="0" smtClean="0">
                <a:solidFill>
                  <a:schemeClr val="tx1"/>
                </a:solidFill>
                <a:effectLst/>
                <a:latin typeface="+mn-lt"/>
                <a:ea typeface="+mn-ea"/>
                <a:cs typeface="+mn-cs"/>
              </a:rPr>
              <a:t>OSPFv3 Troubleshooting Commands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668736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10.2.3</a:t>
            </a:r>
            <a:r>
              <a:rPr lang="en-US" sz="1200" baseline="0" dirty="0" smtClean="0"/>
              <a:t> –</a:t>
            </a:r>
            <a:r>
              <a:rPr lang="en-US" dirty="0" smtClean="0"/>
              <a:t>Troubleshooting Single-Area</a:t>
            </a:r>
            <a:r>
              <a:rPr lang="en-US" baseline="0" dirty="0" smtClean="0"/>
              <a:t> OSPFv3 Routing Issues</a:t>
            </a:r>
            <a:endParaRPr lang="en-US" dirty="0" smtClean="0"/>
          </a:p>
          <a:p>
            <a:r>
              <a:rPr lang="en-US" dirty="0" smtClean="0"/>
              <a:t>10.2.3.2 – </a:t>
            </a:r>
            <a:r>
              <a:rPr lang="en-US" sz="1200" b="0" i="0" kern="1200" dirty="0" smtClean="0">
                <a:solidFill>
                  <a:schemeClr val="tx1"/>
                </a:solidFill>
                <a:effectLst/>
                <a:latin typeface="+mn-lt"/>
                <a:ea typeface="+mn-ea"/>
                <a:cs typeface="+mn-cs"/>
              </a:rPr>
              <a:t>Troubleshooting OSPFv3</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725827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10.2.3</a:t>
            </a:r>
            <a:r>
              <a:rPr lang="en-US" sz="1200" baseline="0" dirty="0" smtClean="0"/>
              <a:t> –</a:t>
            </a:r>
            <a:r>
              <a:rPr lang="en-US" dirty="0" smtClean="0"/>
              <a:t>Troubleshooting Single-Area</a:t>
            </a:r>
            <a:r>
              <a:rPr lang="en-US" baseline="0" dirty="0" smtClean="0"/>
              <a:t> OSPFv3 Routing Issues</a:t>
            </a:r>
            <a:endParaRPr lang="en-US" dirty="0" smtClean="0"/>
          </a:p>
          <a:p>
            <a:r>
              <a:rPr lang="en-US" dirty="0" smtClean="0"/>
              <a:t>10.2.3.3 – </a:t>
            </a:r>
            <a:r>
              <a:rPr lang="en-US" sz="1200" b="0" i="0" kern="1200" dirty="0" smtClean="0">
                <a:solidFill>
                  <a:schemeClr val="tx1"/>
                </a:solidFill>
                <a:effectLst/>
                <a:latin typeface="+mn-lt"/>
                <a:ea typeface="+mn-ea"/>
                <a:cs typeface="+mn-cs"/>
              </a:rPr>
              <a:t>Lab - Troubleshooting Basic Single-Area OSPFv2 and OSPFv3</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605081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10.2.3</a:t>
            </a:r>
            <a:r>
              <a:rPr lang="en-US" sz="1200" baseline="0" dirty="0" smtClean="0"/>
              <a:t> –</a:t>
            </a:r>
            <a:r>
              <a:rPr lang="en-US" dirty="0" smtClean="0"/>
              <a:t>Troubleshooting Single-Area</a:t>
            </a:r>
            <a:r>
              <a:rPr lang="en-US" baseline="0" dirty="0" smtClean="0"/>
              <a:t> OSPFv3 Routing Issues</a:t>
            </a:r>
            <a:endParaRPr lang="en-US" dirty="0" smtClean="0"/>
          </a:p>
          <a:p>
            <a:r>
              <a:rPr lang="en-US" dirty="0" smtClean="0"/>
              <a:t>10.2.3.4 – </a:t>
            </a:r>
            <a:r>
              <a:rPr lang="en-US" sz="1200" b="0" i="0" kern="1200" dirty="0" smtClean="0">
                <a:solidFill>
                  <a:schemeClr val="tx1"/>
                </a:solidFill>
                <a:effectLst/>
                <a:latin typeface="+mn-lt"/>
                <a:ea typeface="+mn-ea"/>
                <a:cs typeface="+mn-cs"/>
              </a:rPr>
              <a:t>Lab - Troubleshooting Advanced Single-Area OSPFv2</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28426808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49</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10.2.4.1 – </a:t>
            </a:r>
            <a:r>
              <a:rPr lang="en-US" sz="1200" b="0" i="0" kern="1200" dirty="0" smtClean="0">
                <a:solidFill>
                  <a:schemeClr val="tx1"/>
                </a:solidFill>
                <a:effectLst/>
                <a:latin typeface="+mn-lt"/>
                <a:ea typeface="+mn-ea"/>
                <a:cs typeface="+mn-cs"/>
              </a:rPr>
              <a:t>Multiarea OSPF Troubleshooting Skills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6251841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50</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10.2.4.2 – </a:t>
            </a:r>
            <a:r>
              <a:rPr lang="en-US" sz="1200" b="0" i="0" kern="1200" dirty="0" smtClean="0">
                <a:solidFill>
                  <a:schemeClr val="tx1"/>
                </a:solidFill>
                <a:effectLst/>
                <a:latin typeface="+mn-lt"/>
                <a:ea typeface="+mn-ea"/>
                <a:cs typeface="+mn-cs"/>
              </a:rPr>
              <a:t>Multiarea OSPF Troubleshooting Data Structures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47680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5</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277015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51</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10.2.4.3 – </a:t>
            </a:r>
            <a:r>
              <a:rPr lang="en-US" sz="1200" b="0" i="0" kern="1200" dirty="0" smtClean="0">
                <a:solidFill>
                  <a:schemeClr val="tx1"/>
                </a:solidFill>
                <a:effectLst/>
                <a:latin typeface="+mn-lt"/>
                <a:ea typeface="+mn-ea"/>
                <a:cs typeface="+mn-cs"/>
              </a:rPr>
              <a:t>Packet Tracer – Troubleshooting Multiarea OSPFv2</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793054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52</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10.2.4.4 – </a:t>
            </a:r>
            <a:r>
              <a:rPr lang="en-US" sz="1200" b="0" i="0" kern="1200" dirty="0" smtClean="0">
                <a:solidFill>
                  <a:schemeClr val="tx1"/>
                </a:solidFill>
                <a:effectLst/>
                <a:latin typeface="+mn-lt"/>
                <a:ea typeface="+mn-ea"/>
                <a:cs typeface="+mn-cs"/>
              </a:rPr>
              <a:t>Packet Tracer – Troubleshooting Multiarea OSPFv3</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098498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53</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smtClean="0">
                <a:solidFill>
                  <a:schemeClr val="tx1"/>
                </a:solidFill>
                <a:latin typeface="Arial" charset="0"/>
                <a:ea typeface="ＭＳ Ｐゴシック" charset="0"/>
                <a:cs typeface="ＭＳ Ｐゴシック" charset="0"/>
              </a:rPr>
              <a:t>10.2 - </a:t>
            </a:r>
            <a:r>
              <a:rPr lang="en-US" sz="1200" dirty="0" smtClean="0"/>
              <a:t>Troubleshooting Single-Area OSPF Implementations</a:t>
            </a:r>
          </a:p>
          <a:p>
            <a:pPr>
              <a:lnSpc>
                <a:spcPct val="80000"/>
              </a:lnSpc>
              <a:buFontTx/>
              <a:buNone/>
            </a:pPr>
            <a:r>
              <a:rPr lang="en-US" sz="1200" dirty="0" smtClean="0"/>
              <a:t>10.2.4</a:t>
            </a:r>
            <a:r>
              <a:rPr lang="en-US" sz="1200" baseline="0" dirty="0" smtClean="0"/>
              <a:t> –</a:t>
            </a:r>
            <a:r>
              <a:rPr lang="en-US" dirty="0" smtClean="0"/>
              <a:t>Troubleshooting Multi-Area</a:t>
            </a:r>
            <a:r>
              <a:rPr lang="en-US" baseline="0" dirty="0" smtClean="0"/>
              <a:t> OSPFv2 and OSPFv3</a:t>
            </a:r>
          </a:p>
          <a:p>
            <a:r>
              <a:rPr lang="en-US" dirty="0" smtClean="0"/>
              <a:t>10.2.4.5 – </a:t>
            </a:r>
            <a:r>
              <a:rPr lang="en-US" sz="1200" b="0" i="0" kern="1200" dirty="0" smtClean="0">
                <a:solidFill>
                  <a:schemeClr val="tx1"/>
                </a:solidFill>
                <a:effectLst/>
                <a:latin typeface="+mn-lt"/>
                <a:ea typeface="+mn-ea"/>
                <a:cs typeface="+mn-cs"/>
              </a:rPr>
              <a:t>Lab - Troubleshooting Multiarea OSPFv2 and OSPFv3</a:t>
            </a:r>
          </a:p>
        </p:txBody>
      </p:sp>
    </p:spTree>
    <p:extLst>
      <p:ext uri="{BB962C8B-B14F-4D97-AF65-F5344CB8AC3E}">
        <p14:creationId xmlns:p14="http://schemas.microsoft.com/office/powerpoint/2010/main" val="1133904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smtClean="0"/>
              <a:t>10 – OSPF Tuning and Troubleshooting</a:t>
            </a:r>
          </a:p>
          <a:p>
            <a:r>
              <a:rPr lang="en-US" dirty="0" smtClean="0"/>
              <a:t>10.3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339583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10.3.1.2 – </a:t>
            </a:r>
            <a:r>
              <a:rPr lang="sv-SE" sz="1200" b="0" i="0" kern="1200" dirty="0" smtClean="0">
                <a:solidFill>
                  <a:schemeClr val="tx1"/>
                </a:solidFill>
                <a:effectLst/>
                <a:latin typeface="+mn-lt"/>
                <a:ea typeface="+mn-ea"/>
                <a:cs typeface="+mn-cs"/>
              </a:rPr>
              <a:t>Packet Tracer - Skills Integration Challenge</a:t>
            </a:r>
          </a:p>
          <a:p>
            <a:r>
              <a:rPr lang="sv-SE" sz="1200" b="0" i="0" kern="1200" dirty="0" smtClean="0">
                <a:solidFill>
                  <a:schemeClr val="tx1"/>
                </a:solidFill>
                <a:effectLst/>
                <a:latin typeface="+mn-lt"/>
                <a:ea typeface="+mn-ea"/>
                <a:cs typeface="+mn-cs"/>
              </a:rPr>
              <a:t/>
            </a:r>
            <a:br>
              <a:rPr lang="sv-SE" sz="1200" b="0" i="0" kern="1200" dirty="0" smtClean="0">
                <a:solidFill>
                  <a:schemeClr val="tx1"/>
                </a:solidFill>
                <a:effectLst/>
                <a:latin typeface="+mn-lt"/>
                <a:ea typeface="+mn-ea"/>
                <a:cs typeface="+mn-cs"/>
              </a:rPr>
            </a:br>
            <a:endParaRPr lang="en-US" altLang="en-US" dirty="0" smtClean="0"/>
          </a:p>
        </p:txBody>
      </p:sp>
      <p:sp>
        <p:nvSpPr>
          <p:cNvPr id="4" name="Slide Number Placeholder 3"/>
          <p:cNvSpPr>
            <a:spLocks noGrp="1"/>
          </p:cNvSpPr>
          <p:nvPr>
            <p:ph type="sldNum" sz="quarter" idx="10"/>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1059991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56</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877278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57</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49646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58</a:t>
            </a:fld>
            <a:endParaRPr lang="en-US" sz="800" dirty="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114147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59</a:t>
            </a:fld>
            <a:endParaRPr lang="en-US" sz="800"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t>10.3 – Summary</a:t>
            </a:r>
          </a:p>
          <a:p>
            <a:r>
              <a:rPr lang="en-US" dirty="0" smtClean="0"/>
              <a:t>10.3.1 – </a:t>
            </a:r>
            <a:r>
              <a:rPr lang="en-US" sz="1200" b="0" i="0" kern="1200" dirty="0" smtClean="0">
                <a:solidFill>
                  <a:schemeClr val="tx1"/>
                </a:solidFill>
                <a:effectLst/>
                <a:latin typeface="+mn-lt"/>
                <a:ea typeface="+mn-ea"/>
                <a:cs typeface="+mn-cs"/>
              </a:rPr>
              <a:t>Conclusion 	</a:t>
            </a:r>
            <a:endParaRPr lang="en-US" dirty="0" smtClean="0"/>
          </a:p>
          <a:p>
            <a:r>
              <a:rPr lang="en-US" altLang="en-US" dirty="0" smtClean="0"/>
              <a:t>10.3.1.3 – </a:t>
            </a:r>
            <a:r>
              <a:rPr lang="en-US" dirty="0" smtClean="0"/>
              <a:t>Chapter 10: OSPF Tuning and Troubleshooting</a:t>
            </a:r>
            <a:endParaRPr lang="sv-SE" sz="1200" b="0" i="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49020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6</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142261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5605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352454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9</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GB" dirty="0" smtClean="0"/>
          </a:p>
        </p:txBody>
      </p:sp>
    </p:spTree>
    <p:extLst>
      <p:ext uri="{BB962C8B-B14F-4D97-AF65-F5344CB8AC3E}">
        <p14:creationId xmlns:p14="http://schemas.microsoft.com/office/powerpoint/2010/main" val="2442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dirty="0" smtClean="0">
                <a:sym typeface="Arial" pitchFamily="34" charset="0"/>
              </a:rPr>
              <a:t>Click to edit Master text styles</a:t>
            </a:r>
          </a:p>
          <a:p>
            <a:pPr lvl="1"/>
            <a:r>
              <a:rPr lang="en-US" dirty="0" smtClean="0">
                <a:sym typeface="Arial" pitchFamily="34" charset="0"/>
              </a:rPr>
              <a:t>Second level</a:t>
            </a:r>
          </a:p>
          <a:p>
            <a:pPr lvl="2"/>
            <a:r>
              <a:rPr lang="en-US" dirty="0" smtClean="0">
                <a:sym typeface="Arial" pitchFamily="34" charset="0"/>
              </a:rPr>
              <a:t>Third level</a:t>
            </a:r>
          </a:p>
          <a:p>
            <a:pPr lvl="3"/>
            <a:r>
              <a:rPr lang="en-US" dirty="0" smtClean="0">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dirty="0" smtClean="0">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dirty="0" smtClean="0"/>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smtClean="0"/>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dirty="0" smtClean="0"/>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timing>
    <p:tnLst>
      <p:par>
        <p:cTn id="1" dur="indefinite" restart="never" nodeType="tmRoot"/>
      </p:par>
    </p:tnLst>
  </p:timing>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dirty="0" smtClean="0"/>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a:t>
            </a:r>
            <a:r>
              <a:rPr lang="en-US" sz="600" dirty="0" smtClean="0">
                <a:solidFill>
                  <a:schemeClr val="accent5">
                    <a:lumMod val="50000"/>
                  </a:schemeClr>
                </a:solidFill>
                <a:latin typeface="+mn-lt"/>
                <a:ea typeface="+mn-ea"/>
                <a:cs typeface="CiscoSans Thin"/>
              </a:rPr>
              <a:t>2016  </a:t>
            </a:r>
            <a:r>
              <a:rPr lang="en-US" sz="600" dirty="0">
                <a:solidFill>
                  <a:schemeClr val="accent5">
                    <a:lumMod val="50000"/>
                  </a:schemeClr>
                </a:solidFill>
                <a:latin typeface="+mn-lt"/>
                <a:ea typeface="+mn-ea"/>
                <a:cs typeface="CiscoSans Thin"/>
              </a:rPr>
              <a:t>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smtClean="0"/>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dirty="0" smtClean="0"/>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Tree>
    <p:extLst>
      <p:ext uri="{BB962C8B-B14F-4D97-AF65-F5344CB8AC3E}">
        <p14:creationId xmlns:p14="http://schemas.microsoft.com/office/powerpoint/2010/main" val="305387266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smtClean="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Tree>
    <p:extLst>
      <p:ext uri="{BB962C8B-B14F-4D97-AF65-F5344CB8AC3E}">
        <p14:creationId xmlns:p14="http://schemas.microsoft.com/office/powerpoint/2010/main" val="2962125011"/>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dirty="0" smtClean="0"/>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smtClean="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smtClean="0"/>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smtClean="0"/>
              <a:t>10</a:t>
            </a:r>
          </a:p>
        </p:txBody>
      </p:sp>
    </p:spTree>
    <p:extLst>
      <p:ext uri="{BB962C8B-B14F-4D97-AF65-F5344CB8AC3E}">
        <p14:creationId xmlns:p14="http://schemas.microsoft.com/office/powerpoint/2010/main" val="3643099958"/>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smtClean="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a:t>
            </a:r>
            <a:r>
              <a:rPr lang="en-US" sz="600" dirty="0" smtClean="0">
                <a:solidFill>
                  <a:schemeClr val="accent3">
                    <a:lumMod val="85000"/>
                  </a:schemeClr>
                </a:solidFill>
                <a:latin typeface="+mn-lt"/>
                <a:ea typeface="+mn-ea"/>
                <a:cs typeface="CiscoSans Thin"/>
              </a:rPr>
              <a:t>2016  </a:t>
            </a:r>
            <a:r>
              <a:rPr lang="en-US" sz="600" dirty="0">
                <a:solidFill>
                  <a:schemeClr val="accent3">
                    <a:lumMod val="85000"/>
                  </a:schemeClr>
                </a:solidFill>
                <a:latin typeface="+mn-lt"/>
                <a:ea typeface="+mn-ea"/>
                <a:cs typeface="CiscoSans Thin"/>
              </a:rPr>
              <a:t>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etacad.com/group/communities/community-hom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netacad.com/group/communities/ccna-blo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Instructor Materials</a:t>
            </a:r>
          </a:p>
        </p:txBody>
      </p:sp>
      <p:sp>
        <p:nvSpPr>
          <p:cNvPr id="6" name="Title 5"/>
          <p:cNvSpPr>
            <a:spLocks noGrp="1"/>
          </p:cNvSpPr>
          <p:nvPr>
            <p:ph type="ctrTitle"/>
          </p:nvPr>
        </p:nvSpPr>
        <p:spPr/>
        <p:txBody>
          <a:bodyPr/>
          <a:lstStyle/>
          <a:p>
            <a:r>
              <a:rPr lang="en-US" dirty="0" smtClean="0"/>
              <a:t>Chapter 10: OSPF Tuning and Troubleshooting</a:t>
            </a:r>
            <a:endParaRPr lang="en-US" dirty="0"/>
          </a:p>
        </p:txBody>
      </p:sp>
      <p:sp>
        <p:nvSpPr>
          <p:cNvPr id="7" name="Subtitle 6"/>
          <p:cNvSpPr>
            <a:spLocks noGrp="1"/>
          </p:cNvSpPr>
          <p:nvPr>
            <p:ph type="subTitle" idx="1"/>
          </p:nvPr>
        </p:nvSpPr>
        <p:spPr>
          <a:xfrm>
            <a:off x="469496" y="3809526"/>
            <a:ext cx="2748265" cy="902174"/>
          </a:xfrm>
        </p:spPr>
        <p:txBody>
          <a:bodyPr/>
          <a:lstStyle/>
          <a:p>
            <a:r>
              <a:rPr lang="en-US" dirty="0"/>
              <a:t>CCNA Routing and Switching</a:t>
            </a:r>
          </a:p>
          <a:p>
            <a:r>
              <a:rPr lang="en-US" dirty="0" smtClean="0"/>
              <a:t>Scaling Networks v6.0 </a:t>
            </a:r>
            <a:endParaRPr lang="en-US" dirty="0"/>
          </a:p>
          <a:p>
            <a:endParaRPr lang="en-US" dirty="0"/>
          </a:p>
        </p:txBody>
      </p:sp>
    </p:spTree>
    <p:extLst>
      <p:ext uri="{BB962C8B-B14F-4D97-AF65-F5344CB8AC3E}">
        <p14:creationId xmlns:p14="http://schemas.microsoft.com/office/powerpoint/2010/main" val="3436504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r>
              <a:rPr lang="en-US" dirty="0" smtClean="0"/>
              <a:t>Troubleshoot </a:t>
            </a:r>
            <a:r>
              <a:rPr lang="en-US" dirty="0"/>
              <a:t>OSPF commands:</a:t>
            </a:r>
          </a:p>
          <a:p>
            <a:pPr lvl="1"/>
            <a:endParaRPr lang="en-US" dirty="0"/>
          </a:p>
          <a:p>
            <a:pPr marL="0" indent="0">
              <a:buNone/>
              <a:tabLst>
                <a:tab pos="1425575" algn="l"/>
                <a:tab pos="5997575" algn="ctr"/>
              </a:tabLst>
            </a:pPr>
            <a:r>
              <a:rPr lang="en-US" b="1" dirty="0"/>
              <a:t>	OSPFv2	OSPFv3</a:t>
            </a:r>
          </a:p>
          <a:p>
            <a:pPr marL="228600" lvl="1" indent="0">
              <a:buNone/>
              <a:tabLst>
                <a:tab pos="1828800" algn="l"/>
                <a:tab pos="4572000" algn="l"/>
              </a:tabLst>
            </a:pPr>
            <a:r>
              <a:rPr lang="en-US" b="1" dirty="0">
                <a:latin typeface="Courier New" panose="02070309020205020404" pitchFamily="49" charset="0"/>
                <a:cs typeface="Courier New" panose="02070309020205020404" pitchFamily="49" charset="0"/>
              </a:rPr>
              <a:t>show ip protocols	show ipv6 protocols</a:t>
            </a:r>
          </a:p>
          <a:p>
            <a:pPr marL="228600" lvl="1" indent="0">
              <a:buNone/>
              <a:tabLst>
                <a:tab pos="1828800" algn="l"/>
                <a:tab pos="4572000" algn="l"/>
              </a:tabLst>
            </a:pPr>
            <a:r>
              <a:rPr lang="en-US" b="1" dirty="0">
                <a:latin typeface="Courier New" panose="02070309020205020404" pitchFamily="49" charset="0"/>
                <a:cs typeface="Courier New" panose="02070309020205020404" pitchFamily="49" charset="0"/>
              </a:rPr>
              <a:t>show ip ospf neighbor	show ipv6 ospf neighbor</a:t>
            </a:r>
          </a:p>
          <a:p>
            <a:pPr marL="228600" lvl="1" indent="0">
              <a:buNone/>
              <a:tabLst>
                <a:tab pos="1828800" algn="l"/>
                <a:tab pos="4572000" algn="l"/>
              </a:tabLst>
            </a:pPr>
            <a:r>
              <a:rPr lang="en-US" b="1" dirty="0">
                <a:latin typeface="Courier New" panose="02070309020205020404" pitchFamily="49" charset="0"/>
                <a:cs typeface="Courier New" panose="02070309020205020404" pitchFamily="49" charset="0"/>
              </a:rPr>
              <a:t>show ip ospf interface	show ipv6 ospf interface</a:t>
            </a:r>
          </a:p>
          <a:p>
            <a:pPr marL="228600" lvl="1" indent="0">
              <a:buNone/>
              <a:tabLst>
                <a:tab pos="1828800" algn="l"/>
                <a:tab pos="4572000" algn="l"/>
              </a:tabLst>
            </a:pPr>
            <a:r>
              <a:rPr lang="en-US" b="1" dirty="0">
                <a:latin typeface="Courier New" panose="02070309020205020404" pitchFamily="49" charset="0"/>
                <a:cs typeface="Courier New" panose="02070309020205020404" pitchFamily="49" charset="0"/>
              </a:rPr>
              <a:t>show ip ospf		show ipv6 ospf</a:t>
            </a:r>
          </a:p>
          <a:p>
            <a:pPr marL="228600" lvl="1" indent="0">
              <a:buNone/>
              <a:tabLst>
                <a:tab pos="1828800" algn="l"/>
                <a:tab pos="4572000" algn="l"/>
              </a:tabLst>
            </a:pPr>
            <a:r>
              <a:rPr lang="en-US" b="1" dirty="0">
                <a:latin typeface="Courier New" panose="02070309020205020404" pitchFamily="49" charset="0"/>
                <a:cs typeface="Courier New" panose="02070309020205020404" pitchFamily="49" charset="0"/>
              </a:rPr>
              <a:t>show ip route ospf	show ipv6 route ospf</a:t>
            </a:r>
          </a:p>
          <a:p>
            <a:pPr marL="228600" lvl="1" indent="0">
              <a:buNone/>
              <a:tabLst>
                <a:tab pos="1828800" algn="l"/>
                <a:tab pos="4572000" algn="l"/>
              </a:tabLst>
            </a:pPr>
            <a:r>
              <a:rPr lang="en-US" b="1" dirty="0">
                <a:latin typeface="Courier New" panose="02070309020205020404" pitchFamily="49" charset="0"/>
                <a:cs typeface="Courier New" panose="02070309020205020404" pitchFamily="49" charset="0"/>
              </a:rPr>
              <a:t>clear ip ospf </a:t>
            </a:r>
            <a:r>
              <a:rPr lang="en-US" i="1" dirty="0">
                <a:latin typeface="Courier New" panose="02070309020205020404" pitchFamily="49" charset="0"/>
                <a:cs typeface="Courier New" panose="02070309020205020404" pitchFamily="49" charset="0"/>
              </a:rPr>
              <a:t>[id] </a:t>
            </a:r>
            <a:r>
              <a:rPr lang="en-US" b="1" dirty="0">
                <a:latin typeface="Courier New" panose="02070309020205020404" pitchFamily="49" charset="0"/>
                <a:cs typeface="Courier New" panose="02070309020205020404" pitchFamily="49" charset="0"/>
              </a:rPr>
              <a:t>process	clear ip ospf </a:t>
            </a:r>
            <a:r>
              <a:rPr lang="en-US" i="1" dirty="0">
                <a:latin typeface="Courier New" panose="02070309020205020404" pitchFamily="49" charset="0"/>
                <a:cs typeface="Courier New" panose="02070309020205020404" pitchFamily="49" charset="0"/>
              </a:rPr>
              <a:t>[id]</a:t>
            </a:r>
            <a:r>
              <a:rPr lang="en-US" b="1" dirty="0">
                <a:latin typeface="Courier New" panose="02070309020205020404" pitchFamily="49" charset="0"/>
                <a:cs typeface="Courier New" panose="02070309020205020404" pitchFamily="49" charset="0"/>
              </a:rPr>
              <a:t> process</a:t>
            </a:r>
          </a:p>
          <a:p>
            <a:pPr lvl="1"/>
            <a:endParaRPr lang="en-US" dirty="0"/>
          </a:p>
          <a:p>
            <a:pPr lvl="1"/>
            <a:endParaRPr lang="en-US" dirty="0"/>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192497979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4"/>
          <p:cNvSpPr>
            <a:spLocks noGrp="1" noChangeArrowheads="1"/>
          </p:cNvSpPr>
          <p:nvPr>
            <p:ph idx="1"/>
          </p:nvPr>
        </p:nvSpPr>
        <p:spPr/>
        <p:txBody>
          <a:bodyPr/>
          <a:lstStyle/>
          <a:p>
            <a:pPr>
              <a:lnSpc>
                <a:spcPct val="85000"/>
              </a:lnSpc>
              <a:spcBef>
                <a:spcPct val="30000"/>
              </a:spcBef>
              <a:spcAft>
                <a:spcPts val="900"/>
              </a:spcAft>
              <a:defRPr/>
            </a:pPr>
            <a:r>
              <a:rPr lang="en-US" dirty="0"/>
              <a:t>For additional help with teaching strategies, including lesson plans, analogies for difficult concepts, and discussion topics, visit the CCNA Community at: </a:t>
            </a:r>
            <a:r>
              <a:rPr lang="en-US" dirty="0">
                <a:hlinkClick r:id="rId3"/>
              </a:rPr>
              <a:t>https://www.netacad.com/group/communities/community-home</a:t>
            </a:r>
            <a:endParaRPr lang="en-US" dirty="0"/>
          </a:p>
          <a:p>
            <a:pPr>
              <a:lnSpc>
                <a:spcPct val="85000"/>
              </a:lnSpc>
              <a:spcBef>
                <a:spcPct val="30000"/>
              </a:spcBef>
              <a:spcAft>
                <a:spcPts val="900"/>
              </a:spcAft>
              <a:defRPr/>
            </a:pPr>
            <a:r>
              <a:rPr lang="en-US" dirty="0"/>
              <a:t>Best practices from around the world for teaching CCNA Routing and Switching. </a:t>
            </a:r>
            <a:r>
              <a:rPr lang="en-US" dirty="0">
                <a:hlinkClick r:id="rId4"/>
              </a:rPr>
              <a:t>https://</a:t>
            </a:r>
            <a:r>
              <a:rPr lang="en-US" dirty="0" smtClean="0">
                <a:hlinkClick r:id="rId4"/>
              </a:rPr>
              <a:t>www.netacad.com/group/communities/ccna</a:t>
            </a:r>
            <a:endParaRPr lang="en-US" dirty="0"/>
          </a:p>
          <a:p>
            <a:pPr>
              <a:lnSpc>
                <a:spcPct val="85000"/>
              </a:lnSpc>
              <a:spcBef>
                <a:spcPct val="30000"/>
              </a:spcBef>
              <a:defRPr/>
            </a:pPr>
            <a:r>
              <a:rPr lang="en-US" dirty="0"/>
              <a:t>If you have lesson plans or resources that you would like to share, upload them to the CCNA Community in order to help other instructors.</a:t>
            </a:r>
          </a:p>
          <a:p>
            <a:r>
              <a:rPr lang="en-US" dirty="0"/>
              <a:t>Students can enroll in </a:t>
            </a:r>
            <a:r>
              <a:rPr lang="en-US" b="1" dirty="0" smtClean="0"/>
              <a:t>Introduction to Packet Tracer </a:t>
            </a:r>
            <a:r>
              <a:rPr lang="en-US" dirty="0" smtClean="0"/>
              <a:t>(self-paced)</a:t>
            </a:r>
            <a:endParaRPr lang="en-US" dirty="0"/>
          </a:p>
        </p:txBody>
      </p:sp>
      <p:sp>
        <p:nvSpPr>
          <p:cNvPr id="13314" name="Rectangle 33"/>
          <p:cNvSpPr>
            <a:spLocks noGrp="1" noChangeArrowheads="1"/>
          </p:cNvSpPr>
          <p:nvPr>
            <p:ph type="title"/>
          </p:nvPr>
        </p:nvSpPr>
        <p:spPr/>
        <p:txBody>
          <a:bodyPr/>
          <a:lstStyle/>
          <a:p>
            <a:pPr eaLnBrk="1" hangingPunct="1"/>
            <a:r>
              <a:rPr lang="en-US" dirty="0" smtClean="0"/>
              <a:t>Chapter 10: Additional Help</a:t>
            </a:r>
          </a:p>
        </p:txBody>
      </p:sp>
    </p:spTree>
    <p:extLst>
      <p:ext uri="{BB962C8B-B14F-4D97-AF65-F5344CB8AC3E}">
        <p14:creationId xmlns:p14="http://schemas.microsoft.com/office/powerpoint/2010/main" val="18493019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1680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Chapter 10: OSPF Tuning and Troubleshooting</a:t>
            </a:r>
            <a:endParaRPr lang="en-US" dirty="0"/>
          </a:p>
        </p:txBody>
      </p:sp>
      <p:sp>
        <p:nvSpPr>
          <p:cNvPr id="7" name="Subtitle 6"/>
          <p:cNvSpPr>
            <a:spLocks noGrp="1"/>
          </p:cNvSpPr>
          <p:nvPr>
            <p:ph type="subTitle" idx="1"/>
          </p:nvPr>
        </p:nvSpPr>
        <p:spPr>
          <a:xfrm>
            <a:off x="469496" y="3809526"/>
            <a:ext cx="2916099" cy="902174"/>
          </a:xfrm>
        </p:spPr>
        <p:txBody>
          <a:bodyPr/>
          <a:lstStyle/>
          <a:p>
            <a:r>
              <a:rPr lang="en-US" dirty="0"/>
              <a:t>CCNA Routing and Switching</a:t>
            </a:r>
          </a:p>
          <a:p>
            <a:r>
              <a:rPr lang="en-US" dirty="0" smtClean="0"/>
              <a:t>Scaling Networks v6.0</a:t>
            </a:r>
            <a:endParaRPr lang="en-US" dirty="0"/>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p>
            <a:r>
              <a:rPr lang="en-US" sz="1600" dirty="0" smtClean="0"/>
              <a:t>10.1 Advanced Single-Area OSPF Configurations</a:t>
            </a:r>
            <a:endParaRPr lang="en-CA" sz="1600" dirty="0" smtClean="0"/>
          </a:p>
          <a:p>
            <a:pPr lvl="1"/>
            <a:r>
              <a:rPr lang="en-US" sz="1500" dirty="0" smtClean="0"/>
              <a:t>Configure </a:t>
            </a:r>
            <a:r>
              <a:rPr lang="en-US" sz="1500" dirty="0"/>
              <a:t>the OSPF interface priority to influence the DR/BDR election</a:t>
            </a:r>
            <a:r>
              <a:rPr lang="en-US" sz="1500" dirty="0" smtClean="0"/>
              <a:t>.</a:t>
            </a:r>
          </a:p>
          <a:p>
            <a:pPr lvl="1"/>
            <a:r>
              <a:rPr lang="en-US" sz="1500" dirty="0"/>
              <a:t>Configure OSPF to propagate a default </a:t>
            </a:r>
            <a:r>
              <a:rPr lang="en-US" sz="1500" dirty="0" smtClean="0"/>
              <a:t>route.</a:t>
            </a:r>
          </a:p>
          <a:p>
            <a:pPr lvl="1"/>
            <a:r>
              <a:rPr lang="en-US" sz="1500" dirty="0"/>
              <a:t>Configure OSPF interface settings to improve network performance.</a:t>
            </a:r>
            <a:endParaRPr lang="en-US" sz="1500" dirty="0" smtClean="0"/>
          </a:p>
          <a:p>
            <a:endParaRPr lang="en-US" dirty="0" smtClean="0"/>
          </a:p>
          <a:p>
            <a:r>
              <a:rPr lang="en-US" sz="1600" dirty="0" smtClean="0"/>
              <a:t>10.2 Troubleshooting Single-Area OSPF Implementations</a:t>
            </a:r>
          </a:p>
          <a:p>
            <a:pPr lvl="1"/>
            <a:r>
              <a:rPr lang="en-US" sz="1500" dirty="0" smtClean="0"/>
              <a:t>Explain </a:t>
            </a:r>
            <a:r>
              <a:rPr lang="en-US" sz="1500" dirty="0"/>
              <a:t>the process and tools used to troubleshoot a single-area OSPF network</a:t>
            </a:r>
            <a:r>
              <a:rPr lang="en-US" sz="1500" dirty="0" smtClean="0"/>
              <a:t>.</a:t>
            </a:r>
          </a:p>
          <a:p>
            <a:pPr lvl="1"/>
            <a:r>
              <a:rPr lang="en-US" sz="1500" dirty="0"/>
              <a:t>Troubleshoot missing route entries in the single-area OSPFv2 routing table</a:t>
            </a:r>
            <a:r>
              <a:rPr lang="en-US" sz="1500" dirty="0" smtClean="0"/>
              <a:t>.</a:t>
            </a:r>
          </a:p>
          <a:p>
            <a:pPr lvl="1"/>
            <a:r>
              <a:rPr lang="en-US" sz="1500" dirty="0"/>
              <a:t>Troubleshoot missing route entries in a single-area OSPFv3 routing table</a:t>
            </a:r>
            <a:r>
              <a:rPr lang="en-US" sz="1500" dirty="0" smtClean="0"/>
              <a:t>.</a:t>
            </a:r>
          </a:p>
          <a:p>
            <a:pPr lvl="1"/>
            <a:r>
              <a:rPr lang="en-US" sz="1500" dirty="0"/>
              <a:t>Troubleshoot missing route entries in multiarea OSPFv2 and OSPFv3 routing tables</a:t>
            </a:r>
            <a:r>
              <a:rPr lang="en-US" sz="1500" dirty="0" smtClean="0"/>
              <a:t>.</a:t>
            </a:r>
          </a:p>
        </p:txBody>
      </p:sp>
      <p:sp>
        <p:nvSpPr>
          <p:cNvPr id="4098" name="Rectangle 33"/>
          <p:cNvSpPr>
            <a:spLocks noGrp="1" noChangeArrowheads="1"/>
          </p:cNvSpPr>
          <p:nvPr>
            <p:ph type="title"/>
          </p:nvPr>
        </p:nvSpPr>
        <p:spPr/>
        <p:txBody>
          <a:bodyPr/>
          <a:lstStyle/>
          <a:p>
            <a:pPr eaLnBrk="1" hangingPunct="1"/>
            <a:r>
              <a:rPr lang="en-US" dirty="0" smtClean="0"/>
              <a:t>Chapter 10 -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10.1 Advanced Single-Area OSPF Configurations</a:t>
            </a:r>
            <a:endParaRPr lang="en-US" dirty="0"/>
          </a:p>
        </p:txBody>
      </p:sp>
    </p:spTree>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a:t>OSPF </a:t>
            </a:r>
            <a:r>
              <a:rPr lang="en-US" dirty="0" smtClean="0"/>
              <a:t>Network Types</a:t>
            </a:r>
            <a:endParaRPr lang="en-US" dirty="0"/>
          </a:p>
        </p:txBody>
      </p:sp>
      <p:graphicFrame>
        <p:nvGraphicFramePr>
          <p:cNvPr id="5" name="Content Placeholder 9"/>
          <p:cNvGraphicFramePr>
            <a:graphicFrameLocks/>
          </p:cNvGraphicFramePr>
          <p:nvPr>
            <p:extLst>
              <p:ext uri="{D42A27DB-BD31-4B8C-83A1-F6EECF244321}">
                <p14:modId xmlns:p14="http://schemas.microsoft.com/office/powerpoint/2010/main" val="1791632756"/>
              </p:ext>
            </p:extLst>
          </p:nvPr>
        </p:nvGraphicFramePr>
        <p:xfrm>
          <a:off x="291877" y="1198058"/>
          <a:ext cx="8600975" cy="3255409"/>
        </p:xfrm>
        <a:graphic>
          <a:graphicData uri="http://schemas.openxmlformats.org/drawingml/2006/table">
            <a:tbl>
              <a:tblPr firstRow="1" bandRow="1">
                <a:tableStyleId>{5C22544A-7EE6-4342-B048-85BDC9FD1C3A}</a:tableStyleId>
              </a:tblPr>
              <a:tblGrid>
                <a:gridCol w="1720195">
                  <a:extLst>
                    <a:ext uri="{9D8B030D-6E8A-4147-A177-3AD203B41FA5}">
                      <a16:colId xmlns:a16="http://schemas.microsoft.com/office/drawing/2014/main" val="20000"/>
                    </a:ext>
                  </a:extLst>
                </a:gridCol>
                <a:gridCol w="1720195">
                  <a:extLst>
                    <a:ext uri="{9D8B030D-6E8A-4147-A177-3AD203B41FA5}">
                      <a16:colId xmlns:a16="http://schemas.microsoft.com/office/drawing/2014/main" val="20001"/>
                    </a:ext>
                  </a:extLst>
                </a:gridCol>
                <a:gridCol w="1720195">
                  <a:extLst>
                    <a:ext uri="{9D8B030D-6E8A-4147-A177-3AD203B41FA5}">
                      <a16:colId xmlns:a16="http://schemas.microsoft.com/office/drawing/2014/main" val="2879618688"/>
                    </a:ext>
                  </a:extLst>
                </a:gridCol>
                <a:gridCol w="1720195">
                  <a:extLst>
                    <a:ext uri="{9D8B030D-6E8A-4147-A177-3AD203B41FA5}">
                      <a16:colId xmlns:a16="http://schemas.microsoft.com/office/drawing/2014/main" val="752556827"/>
                    </a:ext>
                  </a:extLst>
                </a:gridCol>
                <a:gridCol w="1720195">
                  <a:extLst>
                    <a:ext uri="{9D8B030D-6E8A-4147-A177-3AD203B41FA5}">
                      <a16:colId xmlns:a16="http://schemas.microsoft.com/office/drawing/2014/main" val="2115065241"/>
                    </a:ext>
                  </a:extLst>
                </a:gridCol>
              </a:tblGrid>
              <a:tr h="652768">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Point-to-point</a:t>
                      </a:r>
                      <a:endParaRPr lang="en-US" sz="1200" b="1" kern="1200" dirty="0">
                        <a:solidFill>
                          <a:schemeClr val="lt1"/>
                        </a:solidFill>
                        <a:latin typeface="+mn-lt"/>
                        <a:ea typeface="+mn-ea"/>
                        <a:cs typeface="+mn-cs"/>
                      </a:endParaRP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Broadcast multiaccess</a:t>
                      </a: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Nonbroadcast multiaccess (NBMA)</a:t>
                      </a: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Point-to-multipoint</a:t>
                      </a:r>
                    </a:p>
                    <a:p>
                      <a:pPr marL="0" marR="0" lvl="0" indent="0" algn="ctr" defTabSz="685777"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b="1" kern="1200" dirty="0" smtClean="0">
                          <a:solidFill>
                            <a:schemeClr val="lt1"/>
                          </a:solidFill>
                          <a:latin typeface="+mn-lt"/>
                          <a:ea typeface="+mn-ea"/>
                          <a:cs typeface="+mn-cs"/>
                        </a:rPr>
                        <a:t>Virtual links</a:t>
                      </a:r>
                    </a:p>
                    <a:p>
                      <a:pPr marL="0" marR="0" lvl="0" indent="0" algn="ctr" defTabSz="685777" rtl="0" eaLnBrk="1" fontAlgn="auto" latinLnBrk="0" hangingPunct="1">
                        <a:lnSpc>
                          <a:spcPct val="100000"/>
                        </a:lnSpc>
                        <a:spcBef>
                          <a:spcPts val="0"/>
                        </a:spcBef>
                        <a:spcAft>
                          <a:spcPts val="0"/>
                        </a:spcAft>
                        <a:buClrTx/>
                        <a:buSzTx/>
                        <a:buFontTx/>
                        <a:buNone/>
                        <a:tabLst/>
                        <a:defRPr/>
                      </a:pPr>
                      <a:endParaRPr lang="en-US" sz="1200" b="1" kern="1200" dirty="0">
                        <a:solidFill>
                          <a:schemeClr val="lt1"/>
                        </a:solidFill>
                        <a:latin typeface="+mn-lt"/>
                        <a:ea typeface="+mn-ea"/>
                        <a:cs typeface="+mn-cs"/>
                      </a:endParaRP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02641">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Two routers interconnected over a common link.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No other routers are on the link.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Common configuration in WAN links.</a:t>
                      </a: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Multiple routers interconnected over an Ethernet network.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Ethernet LANs are the most common example of broadcast multiaccess networks.</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mn-lt"/>
                        <a:ea typeface="+mn-ea"/>
                        <a:cs typeface="+mn-cs"/>
                      </a:endParaRP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Multiple routers interconnected in a network that does not allow broadcasts.</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The Frame Relay WAN protocol</a:t>
                      </a:r>
                      <a:r>
                        <a:rPr lang="en-US" sz="1000" kern="1200" baseline="0" dirty="0" smtClean="0">
                          <a:solidFill>
                            <a:schemeClr val="dk1"/>
                          </a:solidFill>
                          <a:latin typeface="+mn-lt"/>
                          <a:ea typeface="+mn-ea"/>
                          <a:cs typeface="+mn-cs"/>
                        </a:rPr>
                        <a:t> </a:t>
                      </a:r>
                      <a:r>
                        <a:rPr lang="en-US" sz="1000" kern="1200" dirty="0" smtClean="0">
                          <a:solidFill>
                            <a:schemeClr val="dk1"/>
                          </a:solidFill>
                          <a:latin typeface="+mn-lt"/>
                          <a:ea typeface="+mn-ea"/>
                          <a:cs typeface="+mn-cs"/>
                        </a:rPr>
                        <a:t>is an</a:t>
                      </a:r>
                      <a:r>
                        <a:rPr lang="en-US" sz="1000" kern="1200" baseline="0" dirty="0" smtClean="0">
                          <a:solidFill>
                            <a:schemeClr val="dk1"/>
                          </a:solidFill>
                          <a:latin typeface="+mn-lt"/>
                          <a:ea typeface="+mn-ea"/>
                          <a:cs typeface="+mn-cs"/>
                        </a:rPr>
                        <a:t> example NBMA network</a:t>
                      </a:r>
                      <a:r>
                        <a:rPr lang="en-US" sz="1000" kern="1200" dirty="0" smtClean="0">
                          <a:solidFill>
                            <a:schemeClr val="dk1"/>
                          </a:solidFill>
                          <a:latin typeface="+mn-lt"/>
                          <a:ea typeface="+mn-ea"/>
                          <a:cs typeface="+mn-cs"/>
                        </a:rPr>
                        <a:t>.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mn-lt"/>
                        <a:ea typeface="+mn-ea"/>
                        <a:cs typeface="+mn-cs"/>
                      </a:endParaRP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Multiple routers interconnected in a hub-and-spoke topology over an NBMA network.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dk1"/>
                          </a:solidFill>
                          <a:latin typeface="+mn-lt"/>
                          <a:ea typeface="+mn-ea"/>
                          <a:cs typeface="+mn-cs"/>
                        </a:rPr>
                        <a:t>Often used to connect branch sites (spokes) to a central site (hub). </a:t>
                      </a:r>
                    </a:p>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dk1"/>
                        </a:solidFill>
                        <a:latin typeface="+mn-lt"/>
                        <a:ea typeface="+mn-ea"/>
                        <a:cs typeface="+mn-cs"/>
                      </a:endParaRPr>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marR="0" lvl="0" indent="-115888"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t>Special OSPF network used to interconnect distant OSPF areas to the backbone area</a:t>
                      </a:r>
                      <a:r>
                        <a:rPr lang="en-US" sz="1000" baseline="0" dirty="0" smtClean="0"/>
                        <a:t>.</a:t>
                      </a:r>
                      <a:endParaRPr lang="en-US" sz="1000" dirty="0" smtClean="0"/>
                    </a:p>
                    <a:p>
                      <a:pPr marL="115888" indent="-115888">
                        <a:buFont typeface="Arial" panose="020B0604020202020204" pitchFamily="34" charset="0"/>
                        <a:buChar char="•"/>
                      </a:pPr>
                      <a:endParaRPr lang="en-US" sz="10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3"/>
          <a:stretch>
            <a:fillRect/>
          </a:stretch>
        </p:blipFill>
        <p:spPr>
          <a:xfrm>
            <a:off x="338889" y="3122371"/>
            <a:ext cx="1640926" cy="343588"/>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2050630" y="3105992"/>
            <a:ext cx="1636776" cy="1151268"/>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3771723" y="3133930"/>
            <a:ext cx="1640837" cy="823424"/>
          </a:xfrm>
          <a:prstGeom prst="rect">
            <a:avLst/>
          </a:prstGeom>
          <a:ln>
            <a:solidFill>
              <a:schemeClr val="accent1"/>
            </a:solidFill>
          </a:ln>
        </p:spPr>
      </p:pic>
      <p:pic>
        <p:nvPicPr>
          <p:cNvPr id="8" name="Picture 7"/>
          <p:cNvPicPr>
            <a:picLocks noChangeAspect="1"/>
          </p:cNvPicPr>
          <p:nvPr/>
        </p:nvPicPr>
        <p:blipFill>
          <a:blip r:embed="rId6"/>
          <a:stretch>
            <a:fillRect/>
          </a:stretch>
        </p:blipFill>
        <p:spPr>
          <a:xfrm>
            <a:off x="5494730" y="3126641"/>
            <a:ext cx="1636470" cy="755069"/>
          </a:xfrm>
          <a:prstGeom prst="rect">
            <a:avLst/>
          </a:prstGeom>
          <a:ln>
            <a:solidFill>
              <a:schemeClr val="accent1"/>
            </a:solidFill>
          </a:ln>
        </p:spPr>
      </p:pic>
      <p:pic>
        <p:nvPicPr>
          <p:cNvPr id="9" name="Picture 8"/>
          <p:cNvPicPr>
            <a:picLocks noChangeAspect="1"/>
          </p:cNvPicPr>
          <p:nvPr/>
        </p:nvPicPr>
        <p:blipFill>
          <a:blip r:embed="rId7"/>
          <a:stretch>
            <a:fillRect/>
          </a:stretch>
        </p:blipFill>
        <p:spPr>
          <a:xfrm>
            <a:off x="7211197" y="3114111"/>
            <a:ext cx="1640636" cy="589098"/>
          </a:xfrm>
          <a:prstGeom prst="rect">
            <a:avLst/>
          </a:prstGeom>
          <a:ln>
            <a:solidFill>
              <a:schemeClr val="accent1"/>
            </a:solidFill>
          </a:ln>
        </p:spPr>
      </p:pic>
    </p:spTree>
    <p:extLst>
      <p:ext uri="{BB962C8B-B14F-4D97-AF65-F5344CB8AC3E}">
        <p14:creationId xmlns:p14="http://schemas.microsoft.com/office/powerpoint/2010/main" val="2055289921"/>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Multiaccess networks create two challenges regarding the flooding of OSPF LSAs.</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smtClean="0"/>
              <a:t/>
            </a:r>
            <a:br>
              <a:rPr lang="en-US" dirty="0" smtClean="0"/>
            </a:br>
            <a:r>
              <a:rPr lang="en-US" dirty="0" smtClean="0"/>
              <a:t>Challenges in </a:t>
            </a:r>
            <a:r>
              <a:rPr lang="en-US" dirty="0" err="1" smtClean="0"/>
              <a:t>Multiaccess</a:t>
            </a:r>
            <a:r>
              <a:rPr lang="en-US" dirty="0" smtClean="0"/>
              <a:t> Networks</a:t>
            </a:r>
            <a:endParaRPr lang="en-US" dirty="0"/>
          </a:p>
        </p:txBody>
      </p:sp>
      <p:graphicFrame>
        <p:nvGraphicFramePr>
          <p:cNvPr id="7" name="Content Placeholder 9"/>
          <p:cNvGraphicFramePr>
            <a:graphicFrameLocks/>
          </p:cNvGraphicFramePr>
          <p:nvPr>
            <p:extLst>
              <p:ext uri="{D42A27DB-BD31-4B8C-83A1-F6EECF244321}">
                <p14:modId xmlns:p14="http://schemas.microsoft.com/office/powerpoint/2010/main" val="81166654"/>
              </p:ext>
            </p:extLst>
          </p:nvPr>
        </p:nvGraphicFramePr>
        <p:xfrm>
          <a:off x="448734" y="1157895"/>
          <a:ext cx="8314268" cy="3507236"/>
        </p:xfrm>
        <a:graphic>
          <a:graphicData uri="http://schemas.openxmlformats.org/drawingml/2006/table">
            <a:tbl>
              <a:tblPr firstRow="1" bandRow="1">
                <a:tableStyleId>{5C22544A-7EE6-4342-B048-85BDC9FD1C3A}</a:tableStyleId>
              </a:tblPr>
              <a:tblGrid>
                <a:gridCol w="1862667">
                  <a:extLst>
                    <a:ext uri="{9D8B030D-6E8A-4147-A177-3AD203B41FA5}">
                      <a16:colId xmlns:a16="http://schemas.microsoft.com/office/drawing/2014/main" val="20000"/>
                    </a:ext>
                  </a:extLst>
                </a:gridCol>
                <a:gridCol w="3716867">
                  <a:extLst>
                    <a:ext uri="{9D8B030D-6E8A-4147-A177-3AD203B41FA5}">
                      <a16:colId xmlns:a16="http://schemas.microsoft.com/office/drawing/2014/main" val="20001"/>
                    </a:ext>
                  </a:extLst>
                </a:gridCol>
                <a:gridCol w="2734734">
                  <a:extLst>
                    <a:ext uri="{9D8B030D-6E8A-4147-A177-3AD203B41FA5}">
                      <a16:colId xmlns:a16="http://schemas.microsoft.com/office/drawing/2014/main" val="1622772592"/>
                    </a:ext>
                  </a:extLst>
                </a:gridCol>
              </a:tblGrid>
              <a:tr h="439461">
                <a:tc>
                  <a:txBody>
                    <a:bodyPr/>
                    <a:lstStyle/>
                    <a:p>
                      <a:pPr algn="ctr"/>
                      <a:r>
                        <a:rPr lang="en-US" sz="1400" dirty="0" smtClean="0"/>
                        <a:t>OSPF Challenges</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smtClean="0"/>
                        <a:t>Description</a:t>
                      </a:r>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dirty="0"/>
                    </a:p>
                  </a:txBody>
                  <a:tcPr marL="91449" marR="91449" marT="45711" marB="4571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3143">
                <a:tc>
                  <a:txBody>
                    <a:bodyPr/>
                    <a:lstStyle/>
                    <a:p>
                      <a:pPr algn="ctr"/>
                      <a:r>
                        <a:rPr lang="en-US" sz="1400" b="1" dirty="0" smtClean="0"/>
                        <a:t>Creation of multiple adjacencies </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spcBef>
                          <a:spcPts val="600"/>
                        </a:spcBef>
                        <a:spcAft>
                          <a:spcPts val="600"/>
                        </a:spcAft>
                        <a:buFont typeface="Arial" panose="020B0604020202020204" pitchFamily="34" charset="0"/>
                        <a:buChar char="•"/>
                      </a:pPr>
                      <a:r>
                        <a:rPr lang="en-US" sz="1200" dirty="0" smtClean="0"/>
                        <a:t>Ethernet networks could potentially interconnect many OSPF routers creating numerous adjacencies with every router.</a:t>
                      </a:r>
                    </a:p>
                    <a:p>
                      <a:pPr marL="115888" indent="-115888">
                        <a:spcBef>
                          <a:spcPts val="600"/>
                        </a:spcBef>
                        <a:spcAft>
                          <a:spcPts val="600"/>
                        </a:spcAft>
                        <a:buFont typeface="Arial" panose="020B0604020202020204" pitchFamily="34" charset="0"/>
                        <a:buChar char="•"/>
                      </a:pPr>
                      <a:r>
                        <a:rPr lang="en-US" sz="1200" dirty="0" smtClean="0"/>
                        <a:t>Use the </a:t>
                      </a:r>
                      <a:r>
                        <a:rPr lang="en-US" sz="1200" b="1" i="1" dirty="0" smtClean="0"/>
                        <a:t>n </a:t>
                      </a:r>
                      <a:r>
                        <a:rPr lang="en-US" sz="1200" b="1" dirty="0" smtClean="0"/>
                        <a:t>(</a:t>
                      </a:r>
                      <a:r>
                        <a:rPr lang="en-US" sz="1200" b="1" i="1" dirty="0" smtClean="0"/>
                        <a:t>n</a:t>
                      </a:r>
                      <a:r>
                        <a:rPr lang="en-US" sz="1200" b="1" dirty="0" smtClean="0"/>
                        <a:t>-1) / 2</a:t>
                      </a:r>
                      <a:r>
                        <a:rPr lang="en-US" sz="1200" dirty="0" smtClean="0"/>
                        <a:t> formula to calculate the number of adjacencies required for any number of routers (i.e., </a:t>
                      </a:r>
                      <a:r>
                        <a:rPr lang="en-US" sz="1200" i="1" dirty="0" smtClean="0"/>
                        <a:t>n</a:t>
                      </a:r>
                      <a:r>
                        <a:rPr lang="en-US" sz="1200" dirty="0" smtClean="0"/>
                        <a:t>) on a multiaccess network.</a:t>
                      </a:r>
                    </a:p>
                  </a:txBody>
                  <a:tcPr marL="91449" marR="91449" marT="45711" marB="4571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5888" indent="-115888">
                        <a:buFont typeface="Arial" panose="020B0604020202020204" pitchFamily="34" charset="0"/>
                        <a:buChar char="•"/>
                      </a:pPr>
                      <a:endParaRPr lang="en-US" sz="1200" dirty="0" smtClean="0"/>
                    </a:p>
                  </a:txBody>
                  <a:tcPr marL="91449" marR="91449" marT="45711" marB="4571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14632">
                <a:tc>
                  <a:txBody>
                    <a:bodyPr/>
                    <a:lstStyle/>
                    <a:p>
                      <a:pPr algn="ctr"/>
                      <a:r>
                        <a:rPr lang="en-US" sz="1400" b="1" dirty="0" smtClean="0"/>
                        <a:t>Extensive flooding of LSAs </a:t>
                      </a:r>
                      <a:endParaRPr lang="en-US" sz="1400" b="1" dirty="0"/>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15888" indent="-115888" algn="l" defTabSz="685777" rtl="0" eaLnBrk="1" latinLnBrk="0" hangingPunct="1">
                        <a:spcBef>
                          <a:spcPts val="600"/>
                        </a:spcBef>
                        <a:spcAft>
                          <a:spcPts val="600"/>
                        </a:spcAft>
                        <a:buFont typeface="Arial" panose="020B0604020202020204" pitchFamily="34" charset="0"/>
                        <a:buChar char="•"/>
                      </a:pPr>
                      <a:r>
                        <a:rPr lang="en-US" sz="1200" dirty="0" smtClean="0"/>
                        <a:t>Link-state routers flood </a:t>
                      </a:r>
                      <a:r>
                        <a:rPr lang="en-US" sz="1200" kern="1200" dirty="0" smtClean="0">
                          <a:solidFill>
                            <a:schemeClr val="dk1"/>
                          </a:solidFill>
                          <a:latin typeface="+mn-lt"/>
                          <a:ea typeface="+mn-ea"/>
                          <a:cs typeface="+mn-cs"/>
                        </a:rPr>
                        <a:t>their link-state packets when OSPF is initialized, or when there is a change in the topology. </a:t>
                      </a:r>
                    </a:p>
                    <a:p>
                      <a:pPr marL="115888" indent="-115888" algn="l" defTabSz="685777" rtl="0" eaLnBrk="1" latinLnBrk="0" hangingPunct="1">
                        <a:spcBef>
                          <a:spcPts val="600"/>
                        </a:spcBef>
                        <a:spcAft>
                          <a:spcPts val="600"/>
                        </a:spcAft>
                        <a:buFont typeface="Arial" panose="020B0604020202020204" pitchFamily="34" charset="0"/>
                        <a:buChar char="•"/>
                      </a:pPr>
                      <a:r>
                        <a:rPr lang="en-US" sz="1200" kern="1200" dirty="0" smtClean="0">
                          <a:solidFill>
                            <a:schemeClr val="dk1"/>
                          </a:solidFill>
                          <a:latin typeface="+mn-lt"/>
                          <a:ea typeface="+mn-ea"/>
                          <a:cs typeface="+mn-cs"/>
                        </a:rPr>
                        <a:t>This flooding can become excessive.</a:t>
                      </a:r>
                    </a:p>
                  </a:txBody>
                  <a:tcPr marL="91449" marR="91449" marT="45711" marB="457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171450" indent="-171450">
                        <a:buFont typeface="Arial" panose="020B0604020202020204" pitchFamily="34" charset="0"/>
                        <a:buChar char="•"/>
                      </a:pPr>
                      <a:endParaRPr lang="en-US" sz="1200" dirty="0" smtClean="0"/>
                    </a:p>
                  </a:txBody>
                  <a:tcPr marL="91449" marR="91449" marT="45711" marB="4571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630626973"/>
              </p:ext>
            </p:extLst>
          </p:nvPr>
        </p:nvGraphicFramePr>
        <p:xfrm>
          <a:off x="6239802" y="1691834"/>
          <a:ext cx="2206018" cy="1839190"/>
        </p:xfrm>
        <a:graphic>
          <a:graphicData uri="http://schemas.openxmlformats.org/drawingml/2006/table">
            <a:tbl>
              <a:tblPr firstRow="1" bandRow="1">
                <a:tableStyleId>{5C22544A-7EE6-4342-B048-85BDC9FD1C3A}</a:tableStyleId>
              </a:tblPr>
              <a:tblGrid>
                <a:gridCol w="1103009">
                  <a:extLst>
                    <a:ext uri="{9D8B030D-6E8A-4147-A177-3AD203B41FA5}">
                      <a16:colId xmlns:a16="http://schemas.microsoft.com/office/drawing/2014/main" val="20000"/>
                    </a:ext>
                  </a:extLst>
                </a:gridCol>
                <a:gridCol w="1103009">
                  <a:extLst>
                    <a:ext uri="{9D8B030D-6E8A-4147-A177-3AD203B41FA5}">
                      <a16:colId xmlns:a16="http://schemas.microsoft.com/office/drawing/2014/main" val="20001"/>
                    </a:ext>
                  </a:extLst>
                </a:gridCol>
              </a:tblGrid>
              <a:tr h="325061">
                <a:tc>
                  <a:txBody>
                    <a:bodyPr/>
                    <a:lstStyle/>
                    <a:p>
                      <a:pPr algn="ctr"/>
                      <a:r>
                        <a:rPr lang="en-CA" sz="1100" dirty="0" smtClean="0"/>
                        <a:t>Routers</a:t>
                      </a:r>
                    </a:p>
                    <a:p>
                      <a:pPr algn="ctr"/>
                      <a:r>
                        <a:rPr lang="en-CA" sz="1100" i="1" u="none" dirty="0" smtClean="0"/>
                        <a:t>n</a:t>
                      </a:r>
                      <a:endParaRPr lang="en-CA" sz="1100" i="1" u="none" dirty="0">
                        <a:solidFill>
                          <a:srgbClr val="000099"/>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Adjacencies</a:t>
                      </a:r>
                    </a:p>
                    <a:p>
                      <a:pPr algn="ctr"/>
                      <a:r>
                        <a:rPr lang="en-CA" sz="1100" i="1" dirty="0" smtClean="0"/>
                        <a:t>n </a:t>
                      </a:r>
                      <a:r>
                        <a:rPr lang="en-CA" sz="1100" dirty="0" smtClean="0"/>
                        <a:t>(</a:t>
                      </a:r>
                      <a:r>
                        <a:rPr lang="en-CA" sz="1100" i="1" dirty="0" smtClean="0"/>
                        <a:t>n</a:t>
                      </a:r>
                      <a:r>
                        <a:rPr lang="en-CA" sz="1100" dirty="0" smtClean="0"/>
                        <a:t>-1)/2</a:t>
                      </a:r>
                      <a:endParaRPr lang="en-CA" sz="1100" i="1" dirty="0">
                        <a:solidFill>
                          <a:srgbClr val="000099"/>
                        </a:solidFill>
                        <a:latin typeface="Courier New" panose="02070309020205020404" pitchFamily="49" charset="0"/>
                        <a:cs typeface="Courier New" panose="020703090202050204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2494">
                <a:tc>
                  <a:txBody>
                    <a:bodyPr/>
                    <a:lstStyle/>
                    <a:p>
                      <a:pPr algn="ctr"/>
                      <a:r>
                        <a:rPr lang="en-CA" sz="1100" dirty="0" smtClean="0"/>
                        <a:t>4</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6</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2494">
                <a:tc>
                  <a:txBody>
                    <a:bodyPr/>
                    <a:lstStyle/>
                    <a:p>
                      <a:pPr algn="ctr"/>
                      <a:r>
                        <a:rPr lang="en-CA" sz="1100" dirty="0" smtClean="0"/>
                        <a:t>5</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10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82494">
                <a:tc>
                  <a:txBody>
                    <a:bodyPr/>
                    <a:lstStyle/>
                    <a:p>
                      <a:pPr algn="ctr"/>
                      <a:r>
                        <a:rPr lang="en-CA" sz="1100" dirty="0" smtClean="0"/>
                        <a:t>10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45</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82494">
                <a:tc>
                  <a:txBody>
                    <a:bodyPr/>
                    <a:lstStyle/>
                    <a:p>
                      <a:pPr algn="ctr"/>
                      <a:r>
                        <a:rPr lang="en-CA" sz="1100" dirty="0" smtClean="0"/>
                        <a:t>20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190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82494">
                <a:tc>
                  <a:txBody>
                    <a:bodyPr/>
                    <a:lstStyle/>
                    <a:p>
                      <a:pPr algn="ctr"/>
                      <a:r>
                        <a:rPr lang="en-CA" sz="1100" dirty="0" smtClean="0"/>
                        <a:t>50</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100" dirty="0" smtClean="0"/>
                        <a:t>1225</a:t>
                      </a:r>
                      <a:endParaRPr lang="en-CA"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39161737"/>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OSPF Designated Router</a:t>
            </a:r>
            <a:endParaRPr lang="en-US" dirty="0"/>
          </a:p>
        </p:txBody>
      </p:sp>
      <p:pic>
        <p:nvPicPr>
          <p:cNvPr id="3" name="Picture 2"/>
          <p:cNvPicPr>
            <a:picLocks noChangeAspect="1"/>
          </p:cNvPicPr>
          <p:nvPr/>
        </p:nvPicPr>
        <p:blipFill>
          <a:blip r:embed="rId3"/>
          <a:stretch>
            <a:fillRect/>
          </a:stretch>
        </p:blipFill>
        <p:spPr>
          <a:xfrm>
            <a:off x="5554110" y="1327895"/>
            <a:ext cx="3443334" cy="2574395"/>
          </a:xfrm>
          <a:prstGeom prst="rect">
            <a:avLst/>
          </a:prstGeom>
        </p:spPr>
      </p:pic>
      <p:sp>
        <p:nvSpPr>
          <p:cNvPr id="6" name="Content Placeholder 1"/>
          <p:cNvSpPr txBox="1">
            <a:spLocks/>
          </p:cNvSpPr>
          <p:nvPr/>
        </p:nvSpPr>
        <p:spPr bwMode="auto">
          <a:xfrm>
            <a:off x="144064" y="1327895"/>
            <a:ext cx="5469336" cy="28805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On multiaccess networks, OSPF elects a DR to be the collection and distribution point for LSAs sent and received. </a:t>
            </a:r>
          </a:p>
          <a:p>
            <a:pPr lvl="1"/>
            <a:r>
              <a:rPr lang="en-US" dirty="0" smtClean="0"/>
              <a:t>A BDR is also elected in case the DR fails. If the DR stops producing Hello packets, the BDR promotes itself and assumes the role of DR.</a:t>
            </a:r>
          </a:p>
          <a:p>
            <a:pPr lvl="1"/>
            <a:r>
              <a:rPr lang="en-US" dirty="0" smtClean="0"/>
              <a:t>All other non-DR or BDR routers become DROTHER (a router that is neither the DR nor the BDR) and DROTHERs only form full adjacencies with the DR and BDR in the network. </a:t>
            </a:r>
          </a:p>
          <a:p>
            <a:pPr lvl="1"/>
            <a:r>
              <a:rPr lang="en-US" dirty="0" smtClean="0"/>
              <a:t>Instead of flooding LSAs to all routers in the network, DROTHERs only send their LSAs to the DR and BDR using the multicast address 224.0.0.6 (all DR routers).</a:t>
            </a:r>
            <a:endParaRPr lang="en-US" dirty="0"/>
          </a:p>
        </p:txBody>
      </p:sp>
      <p:sp>
        <p:nvSpPr>
          <p:cNvPr id="4" name="Content Placeholder 3"/>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40567424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4" y="798944"/>
            <a:ext cx="4715803" cy="4155319"/>
          </a:xfrm>
        </p:spPr>
        <p:txBody>
          <a:bodyPr/>
          <a:lstStyle/>
          <a:p>
            <a:r>
              <a:rPr lang="en-US" dirty="0" smtClean="0"/>
              <a:t>OSPF has automatically elected a DR and BDR. </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R3 is the DR because of its higher router ID. </a:t>
            </a:r>
          </a:p>
          <a:p>
            <a:pPr lvl="1"/>
            <a:r>
              <a:rPr lang="en-US" dirty="0" smtClean="0"/>
              <a:t>R2 is the BDR because of its 2nd highest router ID.</a:t>
            </a:r>
          </a:p>
          <a:p>
            <a:pPr lvl="1"/>
            <a:r>
              <a:rPr lang="en-US" dirty="0" smtClean="0"/>
              <a:t>R1 is a DROTHER.</a:t>
            </a:r>
          </a:p>
          <a:p>
            <a:pPr lvl="1"/>
            <a:endParaRPr lang="en-US" dirty="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smtClean="0"/>
              <a:t/>
            </a:r>
            <a:br>
              <a:rPr lang="en-US" dirty="0" smtClean="0"/>
            </a:br>
            <a:r>
              <a:rPr lang="en-US" dirty="0" smtClean="0"/>
              <a:t>Verifying DR/BDR Roles</a:t>
            </a:r>
            <a:endParaRPr lang="en-US" dirty="0"/>
          </a:p>
        </p:txBody>
      </p:sp>
      <p:sp>
        <p:nvSpPr>
          <p:cNvPr id="8" name="Rectangle 7"/>
          <p:cNvSpPr/>
          <p:nvPr/>
        </p:nvSpPr>
        <p:spPr>
          <a:xfrm>
            <a:off x="5204530" y="44163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sp>
        <p:nvSpPr>
          <p:cNvPr id="7" name="Rectangle 6"/>
          <p:cNvSpPr/>
          <p:nvPr/>
        </p:nvSpPr>
        <p:spPr>
          <a:xfrm>
            <a:off x="5105270" y="869366"/>
            <a:ext cx="3714880" cy="646331"/>
          </a:xfrm>
          <a:prstGeom prst="rect">
            <a:avLst/>
          </a:prstGeom>
        </p:spPr>
        <p:txBody>
          <a:bodyPr wrap="square">
            <a:spAutoFit/>
          </a:bodyPr>
          <a:lstStyle/>
          <a:p>
            <a:r>
              <a:rPr lang="en-US" sz="1200" dirty="0" smtClean="0">
                <a:solidFill>
                  <a:srgbClr val="000000"/>
                </a:solidFill>
              </a:rPr>
              <a:t>Verify </a:t>
            </a:r>
            <a:r>
              <a:rPr lang="en-US" sz="1200" dirty="0">
                <a:solidFill>
                  <a:srgbClr val="000000"/>
                </a:solidFill>
              </a:rPr>
              <a:t>the roles of the OSPFv2 </a:t>
            </a:r>
            <a:r>
              <a:rPr lang="en-US" sz="1200" dirty="0" smtClean="0">
                <a:solidFill>
                  <a:srgbClr val="000000"/>
                </a:solidFill>
              </a:rPr>
              <a:t>router using the </a:t>
            </a:r>
            <a:r>
              <a:rPr lang="en-US" sz="1200" b="1" dirty="0" smtClean="0">
                <a:solidFill>
                  <a:srgbClr val="000000"/>
                </a:solidFill>
              </a:rPr>
              <a:t>show </a:t>
            </a:r>
            <a:r>
              <a:rPr lang="en-US" sz="1200" b="1" dirty="0">
                <a:solidFill>
                  <a:srgbClr val="000000"/>
                </a:solidFill>
              </a:rPr>
              <a:t>ip ospf interface </a:t>
            </a:r>
            <a:r>
              <a:rPr lang="en-US" sz="1200" dirty="0">
                <a:solidFill>
                  <a:srgbClr val="000000"/>
                </a:solidFill>
              </a:rPr>
              <a:t>command.</a:t>
            </a:r>
          </a:p>
          <a:p>
            <a:endParaRPr lang="en-US" sz="1200" dirty="0">
              <a:solidFill>
                <a:srgbClr val="000000"/>
              </a:solidFill>
            </a:endParaRPr>
          </a:p>
        </p:txBody>
      </p:sp>
      <p:pic>
        <p:nvPicPr>
          <p:cNvPr id="5" name="Picture 4"/>
          <p:cNvPicPr>
            <a:picLocks noChangeAspect="1"/>
          </p:cNvPicPr>
          <p:nvPr/>
        </p:nvPicPr>
        <p:blipFill>
          <a:blip r:embed="rId3"/>
          <a:stretch>
            <a:fillRect/>
          </a:stretch>
        </p:blipFill>
        <p:spPr>
          <a:xfrm>
            <a:off x="5130669" y="1318751"/>
            <a:ext cx="3807353" cy="2957306"/>
          </a:xfrm>
          <a:prstGeom prst="rect">
            <a:avLst/>
          </a:prstGeom>
        </p:spPr>
      </p:pic>
      <p:pic>
        <p:nvPicPr>
          <p:cNvPr id="9" name="Picture 8"/>
          <p:cNvPicPr>
            <a:picLocks noChangeAspect="1"/>
          </p:cNvPicPr>
          <p:nvPr/>
        </p:nvPicPr>
        <p:blipFill>
          <a:blip r:embed="rId4"/>
          <a:stretch>
            <a:fillRect/>
          </a:stretch>
        </p:blipFill>
        <p:spPr>
          <a:xfrm>
            <a:off x="338713" y="1200228"/>
            <a:ext cx="3628005" cy="2185939"/>
          </a:xfrm>
          <a:prstGeom prst="rect">
            <a:avLst/>
          </a:prstGeom>
        </p:spPr>
      </p:pic>
    </p:spTree>
    <p:extLst>
      <p:ext uri="{BB962C8B-B14F-4D97-AF65-F5344CB8AC3E}">
        <p14:creationId xmlns:p14="http://schemas.microsoft.com/office/powerpoint/2010/main" val="3211902834"/>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dirty="0" smtClean="0"/>
              <a:t>This PowerPoint deck is divided in two parts:</a:t>
            </a:r>
          </a:p>
          <a:p>
            <a:r>
              <a:rPr lang="en-US" dirty="0" smtClean="0"/>
              <a:t>Instructor Planning Guide</a:t>
            </a:r>
            <a:endParaRPr lang="en-CA" dirty="0" smtClean="0"/>
          </a:p>
          <a:p>
            <a:pPr lvl="1"/>
            <a:r>
              <a:rPr lang="en-CA" dirty="0" smtClean="0"/>
              <a:t>Information to help you become familiar with the chapter</a:t>
            </a:r>
          </a:p>
          <a:p>
            <a:pPr lvl="1"/>
            <a:r>
              <a:rPr lang="en-CA" dirty="0" smtClean="0"/>
              <a:t>Teaching aids</a:t>
            </a:r>
          </a:p>
          <a:p>
            <a:r>
              <a:rPr lang="en-CA" dirty="0" smtClean="0"/>
              <a:t>Instructor Class Presentation</a:t>
            </a:r>
          </a:p>
          <a:p>
            <a:pPr lvl="1"/>
            <a:r>
              <a:rPr lang="en-CA" dirty="0" smtClean="0"/>
              <a:t>Optional slides that you can use in the classroom</a:t>
            </a:r>
          </a:p>
          <a:p>
            <a:pPr lvl="1"/>
            <a:r>
              <a:rPr lang="en-CA" dirty="0" smtClean="0"/>
              <a:t>Begins on slide #  12</a:t>
            </a:r>
            <a:endParaRPr lang="en-CA" dirty="0" smtClean="0">
              <a:solidFill>
                <a:srgbClr val="FF0000"/>
              </a:solidFill>
            </a:endParaRPr>
          </a:p>
          <a:p>
            <a:pPr lvl="1"/>
            <a:endParaRPr lang="en-CA" dirty="0" smtClean="0"/>
          </a:p>
          <a:p>
            <a:r>
              <a:rPr lang="en-CA" b="1" dirty="0" smtClean="0"/>
              <a:t>Note</a:t>
            </a:r>
            <a:r>
              <a:rPr lang="en-CA" dirty="0" smtClean="0"/>
              <a:t>: Remove the Planning Guide from this presentation before sharing with anyone.</a:t>
            </a:r>
          </a:p>
        </p:txBody>
      </p:sp>
      <p:sp>
        <p:nvSpPr>
          <p:cNvPr id="4098" name="Rectangle 33"/>
          <p:cNvSpPr>
            <a:spLocks noGrp="1" noChangeArrowheads="1"/>
          </p:cNvSpPr>
          <p:nvPr>
            <p:ph type="title"/>
          </p:nvPr>
        </p:nvSpPr>
        <p:spPr/>
        <p:txBody>
          <a:bodyPr/>
          <a:lstStyle/>
          <a:p>
            <a:r>
              <a:rPr lang="en-US" dirty="0" smtClean="0"/>
              <a:t>Instructor Materials – Chapter 10 Planning Guide</a:t>
            </a:r>
          </a:p>
        </p:txBody>
      </p:sp>
    </p:spTree>
    <p:extLst>
      <p:ext uri="{BB962C8B-B14F-4D97-AF65-F5344CB8AC3E}">
        <p14:creationId xmlns:p14="http://schemas.microsoft.com/office/powerpoint/2010/main" val="35995819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Verify OSPFv2 adjacencies using </a:t>
            </a:r>
            <a:r>
              <a:rPr lang="en-US" b="1" dirty="0" smtClean="0"/>
              <a:t>show </a:t>
            </a:r>
            <a:r>
              <a:rPr lang="en-US" b="1" dirty="0"/>
              <a:t>ip ospf </a:t>
            </a:r>
            <a:r>
              <a:rPr lang="en-US" b="1" dirty="0" smtClean="0"/>
              <a:t>neighbor</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pPr lvl="1"/>
            <a:r>
              <a:rPr lang="en-US" dirty="0" smtClean="0"/>
              <a:t>Routers can be in the following states:</a:t>
            </a:r>
          </a:p>
          <a:p>
            <a:pPr lvl="2">
              <a:spcBef>
                <a:spcPts val="100"/>
              </a:spcBef>
              <a:spcAft>
                <a:spcPts val="100"/>
              </a:spcAft>
            </a:pPr>
            <a:r>
              <a:rPr lang="en-US" dirty="0" smtClean="0"/>
              <a:t>FULL/DROTHER</a:t>
            </a:r>
          </a:p>
          <a:p>
            <a:pPr lvl="2">
              <a:spcBef>
                <a:spcPts val="100"/>
              </a:spcBef>
              <a:spcAft>
                <a:spcPts val="100"/>
              </a:spcAft>
            </a:pPr>
            <a:r>
              <a:rPr lang="en-US" dirty="0" smtClean="0"/>
              <a:t>FULL/DR</a:t>
            </a:r>
          </a:p>
          <a:p>
            <a:pPr lvl="2">
              <a:spcBef>
                <a:spcPts val="100"/>
              </a:spcBef>
              <a:spcAft>
                <a:spcPts val="100"/>
              </a:spcAft>
            </a:pPr>
            <a:r>
              <a:rPr lang="en-US" dirty="0" smtClean="0"/>
              <a:t>FULL/BDR</a:t>
            </a:r>
          </a:p>
          <a:p>
            <a:pPr lvl="2">
              <a:spcBef>
                <a:spcPts val="100"/>
              </a:spcBef>
              <a:spcAft>
                <a:spcPts val="100"/>
              </a:spcAft>
            </a:pPr>
            <a:r>
              <a:rPr lang="en-US" dirty="0" smtClean="0"/>
              <a:t>2-WAY/DROTHER</a:t>
            </a:r>
            <a:endParaRPr lang="en-US" dirty="0"/>
          </a:p>
          <a:p>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Verifying DR/BDR Adjacencies</a:t>
            </a:r>
            <a:endParaRPr lang="en-US" dirty="0"/>
          </a:p>
        </p:txBody>
      </p:sp>
      <p:pic>
        <p:nvPicPr>
          <p:cNvPr id="3" name="Picture 2"/>
          <p:cNvPicPr>
            <a:picLocks noChangeAspect="1"/>
          </p:cNvPicPr>
          <p:nvPr/>
        </p:nvPicPr>
        <p:blipFill>
          <a:blip r:embed="rId3"/>
          <a:stretch>
            <a:fillRect/>
          </a:stretch>
        </p:blipFill>
        <p:spPr>
          <a:xfrm>
            <a:off x="5404628" y="1123817"/>
            <a:ext cx="3043814" cy="997211"/>
          </a:xfrm>
          <a:prstGeom prst="rect">
            <a:avLst/>
          </a:prstGeom>
        </p:spPr>
      </p:pic>
      <p:pic>
        <p:nvPicPr>
          <p:cNvPr id="5" name="Picture 4"/>
          <p:cNvPicPr>
            <a:picLocks noChangeAspect="1"/>
          </p:cNvPicPr>
          <p:nvPr/>
        </p:nvPicPr>
        <p:blipFill>
          <a:blip r:embed="rId4"/>
          <a:stretch>
            <a:fillRect/>
          </a:stretch>
        </p:blipFill>
        <p:spPr>
          <a:xfrm>
            <a:off x="5412138" y="2210223"/>
            <a:ext cx="3039938" cy="1011341"/>
          </a:xfrm>
          <a:prstGeom prst="rect">
            <a:avLst/>
          </a:prstGeom>
        </p:spPr>
      </p:pic>
      <p:pic>
        <p:nvPicPr>
          <p:cNvPr id="6" name="Picture 5"/>
          <p:cNvPicPr>
            <a:picLocks noChangeAspect="1"/>
          </p:cNvPicPr>
          <p:nvPr/>
        </p:nvPicPr>
        <p:blipFill>
          <a:blip r:embed="rId5"/>
          <a:stretch>
            <a:fillRect/>
          </a:stretch>
        </p:blipFill>
        <p:spPr>
          <a:xfrm>
            <a:off x="5412138" y="3310758"/>
            <a:ext cx="3045852" cy="1064569"/>
          </a:xfrm>
          <a:prstGeom prst="rect">
            <a:avLst/>
          </a:prstGeom>
        </p:spPr>
      </p:pic>
      <p:pic>
        <p:nvPicPr>
          <p:cNvPr id="9" name="Picture 8"/>
          <p:cNvPicPr>
            <a:picLocks noChangeAspect="1"/>
          </p:cNvPicPr>
          <p:nvPr/>
        </p:nvPicPr>
        <p:blipFill>
          <a:blip r:embed="rId6"/>
          <a:stretch>
            <a:fillRect/>
          </a:stretch>
        </p:blipFill>
        <p:spPr>
          <a:xfrm>
            <a:off x="338713" y="1200228"/>
            <a:ext cx="3628005" cy="2185939"/>
          </a:xfrm>
          <a:prstGeom prst="rect">
            <a:avLst/>
          </a:prstGeom>
        </p:spPr>
      </p:pic>
      <p:sp>
        <p:nvSpPr>
          <p:cNvPr id="10" name="Rectangle 9"/>
          <p:cNvSpPr/>
          <p:nvPr/>
        </p:nvSpPr>
        <p:spPr>
          <a:xfrm>
            <a:off x="5204530" y="44163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spTree>
    <p:extLst>
      <p:ext uri="{BB962C8B-B14F-4D97-AF65-F5344CB8AC3E}">
        <p14:creationId xmlns:p14="http://schemas.microsoft.com/office/powerpoint/2010/main" val="283430310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OSPF DR and BDR election decision is based on the following criteria, in sequential order:</a:t>
            </a:r>
          </a:p>
          <a:p>
            <a:pPr marL="485775" lvl="1" indent="-342900">
              <a:buFont typeface="+mj-lt"/>
              <a:buAutoNum type="arabicPeriod"/>
            </a:pPr>
            <a:r>
              <a:rPr lang="en-US" dirty="0" smtClean="0"/>
              <a:t>The </a:t>
            </a:r>
            <a:r>
              <a:rPr lang="en-US" dirty="0"/>
              <a:t>routers in the network elect the router with the highest interface priority as the DR. </a:t>
            </a:r>
            <a:endParaRPr lang="en-US" dirty="0" smtClean="0"/>
          </a:p>
          <a:p>
            <a:pPr lvl="4"/>
            <a:r>
              <a:rPr lang="en-US" dirty="0"/>
              <a:t>The router with the second highest interface priority is elected as the BDR. </a:t>
            </a:r>
            <a:endParaRPr lang="en-US" dirty="0" smtClean="0"/>
          </a:p>
          <a:p>
            <a:pPr lvl="4"/>
            <a:r>
              <a:rPr lang="en-US" dirty="0" smtClean="0"/>
              <a:t>The </a:t>
            </a:r>
            <a:r>
              <a:rPr lang="en-US" dirty="0"/>
              <a:t>priority can be configured to be any number between 0 – </a:t>
            </a:r>
            <a:r>
              <a:rPr lang="en-US" dirty="0" smtClean="0"/>
              <a:t>255 but the default </a:t>
            </a:r>
            <a:r>
              <a:rPr lang="en-US" dirty="0"/>
              <a:t>priority </a:t>
            </a:r>
            <a:r>
              <a:rPr lang="en-US" dirty="0" smtClean="0"/>
              <a:t>is </a:t>
            </a:r>
            <a:r>
              <a:rPr lang="en-US" dirty="0"/>
              <a:t>1</a:t>
            </a:r>
            <a:r>
              <a:rPr lang="en-US" dirty="0" smtClean="0"/>
              <a:t>.</a:t>
            </a:r>
            <a:endParaRPr lang="en-US" dirty="0"/>
          </a:p>
          <a:p>
            <a:pPr marL="485775" lvl="1" indent="-342900">
              <a:buFont typeface="+mj-lt"/>
              <a:buAutoNum type="arabicPeriod"/>
            </a:pPr>
            <a:r>
              <a:rPr lang="en-US" dirty="0" smtClean="0"/>
              <a:t> If </a:t>
            </a:r>
            <a:r>
              <a:rPr lang="en-US" dirty="0"/>
              <a:t>the interface priorities are equal, then the router with the highest router ID is elected the DR. </a:t>
            </a:r>
            <a:endParaRPr lang="en-US" dirty="0" smtClean="0"/>
          </a:p>
          <a:p>
            <a:pPr lvl="4"/>
            <a:r>
              <a:rPr lang="en-US" dirty="0"/>
              <a:t>The router with the second highest router ID is the BDR. </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Default DR/BDR Election Process</a:t>
            </a:r>
            <a:endParaRPr lang="en-US" dirty="0"/>
          </a:p>
        </p:txBody>
      </p:sp>
      <p:sp>
        <p:nvSpPr>
          <p:cNvPr id="4" name="Rectangle 3"/>
          <p:cNvSpPr/>
          <p:nvPr/>
        </p:nvSpPr>
        <p:spPr>
          <a:xfrm>
            <a:off x="5511800" y="3086536"/>
            <a:ext cx="3558876" cy="844114"/>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000" b="1" dirty="0"/>
              <a:t>Note</a:t>
            </a:r>
            <a:r>
              <a:rPr lang="en-US" sz="1000" dirty="0"/>
              <a:t>: In an IPv6 network, if there are no IPv4 addresses configured on the router, then the router ID must be manually configured with </a:t>
            </a:r>
            <a:r>
              <a:rPr lang="en-US" sz="1000" dirty="0" smtClean="0"/>
              <a:t>the</a:t>
            </a:r>
            <a:r>
              <a:rPr lang="en-US" sz="1000" dirty="0" smtClean="0">
                <a:solidFill>
                  <a:srgbClr val="FFFF00"/>
                </a:solidFill>
              </a:rPr>
              <a:t> </a:t>
            </a:r>
            <a:r>
              <a:rPr lang="en-US" sz="1000" b="1" dirty="0" smtClean="0">
                <a:solidFill>
                  <a:srgbClr val="FFFF00"/>
                </a:solidFill>
              </a:rPr>
              <a:t>router-id </a:t>
            </a:r>
            <a:r>
              <a:rPr lang="en-US" sz="1000" i="1" dirty="0" smtClean="0">
                <a:solidFill>
                  <a:srgbClr val="FFFF00"/>
                </a:solidFill>
              </a:rPr>
              <a:t>rid </a:t>
            </a:r>
            <a:r>
              <a:rPr lang="en-US" sz="1000" dirty="0" smtClean="0"/>
              <a:t>router configuration command</a:t>
            </a:r>
            <a:r>
              <a:rPr lang="en-US" sz="1000" dirty="0"/>
              <a:t>; otherwise, OSPFv3 does not start.</a:t>
            </a:r>
            <a:endParaRPr lang="en-US" sz="1000" dirty="0">
              <a:solidFill>
                <a:schemeClr val="bg1"/>
              </a:solidFill>
            </a:endParaRPr>
          </a:p>
        </p:txBody>
      </p:sp>
      <p:sp>
        <p:nvSpPr>
          <p:cNvPr id="5" name="Content Placeholder 1"/>
          <p:cNvSpPr txBox="1">
            <a:spLocks/>
          </p:cNvSpPr>
          <p:nvPr/>
        </p:nvSpPr>
        <p:spPr bwMode="auto">
          <a:xfrm>
            <a:off x="144064" y="2703945"/>
            <a:ext cx="5469335" cy="1798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Recall that the router ID is determined in one of three ways:</a:t>
            </a:r>
          </a:p>
          <a:p>
            <a:pPr lvl="1"/>
            <a:r>
              <a:rPr lang="en-US" dirty="0" smtClean="0"/>
              <a:t>The router ID can be manually configured.</a:t>
            </a:r>
          </a:p>
          <a:p>
            <a:pPr lvl="1"/>
            <a:r>
              <a:rPr lang="en-US" dirty="0" smtClean="0"/>
              <a:t>If no router IDs are configured, the router ID is determined by the highest loopback IPv4 address.</a:t>
            </a:r>
          </a:p>
          <a:p>
            <a:pPr lvl="1"/>
            <a:r>
              <a:rPr lang="en-US" dirty="0" smtClean="0"/>
              <a:t>If no loopback interfaces are configured, the router ID is determined by the highest active IPv4 address.</a:t>
            </a:r>
          </a:p>
        </p:txBody>
      </p:sp>
    </p:spTree>
    <p:extLst>
      <p:ext uri="{BB962C8B-B14F-4D97-AF65-F5344CB8AC3E}">
        <p14:creationId xmlns:p14="http://schemas.microsoft.com/office/powerpoint/2010/main" val="80471026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a:t>
            </a:r>
            <a:r>
              <a:rPr lang="en-US" dirty="0"/>
              <a:t>the DR is elected, it remains the DR until one of the following events occurs:</a:t>
            </a:r>
          </a:p>
          <a:p>
            <a:pPr lvl="1"/>
            <a:r>
              <a:rPr lang="en-US" dirty="0" smtClean="0"/>
              <a:t>The </a:t>
            </a:r>
            <a:r>
              <a:rPr lang="en-US" dirty="0"/>
              <a:t>DR </a:t>
            </a:r>
            <a:r>
              <a:rPr lang="en-US" dirty="0" smtClean="0"/>
              <a:t>fails.</a:t>
            </a:r>
            <a:endParaRPr lang="en-US" dirty="0"/>
          </a:p>
          <a:p>
            <a:pPr lvl="1"/>
            <a:r>
              <a:rPr lang="en-US" dirty="0"/>
              <a:t>The OSPF process on the DR fails or is </a:t>
            </a:r>
            <a:r>
              <a:rPr lang="en-US" dirty="0" smtClean="0"/>
              <a:t>stopped.</a:t>
            </a:r>
            <a:endParaRPr lang="en-US" dirty="0"/>
          </a:p>
          <a:p>
            <a:pPr lvl="1"/>
            <a:r>
              <a:rPr lang="en-US" dirty="0"/>
              <a:t>The multiaccess interface on the DR fails or is </a:t>
            </a:r>
            <a:r>
              <a:rPr lang="en-US" dirty="0" smtClean="0"/>
              <a:t>shutdown.</a:t>
            </a:r>
            <a:endParaRPr lang="en-US" dirty="0"/>
          </a:p>
          <a:p>
            <a:endParaRPr lang="en-US" dirty="0" smtClean="0"/>
          </a:p>
          <a:p>
            <a:r>
              <a:rPr lang="en-US" dirty="0"/>
              <a:t>OSPF DR and BDR elections are not pre-emptive.</a:t>
            </a:r>
          </a:p>
          <a:p>
            <a:pPr lvl="1"/>
            <a:r>
              <a:rPr lang="en-US" dirty="0"/>
              <a:t>If a new router with a higher priority is added to the network after the DR election, the newly added router does not take over the DR or the BDR role because those roles have already been assigned. </a:t>
            </a:r>
          </a:p>
          <a:p>
            <a:pPr lvl="1"/>
            <a:r>
              <a:rPr lang="en-US" dirty="0" smtClean="0"/>
              <a:t>If </a:t>
            </a:r>
            <a:r>
              <a:rPr lang="en-US" dirty="0"/>
              <a:t>the DR fails, the BDR is automatically promoted to </a:t>
            </a:r>
            <a:r>
              <a:rPr lang="en-US" dirty="0" smtClean="0"/>
              <a:t>DR even </a:t>
            </a:r>
            <a:r>
              <a:rPr lang="en-US" dirty="0"/>
              <a:t>if another DROTHER with a higher priority or router ID is added to the network after the initial DR/BDR election. </a:t>
            </a:r>
            <a:endParaRPr lang="en-US" dirty="0" smtClean="0"/>
          </a:p>
          <a:p>
            <a:pPr lvl="1"/>
            <a:r>
              <a:rPr lang="en-US" dirty="0"/>
              <a:t>A</a:t>
            </a:r>
            <a:r>
              <a:rPr lang="en-US" dirty="0" smtClean="0"/>
              <a:t>fter </a:t>
            </a:r>
            <a:r>
              <a:rPr lang="en-US" dirty="0"/>
              <a:t>a BDR is promoted to DR, a new BDR election occurs and the DROTHER with the higher priority or router ID is elected as the new BDR</a:t>
            </a:r>
            <a:r>
              <a:rPr lang="en-US" dirty="0" smtClean="0"/>
              <a:t>.</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DR/BDR Election Process</a:t>
            </a:r>
            <a:endParaRPr lang="en-US" dirty="0"/>
          </a:p>
        </p:txBody>
      </p:sp>
    </p:spTree>
    <p:extLst>
      <p:ext uri="{BB962C8B-B14F-4D97-AF65-F5344CB8AC3E}">
        <p14:creationId xmlns:p14="http://schemas.microsoft.com/office/powerpoint/2010/main" val="1000996832"/>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t>
            </a:r>
            <a:r>
              <a:rPr lang="en-US" dirty="0"/>
              <a:t>control the </a:t>
            </a:r>
            <a:r>
              <a:rPr lang="en-US" dirty="0" smtClean="0"/>
              <a:t>DR and BDR election, the </a:t>
            </a:r>
            <a:r>
              <a:rPr lang="en-US" dirty="0"/>
              <a:t>priority of an </a:t>
            </a:r>
            <a:r>
              <a:rPr lang="en-US" dirty="0" smtClean="0"/>
              <a:t>interface can be configured using:</a:t>
            </a:r>
          </a:p>
          <a:p>
            <a:pPr lvl="1"/>
            <a:r>
              <a:rPr lang="en-US" b="1" dirty="0" smtClean="0"/>
              <a:t>ip </a:t>
            </a:r>
            <a:r>
              <a:rPr lang="en-US" b="1" dirty="0"/>
              <a:t>ospf priority </a:t>
            </a:r>
            <a:r>
              <a:rPr lang="en-US" i="1" dirty="0"/>
              <a:t>value </a:t>
            </a:r>
            <a:r>
              <a:rPr lang="en-US" dirty="0"/>
              <a:t>- OSPFv2 interface command</a:t>
            </a:r>
          </a:p>
          <a:p>
            <a:pPr lvl="1"/>
            <a:r>
              <a:rPr lang="en-US" b="1" dirty="0"/>
              <a:t>ipv6 ospf priority </a:t>
            </a:r>
            <a:r>
              <a:rPr lang="en-US" i="1" dirty="0"/>
              <a:t>value </a:t>
            </a:r>
            <a:r>
              <a:rPr lang="en-US" dirty="0"/>
              <a:t>- OSPFv3 interface command</a:t>
            </a:r>
          </a:p>
          <a:p>
            <a:endParaRPr lang="en-US" dirty="0" smtClean="0"/>
          </a:p>
          <a:p>
            <a:r>
              <a:rPr lang="en-US" dirty="0" smtClean="0"/>
              <a:t>The </a:t>
            </a:r>
            <a:r>
              <a:rPr lang="en-US" i="1" dirty="0"/>
              <a:t>value </a:t>
            </a:r>
            <a:r>
              <a:rPr lang="en-US" dirty="0"/>
              <a:t>can be:</a:t>
            </a:r>
          </a:p>
          <a:p>
            <a:pPr lvl="1"/>
            <a:r>
              <a:rPr lang="en-US" b="1" dirty="0" smtClean="0"/>
              <a:t>0</a:t>
            </a:r>
            <a:r>
              <a:rPr lang="en-US" dirty="0" smtClean="0"/>
              <a:t> </a:t>
            </a:r>
            <a:r>
              <a:rPr lang="en-US" dirty="0"/>
              <a:t>- Does not become a DR or BDR.</a:t>
            </a:r>
          </a:p>
          <a:p>
            <a:pPr lvl="1"/>
            <a:r>
              <a:rPr lang="en-US" b="1" dirty="0"/>
              <a:t>1 – 255 </a:t>
            </a:r>
            <a:r>
              <a:rPr lang="en-US" dirty="0"/>
              <a:t>- The higher the priority value, the more likely the router becomes the DR or BDR on the </a:t>
            </a:r>
            <a:r>
              <a:rPr lang="en-US" dirty="0" smtClean="0"/>
              <a:t>interface.</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The OSPF Priority</a:t>
            </a:r>
            <a:endParaRPr lang="en-US" dirty="0"/>
          </a:p>
        </p:txBody>
      </p:sp>
    </p:spTree>
    <p:extLst>
      <p:ext uri="{BB962C8B-B14F-4D97-AF65-F5344CB8AC3E}">
        <p14:creationId xmlns:p14="http://schemas.microsoft.com/office/powerpoint/2010/main" val="1513527318"/>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Changing the priority value on an interface from 1 to a higher </a:t>
            </a:r>
            <a:r>
              <a:rPr lang="en-US" dirty="0" smtClean="0"/>
              <a:t>value </a:t>
            </a:r>
            <a:r>
              <a:rPr lang="en-US" dirty="0"/>
              <a:t>would enable the router to become a DR or BDR router </a:t>
            </a:r>
            <a:r>
              <a:rPr lang="en-US" u="sng" dirty="0"/>
              <a:t>during the next election</a:t>
            </a:r>
            <a:r>
              <a:rPr lang="en-US" dirty="0" smtClean="0"/>
              <a:t>.</a:t>
            </a:r>
          </a:p>
          <a:p>
            <a:pPr lvl="1"/>
            <a:r>
              <a:rPr lang="en-US" dirty="0" smtClean="0"/>
              <a:t>Priority changes </a:t>
            </a:r>
            <a:r>
              <a:rPr lang="en-US" dirty="0"/>
              <a:t>do not automatically take effect because the DR and BDR are already elected</a:t>
            </a:r>
            <a:r>
              <a:rPr lang="en-US" dirty="0" smtClean="0"/>
              <a:t>.</a:t>
            </a:r>
          </a:p>
          <a:p>
            <a:pPr marL="142875" lvl="1" indent="0">
              <a:buNone/>
            </a:pPr>
            <a:endParaRPr lang="en-US" dirty="0" smtClean="0"/>
          </a:p>
          <a:p>
            <a:r>
              <a:rPr lang="en-US" dirty="0" smtClean="0"/>
              <a:t>To force an election, use one </a:t>
            </a:r>
            <a:r>
              <a:rPr lang="en-US" dirty="0"/>
              <a:t>of the following methods:</a:t>
            </a:r>
          </a:p>
          <a:p>
            <a:pPr lvl="1"/>
            <a:r>
              <a:rPr lang="en-US" dirty="0" smtClean="0"/>
              <a:t>Shutdown </a:t>
            </a:r>
            <a:r>
              <a:rPr lang="en-US" dirty="0"/>
              <a:t>the router interfaces and then re-enable them starting with the </a:t>
            </a:r>
            <a:r>
              <a:rPr lang="en-US" dirty="0" smtClean="0"/>
              <a:t>desired DR</a:t>
            </a:r>
            <a:r>
              <a:rPr lang="en-US" dirty="0"/>
              <a:t>, then the </a:t>
            </a:r>
            <a:r>
              <a:rPr lang="en-US" dirty="0" smtClean="0"/>
              <a:t>desired BDR</a:t>
            </a:r>
            <a:r>
              <a:rPr lang="en-US" dirty="0"/>
              <a:t>, and then all other routers.</a:t>
            </a:r>
          </a:p>
          <a:p>
            <a:pPr lvl="1"/>
            <a:r>
              <a:rPr lang="en-US" dirty="0"/>
              <a:t>Reset the OSPF process using the </a:t>
            </a:r>
            <a:r>
              <a:rPr lang="en-US" b="1" dirty="0"/>
              <a:t>clear ip ospf process </a:t>
            </a:r>
            <a:r>
              <a:rPr lang="en-US" dirty="0"/>
              <a:t>privileged EXEC mode command on all </a:t>
            </a:r>
            <a:r>
              <a:rPr lang="en-US" dirty="0" smtClean="0"/>
              <a:t>routers.</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Changing the OSPF Priority</a:t>
            </a:r>
            <a:endParaRPr lang="en-US" dirty="0"/>
          </a:p>
        </p:txBody>
      </p:sp>
    </p:spTree>
    <p:extLst>
      <p:ext uri="{BB962C8B-B14F-4D97-AF65-F5344CB8AC3E}">
        <p14:creationId xmlns:p14="http://schemas.microsoft.com/office/powerpoint/2010/main" val="2744326878"/>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a:t>OSPF in Multiaccess Networks</a:t>
            </a:r>
          </a:p>
        </p:txBody>
      </p:sp>
      <p:pic>
        <p:nvPicPr>
          <p:cNvPr id="5" name="Content Placeholder 3"/>
          <p:cNvPicPr>
            <a:picLocks noGrp="1" noChangeAspect="1"/>
          </p:cNvPicPr>
          <p:nvPr>
            <p:ph idx="1"/>
          </p:nvPr>
        </p:nvPicPr>
        <p:blipFill>
          <a:blip r:embed="rId3"/>
          <a:stretch>
            <a:fillRect/>
          </a:stretch>
        </p:blipFill>
        <p:spPr>
          <a:xfrm>
            <a:off x="2517658" y="798513"/>
            <a:ext cx="4107097" cy="4156075"/>
          </a:xfrm>
          <a:prstGeom prst="rect">
            <a:avLst/>
          </a:prstGeom>
          <a:ln>
            <a:solidFill>
              <a:schemeClr val="accent1"/>
            </a:solidFill>
          </a:ln>
        </p:spPr>
      </p:pic>
    </p:spTree>
    <p:extLst>
      <p:ext uri="{BB962C8B-B14F-4D97-AF65-F5344CB8AC3E}">
        <p14:creationId xmlns:p14="http://schemas.microsoft.com/office/powerpoint/2010/main" val="853979307"/>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a:t>OSPF in Multiaccess Networks</a:t>
            </a:r>
          </a:p>
        </p:txBody>
      </p:sp>
      <p:pic>
        <p:nvPicPr>
          <p:cNvPr id="3" name="Content Placeholder 2"/>
          <p:cNvPicPr>
            <a:picLocks noGrp="1" noChangeAspect="1"/>
          </p:cNvPicPr>
          <p:nvPr>
            <p:ph idx="1"/>
          </p:nvPr>
        </p:nvPicPr>
        <p:blipFill>
          <a:blip r:embed="rId3"/>
          <a:stretch>
            <a:fillRect/>
          </a:stretch>
        </p:blipFill>
        <p:spPr>
          <a:xfrm>
            <a:off x="2882290" y="798513"/>
            <a:ext cx="3377832" cy="4156075"/>
          </a:xfrm>
          <a:prstGeom prst="rect">
            <a:avLst/>
          </a:prstGeom>
          <a:ln>
            <a:solidFill>
              <a:schemeClr val="accent1"/>
            </a:solidFill>
          </a:ln>
        </p:spPr>
      </p:pic>
    </p:spTree>
    <p:extLst>
      <p:ext uri="{BB962C8B-B14F-4D97-AF65-F5344CB8AC3E}">
        <p14:creationId xmlns:p14="http://schemas.microsoft.com/office/powerpoint/2010/main" val="3686160298"/>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 OSPF ASBR router (aka, </a:t>
            </a:r>
            <a:r>
              <a:rPr lang="en-US" dirty="0"/>
              <a:t>edge, </a:t>
            </a:r>
            <a:r>
              <a:rPr lang="en-US" dirty="0" smtClean="0"/>
              <a:t>entrance</a:t>
            </a:r>
            <a:r>
              <a:rPr lang="en-US" dirty="0"/>
              <a:t>, or the gateway </a:t>
            </a:r>
            <a:r>
              <a:rPr lang="en-US" dirty="0" smtClean="0"/>
              <a:t>router) connects to the </a:t>
            </a:r>
            <a:r>
              <a:rPr lang="en-US" dirty="0"/>
              <a:t>Internet </a:t>
            </a:r>
            <a:r>
              <a:rPr lang="en-US" dirty="0" smtClean="0"/>
              <a:t>and can be configured to </a:t>
            </a:r>
            <a:r>
              <a:rPr lang="en-US" dirty="0"/>
              <a:t>propagate a default route to other routers in the OSPF routing domain. </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a:t>Default Route Propagation</a:t>
            </a:r>
          </a:p>
        </p:txBody>
      </p:sp>
      <p:pic>
        <p:nvPicPr>
          <p:cNvPr id="3" name="Picture 2"/>
          <p:cNvPicPr>
            <a:picLocks noChangeAspect="1"/>
          </p:cNvPicPr>
          <p:nvPr/>
        </p:nvPicPr>
        <p:blipFill>
          <a:blip r:embed="rId3"/>
          <a:stretch>
            <a:fillRect/>
          </a:stretch>
        </p:blipFill>
        <p:spPr>
          <a:xfrm>
            <a:off x="4697991" y="2327885"/>
            <a:ext cx="2932544" cy="2211787"/>
          </a:xfrm>
          <a:prstGeom prst="rect">
            <a:avLst/>
          </a:prstGeom>
        </p:spPr>
      </p:pic>
      <p:pic>
        <p:nvPicPr>
          <p:cNvPr id="4" name="Picture 3"/>
          <p:cNvPicPr>
            <a:picLocks noChangeAspect="1"/>
          </p:cNvPicPr>
          <p:nvPr/>
        </p:nvPicPr>
        <p:blipFill>
          <a:blip r:embed="rId4"/>
          <a:stretch>
            <a:fillRect/>
          </a:stretch>
        </p:blipFill>
        <p:spPr>
          <a:xfrm>
            <a:off x="6521569" y="1883156"/>
            <a:ext cx="2484631" cy="719729"/>
          </a:xfrm>
          <a:prstGeom prst="rect">
            <a:avLst/>
          </a:prstGeom>
        </p:spPr>
      </p:pic>
      <p:sp>
        <p:nvSpPr>
          <p:cNvPr id="6" name="Content Placeholder 1"/>
          <p:cNvSpPr txBox="1">
            <a:spLocks/>
          </p:cNvSpPr>
          <p:nvPr/>
        </p:nvSpPr>
        <p:spPr bwMode="auto">
          <a:xfrm>
            <a:off x="144065" y="1762735"/>
            <a:ext cx="4834335" cy="2701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To propagate a default route, R2 is configured with:</a:t>
            </a:r>
          </a:p>
          <a:p>
            <a:pPr lvl="1"/>
            <a:r>
              <a:rPr lang="en-US" dirty="0" smtClean="0"/>
              <a:t>A default static route.</a:t>
            </a:r>
          </a:p>
          <a:p>
            <a:pPr lvl="2"/>
            <a:r>
              <a:rPr lang="en-US" b="1" dirty="0" smtClean="0"/>
              <a:t>ip route 0.0.0.0 0.0.0.0 </a:t>
            </a:r>
            <a:r>
              <a:rPr lang="en-US" dirty="0" smtClean="0"/>
              <a:t>{</a:t>
            </a:r>
            <a:r>
              <a:rPr lang="en-US" i="1" dirty="0" smtClean="0"/>
              <a:t>ip-address</a:t>
            </a:r>
            <a:r>
              <a:rPr lang="en-US" b="1" dirty="0" smtClean="0"/>
              <a:t> | </a:t>
            </a:r>
            <a:r>
              <a:rPr lang="en-US" i="1" dirty="0" smtClean="0"/>
              <a:t>exit-intf</a:t>
            </a:r>
            <a:r>
              <a:rPr lang="en-US" dirty="0" smtClean="0"/>
              <a:t>} command.</a:t>
            </a:r>
          </a:p>
          <a:p>
            <a:pPr lvl="1"/>
            <a:r>
              <a:rPr lang="en-US" dirty="0" smtClean="0"/>
              <a:t>The</a:t>
            </a:r>
            <a:r>
              <a:rPr lang="en-US" b="1" dirty="0" smtClean="0"/>
              <a:t> default-information originate </a:t>
            </a:r>
            <a:r>
              <a:rPr lang="en-US" dirty="0" smtClean="0"/>
              <a:t>router config mode command to propagate the default route in OSPF updates.</a:t>
            </a:r>
          </a:p>
        </p:txBody>
      </p:sp>
    </p:spTree>
    <p:extLst>
      <p:ext uri="{BB962C8B-B14F-4D97-AF65-F5344CB8AC3E}">
        <p14:creationId xmlns:p14="http://schemas.microsoft.com/office/powerpoint/2010/main" val="80665875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the </a:t>
            </a:r>
            <a:r>
              <a:rPr lang="en-US" b="1" dirty="0" smtClean="0"/>
              <a:t>show ip route </a:t>
            </a:r>
            <a:r>
              <a:rPr lang="en-US" dirty="0" smtClean="0"/>
              <a:t>command to verify the default route settings..</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Verifying the Propagated Default Route</a:t>
            </a:r>
            <a:endParaRPr lang="en-US" dirty="0"/>
          </a:p>
        </p:txBody>
      </p:sp>
      <p:pic>
        <p:nvPicPr>
          <p:cNvPr id="3" name="Picture 2"/>
          <p:cNvPicPr>
            <a:picLocks noChangeAspect="1"/>
          </p:cNvPicPr>
          <p:nvPr/>
        </p:nvPicPr>
        <p:blipFill>
          <a:blip r:embed="rId3"/>
          <a:stretch>
            <a:fillRect/>
          </a:stretch>
        </p:blipFill>
        <p:spPr>
          <a:xfrm>
            <a:off x="5632450" y="1413532"/>
            <a:ext cx="3254374" cy="2926143"/>
          </a:xfrm>
          <a:prstGeom prst="rect">
            <a:avLst/>
          </a:prstGeom>
        </p:spPr>
      </p:pic>
      <p:pic>
        <p:nvPicPr>
          <p:cNvPr id="5" name="Picture 4"/>
          <p:cNvPicPr>
            <a:picLocks noChangeAspect="1"/>
          </p:cNvPicPr>
          <p:nvPr/>
        </p:nvPicPr>
        <p:blipFill>
          <a:blip r:embed="rId4"/>
          <a:stretch>
            <a:fillRect/>
          </a:stretch>
        </p:blipFill>
        <p:spPr>
          <a:xfrm>
            <a:off x="2589379" y="1413532"/>
            <a:ext cx="2932544" cy="2211787"/>
          </a:xfrm>
          <a:prstGeom prst="rect">
            <a:avLst/>
          </a:prstGeom>
        </p:spPr>
      </p:pic>
    </p:spTree>
    <p:extLst>
      <p:ext uri="{BB962C8B-B14F-4D97-AF65-F5344CB8AC3E}">
        <p14:creationId xmlns:p14="http://schemas.microsoft.com/office/powerpoint/2010/main" val="471700165"/>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8568135" cy="4155319"/>
          </a:xfrm>
        </p:spPr>
        <p:txBody>
          <a:bodyPr/>
          <a:lstStyle/>
          <a:p>
            <a:r>
              <a:rPr lang="en-US" dirty="0"/>
              <a:t>To propagate a default route, the edge router (R2) must be configured with:</a:t>
            </a:r>
          </a:p>
          <a:p>
            <a:pPr lvl="1"/>
            <a:r>
              <a:rPr lang="en-US" dirty="0" smtClean="0"/>
              <a:t>A </a:t>
            </a:r>
            <a:r>
              <a:rPr lang="en-US" dirty="0"/>
              <a:t>default static route using the </a:t>
            </a:r>
            <a:r>
              <a:rPr lang="en-US" b="1" dirty="0"/>
              <a:t>ipv6 route ::/0 {</a:t>
            </a:r>
            <a:r>
              <a:rPr lang="en-US" i="1" dirty="0"/>
              <a:t>ipv6-address </a:t>
            </a:r>
            <a:r>
              <a:rPr lang="en-US" b="1" dirty="0"/>
              <a:t>| </a:t>
            </a:r>
            <a:r>
              <a:rPr lang="en-US" i="1" dirty="0"/>
              <a:t>exit-intf</a:t>
            </a:r>
            <a:r>
              <a:rPr lang="en-US" b="1" dirty="0"/>
              <a:t>} </a:t>
            </a:r>
            <a:r>
              <a:rPr lang="en-US" dirty="0"/>
              <a:t>command.</a:t>
            </a:r>
          </a:p>
          <a:p>
            <a:pPr lvl="1"/>
            <a:r>
              <a:rPr lang="en-US" dirty="0"/>
              <a:t>The </a:t>
            </a:r>
            <a:r>
              <a:rPr lang="en-US" b="1" dirty="0"/>
              <a:t>default-information originate </a:t>
            </a:r>
            <a:r>
              <a:rPr lang="en-US" dirty="0"/>
              <a:t>router configuration mode command. </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Propagating a Default Static Route in OSPFv3</a:t>
            </a:r>
            <a:endParaRPr lang="en-US" dirty="0"/>
          </a:p>
        </p:txBody>
      </p:sp>
      <p:pic>
        <p:nvPicPr>
          <p:cNvPr id="3" name="Picture 2"/>
          <p:cNvPicPr>
            <a:picLocks noChangeAspect="1"/>
          </p:cNvPicPr>
          <p:nvPr/>
        </p:nvPicPr>
        <p:blipFill>
          <a:blip r:embed="rId3"/>
          <a:stretch>
            <a:fillRect/>
          </a:stretch>
        </p:blipFill>
        <p:spPr>
          <a:xfrm>
            <a:off x="4829175" y="1814189"/>
            <a:ext cx="4098925" cy="1117889"/>
          </a:xfrm>
          <a:prstGeom prst="rect">
            <a:avLst/>
          </a:prstGeom>
        </p:spPr>
      </p:pic>
      <p:pic>
        <p:nvPicPr>
          <p:cNvPr id="7" name="Picture 6"/>
          <p:cNvPicPr>
            <a:picLocks noChangeAspect="1"/>
          </p:cNvPicPr>
          <p:nvPr/>
        </p:nvPicPr>
        <p:blipFill>
          <a:blip r:embed="rId4"/>
          <a:stretch>
            <a:fillRect/>
          </a:stretch>
        </p:blipFill>
        <p:spPr>
          <a:xfrm>
            <a:off x="701837" y="1814189"/>
            <a:ext cx="3726295" cy="2740884"/>
          </a:xfrm>
          <a:prstGeom prst="rect">
            <a:avLst/>
          </a:prstGeom>
        </p:spPr>
      </p:pic>
    </p:spTree>
    <p:extLst>
      <p:ext uri="{BB962C8B-B14F-4D97-AF65-F5344CB8AC3E}">
        <p14:creationId xmlns:p14="http://schemas.microsoft.com/office/powerpoint/2010/main" val="3465066110"/>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Chapter 10: OSPF Tuning and Troubleshooting</a:t>
            </a:r>
            <a:endParaRPr lang="en-US" dirty="0"/>
          </a:p>
        </p:txBody>
      </p:sp>
      <p:sp>
        <p:nvSpPr>
          <p:cNvPr id="3" name="Rectangle 2"/>
          <p:cNvSpPr/>
          <p:nvPr/>
        </p:nvSpPr>
        <p:spPr>
          <a:xfrm>
            <a:off x="628650" y="3436035"/>
            <a:ext cx="4572000" cy="369332"/>
          </a:xfrm>
          <a:prstGeom prst="rect">
            <a:avLst/>
          </a:prstGeom>
        </p:spPr>
        <p:txBody>
          <a:bodyPr>
            <a:spAutoFit/>
          </a:bodyPr>
          <a:lstStyle/>
          <a:p>
            <a:r>
              <a:rPr lang="en-US" b="1" dirty="0" smtClean="0"/>
              <a:t>Scaling Networks v6.0 Planning </a:t>
            </a:r>
            <a:r>
              <a:rPr lang="en-US" b="1" dirty="0"/>
              <a:t>Guide</a:t>
            </a:r>
          </a:p>
        </p:txBody>
      </p:sp>
    </p:spTree>
    <p:extLst>
      <p:ext uri="{BB962C8B-B14F-4D97-AF65-F5344CB8AC3E}">
        <p14:creationId xmlns:p14="http://schemas.microsoft.com/office/powerpoint/2010/main" val="91424956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Verify the default static route setting on R2 using the </a:t>
            </a:r>
            <a:r>
              <a:rPr lang="en-US" b="1" dirty="0"/>
              <a:t>show ipv6 route static </a:t>
            </a:r>
            <a:r>
              <a:rPr lang="en-US" dirty="0"/>
              <a:t>command.</a:t>
            </a:r>
            <a:endParaRPr lang="en-US" dirty="0" smtClean="0"/>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Verifying the Propagated IPv6 Default Route</a:t>
            </a:r>
            <a:endParaRPr lang="en-US" dirty="0"/>
          </a:p>
        </p:txBody>
      </p:sp>
      <p:pic>
        <p:nvPicPr>
          <p:cNvPr id="3" name="Picture 2"/>
          <p:cNvPicPr>
            <a:picLocks noChangeAspect="1"/>
          </p:cNvPicPr>
          <p:nvPr/>
        </p:nvPicPr>
        <p:blipFill>
          <a:blip r:embed="rId3"/>
          <a:stretch>
            <a:fillRect/>
          </a:stretch>
        </p:blipFill>
        <p:spPr>
          <a:xfrm>
            <a:off x="5340350" y="1461245"/>
            <a:ext cx="3492500" cy="1299840"/>
          </a:xfrm>
          <a:prstGeom prst="rect">
            <a:avLst/>
          </a:prstGeom>
        </p:spPr>
      </p:pic>
      <p:pic>
        <p:nvPicPr>
          <p:cNvPr id="7" name="Picture 6"/>
          <p:cNvPicPr>
            <a:picLocks noChangeAspect="1"/>
          </p:cNvPicPr>
          <p:nvPr/>
        </p:nvPicPr>
        <p:blipFill>
          <a:blip r:embed="rId4"/>
          <a:stretch>
            <a:fillRect/>
          </a:stretch>
        </p:blipFill>
        <p:spPr>
          <a:xfrm>
            <a:off x="701837" y="1814189"/>
            <a:ext cx="3726295" cy="2740884"/>
          </a:xfrm>
          <a:prstGeom prst="rect">
            <a:avLst/>
          </a:prstGeom>
        </p:spPr>
      </p:pic>
    </p:spTree>
    <p:extLst>
      <p:ext uri="{BB962C8B-B14F-4D97-AF65-F5344CB8AC3E}">
        <p14:creationId xmlns:p14="http://schemas.microsoft.com/office/powerpoint/2010/main" val="1019356342"/>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761926" y="798513"/>
            <a:ext cx="3618560"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Propagating a Default Route in OSPFv2 </a:t>
            </a:r>
            <a:endParaRPr lang="en-US" dirty="0"/>
          </a:p>
        </p:txBody>
      </p:sp>
    </p:spTree>
    <p:extLst>
      <p:ext uri="{BB962C8B-B14F-4D97-AF65-F5344CB8AC3E}">
        <p14:creationId xmlns:p14="http://schemas.microsoft.com/office/powerpoint/2010/main" val="333939016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92364" y="661468"/>
            <a:ext cx="3430986" cy="4069282"/>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5348685" cy="4155319"/>
          </a:xfrm>
        </p:spPr>
        <p:txBody>
          <a:bodyPr/>
          <a:lstStyle/>
          <a:p>
            <a:r>
              <a:rPr lang="en-US" dirty="0" smtClean="0"/>
              <a:t>The OSPF Hello and Dead intervals used between two adjacent peers must </a:t>
            </a:r>
            <a:r>
              <a:rPr lang="en-US" dirty="0"/>
              <a:t>match or a neighbor adjacency does not occur.</a:t>
            </a:r>
          </a:p>
          <a:p>
            <a:pPr lvl="1"/>
            <a:r>
              <a:rPr lang="en-US" dirty="0" smtClean="0"/>
              <a:t>The </a:t>
            </a:r>
            <a:r>
              <a:rPr lang="en-US" dirty="0"/>
              <a:t>OSPF Hello and Dead intervals are configurable on a per-interface basis. </a:t>
            </a:r>
            <a:endParaRPr lang="en-US" dirty="0" smtClean="0"/>
          </a:p>
          <a:p>
            <a:pPr lvl="1"/>
            <a:r>
              <a:rPr lang="en-US" dirty="0"/>
              <a:t>The Serial 0/0/0 Hello and Dead intervals are set to the default 10 seconds and 40 seconds respectively.</a:t>
            </a:r>
          </a:p>
          <a:p>
            <a:endParaRPr lang="en-US" dirty="0" smtClean="0"/>
          </a:p>
          <a:p>
            <a:r>
              <a:rPr lang="en-US" dirty="0" smtClean="0"/>
              <a:t>To </a:t>
            </a:r>
            <a:r>
              <a:rPr lang="en-US" dirty="0"/>
              <a:t>verify the currently configured OSPFv2 interface intervals, use the </a:t>
            </a:r>
            <a:r>
              <a:rPr lang="en-US" b="1" dirty="0"/>
              <a:t>show ip ospf interface </a:t>
            </a:r>
            <a:r>
              <a:rPr lang="en-US" dirty="0" smtClean="0"/>
              <a:t>command</a:t>
            </a:r>
            <a:endParaRPr lang="en-US" dirty="0"/>
          </a:p>
          <a:p>
            <a:r>
              <a:rPr lang="en-US" dirty="0" smtClean="0"/>
              <a:t>Use the </a:t>
            </a:r>
            <a:r>
              <a:rPr lang="en-US" b="1" dirty="0"/>
              <a:t>show ip ospf neighbor </a:t>
            </a:r>
            <a:r>
              <a:rPr lang="en-US" dirty="0"/>
              <a:t>command </a:t>
            </a:r>
            <a:r>
              <a:rPr lang="en-US" dirty="0" smtClean="0"/>
              <a:t>to </a:t>
            </a:r>
            <a:r>
              <a:rPr lang="en-US" dirty="0"/>
              <a:t>verify that </a:t>
            </a:r>
            <a:r>
              <a:rPr lang="en-US" dirty="0" smtClean="0"/>
              <a:t>a router is </a:t>
            </a:r>
            <a:r>
              <a:rPr lang="en-US" dirty="0"/>
              <a:t>adjacent </a:t>
            </a:r>
            <a:r>
              <a:rPr lang="en-US" dirty="0" smtClean="0"/>
              <a:t>with other routers. </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OSPF Hello and Dead Intervals</a:t>
            </a:r>
            <a:endParaRPr lang="en-US" dirty="0"/>
          </a:p>
        </p:txBody>
      </p:sp>
      <p:pic>
        <p:nvPicPr>
          <p:cNvPr id="3" name="Picture 2"/>
          <p:cNvPicPr>
            <a:picLocks noChangeAspect="1"/>
          </p:cNvPicPr>
          <p:nvPr/>
        </p:nvPicPr>
        <p:blipFill>
          <a:blip r:embed="rId3"/>
          <a:stretch>
            <a:fillRect/>
          </a:stretch>
        </p:blipFill>
        <p:spPr>
          <a:xfrm>
            <a:off x="5605064" y="686868"/>
            <a:ext cx="3172273" cy="3194050"/>
          </a:xfrm>
          <a:prstGeom prst="rect">
            <a:avLst/>
          </a:prstGeom>
        </p:spPr>
      </p:pic>
      <p:pic>
        <p:nvPicPr>
          <p:cNvPr id="4" name="Picture 3"/>
          <p:cNvPicPr>
            <a:picLocks noChangeAspect="1"/>
          </p:cNvPicPr>
          <p:nvPr/>
        </p:nvPicPr>
        <p:blipFill>
          <a:blip r:embed="rId4"/>
          <a:stretch>
            <a:fillRect/>
          </a:stretch>
        </p:blipFill>
        <p:spPr>
          <a:xfrm>
            <a:off x="5609103" y="3853045"/>
            <a:ext cx="3347896" cy="775378"/>
          </a:xfrm>
          <a:prstGeom prst="rect">
            <a:avLst/>
          </a:prstGeom>
        </p:spPr>
      </p:pic>
    </p:spTree>
    <p:extLst>
      <p:ext uri="{BB962C8B-B14F-4D97-AF65-F5344CB8AC3E}">
        <p14:creationId xmlns:p14="http://schemas.microsoft.com/office/powerpoint/2010/main" val="4071381190"/>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30015" y="2356994"/>
            <a:ext cx="4014669" cy="2373756"/>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053285" cy="4155319"/>
          </a:xfrm>
        </p:spPr>
        <p:txBody>
          <a:bodyPr/>
          <a:lstStyle/>
          <a:p>
            <a:r>
              <a:rPr lang="en-US" dirty="0"/>
              <a:t>OSPFv2 Hello and Dead intervals can be modified </a:t>
            </a:r>
            <a:r>
              <a:rPr lang="en-US" dirty="0" smtClean="0"/>
              <a:t>using </a:t>
            </a:r>
            <a:r>
              <a:rPr lang="en-US" dirty="0"/>
              <a:t>the </a:t>
            </a:r>
            <a:r>
              <a:rPr lang="en-US" dirty="0" smtClean="0"/>
              <a:t>interface </a:t>
            </a:r>
            <a:r>
              <a:rPr lang="en-US" dirty="0"/>
              <a:t>configuration mode commands:</a:t>
            </a:r>
          </a:p>
          <a:p>
            <a:pPr lvl="1"/>
            <a:r>
              <a:rPr lang="en-US" b="1" dirty="0" smtClean="0"/>
              <a:t>ip </a:t>
            </a:r>
            <a:r>
              <a:rPr lang="en-US" b="1" dirty="0"/>
              <a:t>ospf hello-interval </a:t>
            </a:r>
            <a:r>
              <a:rPr lang="en-US" i="1" dirty="0"/>
              <a:t>seconds</a:t>
            </a:r>
          </a:p>
          <a:p>
            <a:pPr lvl="1"/>
            <a:r>
              <a:rPr lang="en-US" b="1" dirty="0"/>
              <a:t>ip ospf dead-interval </a:t>
            </a:r>
            <a:r>
              <a:rPr lang="en-US" i="1" dirty="0"/>
              <a:t>seconds</a:t>
            </a:r>
          </a:p>
          <a:p>
            <a:endParaRPr lang="en-US" dirty="0" smtClean="0"/>
          </a:p>
          <a:p>
            <a:r>
              <a:rPr lang="en-US" dirty="0" smtClean="0"/>
              <a:t>Use </a:t>
            </a:r>
            <a:r>
              <a:rPr lang="en-US" dirty="0"/>
              <a:t>the </a:t>
            </a:r>
            <a:r>
              <a:rPr lang="en-US" b="1" dirty="0"/>
              <a:t>no ip ospf hello-interval </a:t>
            </a:r>
            <a:r>
              <a:rPr lang="en-US" dirty="0"/>
              <a:t>and </a:t>
            </a:r>
            <a:r>
              <a:rPr lang="en-US" b="1" dirty="0"/>
              <a:t>no ip ospf dead-interval </a:t>
            </a:r>
            <a:r>
              <a:rPr lang="en-US" dirty="0" smtClean="0"/>
              <a:t>interface configuration commands </a:t>
            </a:r>
            <a:r>
              <a:rPr lang="en-US" dirty="0"/>
              <a:t>to reset the intervals to their default</a:t>
            </a:r>
            <a:r>
              <a:rPr lang="en-US" dirty="0" smtClean="0"/>
              <a:t>.</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Modifying OSPFv2 Intervals</a:t>
            </a:r>
            <a:endParaRPr lang="en-US" dirty="0"/>
          </a:p>
        </p:txBody>
      </p:sp>
      <p:pic>
        <p:nvPicPr>
          <p:cNvPr id="3" name="Picture 2"/>
          <p:cNvPicPr>
            <a:picLocks noChangeAspect="1"/>
          </p:cNvPicPr>
          <p:nvPr/>
        </p:nvPicPr>
        <p:blipFill>
          <a:blip r:embed="rId3"/>
          <a:stretch>
            <a:fillRect/>
          </a:stretch>
        </p:blipFill>
        <p:spPr>
          <a:xfrm>
            <a:off x="4730015" y="877969"/>
            <a:ext cx="4014669" cy="1266660"/>
          </a:xfrm>
          <a:prstGeom prst="rect">
            <a:avLst/>
          </a:prstGeom>
        </p:spPr>
      </p:pic>
      <p:pic>
        <p:nvPicPr>
          <p:cNvPr id="4" name="Picture 3"/>
          <p:cNvPicPr>
            <a:picLocks noChangeAspect="1"/>
          </p:cNvPicPr>
          <p:nvPr/>
        </p:nvPicPr>
        <p:blipFill>
          <a:blip r:embed="rId4"/>
          <a:stretch>
            <a:fillRect/>
          </a:stretch>
        </p:blipFill>
        <p:spPr>
          <a:xfrm>
            <a:off x="4730015" y="2356994"/>
            <a:ext cx="3177385" cy="980409"/>
          </a:xfrm>
          <a:prstGeom prst="rect">
            <a:avLst/>
          </a:prstGeom>
        </p:spPr>
      </p:pic>
      <p:pic>
        <p:nvPicPr>
          <p:cNvPr id="5" name="Picture 4"/>
          <p:cNvPicPr>
            <a:picLocks noChangeAspect="1"/>
          </p:cNvPicPr>
          <p:nvPr/>
        </p:nvPicPr>
        <p:blipFill>
          <a:blip r:embed="rId5"/>
          <a:stretch>
            <a:fillRect/>
          </a:stretch>
        </p:blipFill>
        <p:spPr>
          <a:xfrm>
            <a:off x="4730015" y="3337403"/>
            <a:ext cx="3370605" cy="1359692"/>
          </a:xfrm>
          <a:prstGeom prst="rect">
            <a:avLst/>
          </a:prstGeom>
        </p:spPr>
      </p:pic>
    </p:spTree>
    <p:extLst>
      <p:ext uri="{BB962C8B-B14F-4D97-AF65-F5344CB8AC3E}">
        <p14:creationId xmlns:p14="http://schemas.microsoft.com/office/powerpoint/2010/main" val="22319264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08276" y="695811"/>
            <a:ext cx="3321292" cy="1272030"/>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ectangle 6"/>
          <p:cNvSpPr/>
          <p:nvPr/>
        </p:nvSpPr>
        <p:spPr>
          <a:xfrm>
            <a:off x="5028104" y="2126466"/>
            <a:ext cx="3304970" cy="2590526"/>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512602" cy="4155319"/>
          </a:xfrm>
        </p:spPr>
        <p:txBody>
          <a:bodyPr/>
          <a:lstStyle/>
          <a:p>
            <a:r>
              <a:rPr lang="en-US" dirty="0" smtClean="0"/>
              <a:t>OSPFv3 </a:t>
            </a:r>
            <a:r>
              <a:rPr lang="en-US" dirty="0"/>
              <a:t>Hello and Dead intervals can be modified </a:t>
            </a:r>
            <a:r>
              <a:rPr lang="en-US" dirty="0" smtClean="0"/>
              <a:t>using </a:t>
            </a:r>
            <a:r>
              <a:rPr lang="en-US" dirty="0"/>
              <a:t>the </a:t>
            </a:r>
            <a:r>
              <a:rPr lang="en-US" dirty="0" smtClean="0"/>
              <a:t>interface </a:t>
            </a:r>
            <a:r>
              <a:rPr lang="en-US" dirty="0"/>
              <a:t>configuration mode commands:</a:t>
            </a:r>
          </a:p>
          <a:p>
            <a:pPr lvl="1"/>
            <a:r>
              <a:rPr lang="en-US" b="1" dirty="0" smtClean="0"/>
              <a:t>ipv6 </a:t>
            </a:r>
            <a:r>
              <a:rPr lang="en-US" b="1" dirty="0"/>
              <a:t>ospf hello-interval </a:t>
            </a:r>
            <a:r>
              <a:rPr lang="en-US" i="1" dirty="0"/>
              <a:t>seconds</a:t>
            </a:r>
          </a:p>
          <a:p>
            <a:pPr lvl="1"/>
            <a:r>
              <a:rPr lang="en-US" b="1" dirty="0" smtClean="0"/>
              <a:t>ipv6 </a:t>
            </a:r>
            <a:r>
              <a:rPr lang="en-US" b="1" dirty="0"/>
              <a:t>ospf dead-interval </a:t>
            </a:r>
            <a:r>
              <a:rPr lang="en-US" i="1" dirty="0"/>
              <a:t>seconds</a:t>
            </a:r>
          </a:p>
          <a:p>
            <a:endParaRPr lang="en-US" dirty="0" smtClean="0"/>
          </a:p>
          <a:p>
            <a:r>
              <a:rPr lang="en-US" dirty="0" smtClean="0"/>
              <a:t>Use </a:t>
            </a:r>
            <a:r>
              <a:rPr lang="en-US" dirty="0"/>
              <a:t>the </a:t>
            </a:r>
            <a:r>
              <a:rPr lang="en-US" b="1" dirty="0"/>
              <a:t>no </a:t>
            </a:r>
            <a:r>
              <a:rPr lang="en-US" b="1" dirty="0" smtClean="0"/>
              <a:t>ipv6 </a:t>
            </a:r>
            <a:r>
              <a:rPr lang="en-US" b="1" dirty="0"/>
              <a:t>ospf hello-interval </a:t>
            </a:r>
            <a:r>
              <a:rPr lang="en-US" dirty="0"/>
              <a:t>and </a:t>
            </a:r>
            <a:r>
              <a:rPr lang="en-US" b="1" dirty="0"/>
              <a:t>no </a:t>
            </a:r>
            <a:r>
              <a:rPr lang="en-US" b="1" dirty="0" smtClean="0"/>
              <a:t>ipv6 </a:t>
            </a:r>
            <a:r>
              <a:rPr lang="en-US" b="1" dirty="0"/>
              <a:t>ospf dead-interval </a:t>
            </a:r>
            <a:r>
              <a:rPr lang="en-US" dirty="0" smtClean="0"/>
              <a:t>interface configuration commands </a:t>
            </a:r>
            <a:r>
              <a:rPr lang="en-US" dirty="0"/>
              <a:t>to reset the intervals to their default</a:t>
            </a:r>
            <a:r>
              <a:rPr lang="en-US" dirty="0" smtClean="0"/>
              <a:t>.</a:t>
            </a:r>
          </a:p>
        </p:txBody>
      </p:sp>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Modifying OSPFv3 Intervals</a:t>
            </a:r>
            <a:endParaRPr lang="en-US" dirty="0"/>
          </a:p>
        </p:txBody>
      </p:sp>
      <p:pic>
        <p:nvPicPr>
          <p:cNvPr id="6" name="Picture 5"/>
          <p:cNvPicPr>
            <a:picLocks noChangeAspect="1"/>
          </p:cNvPicPr>
          <p:nvPr/>
        </p:nvPicPr>
        <p:blipFill>
          <a:blip r:embed="rId3"/>
          <a:stretch>
            <a:fillRect/>
          </a:stretch>
        </p:blipFill>
        <p:spPr>
          <a:xfrm>
            <a:off x="5028103" y="729806"/>
            <a:ext cx="3127292" cy="1238035"/>
          </a:xfrm>
          <a:prstGeom prst="rect">
            <a:avLst/>
          </a:prstGeom>
        </p:spPr>
      </p:pic>
      <p:pic>
        <p:nvPicPr>
          <p:cNvPr id="8" name="Picture 7"/>
          <p:cNvPicPr>
            <a:picLocks noChangeAspect="1"/>
          </p:cNvPicPr>
          <p:nvPr/>
        </p:nvPicPr>
        <p:blipFill>
          <a:blip r:embed="rId4"/>
          <a:stretch>
            <a:fillRect/>
          </a:stretch>
        </p:blipFill>
        <p:spPr>
          <a:xfrm>
            <a:off x="5084476" y="2185121"/>
            <a:ext cx="3084354" cy="958941"/>
          </a:xfrm>
          <a:prstGeom prst="rect">
            <a:avLst/>
          </a:prstGeom>
        </p:spPr>
      </p:pic>
      <p:pic>
        <p:nvPicPr>
          <p:cNvPr id="9" name="Picture 8"/>
          <p:cNvPicPr>
            <a:picLocks noChangeAspect="1"/>
          </p:cNvPicPr>
          <p:nvPr/>
        </p:nvPicPr>
        <p:blipFill>
          <a:blip r:embed="rId5"/>
          <a:stretch>
            <a:fillRect/>
          </a:stretch>
        </p:blipFill>
        <p:spPr>
          <a:xfrm>
            <a:off x="5097933" y="3096312"/>
            <a:ext cx="3127292" cy="1588693"/>
          </a:xfrm>
          <a:prstGeom prst="rect">
            <a:avLst/>
          </a:prstGeom>
        </p:spPr>
      </p:pic>
    </p:spTree>
    <p:extLst>
      <p:ext uri="{BB962C8B-B14F-4D97-AF65-F5344CB8AC3E}">
        <p14:creationId xmlns:p14="http://schemas.microsoft.com/office/powerpoint/2010/main" val="321368718"/>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798250" y="798513"/>
            <a:ext cx="3545912"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Configuring OSPFv2 Advanced Features</a:t>
            </a:r>
            <a:endParaRPr lang="en-US" dirty="0"/>
          </a:p>
        </p:txBody>
      </p:sp>
    </p:spTree>
    <p:extLst>
      <p:ext uri="{BB962C8B-B14F-4D97-AF65-F5344CB8AC3E}">
        <p14:creationId xmlns:p14="http://schemas.microsoft.com/office/powerpoint/2010/main" val="300022061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839509" y="798513"/>
            <a:ext cx="3463395"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US" sz="1600" dirty="0" smtClean="0"/>
              <a:t>Advanced Single-Area OSPF Configurations</a:t>
            </a:r>
            <a:r>
              <a:rPr lang="en-US" dirty="0"/>
              <a:t/>
            </a:r>
            <a:br>
              <a:rPr lang="en-US" dirty="0"/>
            </a:br>
            <a:r>
              <a:rPr lang="en-US" dirty="0" smtClean="0"/>
              <a:t>Configuring OSPFv2 Advanced Features</a:t>
            </a:r>
            <a:endParaRPr lang="en-US" dirty="0"/>
          </a:p>
        </p:txBody>
      </p:sp>
    </p:spTree>
    <p:extLst>
      <p:ext uri="{BB962C8B-B14F-4D97-AF65-F5344CB8AC3E}">
        <p14:creationId xmlns:p14="http://schemas.microsoft.com/office/powerpoint/2010/main" val="2958364641"/>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8062031" cy="1802391"/>
          </a:xfrm>
        </p:spPr>
        <p:txBody>
          <a:bodyPr/>
          <a:lstStyle/>
          <a:p>
            <a:r>
              <a:rPr lang="en-US" dirty="0" smtClean="0"/>
              <a:t>10.2 Troubleshooting Single-Area OSPF Implementations</a:t>
            </a:r>
            <a:endParaRPr lang="en-US" dirty="0"/>
          </a:p>
        </p:txBody>
      </p:sp>
    </p:spTree>
    <p:extLst>
      <p:ext uri="{BB962C8B-B14F-4D97-AF65-F5344CB8AC3E}">
        <p14:creationId xmlns:p14="http://schemas.microsoft.com/office/powerpoint/2010/main" val="3638242185"/>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OSPF is a </a:t>
            </a:r>
            <a:r>
              <a:rPr lang="en-US" dirty="0" smtClean="0"/>
              <a:t>popular routing </a:t>
            </a:r>
            <a:r>
              <a:rPr lang="en-US" dirty="0"/>
              <a:t>protocol </a:t>
            </a:r>
            <a:r>
              <a:rPr lang="en-US" dirty="0" smtClean="0"/>
              <a:t>in </a:t>
            </a:r>
            <a:r>
              <a:rPr lang="en-US" dirty="0"/>
              <a:t>large enterprise networks. </a:t>
            </a:r>
          </a:p>
          <a:p>
            <a:endParaRPr lang="en-US" dirty="0" smtClean="0"/>
          </a:p>
          <a:p>
            <a:r>
              <a:rPr lang="en-US" dirty="0" smtClean="0"/>
              <a:t>Troubleshooting problems related to the exchange of routing information is one of the most essential skills for a network administrator.</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Components of Troubleshooting Single-Area OSPF</a:t>
            </a:r>
          </a:p>
        </p:txBody>
      </p:sp>
      <p:pic>
        <p:nvPicPr>
          <p:cNvPr id="3" name="Picture 2"/>
          <p:cNvPicPr>
            <a:picLocks noChangeAspect="1"/>
          </p:cNvPicPr>
          <p:nvPr/>
        </p:nvPicPr>
        <p:blipFill>
          <a:blip r:embed="rId3"/>
          <a:stretch>
            <a:fillRect/>
          </a:stretch>
        </p:blipFill>
        <p:spPr>
          <a:xfrm>
            <a:off x="2456158" y="2259542"/>
            <a:ext cx="4229100" cy="2114550"/>
          </a:xfrm>
          <a:prstGeom prst="rect">
            <a:avLst/>
          </a:prstGeom>
          <a:ln>
            <a:solidFill>
              <a:schemeClr val="accent1"/>
            </a:solidFill>
          </a:ln>
        </p:spPr>
      </p:pic>
    </p:spTree>
    <p:extLst>
      <p:ext uri="{BB962C8B-B14F-4D97-AF65-F5344CB8AC3E}">
        <p14:creationId xmlns:p14="http://schemas.microsoft.com/office/powerpoint/2010/main" val="587776258"/>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503202" cy="4155319"/>
          </a:xfrm>
        </p:spPr>
        <p:txBody>
          <a:bodyPr/>
          <a:lstStyle/>
          <a:p>
            <a:r>
              <a:rPr lang="en-US" dirty="0"/>
              <a:t>To troubleshoot OSPF, it is important to understand how OSPF routers traverse different OSPF states when adjacencies are being established.</a:t>
            </a:r>
          </a:p>
          <a:p>
            <a:endParaRPr lang="en-US" dirty="0" smtClean="0"/>
          </a:p>
          <a:p>
            <a:r>
              <a:rPr lang="en-US" dirty="0" smtClean="0"/>
              <a:t>When </a:t>
            </a:r>
            <a:r>
              <a:rPr lang="en-US" dirty="0"/>
              <a:t>troubleshooting OSPF neighbors, be aware that the FULL or 2WAY states are normal. </a:t>
            </a:r>
            <a:endParaRPr lang="en-US" dirty="0" smtClean="0"/>
          </a:p>
          <a:p>
            <a:pPr lvl="1"/>
            <a:r>
              <a:rPr lang="en-US" dirty="0" smtClean="0"/>
              <a:t>All </a:t>
            </a:r>
            <a:r>
              <a:rPr lang="en-US" dirty="0"/>
              <a:t>other states are </a:t>
            </a:r>
            <a:r>
              <a:rPr lang="en-US" dirty="0" smtClean="0"/>
              <a:t>transitory and the </a:t>
            </a:r>
            <a:r>
              <a:rPr lang="en-US" dirty="0"/>
              <a:t>router should not remain in those states for extended periods of </a:t>
            </a:r>
            <a:r>
              <a:rPr lang="en-US" dirty="0" smtClean="0"/>
              <a:t>time.</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OSPF States</a:t>
            </a:r>
            <a:endParaRPr lang="en-US" dirty="0"/>
          </a:p>
        </p:txBody>
      </p:sp>
      <p:pic>
        <p:nvPicPr>
          <p:cNvPr id="3" name="Picture 2"/>
          <p:cNvPicPr>
            <a:picLocks noChangeAspect="1"/>
          </p:cNvPicPr>
          <p:nvPr/>
        </p:nvPicPr>
        <p:blipFill>
          <a:blip r:embed="rId3"/>
          <a:stretch>
            <a:fillRect/>
          </a:stretch>
        </p:blipFill>
        <p:spPr>
          <a:xfrm>
            <a:off x="5791331" y="798944"/>
            <a:ext cx="2907702" cy="3822816"/>
          </a:xfrm>
          <a:prstGeom prst="rect">
            <a:avLst/>
          </a:prstGeom>
        </p:spPr>
      </p:pic>
    </p:spTree>
    <p:extLst>
      <p:ext uri="{BB962C8B-B14F-4D97-AF65-F5344CB8AC3E}">
        <p14:creationId xmlns:p14="http://schemas.microsoft.com/office/powerpoint/2010/main" val="166739135"/>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a:t>
            </a:r>
          </a:p>
        </p:txBody>
      </p:sp>
      <p:graphicFrame>
        <p:nvGraphicFramePr>
          <p:cNvPr id="7" name="Content Placeholder 3"/>
          <p:cNvGraphicFramePr>
            <a:graphicFrameLocks/>
          </p:cNvGraphicFramePr>
          <p:nvPr>
            <p:extLst>
              <p:ext uri="{D42A27DB-BD31-4B8C-83A1-F6EECF244321}">
                <p14:modId xmlns:p14="http://schemas.microsoft.com/office/powerpoint/2010/main" val="1025938713"/>
              </p:ext>
            </p:extLst>
          </p:nvPr>
        </p:nvGraphicFramePr>
        <p:xfrm>
          <a:off x="457291" y="1122081"/>
          <a:ext cx="8229418" cy="3264709"/>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38419">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200" dirty="0">
                          <a:effectLst/>
                          <a:latin typeface="+mn-lt"/>
                        </a:rPr>
                        <a:t>10.0.1.2</a:t>
                      </a:r>
                      <a:endParaRPr lang="en-US" sz="1200" dirty="0">
                        <a:solidFill>
                          <a:schemeClr val="tx1"/>
                        </a:solidFill>
                        <a:latin typeface="+mn-lt"/>
                      </a:endParaRPr>
                    </a:p>
                  </a:txBody>
                  <a:tcPr anchor="ctr"/>
                </a:tc>
                <a:tc>
                  <a:txBody>
                    <a:bodyPr/>
                    <a:lstStyle/>
                    <a:p>
                      <a:pPr algn="ctr" rtl="0" fontAlgn="t"/>
                      <a:r>
                        <a:rPr lang="en-US" sz="1200" dirty="0">
                          <a:effectLst/>
                          <a:latin typeface="+mn-lt"/>
                        </a:rPr>
                        <a:t>Class</a:t>
                      </a:r>
                      <a:r>
                        <a:rPr lang="en-US" sz="1200" baseline="0" dirty="0">
                          <a:effectLst/>
                          <a:latin typeface="+mn-lt"/>
                        </a:rPr>
                        <a:t> Activity</a:t>
                      </a:r>
                      <a:endParaRPr lang="en-US" sz="1200" dirty="0">
                        <a:effectLst/>
                        <a:latin typeface="+mn-lt"/>
                      </a:endParaRPr>
                    </a:p>
                  </a:txBody>
                  <a:tcPr marL="28575" marR="28575" marT="0" marB="0" anchor="ctr"/>
                </a:tc>
                <a:tc>
                  <a:txBody>
                    <a:bodyPr/>
                    <a:lstStyle/>
                    <a:p>
                      <a:pPr algn="l" rtl="0" fontAlgn="t"/>
                      <a:r>
                        <a:rPr lang="en-US" sz="1200" dirty="0">
                          <a:effectLst/>
                          <a:latin typeface="+mn-lt"/>
                        </a:rPr>
                        <a:t>DR and BDR Elections</a:t>
                      </a:r>
                    </a:p>
                  </a:txBody>
                  <a:tcPr marL="28575" marR="28575" marT="0" marB="0" anchor="ctr"/>
                </a:tc>
                <a:tc>
                  <a:txBody>
                    <a:bodyPr/>
                    <a:lstStyle/>
                    <a:p>
                      <a:pPr algn="l" rtl="0" fontAlgn="t"/>
                      <a:r>
                        <a:rPr lang="en-US" sz="1200" dirty="0">
                          <a:effectLst/>
                          <a:latin typeface="+mn-lt"/>
                        </a:rPr>
                        <a:t>Optional</a:t>
                      </a:r>
                    </a:p>
                  </a:txBody>
                  <a:tcPr marL="28575" marR="28575" marT="0" marB="0" anchor="ctr"/>
                </a:tc>
                <a:extLst>
                  <a:ext uri="{0D108BD9-81ED-4DB2-BD59-A6C34878D82A}">
                    <a16:rowId xmlns:a16="http://schemas.microsoft.com/office/drawing/2014/main" val="10001"/>
                  </a:ext>
                </a:extLst>
              </a:tr>
              <a:tr h="292629">
                <a:tc>
                  <a:txBody>
                    <a:bodyPr/>
                    <a:lstStyle/>
                    <a:p>
                      <a:pPr algn="ctr"/>
                      <a:r>
                        <a:rPr lang="en-US" sz="1200" dirty="0">
                          <a:effectLst/>
                          <a:latin typeface="+mn-lt"/>
                        </a:rPr>
                        <a:t>10.1.1.9 </a:t>
                      </a:r>
                      <a:endParaRPr lang="en-US" sz="1200" dirty="0">
                        <a:solidFill>
                          <a:schemeClr val="tx1"/>
                        </a:solidFill>
                        <a:latin typeface="+mn-lt"/>
                      </a:endParaRPr>
                    </a:p>
                  </a:txBody>
                  <a:tcPr anchor="ctr"/>
                </a:tc>
                <a:tc>
                  <a:txBody>
                    <a:bodyPr/>
                    <a:lstStyle/>
                    <a:p>
                      <a:pPr algn="ctr" rtl="0" fontAlgn="t"/>
                      <a:r>
                        <a:rPr lang="en-US" sz="1200" dirty="0">
                          <a:effectLst/>
                          <a:latin typeface="+mn-lt"/>
                        </a:rPr>
                        <a:t>Syntax Checker</a:t>
                      </a:r>
                    </a:p>
                  </a:txBody>
                  <a:tcPr marL="28575" marR="28575" marT="0" marB="0" anchor="ctr"/>
                </a:tc>
                <a:tc>
                  <a:txBody>
                    <a:bodyPr/>
                    <a:lstStyle/>
                    <a:p>
                      <a:pPr algn="l" rtl="0" fontAlgn="t"/>
                      <a:r>
                        <a:rPr lang="en-US" sz="1200" dirty="0">
                          <a:effectLst/>
                          <a:latin typeface="+mn-lt"/>
                        </a:rPr>
                        <a:t>Verify the Role and Adjacencies</a:t>
                      </a:r>
                    </a:p>
                  </a:txBody>
                  <a:tcPr marL="28575" marR="28575" marT="0" marB="0" anchor="ctr"/>
                </a:tc>
                <a:tc>
                  <a:txBody>
                    <a:bodyPr/>
                    <a:lstStyle/>
                    <a:p>
                      <a:pPr algn="l" rtl="0" fontAlgn="t"/>
                      <a:r>
                        <a:rPr lang="en-US" sz="1200" dirty="0" smtClean="0">
                          <a:effectLst/>
                          <a:latin typeface="+mn-lt"/>
                        </a:rPr>
                        <a:t>Recommended</a:t>
                      </a:r>
                      <a:endParaRPr lang="en-US" sz="1200" dirty="0">
                        <a:effectLst/>
                        <a:latin typeface="+mn-lt"/>
                      </a:endParaRPr>
                    </a:p>
                  </a:txBody>
                  <a:tcPr marL="28575" marR="28575" marT="0" marB="0" anchor="ctr"/>
                </a:tc>
                <a:extLst>
                  <a:ext uri="{0D108BD9-81ED-4DB2-BD59-A6C34878D82A}">
                    <a16:rowId xmlns:a16="http://schemas.microsoft.com/office/drawing/2014/main" val="10002"/>
                  </a:ext>
                </a:extLst>
              </a:tr>
              <a:tr h="292629">
                <a:tc>
                  <a:txBody>
                    <a:bodyPr/>
                    <a:lstStyle/>
                    <a:p>
                      <a:pPr algn="ctr"/>
                      <a:r>
                        <a:rPr lang="en-US" sz="1200" dirty="0">
                          <a:effectLst/>
                          <a:latin typeface="+mn-lt"/>
                        </a:rPr>
                        <a:t>10.1.1.10</a:t>
                      </a:r>
                      <a:endParaRPr lang="en-US" sz="1200" dirty="0">
                        <a:solidFill>
                          <a:schemeClr val="tx1"/>
                        </a:solidFill>
                        <a:latin typeface="+mn-lt"/>
                      </a:endParaRPr>
                    </a:p>
                  </a:txBody>
                  <a:tcPr anchor="ctr"/>
                </a:tc>
                <a:tc>
                  <a:txBody>
                    <a:bodyPr/>
                    <a:lstStyle/>
                    <a:p>
                      <a:pPr algn="ctr" rtl="0" fontAlgn="t"/>
                      <a:r>
                        <a:rPr lang="en-US" sz="1200" dirty="0">
                          <a:effectLst/>
                          <a:latin typeface="+mn-lt"/>
                        </a:rPr>
                        <a:t>Activity</a:t>
                      </a:r>
                    </a:p>
                  </a:txBody>
                  <a:tcPr marL="28575" marR="28575" marT="0" marB="0" anchor="ctr"/>
                </a:tc>
                <a:tc>
                  <a:txBody>
                    <a:bodyPr/>
                    <a:lstStyle/>
                    <a:p>
                      <a:pPr algn="l" rtl="0" fontAlgn="t"/>
                      <a:r>
                        <a:rPr lang="en-US" sz="1200" dirty="0">
                          <a:effectLst/>
                          <a:latin typeface="+mn-lt"/>
                        </a:rPr>
                        <a:t>Identify OSPF Network Type Terminology</a:t>
                      </a:r>
                    </a:p>
                  </a:txBody>
                  <a:tcPr marL="28575" marR="28575" marT="0" marB="0" anchor="ctr"/>
                </a:tc>
                <a:tc>
                  <a:txBody>
                    <a:bodyPr/>
                    <a:lstStyle/>
                    <a:p>
                      <a:pPr algn="l" rtl="0" fontAlgn="t"/>
                      <a:r>
                        <a:rPr lang="en-US" sz="1200" dirty="0" smtClean="0">
                          <a:effectLst/>
                          <a:latin typeface="+mn-lt"/>
                        </a:rPr>
                        <a:t>Recommended</a:t>
                      </a:r>
                      <a:endParaRPr lang="en-US" sz="1200" dirty="0">
                        <a:effectLst/>
                        <a:latin typeface="+mn-lt"/>
                      </a:endParaRPr>
                    </a:p>
                  </a:txBody>
                  <a:tcPr marL="28575" marR="28575" marT="0" marB="0" anchor="ctr"/>
                </a:tc>
                <a:extLst>
                  <a:ext uri="{0D108BD9-81ED-4DB2-BD59-A6C34878D82A}">
                    <a16:rowId xmlns:a16="http://schemas.microsoft.com/office/drawing/2014/main" val="10003"/>
                  </a:ext>
                </a:extLst>
              </a:tr>
              <a:tr h="292629">
                <a:tc>
                  <a:txBody>
                    <a:bodyPr/>
                    <a:lstStyle/>
                    <a:p>
                      <a:pPr algn="ctr"/>
                      <a:r>
                        <a:rPr lang="en-US" sz="1200" dirty="0">
                          <a:effectLst/>
                          <a:latin typeface="+mn-lt"/>
                        </a:rPr>
                        <a:t>10.1.1.11</a:t>
                      </a:r>
                      <a:endParaRPr lang="en-US" sz="1200" dirty="0">
                        <a:solidFill>
                          <a:schemeClr val="tx1"/>
                        </a:solidFill>
                        <a:latin typeface="+mn-lt"/>
                      </a:endParaRPr>
                    </a:p>
                  </a:txBody>
                  <a:tcPr anchor="ctr"/>
                </a:tc>
                <a:tc>
                  <a:txBody>
                    <a:bodyPr/>
                    <a:lstStyle/>
                    <a:p>
                      <a:pPr algn="ctr" rtl="0" fontAlgn="t"/>
                      <a:r>
                        <a:rPr lang="en-US" sz="1200" dirty="0">
                          <a:effectLst/>
                          <a:latin typeface="+mn-lt"/>
                        </a:rPr>
                        <a:t>Activity</a:t>
                      </a:r>
                    </a:p>
                  </a:txBody>
                  <a:tcPr marL="28575" marR="28575" marT="0" marB="0" anchor="ctr"/>
                </a:tc>
                <a:tc>
                  <a:txBody>
                    <a:bodyPr/>
                    <a:lstStyle/>
                    <a:p>
                      <a:pPr algn="l" rtl="0" fontAlgn="t"/>
                      <a:r>
                        <a:rPr lang="en-US" sz="1200" dirty="0">
                          <a:effectLst/>
                          <a:latin typeface="+mn-lt"/>
                        </a:rPr>
                        <a:t>Select the Designated Router</a:t>
                      </a:r>
                    </a:p>
                  </a:txBody>
                  <a:tcPr marL="28575" marR="28575" marT="0" marB="0" anchor="ctr"/>
                </a:tc>
                <a:tc>
                  <a:txBody>
                    <a:bodyPr/>
                    <a:lstStyle/>
                    <a:p>
                      <a:pPr algn="l" rtl="0" fontAlgn="t"/>
                      <a:r>
                        <a:rPr lang="en-US" sz="1200" dirty="0" smtClean="0">
                          <a:effectLst/>
                          <a:latin typeface="+mn-lt"/>
                        </a:rPr>
                        <a:t>Recommended</a:t>
                      </a:r>
                      <a:endParaRPr lang="en-US" sz="1200" dirty="0">
                        <a:effectLst/>
                        <a:latin typeface="+mn-lt"/>
                      </a:endParaRPr>
                    </a:p>
                  </a:txBody>
                  <a:tcPr marL="28575" marR="28575" marT="0" marB="0" anchor="ctr"/>
                </a:tc>
                <a:extLst>
                  <a:ext uri="{0D108BD9-81ED-4DB2-BD59-A6C34878D82A}">
                    <a16:rowId xmlns:a16="http://schemas.microsoft.com/office/drawing/2014/main" val="10004"/>
                  </a:ext>
                </a:extLst>
              </a:tr>
              <a:tr h="292629">
                <a:tc>
                  <a:txBody>
                    <a:bodyPr/>
                    <a:lstStyle/>
                    <a:p>
                      <a:pPr algn="ctr"/>
                      <a:r>
                        <a:rPr lang="en-US" sz="1200" dirty="0">
                          <a:effectLst/>
                          <a:latin typeface="+mn-lt"/>
                        </a:rPr>
                        <a:t>10.1.1.12 </a:t>
                      </a:r>
                      <a:endParaRPr lang="en-US" sz="1200" dirty="0">
                        <a:solidFill>
                          <a:schemeClr val="tx1"/>
                        </a:solidFill>
                        <a:latin typeface="+mn-lt"/>
                      </a:endParaRPr>
                    </a:p>
                  </a:txBody>
                  <a:tcPr anchor="ctr"/>
                </a:tc>
                <a:tc>
                  <a:txBody>
                    <a:bodyPr/>
                    <a:lstStyle/>
                    <a:p>
                      <a:pPr algn="ctr" rtl="0" fontAlgn="t"/>
                      <a:r>
                        <a:rPr lang="en-US" sz="1200" dirty="0">
                          <a:effectLst/>
                          <a:latin typeface="+mn-lt"/>
                        </a:rPr>
                        <a:t>Packet Tracer</a:t>
                      </a:r>
                    </a:p>
                  </a:txBody>
                  <a:tcPr marL="28575" marR="28575" marT="0" marB="0" anchor="ctr"/>
                </a:tc>
                <a:tc>
                  <a:txBody>
                    <a:bodyPr/>
                    <a:lstStyle/>
                    <a:p>
                      <a:pPr algn="l" rtl="0" fontAlgn="t"/>
                      <a:r>
                        <a:rPr lang="en-US" sz="1200" dirty="0">
                          <a:effectLst/>
                          <a:latin typeface="+mn-lt"/>
                        </a:rPr>
                        <a:t>Determining the DR and BDR</a:t>
                      </a:r>
                    </a:p>
                  </a:txBody>
                  <a:tcPr marL="28575" marR="28575" marT="0" marB="0" anchor="ctr"/>
                </a:tc>
                <a:tc>
                  <a:txBody>
                    <a:bodyPr/>
                    <a:lstStyle/>
                    <a:p>
                      <a:pPr algn="l" rtl="0" fontAlgn="t"/>
                      <a:r>
                        <a:rPr lang="en-US" sz="1200" dirty="0">
                          <a:effectLst/>
                          <a:latin typeface="+mn-lt"/>
                        </a:rPr>
                        <a:t>Optional</a:t>
                      </a:r>
                    </a:p>
                  </a:txBody>
                  <a:tcPr marL="28575" marR="28575" marT="0" marB="0" anchor="ctr"/>
                </a:tc>
                <a:extLst>
                  <a:ext uri="{0D108BD9-81ED-4DB2-BD59-A6C34878D82A}">
                    <a16:rowId xmlns:a16="http://schemas.microsoft.com/office/drawing/2014/main" val="10005"/>
                  </a:ext>
                </a:extLst>
              </a:tr>
              <a:tr h="292629">
                <a:tc>
                  <a:txBody>
                    <a:bodyPr/>
                    <a:lstStyle/>
                    <a:p>
                      <a:pPr algn="ctr"/>
                      <a:r>
                        <a:rPr lang="en-US" sz="1200" dirty="0">
                          <a:effectLst/>
                          <a:latin typeface="+mn-lt"/>
                        </a:rPr>
                        <a:t>10.1.1.13 </a:t>
                      </a:r>
                      <a:endParaRPr lang="en-US" sz="1200" dirty="0">
                        <a:solidFill>
                          <a:schemeClr val="tx1"/>
                        </a:solidFill>
                        <a:latin typeface="+mn-lt"/>
                      </a:endParaRPr>
                    </a:p>
                  </a:txBody>
                  <a:tcPr anchor="ctr"/>
                </a:tc>
                <a:tc>
                  <a:txBody>
                    <a:bodyPr/>
                    <a:lstStyle/>
                    <a:p>
                      <a:pPr algn="ctr" rtl="0" fontAlgn="t"/>
                      <a:r>
                        <a:rPr lang="en-US" sz="1200" dirty="0">
                          <a:effectLst/>
                          <a:latin typeface="+mn-lt"/>
                        </a:rPr>
                        <a:t>Lab</a:t>
                      </a:r>
                    </a:p>
                  </a:txBody>
                  <a:tcPr marL="28575" marR="28575" marT="0" marB="0" anchor="ctr"/>
                </a:tc>
                <a:tc>
                  <a:txBody>
                    <a:bodyPr/>
                    <a:lstStyle/>
                    <a:p>
                      <a:pPr algn="l" rtl="0" fontAlgn="t"/>
                      <a:r>
                        <a:rPr lang="en-US" sz="1200" dirty="0">
                          <a:effectLst/>
                          <a:latin typeface="+mn-lt"/>
                        </a:rPr>
                        <a:t>Configuring OSPFv2 on a Multiaccess Network</a:t>
                      </a:r>
                    </a:p>
                  </a:txBody>
                  <a:tcPr marL="28575" marR="28575" marT="0" marB="0" anchor="ctr"/>
                </a:tc>
                <a:tc>
                  <a:txBody>
                    <a:bodyPr/>
                    <a:lstStyle/>
                    <a:p>
                      <a:pPr algn="l" rtl="0" fontAlgn="t"/>
                      <a:r>
                        <a:rPr lang="en-US" sz="1200" dirty="0">
                          <a:effectLst/>
                          <a:latin typeface="+mn-lt"/>
                        </a:rPr>
                        <a:t>Optional</a:t>
                      </a:r>
                    </a:p>
                  </a:txBody>
                  <a:tcPr marL="28575" marR="28575" marT="0" marB="0" anchor="ctr"/>
                </a:tc>
                <a:extLst>
                  <a:ext uri="{0D108BD9-81ED-4DB2-BD59-A6C34878D82A}">
                    <a16:rowId xmlns:a16="http://schemas.microsoft.com/office/drawing/2014/main" val="10006"/>
                  </a:ext>
                </a:extLst>
              </a:tr>
              <a:tr h="292629">
                <a:tc>
                  <a:txBody>
                    <a:bodyPr/>
                    <a:lstStyle/>
                    <a:p>
                      <a:pPr algn="ctr"/>
                      <a:r>
                        <a:rPr lang="en-US" sz="1200" dirty="0">
                          <a:effectLst/>
                          <a:latin typeface="+mn-lt"/>
                        </a:rPr>
                        <a:t>10.1.2.2 </a:t>
                      </a:r>
                      <a:endParaRPr lang="en-US" sz="1200" dirty="0">
                        <a:solidFill>
                          <a:schemeClr val="tx1"/>
                        </a:solidFill>
                        <a:latin typeface="+mn-lt"/>
                      </a:endParaRPr>
                    </a:p>
                  </a:txBody>
                  <a:tcPr anchor="ctr"/>
                </a:tc>
                <a:tc>
                  <a:txBody>
                    <a:bodyPr/>
                    <a:lstStyle/>
                    <a:p>
                      <a:pPr algn="ctr" rtl="0" fontAlgn="t"/>
                      <a:r>
                        <a:rPr lang="en-US" sz="1200" dirty="0">
                          <a:effectLst/>
                          <a:latin typeface="+mn-lt"/>
                        </a:rPr>
                        <a:t>Syntax Checker</a:t>
                      </a:r>
                    </a:p>
                  </a:txBody>
                  <a:tcPr marL="28575" marR="28575" marT="0" marB="0" anchor="ctr"/>
                </a:tc>
                <a:tc>
                  <a:txBody>
                    <a:bodyPr/>
                    <a:lstStyle/>
                    <a:p>
                      <a:pPr algn="l" rtl="0" fontAlgn="t"/>
                      <a:r>
                        <a:rPr lang="en-US" sz="1200" dirty="0">
                          <a:effectLst/>
                          <a:latin typeface="+mn-lt"/>
                        </a:rPr>
                        <a:t>Verifying a Propagated Default Route on R1 and R3</a:t>
                      </a:r>
                    </a:p>
                  </a:txBody>
                  <a:tcPr marL="28575" marR="28575" marT="0" marB="0" anchor="ctr"/>
                </a:tc>
                <a:tc>
                  <a:txBody>
                    <a:bodyPr/>
                    <a:lstStyle/>
                    <a:p>
                      <a:pPr algn="l" rtl="0" fontAlgn="t"/>
                      <a:r>
                        <a:rPr lang="en-US" sz="1200" dirty="0" smtClean="0">
                          <a:effectLst/>
                          <a:latin typeface="+mn-lt"/>
                        </a:rPr>
                        <a:t>Recommended</a:t>
                      </a:r>
                      <a:endParaRPr lang="en-US" sz="1200" dirty="0">
                        <a:effectLst/>
                        <a:latin typeface="+mn-lt"/>
                      </a:endParaRPr>
                    </a:p>
                  </a:txBody>
                  <a:tcPr marL="28575" marR="28575" marT="0" marB="0" anchor="ctr"/>
                </a:tc>
                <a:extLst>
                  <a:ext uri="{0D108BD9-81ED-4DB2-BD59-A6C34878D82A}">
                    <a16:rowId xmlns:a16="http://schemas.microsoft.com/office/drawing/2014/main" val="10007"/>
                  </a:ext>
                </a:extLst>
              </a:tr>
              <a:tr h="292629">
                <a:tc>
                  <a:txBody>
                    <a:bodyPr/>
                    <a:lstStyle/>
                    <a:p>
                      <a:pPr algn="ctr"/>
                      <a:r>
                        <a:rPr lang="en-US" sz="1200" dirty="0">
                          <a:effectLst/>
                          <a:latin typeface="+mn-lt"/>
                        </a:rPr>
                        <a:t>10.1.2.4 </a:t>
                      </a:r>
                      <a:endParaRPr lang="en-US" sz="1200" dirty="0">
                        <a:solidFill>
                          <a:schemeClr val="tx1"/>
                        </a:solidFill>
                        <a:latin typeface="+mn-lt"/>
                      </a:endParaRPr>
                    </a:p>
                  </a:txBody>
                  <a:tcPr anchor="ctr"/>
                </a:tc>
                <a:tc>
                  <a:txBody>
                    <a:bodyPr/>
                    <a:lstStyle/>
                    <a:p>
                      <a:pPr algn="ctr" rtl="0" fontAlgn="t"/>
                      <a:r>
                        <a:rPr lang="en-US" sz="1200" dirty="0">
                          <a:effectLst/>
                          <a:latin typeface="+mn-lt"/>
                        </a:rPr>
                        <a:t>Syntax Checker</a:t>
                      </a:r>
                    </a:p>
                  </a:txBody>
                  <a:tcPr marL="28575" marR="28575" marT="0" marB="0" anchor="ctr"/>
                </a:tc>
                <a:tc>
                  <a:txBody>
                    <a:bodyPr/>
                    <a:lstStyle/>
                    <a:p>
                      <a:pPr algn="l" rtl="0" fontAlgn="t"/>
                      <a:r>
                        <a:rPr lang="en-US" sz="1200" dirty="0">
                          <a:effectLst/>
                          <a:latin typeface="+mn-lt"/>
                        </a:rPr>
                        <a:t>Verifying a IPv6</a:t>
                      </a:r>
                      <a:r>
                        <a:rPr lang="en-US" sz="1200" baseline="0" dirty="0">
                          <a:effectLst/>
                          <a:latin typeface="+mn-lt"/>
                        </a:rPr>
                        <a:t> </a:t>
                      </a:r>
                      <a:r>
                        <a:rPr lang="en-US" sz="1200" dirty="0">
                          <a:effectLst/>
                          <a:latin typeface="+mn-lt"/>
                        </a:rPr>
                        <a:t>Default Route on R1</a:t>
                      </a:r>
                    </a:p>
                  </a:txBody>
                  <a:tcPr marL="28575" marR="28575" marT="0" marB="0" anchor="ctr"/>
                </a:tc>
                <a:tc>
                  <a:txBody>
                    <a:bodyPr/>
                    <a:lstStyle/>
                    <a:p>
                      <a:pPr algn="l" rtl="0" fontAlgn="t"/>
                      <a:r>
                        <a:rPr lang="en-US" sz="1200" dirty="0" smtClean="0">
                          <a:effectLst/>
                          <a:latin typeface="+mn-lt"/>
                        </a:rPr>
                        <a:t>Recommended</a:t>
                      </a:r>
                      <a:endParaRPr lang="en-US" sz="1200" dirty="0">
                        <a:effectLst/>
                        <a:latin typeface="+mn-lt"/>
                      </a:endParaRPr>
                    </a:p>
                  </a:txBody>
                  <a:tcPr marL="28575" marR="28575" marT="0" marB="0" anchor="ctr"/>
                </a:tc>
                <a:extLst>
                  <a:ext uri="{0D108BD9-81ED-4DB2-BD59-A6C34878D82A}">
                    <a16:rowId xmlns:a16="http://schemas.microsoft.com/office/drawing/2014/main" val="10008"/>
                  </a:ext>
                </a:extLst>
              </a:tr>
              <a:tr h="292629">
                <a:tc>
                  <a:txBody>
                    <a:bodyPr/>
                    <a:lstStyle/>
                    <a:p>
                      <a:pPr algn="ctr"/>
                      <a:r>
                        <a:rPr lang="en-US" sz="1200" dirty="0">
                          <a:effectLst/>
                          <a:latin typeface="+mn-lt"/>
                        </a:rPr>
                        <a:t>10.1.2.5 </a:t>
                      </a:r>
                      <a:endParaRPr lang="en-US" sz="1200" dirty="0">
                        <a:solidFill>
                          <a:schemeClr val="tx1"/>
                        </a:solidFill>
                        <a:latin typeface="+mn-lt"/>
                      </a:endParaRPr>
                    </a:p>
                  </a:txBody>
                  <a:tcPr anchor="ctr"/>
                </a:tc>
                <a:tc>
                  <a:txBody>
                    <a:bodyPr/>
                    <a:lstStyle/>
                    <a:p>
                      <a:pPr algn="ctr" rtl="0" fontAlgn="t"/>
                      <a:r>
                        <a:rPr lang="en-US" sz="1200" dirty="0">
                          <a:effectLst/>
                          <a:latin typeface="+mn-lt"/>
                        </a:rPr>
                        <a:t>Packet Tracer</a:t>
                      </a:r>
                    </a:p>
                  </a:txBody>
                  <a:tcPr marL="28575" marR="28575" marT="0" marB="0" anchor="ctr"/>
                </a:tc>
                <a:tc>
                  <a:txBody>
                    <a:bodyPr/>
                    <a:lstStyle/>
                    <a:p>
                      <a:pPr algn="l" rtl="0" fontAlgn="t"/>
                      <a:r>
                        <a:rPr lang="en-US" sz="1200" dirty="0">
                          <a:effectLst/>
                          <a:latin typeface="+mn-lt"/>
                        </a:rPr>
                        <a:t>Propagating a Default Route in OSPFv2</a:t>
                      </a:r>
                    </a:p>
                  </a:txBody>
                  <a:tcPr marL="28575" marR="28575" marT="0" marB="0" anchor="ctr"/>
                </a:tc>
                <a:tc>
                  <a:txBody>
                    <a:bodyPr/>
                    <a:lstStyle/>
                    <a:p>
                      <a:pPr algn="l" rtl="0" fontAlgn="t"/>
                      <a:r>
                        <a:rPr lang="en-US" sz="1200" dirty="0">
                          <a:effectLst/>
                          <a:latin typeface="+mn-lt"/>
                        </a:rPr>
                        <a:t>Recommended</a:t>
                      </a:r>
                    </a:p>
                  </a:txBody>
                  <a:tcPr marL="28575" marR="28575" marT="0" marB="0" anchor="ctr"/>
                </a:tc>
                <a:extLst>
                  <a:ext uri="{0D108BD9-81ED-4DB2-BD59-A6C34878D82A}">
                    <a16:rowId xmlns:a16="http://schemas.microsoft.com/office/drawing/2014/main" val="2582900979"/>
                  </a:ext>
                </a:extLst>
              </a:tr>
              <a:tr h="292629">
                <a:tc>
                  <a:txBody>
                    <a:bodyPr/>
                    <a:lstStyle/>
                    <a:p>
                      <a:pPr algn="ctr"/>
                      <a:r>
                        <a:rPr lang="en-US" sz="1200" dirty="0">
                          <a:effectLst/>
                          <a:latin typeface="+mn-lt"/>
                        </a:rPr>
                        <a:t>10.1.3.4 </a:t>
                      </a:r>
                      <a:endParaRPr lang="en-US" sz="1200" dirty="0">
                        <a:solidFill>
                          <a:schemeClr val="tx1"/>
                        </a:solidFill>
                        <a:latin typeface="+mn-lt"/>
                      </a:endParaRPr>
                    </a:p>
                  </a:txBody>
                  <a:tcPr anchor="ctr"/>
                </a:tc>
                <a:tc>
                  <a:txBody>
                    <a:bodyPr/>
                    <a:lstStyle/>
                    <a:p>
                      <a:pPr algn="ctr" rtl="0" fontAlgn="t"/>
                      <a:r>
                        <a:rPr lang="en-US" sz="1200" dirty="0">
                          <a:effectLst/>
                          <a:latin typeface="+mn-lt"/>
                        </a:rPr>
                        <a:t>Packet Tracer</a:t>
                      </a:r>
                    </a:p>
                  </a:txBody>
                  <a:tcPr marL="28575" marR="28575" marT="0" marB="0" anchor="ctr"/>
                </a:tc>
                <a:tc>
                  <a:txBody>
                    <a:bodyPr/>
                    <a:lstStyle/>
                    <a:p>
                      <a:pPr algn="l" rtl="0" fontAlgn="t"/>
                      <a:r>
                        <a:rPr lang="en-US" sz="1200" dirty="0">
                          <a:effectLst/>
                          <a:latin typeface="+mn-lt"/>
                        </a:rPr>
                        <a:t>Configuring OSPF Advance Features</a:t>
                      </a:r>
                    </a:p>
                  </a:txBody>
                  <a:tcPr marL="28575" marR="28575" marT="0" marB="0" anchor="ctr"/>
                </a:tc>
                <a:tc>
                  <a:txBody>
                    <a:bodyPr/>
                    <a:lstStyle/>
                    <a:p>
                      <a:pPr algn="l" rtl="0" fontAlgn="t"/>
                      <a:r>
                        <a:rPr lang="en-US" sz="1200" dirty="0">
                          <a:effectLst/>
                          <a:latin typeface="+mn-lt"/>
                        </a:rPr>
                        <a:t>Optional</a:t>
                      </a:r>
                    </a:p>
                  </a:txBody>
                  <a:tcPr marL="28575" marR="28575" marT="0" marB="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145273728"/>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21103" y="944650"/>
            <a:ext cx="3640080" cy="3330896"/>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4" y="798944"/>
            <a:ext cx="5067953" cy="4155319"/>
          </a:xfrm>
        </p:spPr>
        <p:txBody>
          <a:bodyPr/>
          <a:lstStyle/>
          <a:p>
            <a:r>
              <a:rPr lang="en-US" dirty="0" smtClean="0"/>
              <a:t>Common OSPFv2 troubleshooting commands include:</a:t>
            </a:r>
            <a:endParaRPr lang="en-US" dirty="0"/>
          </a:p>
          <a:p>
            <a:pPr lvl="1"/>
            <a:r>
              <a:rPr lang="en-US" b="1" dirty="0" smtClean="0"/>
              <a:t>show </a:t>
            </a:r>
            <a:r>
              <a:rPr lang="en-US" b="1" dirty="0"/>
              <a:t>ip protocols </a:t>
            </a:r>
            <a:r>
              <a:rPr lang="en-US" dirty="0" smtClean="0"/>
              <a:t>- </a:t>
            </a:r>
            <a:r>
              <a:rPr lang="en-US" dirty="0"/>
              <a:t>Used to verify vital OSPFv2 configuration </a:t>
            </a:r>
            <a:r>
              <a:rPr lang="en-US" dirty="0" smtClean="0"/>
              <a:t>information.</a:t>
            </a:r>
            <a:endParaRPr lang="en-US" dirty="0"/>
          </a:p>
          <a:p>
            <a:pPr lvl="1"/>
            <a:r>
              <a:rPr lang="en-US" b="1" dirty="0"/>
              <a:t>show ip ospf neighbor </a:t>
            </a:r>
            <a:r>
              <a:rPr lang="en-US" dirty="0" smtClean="0"/>
              <a:t>- </a:t>
            </a:r>
            <a:r>
              <a:rPr lang="en-US" dirty="0"/>
              <a:t>Used to verify that the router has formed an OSPFv2 adjacency with its neighboring routers. </a:t>
            </a:r>
          </a:p>
          <a:p>
            <a:pPr lvl="1"/>
            <a:r>
              <a:rPr lang="en-US" b="1" dirty="0"/>
              <a:t>show ip ospf interface </a:t>
            </a:r>
            <a:r>
              <a:rPr lang="en-US" dirty="0" smtClean="0"/>
              <a:t>- </a:t>
            </a:r>
            <a:r>
              <a:rPr lang="en-US" dirty="0"/>
              <a:t>Used to display the OSPFv2 parameters configured on an </a:t>
            </a:r>
            <a:r>
              <a:rPr lang="en-US" dirty="0" smtClean="0"/>
              <a:t>interface.</a:t>
            </a:r>
            <a:endParaRPr lang="en-US" dirty="0"/>
          </a:p>
          <a:p>
            <a:pPr lvl="1"/>
            <a:r>
              <a:rPr lang="en-US" b="1" dirty="0"/>
              <a:t>show ip ospf </a:t>
            </a:r>
            <a:r>
              <a:rPr lang="en-US" dirty="0" smtClean="0"/>
              <a:t>- </a:t>
            </a:r>
            <a:r>
              <a:rPr lang="en-US" dirty="0"/>
              <a:t>Used to examine the OSPFv2 process ID and router ID</a:t>
            </a:r>
            <a:r>
              <a:rPr lang="en-US" dirty="0" smtClean="0"/>
              <a:t>.</a:t>
            </a:r>
            <a:endParaRPr lang="en-US" dirty="0"/>
          </a:p>
          <a:p>
            <a:pPr lvl="1"/>
            <a:r>
              <a:rPr lang="en-US" b="1" dirty="0"/>
              <a:t>show ip route ospf </a:t>
            </a:r>
            <a:r>
              <a:rPr lang="en-US" dirty="0" smtClean="0"/>
              <a:t>- </a:t>
            </a:r>
            <a:r>
              <a:rPr lang="en-US" dirty="0"/>
              <a:t>Used to display only the OSPFv2 learned routes in the IPv4 routing table. </a:t>
            </a:r>
            <a:r>
              <a:rPr lang="en-US" dirty="0" smtClean="0"/>
              <a:t>T</a:t>
            </a:r>
            <a:endParaRPr lang="en-US" dirty="0"/>
          </a:p>
          <a:p>
            <a:pPr lvl="1"/>
            <a:r>
              <a:rPr lang="en-US" b="1" dirty="0"/>
              <a:t>clear ip ospf </a:t>
            </a:r>
            <a:r>
              <a:rPr lang="en-US" dirty="0"/>
              <a:t>[</a:t>
            </a:r>
            <a:r>
              <a:rPr lang="en-US" i="1" dirty="0"/>
              <a:t>process-id</a:t>
            </a:r>
            <a:r>
              <a:rPr lang="en-US" dirty="0"/>
              <a:t>] </a:t>
            </a:r>
            <a:r>
              <a:rPr lang="en-US" b="1" dirty="0"/>
              <a:t>process </a:t>
            </a:r>
            <a:r>
              <a:rPr lang="en-US" dirty="0"/>
              <a:t>- Used to reset the OSPFv2 neighbor </a:t>
            </a:r>
            <a:r>
              <a:rPr lang="en-US" dirty="0" smtClean="0"/>
              <a:t>adjacencies</a:t>
            </a:r>
            <a:endParaRPr lang="en-US" dirty="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OSPF Troubleshooting Commands</a:t>
            </a:r>
            <a:endParaRPr lang="en-US" dirty="0"/>
          </a:p>
        </p:txBody>
      </p:sp>
      <p:sp>
        <p:nvSpPr>
          <p:cNvPr id="4" name="Rectangle 3"/>
          <p:cNvSpPr/>
          <p:nvPr/>
        </p:nvSpPr>
        <p:spPr>
          <a:xfrm>
            <a:off x="5323064" y="44417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pic>
        <p:nvPicPr>
          <p:cNvPr id="3" name="Picture 2"/>
          <p:cNvPicPr>
            <a:picLocks noChangeAspect="1"/>
          </p:cNvPicPr>
          <p:nvPr/>
        </p:nvPicPr>
        <p:blipFill>
          <a:blip r:embed="rId3"/>
          <a:stretch>
            <a:fillRect/>
          </a:stretch>
        </p:blipFill>
        <p:spPr>
          <a:xfrm>
            <a:off x="5321103" y="990599"/>
            <a:ext cx="3046745" cy="2690283"/>
          </a:xfrm>
          <a:prstGeom prst="rect">
            <a:avLst/>
          </a:prstGeom>
        </p:spPr>
      </p:pic>
      <p:pic>
        <p:nvPicPr>
          <p:cNvPr id="5" name="Picture 4"/>
          <p:cNvPicPr>
            <a:picLocks noChangeAspect="1"/>
          </p:cNvPicPr>
          <p:nvPr/>
        </p:nvPicPr>
        <p:blipFill>
          <a:blip r:embed="rId4"/>
          <a:stretch>
            <a:fillRect/>
          </a:stretch>
        </p:blipFill>
        <p:spPr>
          <a:xfrm>
            <a:off x="5321103" y="3481912"/>
            <a:ext cx="3530994" cy="793633"/>
          </a:xfrm>
          <a:prstGeom prst="rect">
            <a:avLst/>
          </a:prstGeom>
        </p:spPr>
      </p:pic>
    </p:spTree>
    <p:extLst>
      <p:ext uri="{BB962C8B-B14F-4D97-AF65-F5344CB8AC3E}">
        <p14:creationId xmlns:p14="http://schemas.microsoft.com/office/powerpoint/2010/main" val="2138445909"/>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OSPF problems usually relate </a:t>
            </a:r>
            <a:r>
              <a:rPr lang="en-US" dirty="0" smtClean="0"/>
              <a:t>to:</a:t>
            </a:r>
            <a:endParaRPr lang="en-US" dirty="0"/>
          </a:p>
          <a:p>
            <a:pPr lvl="1"/>
            <a:r>
              <a:rPr lang="en-US" dirty="0" smtClean="0"/>
              <a:t>Neighbor </a:t>
            </a:r>
            <a:r>
              <a:rPr lang="en-US" dirty="0"/>
              <a:t>adjacencies</a:t>
            </a:r>
          </a:p>
          <a:p>
            <a:pPr lvl="1"/>
            <a:r>
              <a:rPr lang="en-US" dirty="0"/>
              <a:t>Missing routes</a:t>
            </a:r>
          </a:p>
          <a:p>
            <a:pPr lvl="1"/>
            <a:r>
              <a:rPr lang="en-US" dirty="0"/>
              <a:t>Path </a:t>
            </a:r>
            <a:r>
              <a:rPr lang="en-US" dirty="0" smtClean="0"/>
              <a:t>selection</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Components of Troubleshooting </a:t>
            </a:r>
            <a:r>
              <a:rPr lang="en-US" dirty="0" smtClean="0"/>
              <a:t>OSPF</a:t>
            </a:r>
            <a:endParaRPr lang="en-US" dirty="0"/>
          </a:p>
        </p:txBody>
      </p:sp>
      <p:pic>
        <p:nvPicPr>
          <p:cNvPr id="3" name="Picture 2"/>
          <p:cNvPicPr>
            <a:picLocks noChangeAspect="1"/>
          </p:cNvPicPr>
          <p:nvPr/>
        </p:nvPicPr>
        <p:blipFill>
          <a:blip r:embed="rId3"/>
          <a:stretch>
            <a:fillRect/>
          </a:stretch>
        </p:blipFill>
        <p:spPr>
          <a:xfrm>
            <a:off x="3412066" y="864458"/>
            <a:ext cx="3024717" cy="3900687"/>
          </a:xfrm>
          <a:prstGeom prst="rect">
            <a:avLst/>
          </a:prstGeom>
        </p:spPr>
      </p:pic>
      <p:sp>
        <p:nvSpPr>
          <p:cNvPr id="5" name="Rectangle 4"/>
          <p:cNvSpPr/>
          <p:nvPr/>
        </p:nvSpPr>
        <p:spPr>
          <a:xfrm>
            <a:off x="6606209" y="1422400"/>
            <a:ext cx="2038258" cy="812518"/>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100" b="1" dirty="0" smtClean="0"/>
              <a:t>Use:</a:t>
            </a:r>
          </a:p>
          <a:p>
            <a:pPr marL="171450" indent="-171450">
              <a:buFont typeface="Arial" panose="020B0604020202020204" pitchFamily="34" charset="0"/>
              <a:buChar char="•"/>
            </a:pPr>
            <a:r>
              <a:rPr lang="en-US" sz="1100" b="1" dirty="0">
                <a:solidFill>
                  <a:srgbClr val="FFFF00"/>
                </a:solidFill>
              </a:rPr>
              <a:t>show ip ospf neighbor</a:t>
            </a:r>
          </a:p>
          <a:p>
            <a:pPr marL="171450" indent="-171450">
              <a:buFont typeface="Arial" panose="020B0604020202020204" pitchFamily="34" charset="0"/>
              <a:buChar char="•"/>
            </a:pPr>
            <a:r>
              <a:rPr lang="en-US" sz="1100" b="1" dirty="0">
                <a:solidFill>
                  <a:srgbClr val="FFFF00"/>
                </a:solidFill>
              </a:rPr>
              <a:t>show ip interface brief</a:t>
            </a:r>
          </a:p>
          <a:p>
            <a:pPr marL="171450" indent="-171450">
              <a:buFont typeface="Arial" panose="020B0604020202020204" pitchFamily="34" charset="0"/>
              <a:buChar char="•"/>
            </a:pPr>
            <a:r>
              <a:rPr lang="en-US" sz="1100" b="1" dirty="0" smtClean="0">
                <a:solidFill>
                  <a:srgbClr val="FFFF00"/>
                </a:solidFill>
              </a:rPr>
              <a:t>show ip ospf interface</a:t>
            </a:r>
            <a:endParaRPr lang="en-US" sz="1100" dirty="0">
              <a:solidFill>
                <a:srgbClr val="FFFF00"/>
              </a:solidFill>
            </a:endParaRPr>
          </a:p>
        </p:txBody>
      </p:sp>
      <p:sp>
        <p:nvSpPr>
          <p:cNvPr id="6" name="Rectangle 5"/>
          <p:cNvSpPr/>
          <p:nvPr/>
        </p:nvSpPr>
        <p:spPr>
          <a:xfrm>
            <a:off x="6580847" y="2479050"/>
            <a:ext cx="2038258" cy="67150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100" b="1" dirty="0" smtClean="0"/>
              <a:t>Use:</a:t>
            </a:r>
          </a:p>
          <a:p>
            <a:pPr marL="171450" indent="-171450">
              <a:buFont typeface="Arial" panose="020B0604020202020204" pitchFamily="34" charset="0"/>
              <a:buChar char="•"/>
            </a:pPr>
            <a:r>
              <a:rPr lang="en-US" sz="1100" b="1" dirty="0">
                <a:solidFill>
                  <a:srgbClr val="FFFF00"/>
                </a:solidFill>
              </a:rPr>
              <a:t>show </a:t>
            </a:r>
            <a:r>
              <a:rPr lang="en-US" sz="1100" b="1" dirty="0" smtClean="0">
                <a:solidFill>
                  <a:srgbClr val="FFFF00"/>
                </a:solidFill>
              </a:rPr>
              <a:t>ip protocols</a:t>
            </a:r>
            <a:endParaRPr lang="en-US" sz="1100" b="1" dirty="0">
              <a:solidFill>
                <a:srgbClr val="FFFF00"/>
              </a:solidFill>
            </a:endParaRPr>
          </a:p>
          <a:p>
            <a:pPr marL="171450" indent="-171450">
              <a:buFont typeface="Arial" panose="020B0604020202020204" pitchFamily="34" charset="0"/>
              <a:buChar char="•"/>
            </a:pPr>
            <a:r>
              <a:rPr lang="en-US" sz="1100" b="1" dirty="0" smtClean="0">
                <a:solidFill>
                  <a:srgbClr val="FFFF00"/>
                </a:solidFill>
              </a:rPr>
              <a:t>show ip route ospf</a:t>
            </a:r>
            <a:endParaRPr lang="en-US" sz="1100" dirty="0">
              <a:solidFill>
                <a:srgbClr val="FFFF00"/>
              </a:solidFill>
            </a:endParaRPr>
          </a:p>
        </p:txBody>
      </p:sp>
      <p:sp>
        <p:nvSpPr>
          <p:cNvPr id="7" name="Rectangle 6"/>
          <p:cNvSpPr/>
          <p:nvPr/>
        </p:nvSpPr>
        <p:spPr>
          <a:xfrm>
            <a:off x="6580847" y="3345651"/>
            <a:ext cx="2038258" cy="671503"/>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1100" b="1" dirty="0" smtClean="0"/>
              <a:t>Use:</a:t>
            </a:r>
          </a:p>
          <a:p>
            <a:pPr marL="171450" indent="-171450">
              <a:buFont typeface="Arial" panose="020B0604020202020204" pitchFamily="34" charset="0"/>
              <a:buChar char="•"/>
            </a:pPr>
            <a:r>
              <a:rPr lang="en-US" sz="1100" b="1" dirty="0">
                <a:solidFill>
                  <a:srgbClr val="FFFF00"/>
                </a:solidFill>
              </a:rPr>
              <a:t>show ip </a:t>
            </a:r>
            <a:r>
              <a:rPr lang="en-US" sz="1100" b="1" dirty="0" smtClean="0">
                <a:solidFill>
                  <a:srgbClr val="FFFF00"/>
                </a:solidFill>
              </a:rPr>
              <a:t>route ospf</a:t>
            </a:r>
            <a:endParaRPr lang="en-US" sz="1100" b="1" dirty="0">
              <a:solidFill>
                <a:srgbClr val="FFFF00"/>
              </a:solidFill>
            </a:endParaRPr>
          </a:p>
          <a:p>
            <a:pPr marL="171450" indent="-171450">
              <a:buFont typeface="Arial" panose="020B0604020202020204" pitchFamily="34" charset="0"/>
              <a:buChar char="•"/>
            </a:pPr>
            <a:r>
              <a:rPr lang="en-US" sz="1100" b="1" dirty="0" smtClean="0">
                <a:solidFill>
                  <a:srgbClr val="FFFF00"/>
                </a:solidFill>
              </a:rPr>
              <a:t>show ip ospf interface</a:t>
            </a:r>
            <a:endParaRPr lang="en-US" sz="1100" dirty="0">
              <a:solidFill>
                <a:srgbClr val="FFFF00"/>
              </a:solidFill>
            </a:endParaRPr>
          </a:p>
        </p:txBody>
      </p:sp>
      <p:sp>
        <p:nvSpPr>
          <p:cNvPr id="8" name="Rectangle 7"/>
          <p:cNvSpPr/>
          <p:nvPr/>
        </p:nvSpPr>
        <p:spPr>
          <a:xfrm>
            <a:off x="5323064" y="4441775"/>
            <a:ext cx="3638119" cy="350076"/>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txBody>
          <a:bodyPr wrap="square" anchor="ctr">
            <a:noAutofit/>
          </a:bodyPr>
          <a:lstStyle/>
          <a:p>
            <a:r>
              <a:rPr lang="en-US" sz="800" b="1" dirty="0"/>
              <a:t>Note</a:t>
            </a:r>
            <a:r>
              <a:rPr lang="en-US" sz="800" dirty="0"/>
              <a:t>: For the equivalent OSPFv3 command, simply substitute</a:t>
            </a:r>
            <a:r>
              <a:rPr lang="en-US" sz="800" b="1" dirty="0"/>
              <a:t> </a:t>
            </a:r>
            <a:r>
              <a:rPr lang="en-US" sz="800" b="1" dirty="0">
                <a:solidFill>
                  <a:srgbClr val="FFFF00"/>
                </a:solidFill>
              </a:rPr>
              <a:t>ip</a:t>
            </a:r>
            <a:r>
              <a:rPr lang="en-US" sz="800" b="1" dirty="0"/>
              <a:t> </a:t>
            </a:r>
            <a:r>
              <a:rPr lang="en-US" sz="800" dirty="0"/>
              <a:t>with</a:t>
            </a:r>
            <a:r>
              <a:rPr lang="en-US" sz="800" b="1" dirty="0"/>
              <a:t> </a:t>
            </a:r>
            <a:r>
              <a:rPr lang="en-US" sz="800" b="1" dirty="0">
                <a:solidFill>
                  <a:srgbClr val="FFFF00"/>
                </a:solidFill>
              </a:rPr>
              <a:t>ipv6</a:t>
            </a:r>
            <a:r>
              <a:rPr lang="en-US" sz="800" dirty="0"/>
              <a:t>.</a:t>
            </a:r>
            <a:endParaRPr lang="en-US" sz="800" dirty="0">
              <a:solidFill>
                <a:schemeClr val="bg1"/>
              </a:solidFill>
            </a:endParaRPr>
          </a:p>
        </p:txBody>
      </p:sp>
    </p:spTree>
    <p:extLst>
      <p:ext uri="{BB962C8B-B14F-4D97-AF65-F5344CB8AC3E}">
        <p14:creationId xmlns:p14="http://schemas.microsoft.com/office/powerpoint/2010/main" val="2318370952"/>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065" y="798944"/>
            <a:ext cx="5054468" cy="4155319"/>
          </a:xfrm>
        </p:spPr>
        <p:txBody>
          <a:bodyPr/>
          <a:lstStyle/>
          <a:p>
            <a:r>
              <a:rPr lang="en-US" dirty="0" smtClean="0"/>
              <a:t>When troubleshooting neighbor issues:</a:t>
            </a:r>
          </a:p>
          <a:p>
            <a:pPr lvl="1"/>
            <a:r>
              <a:rPr lang="en-US" dirty="0" smtClean="0"/>
              <a:t>Verify the routing table using the </a:t>
            </a:r>
            <a:r>
              <a:rPr lang="en-US" b="1" dirty="0" smtClean="0"/>
              <a:t>show ip route ospf </a:t>
            </a:r>
            <a:r>
              <a:rPr lang="en-US" dirty="0" smtClean="0"/>
              <a:t>command.</a:t>
            </a:r>
          </a:p>
          <a:p>
            <a:pPr lvl="1"/>
            <a:r>
              <a:rPr lang="en-US" dirty="0" smtClean="0"/>
              <a:t>Verify that interfaces are active using the </a:t>
            </a:r>
            <a:r>
              <a:rPr lang="en-US" b="1" dirty="0" smtClean="0"/>
              <a:t>show ip interface brief </a:t>
            </a:r>
            <a:r>
              <a:rPr lang="en-US" dirty="0" smtClean="0"/>
              <a:t>command.</a:t>
            </a:r>
          </a:p>
          <a:p>
            <a:pPr lvl="1"/>
            <a:r>
              <a:rPr lang="en-US" dirty="0" smtClean="0"/>
              <a:t>Verify active OSPF interfaces using the </a:t>
            </a:r>
            <a:r>
              <a:rPr lang="en-US" b="1" dirty="0" smtClean="0"/>
              <a:t>show ip ospf interface </a:t>
            </a:r>
            <a:r>
              <a:rPr lang="en-US" dirty="0" smtClean="0"/>
              <a:t>command.</a:t>
            </a:r>
          </a:p>
          <a:p>
            <a:pPr lvl="1"/>
            <a:r>
              <a:rPr lang="en-US" dirty="0" smtClean="0"/>
              <a:t>Verify </a:t>
            </a:r>
            <a:r>
              <a:rPr lang="en-US" dirty="0"/>
              <a:t>the OSPFv2 settings using the</a:t>
            </a:r>
            <a:r>
              <a:rPr lang="en-US" b="1" dirty="0"/>
              <a:t> show ip protocols </a:t>
            </a:r>
            <a:r>
              <a:rPr lang="en-US" dirty="0"/>
              <a:t>command</a:t>
            </a:r>
            <a:r>
              <a:rPr lang="en-US" dirty="0" smtClean="0"/>
              <a:t>.</a:t>
            </a:r>
          </a:p>
          <a:p>
            <a:endParaRPr lang="en-US" dirty="0"/>
          </a:p>
          <a:p>
            <a:r>
              <a:rPr lang="en-US" dirty="0" smtClean="0"/>
              <a:t>Recall </a:t>
            </a:r>
            <a:r>
              <a:rPr lang="en-US" dirty="0"/>
              <a:t>that </a:t>
            </a:r>
            <a:r>
              <a:rPr lang="en-US" dirty="0" smtClean="0"/>
              <a:t>the </a:t>
            </a:r>
            <a:r>
              <a:rPr lang="en-US" b="1" dirty="0" smtClean="0"/>
              <a:t>passive-interface</a:t>
            </a:r>
            <a:r>
              <a:rPr lang="en-US" b="1" dirty="0"/>
              <a:t> </a:t>
            </a:r>
            <a:r>
              <a:rPr lang="en-US" dirty="0"/>
              <a:t>command stops both outgoing and incoming routing updates </a:t>
            </a:r>
            <a:r>
              <a:rPr lang="en-US" dirty="0" smtClean="0"/>
              <a:t>and for that reason, routers </a:t>
            </a:r>
            <a:r>
              <a:rPr lang="en-US" dirty="0"/>
              <a:t>will not become neighbors.</a:t>
            </a:r>
            <a:endParaRPr lang="en-US" dirty="0" smtClean="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smtClean="0"/>
              <a:t>Neighbor Issues</a:t>
            </a:r>
            <a:endParaRPr lang="en-US" dirty="0"/>
          </a:p>
        </p:txBody>
      </p:sp>
      <p:pic>
        <p:nvPicPr>
          <p:cNvPr id="3" name="Picture 2"/>
          <p:cNvPicPr>
            <a:picLocks noChangeAspect="1"/>
          </p:cNvPicPr>
          <p:nvPr/>
        </p:nvPicPr>
        <p:blipFill>
          <a:blip r:embed="rId3"/>
          <a:stretch>
            <a:fillRect/>
          </a:stretch>
        </p:blipFill>
        <p:spPr>
          <a:xfrm>
            <a:off x="5563476" y="879851"/>
            <a:ext cx="3384917" cy="2700062"/>
          </a:xfrm>
          <a:prstGeom prst="rect">
            <a:avLst/>
          </a:prstGeom>
        </p:spPr>
      </p:pic>
      <p:pic>
        <p:nvPicPr>
          <p:cNvPr id="4" name="Picture 3"/>
          <p:cNvPicPr>
            <a:picLocks noChangeAspect="1"/>
          </p:cNvPicPr>
          <p:nvPr/>
        </p:nvPicPr>
        <p:blipFill>
          <a:blip r:embed="rId4"/>
          <a:stretch>
            <a:fillRect/>
          </a:stretch>
        </p:blipFill>
        <p:spPr>
          <a:xfrm>
            <a:off x="5563476" y="3660820"/>
            <a:ext cx="3195992" cy="913141"/>
          </a:xfrm>
          <a:prstGeom prst="rect">
            <a:avLst/>
          </a:prstGeom>
        </p:spPr>
      </p:pic>
    </p:spTree>
    <p:extLst>
      <p:ext uri="{BB962C8B-B14F-4D97-AF65-F5344CB8AC3E}">
        <p14:creationId xmlns:p14="http://schemas.microsoft.com/office/powerpoint/2010/main" val="3839265283"/>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144168" y="944650"/>
            <a:ext cx="3817015" cy="2404497"/>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5" y="798944"/>
            <a:ext cx="4845030" cy="4155319"/>
          </a:xfrm>
        </p:spPr>
        <p:txBody>
          <a:bodyPr/>
          <a:lstStyle/>
          <a:p>
            <a:r>
              <a:rPr lang="en-US" dirty="0" smtClean="0"/>
              <a:t>When troubleshooting routing table issues:</a:t>
            </a:r>
          </a:p>
          <a:p>
            <a:pPr lvl="1"/>
            <a:r>
              <a:rPr lang="en-US" dirty="0"/>
              <a:t>Verify the routing table using the </a:t>
            </a:r>
            <a:r>
              <a:rPr lang="en-US" b="1" dirty="0"/>
              <a:t>show ip route ospf </a:t>
            </a:r>
            <a:r>
              <a:rPr lang="en-US" dirty="0"/>
              <a:t>command.</a:t>
            </a:r>
          </a:p>
          <a:p>
            <a:pPr lvl="1"/>
            <a:r>
              <a:rPr lang="en-US" dirty="0" smtClean="0"/>
              <a:t>Verify </a:t>
            </a:r>
            <a:r>
              <a:rPr lang="en-US" dirty="0"/>
              <a:t>the OSPFv2 settings using the</a:t>
            </a:r>
            <a:r>
              <a:rPr lang="en-US" b="1" dirty="0"/>
              <a:t> show ip protocols </a:t>
            </a:r>
            <a:r>
              <a:rPr lang="en-US" dirty="0"/>
              <a:t>command</a:t>
            </a:r>
            <a:r>
              <a:rPr lang="en-US" dirty="0" smtClean="0"/>
              <a:t>.</a:t>
            </a:r>
          </a:p>
          <a:p>
            <a:pPr lvl="1"/>
            <a:r>
              <a:rPr lang="en-US" dirty="0" smtClean="0"/>
              <a:t>Verify the OSPF configuration using the </a:t>
            </a:r>
            <a:r>
              <a:rPr lang="en-US" b="1" dirty="0" smtClean="0"/>
              <a:t>show running-config | section router ospf </a:t>
            </a:r>
            <a:r>
              <a:rPr lang="en-US" dirty="0" smtClean="0"/>
              <a:t>command.</a:t>
            </a:r>
            <a:endParaRPr lang="en-US" dirty="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smtClean="0"/>
              <a:t>OSPFv2 Routing Table Issues</a:t>
            </a:r>
            <a:endParaRPr lang="en-US" dirty="0"/>
          </a:p>
        </p:txBody>
      </p:sp>
      <p:pic>
        <p:nvPicPr>
          <p:cNvPr id="3" name="Picture 2"/>
          <p:cNvPicPr>
            <a:picLocks noChangeAspect="1"/>
          </p:cNvPicPr>
          <p:nvPr/>
        </p:nvPicPr>
        <p:blipFill>
          <a:blip r:embed="rId3"/>
          <a:stretch>
            <a:fillRect/>
          </a:stretch>
        </p:blipFill>
        <p:spPr>
          <a:xfrm>
            <a:off x="5192766" y="1005271"/>
            <a:ext cx="2700062" cy="1078450"/>
          </a:xfrm>
          <a:prstGeom prst="rect">
            <a:avLst/>
          </a:prstGeom>
        </p:spPr>
      </p:pic>
      <p:pic>
        <p:nvPicPr>
          <p:cNvPr id="4" name="Picture 3"/>
          <p:cNvPicPr>
            <a:picLocks noChangeAspect="1"/>
          </p:cNvPicPr>
          <p:nvPr/>
        </p:nvPicPr>
        <p:blipFill>
          <a:blip r:embed="rId4"/>
          <a:stretch>
            <a:fillRect/>
          </a:stretch>
        </p:blipFill>
        <p:spPr>
          <a:xfrm>
            <a:off x="5199116" y="2010924"/>
            <a:ext cx="3652562" cy="1338223"/>
          </a:xfrm>
          <a:prstGeom prst="rect">
            <a:avLst/>
          </a:prstGeom>
        </p:spPr>
      </p:pic>
    </p:spTree>
    <p:extLst>
      <p:ext uri="{BB962C8B-B14F-4D97-AF65-F5344CB8AC3E}">
        <p14:creationId xmlns:p14="http://schemas.microsoft.com/office/powerpoint/2010/main" val="428168234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2789784" y="798513"/>
            <a:ext cx="3562845" cy="4156075"/>
          </a:xfrm>
          <a:prstGeom prst="rect">
            <a:avLst/>
          </a:prstGeom>
          <a:ln>
            <a:solidFill>
              <a:schemeClr val="accent1"/>
            </a:solidFill>
          </a:ln>
        </p:spPr>
      </p:pic>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Single-Area </a:t>
            </a:r>
            <a:r>
              <a:rPr lang="en-US" dirty="0" smtClean="0"/>
              <a:t>OSPFv2</a:t>
            </a:r>
            <a:endParaRPr lang="en-US" dirty="0"/>
          </a:p>
        </p:txBody>
      </p:sp>
    </p:spTree>
    <p:extLst>
      <p:ext uri="{BB962C8B-B14F-4D97-AF65-F5344CB8AC3E}">
        <p14:creationId xmlns:p14="http://schemas.microsoft.com/office/powerpoint/2010/main" val="124588368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59409" y="1193570"/>
            <a:ext cx="3659472" cy="2404497"/>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a:xfrm>
            <a:off x="144064" y="798944"/>
            <a:ext cx="5091009" cy="4155319"/>
          </a:xfrm>
        </p:spPr>
        <p:txBody>
          <a:bodyPr/>
          <a:lstStyle/>
          <a:p>
            <a:r>
              <a:rPr lang="en-US" dirty="0"/>
              <a:t>Common </a:t>
            </a:r>
            <a:r>
              <a:rPr lang="en-US" dirty="0" smtClean="0"/>
              <a:t>OSPFv3 </a:t>
            </a:r>
            <a:r>
              <a:rPr lang="en-US" dirty="0"/>
              <a:t>troubleshooting commands include:</a:t>
            </a:r>
          </a:p>
          <a:p>
            <a:pPr lvl="1"/>
            <a:r>
              <a:rPr lang="en-US" b="1" dirty="0"/>
              <a:t>show </a:t>
            </a:r>
            <a:r>
              <a:rPr lang="en-US" b="1" dirty="0" smtClean="0"/>
              <a:t>ipv6 </a:t>
            </a:r>
            <a:r>
              <a:rPr lang="en-US" b="1" dirty="0"/>
              <a:t>protocols </a:t>
            </a:r>
            <a:r>
              <a:rPr lang="en-US" dirty="0"/>
              <a:t>- Used to verify vital </a:t>
            </a:r>
            <a:r>
              <a:rPr lang="en-US" dirty="0" smtClean="0"/>
              <a:t>OSPFv3 </a:t>
            </a:r>
            <a:r>
              <a:rPr lang="en-US" dirty="0"/>
              <a:t>configuration information.</a:t>
            </a:r>
          </a:p>
          <a:p>
            <a:pPr lvl="1"/>
            <a:r>
              <a:rPr lang="en-US" b="1" dirty="0"/>
              <a:t>show </a:t>
            </a:r>
            <a:r>
              <a:rPr lang="en-US" b="1" dirty="0" smtClean="0"/>
              <a:t>ipv6 </a:t>
            </a:r>
            <a:r>
              <a:rPr lang="en-US" b="1" dirty="0"/>
              <a:t>ospf neighbor </a:t>
            </a:r>
            <a:r>
              <a:rPr lang="en-US" dirty="0"/>
              <a:t>- Used to verify that the router has formed an </a:t>
            </a:r>
            <a:r>
              <a:rPr lang="en-US" dirty="0" smtClean="0"/>
              <a:t>OSPFv3 </a:t>
            </a:r>
            <a:r>
              <a:rPr lang="en-US" dirty="0"/>
              <a:t>adjacency with its neighboring routers. </a:t>
            </a:r>
          </a:p>
          <a:p>
            <a:pPr lvl="1"/>
            <a:r>
              <a:rPr lang="en-US" b="1" dirty="0"/>
              <a:t>show </a:t>
            </a:r>
            <a:r>
              <a:rPr lang="en-US" b="1" dirty="0" smtClean="0"/>
              <a:t>ipv6 </a:t>
            </a:r>
            <a:r>
              <a:rPr lang="en-US" b="1" dirty="0"/>
              <a:t>ospf interface </a:t>
            </a:r>
            <a:r>
              <a:rPr lang="en-US" dirty="0"/>
              <a:t>- Used to display the </a:t>
            </a:r>
            <a:r>
              <a:rPr lang="en-US" dirty="0" smtClean="0"/>
              <a:t>OSPFv3 </a:t>
            </a:r>
            <a:r>
              <a:rPr lang="en-US" dirty="0"/>
              <a:t>parameters configured on an interface.</a:t>
            </a:r>
          </a:p>
          <a:p>
            <a:pPr lvl="1"/>
            <a:r>
              <a:rPr lang="en-US" b="1" dirty="0"/>
              <a:t>show </a:t>
            </a:r>
            <a:r>
              <a:rPr lang="en-US" b="1" dirty="0" smtClean="0"/>
              <a:t>ipv6 </a:t>
            </a:r>
            <a:r>
              <a:rPr lang="en-US" b="1" dirty="0"/>
              <a:t>ospf </a:t>
            </a:r>
            <a:r>
              <a:rPr lang="en-US" dirty="0"/>
              <a:t>- Used to examine the </a:t>
            </a:r>
            <a:r>
              <a:rPr lang="en-US" dirty="0" smtClean="0"/>
              <a:t>OSPFv3 </a:t>
            </a:r>
            <a:r>
              <a:rPr lang="en-US" dirty="0"/>
              <a:t>process ID and router ID.</a:t>
            </a:r>
          </a:p>
          <a:p>
            <a:pPr lvl="1"/>
            <a:r>
              <a:rPr lang="en-US" b="1" dirty="0"/>
              <a:t>show </a:t>
            </a:r>
            <a:r>
              <a:rPr lang="en-US" b="1" dirty="0" smtClean="0"/>
              <a:t>ipv6 </a:t>
            </a:r>
            <a:r>
              <a:rPr lang="en-US" b="1" dirty="0"/>
              <a:t>route ospf </a:t>
            </a:r>
            <a:r>
              <a:rPr lang="en-US" dirty="0"/>
              <a:t>- Used to display only the </a:t>
            </a:r>
            <a:r>
              <a:rPr lang="en-US" dirty="0" smtClean="0"/>
              <a:t>OSPFv3 </a:t>
            </a:r>
            <a:r>
              <a:rPr lang="en-US" dirty="0"/>
              <a:t>learned routes in the IPv4 routing table. T</a:t>
            </a:r>
          </a:p>
          <a:p>
            <a:pPr lvl="1"/>
            <a:r>
              <a:rPr lang="en-US" b="1" dirty="0"/>
              <a:t>clear </a:t>
            </a:r>
            <a:r>
              <a:rPr lang="en-US" b="1" dirty="0" smtClean="0"/>
              <a:t>ipv6 </a:t>
            </a:r>
            <a:r>
              <a:rPr lang="en-US" b="1" dirty="0"/>
              <a:t>ospf </a:t>
            </a:r>
            <a:r>
              <a:rPr lang="en-US" dirty="0"/>
              <a:t>[</a:t>
            </a:r>
            <a:r>
              <a:rPr lang="en-US" i="1" dirty="0"/>
              <a:t>process-id</a:t>
            </a:r>
            <a:r>
              <a:rPr lang="en-US" dirty="0"/>
              <a:t>] </a:t>
            </a:r>
            <a:r>
              <a:rPr lang="en-US" b="1" dirty="0"/>
              <a:t>process </a:t>
            </a:r>
            <a:r>
              <a:rPr lang="en-US" dirty="0"/>
              <a:t>- Used to reset the </a:t>
            </a:r>
            <a:r>
              <a:rPr lang="en-US" dirty="0" smtClean="0"/>
              <a:t>OSPFv3 </a:t>
            </a:r>
            <a:r>
              <a:rPr lang="en-US" dirty="0"/>
              <a:t>neighbor adjacencies</a:t>
            </a:r>
          </a:p>
          <a:p>
            <a:r>
              <a:rPr lang="en-US" dirty="0" smtClean="0"/>
              <a:t>.</a:t>
            </a:r>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OSPFv3 Troubleshooting Commands</a:t>
            </a:r>
            <a:endParaRPr lang="en-US" dirty="0"/>
          </a:p>
        </p:txBody>
      </p:sp>
      <p:pic>
        <p:nvPicPr>
          <p:cNvPr id="3" name="Picture 2"/>
          <p:cNvPicPr>
            <a:picLocks noChangeAspect="1"/>
          </p:cNvPicPr>
          <p:nvPr/>
        </p:nvPicPr>
        <p:blipFill>
          <a:blip r:embed="rId3"/>
          <a:stretch>
            <a:fillRect/>
          </a:stretch>
        </p:blipFill>
        <p:spPr>
          <a:xfrm>
            <a:off x="5250313" y="1263589"/>
            <a:ext cx="2407987" cy="1546949"/>
          </a:xfrm>
          <a:prstGeom prst="rect">
            <a:avLst/>
          </a:prstGeom>
        </p:spPr>
      </p:pic>
      <p:pic>
        <p:nvPicPr>
          <p:cNvPr id="4" name="Picture 3"/>
          <p:cNvPicPr>
            <a:picLocks noChangeAspect="1"/>
          </p:cNvPicPr>
          <p:nvPr/>
        </p:nvPicPr>
        <p:blipFill>
          <a:blip r:embed="rId4"/>
          <a:stretch>
            <a:fillRect/>
          </a:stretch>
        </p:blipFill>
        <p:spPr>
          <a:xfrm>
            <a:off x="5241845" y="2797161"/>
            <a:ext cx="3480636" cy="656724"/>
          </a:xfrm>
          <a:prstGeom prst="rect">
            <a:avLst/>
          </a:prstGeom>
        </p:spPr>
      </p:pic>
    </p:spTree>
    <p:extLst>
      <p:ext uri="{BB962C8B-B14F-4D97-AF65-F5344CB8AC3E}">
        <p14:creationId xmlns:p14="http://schemas.microsoft.com/office/powerpoint/2010/main" val="3815083443"/>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98986" y="1490668"/>
            <a:ext cx="3659472" cy="2649534"/>
          </a:xfrm>
          <a:prstGeom prst="rect">
            <a:avLst/>
          </a:prstGeom>
          <a:solidFill>
            <a:srgbClr val="0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Content Placeholder 1"/>
          <p:cNvSpPr>
            <a:spLocks noGrp="1"/>
          </p:cNvSpPr>
          <p:nvPr>
            <p:ph idx="1"/>
          </p:nvPr>
        </p:nvSpPr>
        <p:spPr/>
        <p:txBody>
          <a:bodyPr/>
          <a:lstStyle/>
          <a:p>
            <a:r>
              <a:rPr lang="en-US" dirty="0" smtClean="0"/>
              <a:t>In this example, R1 is not receiving the </a:t>
            </a:r>
            <a:r>
              <a:rPr lang="en-US" dirty="0"/>
              <a:t>R3 LAN OSPFv3 route (2001:DB8:CAFE:3::/64</a:t>
            </a:r>
            <a:r>
              <a:rPr lang="en-US" dirty="0" smtClean="0"/>
              <a:t>).</a:t>
            </a:r>
            <a:endParaRPr lang="en-US" dirty="0"/>
          </a:p>
        </p:txBody>
      </p:sp>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smtClean="0"/>
              <a:t>OSPFv3</a:t>
            </a:r>
            <a:endParaRPr lang="en-US" dirty="0"/>
          </a:p>
        </p:txBody>
      </p:sp>
      <p:pic>
        <p:nvPicPr>
          <p:cNvPr id="3" name="Picture 2"/>
          <p:cNvPicPr>
            <a:picLocks noChangeAspect="1"/>
          </p:cNvPicPr>
          <p:nvPr/>
        </p:nvPicPr>
        <p:blipFill>
          <a:blip r:embed="rId3"/>
          <a:stretch>
            <a:fillRect/>
          </a:stretch>
        </p:blipFill>
        <p:spPr>
          <a:xfrm>
            <a:off x="5460999" y="1490668"/>
            <a:ext cx="2589855" cy="1660971"/>
          </a:xfrm>
          <a:prstGeom prst="rect">
            <a:avLst/>
          </a:prstGeom>
        </p:spPr>
      </p:pic>
      <p:pic>
        <p:nvPicPr>
          <p:cNvPr id="4" name="Picture 3"/>
          <p:cNvPicPr>
            <a:picLocks noChangeAspect="1"/>
          </p:cNvPicPr>
          <p:nvPr/>
        </p:nvPicPr>
        <p:blipFill>
          <a:blip r:embed="rId4"/>
          <a:stretch>
            <a:fillRect/>
          </a:stretch>
        </p:blipFill>
        <p:spPr>
          <a:xfrm>
            <a:off x="5460999" y="3151639"/>
            <a:ext cx="3597459" cy="873781"/>
          </a:xfrm>
          <a:prstGeom prst="rect">
            <a:avLst/>
          </a:prstGeom>
        </p:spPr>
      </p:pic>
      <p:sp>
        <p:nvSpPr>
          <p:cNvPr id="6" name="Content Placeholder 1"/>
          <p:cNvSpPr txBox="1">
            <a:spLocks/>
          </p:cNvSpPr>
          <p:nvPr/>
        </p:nvSpPr>
        <p:spPr bwMode="auto">
          <a:xfrm>
            <a:off x="144065" y="1439866"/>
            <a:ext cx="5367735" cy="2936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Verifying the R3 routing protocol settings reveals that R3 is not enabled on the G0/0 R3 interface.</a:t>
            </a:r>
          </a:p>
          <a:p>
            <a:endParaRPr lang="en-US" dirty="0" smtClean="0"/>
          </a:p>
          <a:p>
            <a:r>
              <a:rPr lang="en-US" dirty="0" smtClean="0"/>
              <a:t>Enable OSPFv3 on the R3 Gigabit Ethernet 0/0 interface. </a:t>
            </a:r>
          </a:p>
          <a:p>
            <a:endParaRPr lang="en-US" dirty="0" smtClean="0"/>
          </a:p>
          <a:p>
            <a:r>
              <a:rPr lang="en-US" dirty="0" smtClean="0"/>
              <a:t>The R3 LAN is now in the routing table of R1.</a:t>
            </a:r>
          </a:p>
        </p:txBody>
      </p:sp>
    </p:spTree>
    <p:extLst>
      <p:ext uri="{BB962C8B-B14F-4D97-AF65-F5344CB8AC3E}">
        <p14:creationId xmlns:p14="http://schemas.microsoft.com/office/powerpoint/2010/main" val="2892278587"/>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1807025" y="798513"/>
            <a:ext cx="5528363" cy="4156075"/>
          </a:xfrm>
          <a:prstGeom prst="rect">
            <a:avLst/>
          </a:prstGeom>
          <a:ln>
            <a:solidFill>
              <a:schemeClr val="accent1"/>
            </a:solidFill>
          </a:ln>
        </p:spPr>
      </p:pic>
      <p:sp>
        <p:nvSpPr>
          <p:cNvPr id="21505" name="Rectangle 2"/>
          <p:cNvSpPr>
            <a:spLocks noGrp="1" noChangeArrowheads="1"/>
          </p:cNvSpPr>
          <p:nvPr>
            <p:ph type="title"/>
          </p:nvPr>
        </p:nvSpPr>
        <p:spPr>
          <a:xfrm>
            <a:off x="0" y="0"/>
            <a:ext cx="9144000" cy="757551"/>
          </a:xfrm>
        </p:spPr>
        <p:txBody>
          <a:bodyPr/>
          <a:lstStyle/>
          <a:p>
            <a:r>
              <a:rPr lang="en-US" sz="1600" dirty="0"/>
              <a:t>Troubleshooting Single-Area OSPF Implementations</a:t>
            </a:r>
            <a:r>
              <a:rPr lang="en-US" dirty="0"/>
              <a:t/>
            </a:r>
            <a:br>
              <a:rPr lang="en-US" dirty="0"/>
            </a:br>
            <a:r>
              <a:rPr lang="en-US" dirty="0"/>
              <a:t>Troubleshooting </a:t>
            </a:r>
            <a:r>
              <a:rPr lang="en-US" dirty="0" smtClean="0"/>
              <a:t>Basic Single</a:t>
            </a:r>
            <a:r>
              <a:rPr lang="en-US" dirty="0"/>
              <a:t>-Area </a:t>
            </a:r>
            <a:r>
              <a:rPr lang="en-US" dirty="0" smtClean="0"/>
              <a:t>OSPFv2 and OSPFv3</a:t>
            </a:r>
            <a:endParaRPr lang="en-US" dirty="0"/>
          </a:p>
        </p:txBody>
      </p:sp>
    </p:spTree>
    <p:extLst>
      <p:ext uri="{BB962C8B-B14F-4D97-AF65-F5344CB8AC3E}">
        <p14:creationId xmlns:p14="http://schemas.microsoft.com/office/powerpoint/2010/main" val="2644438931"/>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smtClean="0"/>
              <a:t>Troubleshooting Advanced Single-Area OSPFv2</a:t>
            </a:r>
            <a:endParaRPr lang="en-US" dirty="0"/>
          </a:p>
        </p:txBody>
      </p:sp>
      <p:pic>
        <p:nvPicPr>
          <p:cNvPr id="7" name="Content Placeholder 2"/>
          <p:cNvPicPr>
            <a:picLocks noChangeAspect="1"/>
          </p:cNvPicPr>
          <p:nvPr/>
        </p:nvPicPr>
        <p:blipFill>
          <a:blip r:embed="rId3"/>
          <a:stretch>
            <a:fillRect/>
          </a:stretch>
        </p:blipFill>
        <p:spPr bwMode="auto">
          <a:xfrm>
            <a:off x="2835512" y="858810"/>
            <a:ext cx="3472977" cy="4156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433360533"/>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err="1" smtClean="0"/>
              <a:t>Multiarea</a:t>
            </a:r>
            <a:r>
              <a:rPr lang="en-US" dirty="0" smtClean="0"/>
              <a:t> OSPF Troubleshooting Skills</a:t>
            </a:r>
            <a:endParaRPr lang="en-US" dirty="0"/>
          </a:p>
        </p:txBody>
      </p:sp>
      <p:sp>
        <p:nvSpPr>
          <p:cNvPr id="2" name="Content Placeholder 1"/>
          <p:cNvSpPr>
            <a:spLocks noGrp="1"/>
          </p:cNvSpPr>
          <p:nvPr>
            <p:ph idx="1"/>
          </p:nvPr>
        </p:nvSpPr>
        <p:spPr>
          <a:xfrm>
            <a:off x="114300" y="927100"/>
            <a:ext cx="8883051" cy="4027163"/>
          </a:xfrm>
        </p:spPr>
        <p:txBody>
          <a:bodyPr/>
          <a:lstStyle/>
          <a:p>
            <a:r>
              <a:rPr lang="en-US" dirty="0"/>
              <a:t>Before you can begin to diagnose and resolve problems related to a multiarea OSPF implementation, you must be able to do the following:</a:t>
            </a:r>
          </a:p>
          <a:p>
            <a:pPr lvl="1"/>
            <a:r>
              <a:rPr lang="en-US" dirty="0" smtClean="0"/>
              <a:t>Understand </a:t>
            </a:r>
            <a:r>
              <a:rPr lang="en-US" dirty="0"/>
              <a:t>the processes OSPF uses to distribute, store, and select routing information.</a:t>
            </a:r>
          </a:p>
          <a:p>
            <a:pPr lvl="1"/>
            <a:r>
              <a:rPr lang="en-US" dirty="0"/>
              <a:t>Understand how OSPF information flows within and between areas.</a:t>
            </a:r>
          </a:p>
          <a:p>
            <a:pPr lvl="1"/>
            <a:r>
              <a:rPr lang="en-US" dirty="0"/>
              <a:t>Use Cisco IOS commands to gather and interpret the information necessary to troubleshoot OSPF operation.</a:t>
            </a:r>
          </a:p>
        </p:txBody>
      </p:sp>
    </p:spTree>
    <p:extLst>
      <p:ext uri="{BB962C8B-B14F-4D97-AF65-F5344CB8AC3E}">
        <p14:creationId xmlns:p14="http://schemas.microsoft.com/office/powerpoint/2010/main" val="1303534904"/>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34"/>
          <p:cNvSpPr>
            <a:spLocks noGrp="1" noChangeArrowheads="1"/>
          </p:cNvSpPr>
          <p:nvPr>
            <p:ph idx="1"/>
          </p:nvPr>
        </p:nvSpPr>
        <p:spPr/>
        <p:txBody>
          <a:bodyPr/>
          <a:lstStyle/>
          <a:p>
            <a:pPr marL="0" indent="0">
              <a:spcBef>
                <a:spcPct val="30000"/>
              </a:spcBef>
              <a:buNone/>
            </a:pPr>
            <a:r>
              <a:rPr lang="en-US" dirty="0"/>
              <a:t>What activities are associated with this chapter?</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sp>
        <p:nvSpPr>
          <p:cNvPr id="6146" name="Rectangle 33"/>
          <p:cNvSpPr>
            <a:spLocks noGrp="1" noChangeArrowheads="1"/>
          </p:cNvSpPr>
          <p:nvPr>
            <p:ph type="title"/>
          </p:nvPr>
        </p:nvSpPr>
        <p:spPr/>
        <p:txBody>
          <a:bodyPr/>
          <a:lstStyle/>
          <a:p>
            <a:pPr eaLnBrk="1" hangingPunct="1"/>
            <a:r>
              <a:rPr lang="en-US" dirty="0" smtClean="0"/>
              <a:t>Chapter 10: Activities (Cont.)</a:t>
            </a:r>
          </a:p>
        </p:txBody>
      </p:sp>
      <p:graphicFrame>
        <p:nvGraphicFramePr>
          <p:cNvPr id="7" name="Content Placeholder 3"/>
          <p:cNvGraphicFramePr>
            <a:graphicFrameLocks/>
          </p:cNvGraphicFramePr>
          <p:nvPr>
            <p:extLst>
              <p:ext uri="{D42A27DB-BD31-4B8C-83A1-F6EECF244321}">
                <p14:modId xmlns:p14="http://schemas.microsoft.com/office/powerpoint/2010/main" val="4197999834"/>
              </p:ext>
            </p:extLst>
          </p:nvPr>
        </p:nvGraphicFramePr>
        <p:xfrm>
          <a:off x="457291" y="1122081"/>
          <a:ext cx="8229418" cy="3212637"/>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286347">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smtClean="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smtClean="0"/>
                        <a:t>Activity Type</a:t>
                      </a:r>
                    </a:p>
                  </a:txBody>
                  <a:tcPr marL="68580" marR="68580" marT="34290" marB="34290" anchor="ctr"/>
                </a:tc>
                <a:tc>
                  <a:txBody>
                    <a:bodyPr/>
                    <a:lstStyle/>
                    <a:p>
                      <a:r>
                        <a:rPr lang="en-US" sz="1200" dirty="0" smtClean="0"/>
                        <a:t>Activity Name</a:t>
                      </a:r>
                      <a:endParaRPr lang="en-US" sz="1200" dirty="0"/>
                    </a:p>
                  </a:txBody>
                  <a:tcPr marL="68580" marR="68580" marT="34290" marB="34290" anchor="ctr"/>
                </a:tc>
                <a:tc>
                  <a:txBody>
                    <a:bodyPr/>
                    <a:lstStyle/>
                    <a:p>
                      <a:r>
                        <a:rPr lang="en-US" sz="1200" dirty="0" smtClean="0"/>
                        <a:t>Optional?</a:t>
                      </a:r>
                      <a:endParaRPr lang="en-US" sz="1200" dirty="0"/>
                    </a:p>
                  </a:txBody>
                  <a:tcPr marL="68580" marR="68580" marT="34290" marB="34290" anchor="ctr"/>
                </a:tc>
                <a:extLst>
                  <a:ext uri="{0D108BD9-81ED-4DB2-BD59-A6C34878D82A}">
                    <a16:rowId xmlns:a16="http://schemas.microsoft.com/office/drawing/2014/main" val="10000"/>
                  </a:ext>
                </a:extLst>
              </a:tr>
              <a:tr h="292629">
                <a:tc>
                  <a:txBody>
                    <a:bodyPr/>
                    <a:lstStyle/>
                    <a:p>
                      <a:pPr algn="ctr"/>
                      <a:r>
                        <a:rPr lang="en-US" sz="1200" dirty="0">
                          <a:effectLst/>
                          <a:latin typeface="+mj-lt"/>
                        </a:rPr>
                        <a:t>10.1.3.5 </a:t>
                      </a:r>
                      <a:endParaRPr lang="en-US" sz="1200" dirty="0">
                        <a:solidFill>
                          <a:schemeClr val="tx1"/>
                        </a:solidFill>
                        <a:latin typeface="+mj-lt"/>
                      </a:endParaRPr>
                    </a:p>
                  </a:txBody>
                  <a:tcPr anchor="ctr"/>
                </a:tc>
                <a:tc>
                  <a:txBody>
                    <a:bodyPr/>
                    <a:lstStyle/>
                    <a:p>
                      <a:pPr algn="ctr" rtl="0" fontAlgn="t"/>
                      <a:r>
                        <a:rPr lang="en-US" sz="1200" dirty="0">
                          <a:effectLst/>
                          <a:latin typeface="+mj-lt"/>
                        </a:rPr>
                        <a:t>Lab</a:t>
                      </a:r>
                    </a:p>
                  </a:txBody>
                  <a:tcPr marL="28575" marR="28575" marT="0" marB="0" anchor="ctr"/>
                </a:tc>
                <a:tc>
                  <a:txBody>
                    <a:bodyPr/>
                    <a:lstStyle/>
                    <a:p>
                      <a:pPr algn="l" rtl="0" fontAlgn="t"/>
                      <a:r>
                        <a:rPr lang="en-US" sz="1200" dirty="0">
                          <a:effectLst/>
                          <a:latin typeface="+mj-lt"/>
                        </a:rPr>
                        <a:t>Configuring OSPFv2 Advance Features</a:t>
                      </a:r>
                    </a:p>
                  </a:txBody>
                  <a:tcPr marL="28575" marR="28575" marT="0" marB="0" anchor="ctr"/>
                </a:tc>
                <a:tc>
                  <a:txBody>
                    <a:bodyPr/>
                    <a:lstStyle/>
                    <a:p>
                      <a:pPr algn="l" rtl="0" fontAlgn="t"/>
                      <a:r>
                        <a:rPr lang="en-US" sz="1200" dirty="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10001"/>
                  </a:ext>
                </a:extLst>
              </a:tr>
              <a:tr h="292629">
                <a:tc>
                  <a:txBody>
                    <a:bodyPr/>
                    <a:lstStyle/>
                    <a:p>
                      <a:pPr algn="ctr"/>
                      <a:r>
                        <a:rPr lang="en-US" sz="1200" dirty="0">
                          <a:effectLst/>
                          <a:latin typeface="+mj-lt"/>
                        </a:rPr>
                        <a:t>10.2.1.5 </a:t>
                      </a:r>
                      <a:endParaRPr lang="en-US" sz="1200" dirty="0">
                        <a:solidFill>
                          <a:schemeClr val="tx1"/>
                        </a:solidFill>
                        <a:latin typeface="+mj-lt"/>
                      </a:endParaRPr>
                    </a:p>
                  </a:txBody>
                  <a:tcPr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200" dirty="0">
                          <a:effectLst/>
                          <a:latin typeface="+mj-lt"/>
                        </a:rPr>
                        <a:t>Activity</a:t>
                      </a:r>
                    </a:p>
                  </a:txBody>
                  <a:tcPr marL="28575" marR="28575" marT="0" marB="0" anchor="ctr"/>
                </a:tc>
                <a:tc>
                  <a:txBody>
                    <a:bodyPr/>
                    <a:lstStyle/>
                    <a:p>
                      <a:pPr algn="l" rtl="0" fontAlgn="t"/>
                      <a:r>
                        <a:rPr lang="en-US" sz="1200" dirty="0">
                          <a:effectLst/>
                          <a:latin typeface="+mj-lt"/>
                        </a:rPr>
                        <a:t>Identify the Troubleshooting Command</a:t>
                      </a:r>
                    </a:p>
                  </a:txBody>
                  <a:tcPr marL="28575" marR="28575" marT="0" marB="0" anchor="ctr"/>
                </a:tc>
                <a:tc>
                  <a:txBody>
                    <a:bodyPr/>
                    <a:lstStyle/>
                    <a:p>
                      <a:pPr algn="l" rtl="0" fontAlgn="t"/>
                      <a:r>
                        <a:rPr lang="en-US" sz="1200" dirty="0" smtClean="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10002"/>
                  </a:ext>
                </a:extLst>
              </a:tr>
              <a:tr h="292629">
                <a:tc>
                  <a:txBody>
                    <a:bodyPr/>
                    <a:lstStyle/>
                    <a:p>
                      <a:pPr algn="ctr"/>
                      <a:r>
                        <a:rPr lang="en-US" sz="1200" dirty="0">
                          <a:effectLst/>
                          <a:latin typeface="+mj-lt"/>
                        </a:rPr>
                        <a:t>10.2.2.3 </a:t>
                      </a:r>
                      <a:endParaRPr lang="en-US" sz="1200" dirty="0">
                        <a:solidFill>
                          <a:schemeClr val="tx1"/>
                        </a:solidFill>
                        <a:latin typeface="+mj-lt"/>
                      </a:endParaRPr>
                    </a:p>
                  </a:txBody>
                  <a:tcPr anchor="ctr"/>
                </a:tc>
                <a:tc>
                  <a:txBody>
                    <a:bodyPr/>
                    <a:lstStyle/>
                    <a:p>
                      <a:pPr algn="ctr" rtl="0" fontAlgn="t"/>
                      <a:r>
                        <a:rPr lang="en-US" sz="1200" dirty="0">
                          <a:effectLst/>
                          <a:latin typeface="+mj-lt"/>
                        </a:rPr>
                        <a:t>Packet Tracer</a:t>
                      </a:r>
                    </a:p>
                  </a:txBody>
                  <a:tcPr marL="28575" marR="28575" marT="0" marB="0" anchor="ctr"/>
                </a:tc>
                <a:tc>
                  <a:txBody>
                    <a:bodyPr/>
                    <a:lstStyle/>
                    <a:p>
                      <a:pPr algn="l" rtl="0" fontAlgn="t"/>
                      <a:r>
                        <a:rPr lang="en-US" sz="1200" dirty="0">
                          <a:effectLst/>
                          <a:latin typeface="+mj-lt"/>
                        </a:rPr>
                        <a:t>Troubleshooting Single-Area OSPFv2</a:t>
                      </a:r>
                    </a:p>
                  </a:txBody>
                  <a:tcPr marL="28575" marR="28575" marT="0" marB="0" anchor="ctr"/>
                </a:tc>
                <a:tc>
                  <a:txBody>
                    <a:bodyPr/>
                    <a:lstStyle/>
                    <a:p>
                      <a:pPr algn="l" rtl="0" fontAlgn="t"/>
                      <a:r>
                        <a:rPr lang="en-US" sz="1200" dirty="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10003"/>
                  </a:ext>
                </a:extLst>
              </a:tr>
              <a:tr h="292629">
                <a:tc>
                  <a:txBody>
                    <a:bodyPr/>
                    <a:lstStyle/>
                    <a:p>
                      <a:pPr algn="ctr"/>
                      <a:r>
                        <a:rPr lang="en-US" sz="1200" dirty="0">
                          <a:effectLst/>
                          <a:latin typeface="+mj-lt"/>
                        </a:rPr>
                        <a:t>10.2.3.3 </a:t>
                      </a:r>
                      <a:endParaRPr lang="en-US" sz="1200" dirty="0">
                        <a:solidFill>
                          <a:schemeClr val="tx1"/>
                        </a:solidFill>
                        <a:latin typeface="+mj-lt"/>
                      </a:endParaRPr>
                    </a:p>
                  </a:txBody>
                  <a:tcPr anchor="ctr"/>
                </a:tc>
                <a:tc>
                  <a:txBody>
                    <a:bodyPr/>
                    <a:lstStyle/>
                    <a:p>
                      <a:pPr algn="ctr" rtl="0" fontAlgn="t"/>
                      <a:r>
                        <a:rPr lang="en-US" sz="1200" dirty="0">
                          <a:effectLst/>
                          <a:latin typeface="+mj-lt"/>
                        </a:rPr>
                        <a:t>Lab</a:t>
                      </a:r>
                    </a:p>
                  </a:txBody>
                  <a:tcPr marL="28575" marR="28575" marT="0" marB="0" anchor="ctr"/>
                </a:tc>
                <a:tc>
                  <a:txBody>
                    <a:bodyPr/>
                    <a:lstStyle/>
                    <a:p>
                      <a:pPr algn="l" rtl="0" fontAlgn="t"/>
                      <a:r>
                        <a:rPr lang="en-US" sz="1200" dirty="0">
                          <a:effectLst/>
                          <a:latin typeface="+mj-lt"/>
                        </a:rPr>
                        <a:t>Troubleshooting Basic Single-Area OSPFv2 and OSPFv3</a:t>
                      </a:r>
                    </a:p>
                  </a:txBody>
                  <a:tcPr marL="28575" marR="28575" marT="0" marB="0" anchor="ctr"/>
                </a:tc>
                <a:tc>
                  <a:txBody>
                    <a:bodyPr/>
                    <a:lstStyle/>
                    <a:p>
                      <a:pPr algn="l" rtl="0" fontAlgn="t"/>
                      <a:r>
                        <a:rPr lang="en-US" sz="1200" dirty="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10004"/>
                  </a:ext>
                </a:extLst>
              </a:tr>
              <a:tr h="292629">
                <a:tc>
                  <a:txBody>
                    <a:bodyPr/>
                    <a:lstStyle/>
                    <a:p>
                      <a:pPr algn="ctr"/>
                      <a:r>
                        <a:rPr lang="en-US" sz="1200" dirty="0">
                          <a:effectLst/>
                          <a:latin typeface="+mj-lt"/>
                        </a:rPr>
                        <a:t>10.2.3.4 </a:t>
                      </a:r>
                      <a:endParaRPr lang="en-US" sz="1200" dirty="0">
                        <a:solidFill>
                          <a:schemeClr val="tx1"/>
                        </a:solidFill>
                        <a:latin typeface="+mj-lt"/>
                      </a:endParaRPr>
                    </a:p>
                  </a:txBody>
                  <a:tcPr anchor="ctr"/>
                </a:tc>
                <a:tc>
                  <a:txBody>
                    <a:bodyPr/>
                    <a:lstStyle/>
                    <a:p>
                      <a:pPr algn="ctr" rtl="0" fontAlgn="t"/>
                      <a:r>
                        <a:rPr lang="en-US" sz="1200" dirty="0">
                          <a:effectLst/>
                          <a:latin typeface="+mj-lt"/>
                        </a:rPr>
                        <a:t>Lab</a:t>
                      </a:r>
                    </a:p>
                  </a:txBody>
                  <a:tcPr marL="28575" marR="28575" marT="0" marB="0" anchor="ctr"/>
                </a:tc>
                <a:tc>
                  <a:txBody>
                    <a:bodyPr/>
                    <a:lstStyle/>
                    <a:p>
                      <a:pPr algn="l" rtl="0" fontAlgn="t"/>
                      <a:r>
                        <a:rPr lang="en-US" sz="1200" dirty="0">
                          <a:effectLst/>
                          <a:latin typeface="+mj-lt"/>
                        </a:rPr>
                        <a:t>Troubleshooting Advanced Single-Area OSPFv2</a:t>
                      </a:r>
                    </a:p>
                  </a:txBody>
                  <a:tcPr marL="28575" marR="28575" marT="0" marB="0" anchor="ctr"/>
                </a:tc>
                <a:tc>
                  <a:txBody>
                    <a:bodyPr/>
                    <a:lstStyle/>
                    <a:p>
                      <a:pPr algn="l" rtl="0" fontAlgn="t"/>
                      <a:r>
                        <a:rPr lang="en-US" sz="1200" dirty="0">
                          <a:effectLst/>
                          <a:latin typeface="+mn-lt"/>
                        </a:rPr>
                        <a:t>Optional</a:t>
                      </a:r>
                      <a:endParaRPr lang="en-US" sz="1200" dirty="0">
                        <a:effectLst/>
                        <a:latin typeface="+mj-lt"/>
                      </a:endParaRPr>
                    </a:p>
                  </a:txBody>
                  <a:tcPr marL="28575" marR="28575" marT="0" marB="0" anchor="ctr"/>
                </a:tc>
                <a:extLst>
                  <a:ext uri="{0D108BD9-81ED-4DB2-BD59-A6C34878D82A}">
                    <a16:rowId xmlns:a16="http://schemas.microsoft.com/office/drawing/2014/main" val="10005"/>
                  </a:ext>
                </a:extLst>
              </a:tr>
              <a:tr h="292629">
                <a:tc>
                  <a:txBody>
                    <a:bodyPr/>
                    <a:lstStyle/>
                    <a:p>
                      <a:pPr algn="ctr"/>
                      <a:r>
                        <a:rPr lang="en-US" sz="1200" dirty="0">
                          <a:effectLst/>
                          <a:latin typeface="+mj-lt"/>
                        </a:rPr>
                        <a:t>10.2.4.3 </a:t>
                      </a:r>
                      <a:endParaRPr lang="en-US" sz="1200" dirty="0">
                        <a:solidFill>
                          <a:schemeClr val="tx1"/>
                        </a:solidFill>
                        <a:latin typeface="+mj-lt"/>
                      </a:endParaRPr>
                    </a:p>
                  </a:txBody>
                  <a:tcPr anchor="ctr"/>
                </a:tc>
                <a:tc>
                  <a:txBody>
                    <a:bodyPr/>
                    <a:lstStyle/>
                    <a:p>
                      <a:pPr algn="ctr" rtl="0" fontAlgn="t"/>
                      <a:r>
                        <a:rPr lang="en-US" sz="1200" dirty="0">
                          <a:effectLst/>
                          <a:latin typeface="+mj-lt"/>
                        </a:rPr>
                        <a:t>Packet Tracer</a:t>
                      </a:r>
                    </a:p>
                  </a:txBody>
                  <a:tcPr marL="28575" marR="28575" marT="0" marB="0" anchor="ctr"/>
                </a:tc>
                <a:tc>
                  <a:txBody>
                    <a:bodyPr/>
                    <a:lstStyle/>
                    <a:p>
                      <a:pPr algn="l" rtl="0" fontAlgn="t"/>
                      <a:r>
                        <a:rPr lang="en-US" sz="1200" dirty="0">
                          <a:effectLst/>
                          <a:latin typeface="+mj-lt"/>
                        </a:rPr>
                        <a:t>Troubleshooting Multiarea OSPFv2</a:t>
                      </a:r>
                    </a:p>
                  </a:txBody>
                  <a:tcPr marL="28575" marR="28575" marT="0" marB="0" anchor="ctr"/>
                </a:tc>
                <a:tc>
                  <a:txBody>
                    <a:bodyPr/>
                    <a:lstStyle/>
                    <a:p>
                      <a:pPr algn="l" rtl="0" fontAlgn="t"/>
                      <a:r>
                        <a:rPr lang="en-US" sz="1200" dirty="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10006"/>
                  </a:ext>
                </a:extLst>
              </a:tr>
              <a:tr h="292629">
                <a:tc>
                  <a:txBody>
                    <a:bodyPr/>
                    <a:lstStyle/>
                    <a:p>
                      <a:pPr algn="ctr"/>
                      <a:r>
                        <a:rPr lang="en-US" sz="1200" dirty="0">
                          <a:effectLst/>
                          <a:latin typeface="+mj-lt"/>
                        </a:rPr>
                        <a:t>10.2.4.4 </a:t>
                      </a:r>
                      <a:endParaRPr lang="en-US" sz="1200" dirty="0">
                        <a:solidFill>
                          <a:schemeClr val="tx1"/>
                        </a:solidFill>
                        <a:latin typeface="+mj-lt"/>
                      </a:endParaRPr>
                    </a:p>
                  </a:txBody>
                  <a:tcPr anchor="ctr"/>
                </a:tc>
                <a:tc>
                  <a:txBody>
                    <a:bodyPr/>
                    <a:lstStyle/>
                    <a:p>
                      <a:pPr algn="ctr" rtl="0" fontAlgn="t"/>
                      <a:r>
                        <a:rPr lang="en-US" sz="1200" dirty="0">
                          <a:effectLst/>
                          <a:latin typeface="+mj-lt"/>
                        </a:rPr>
                        <a:t>Packet Tracer</a:t>
                      </a:r>
                    </a:p>
                  </a:txBody>
                  <a:tcPr marL="28575" marR="28575" marT="0" marB="0" anchor="ctr"/>
                </a:tc>
                <a:tc>
                  <a:txBody>
                    <a:bodyPr/>
                    <a:lstStyle/>
                    <a:p>
                      <a:pPr algn="l" rtl="0" fontAlgn="t"/>
                      <a:r>
                        <a:rPr lang="en-US" sz="1200" dirty="0">
                          <a:effectLst/>
                          <a:latin typeface="+mj-lt"/>
                        </a:rPr>
                        <a:t>Troubleshooting Multiarea OSPFv3</a:t>
                      </a:r>
                    </a:p>
                  </a:txBody>
                  <a:tcPr marL="28575" marR="28575" marT="0" marB="0" anchor="ctr"/>
                </a:tc>
                <a:tc>
                  <a:txBody>
                    <a:bodyPr/>
                    <a:lstStyle/>
                    <a:p>
                      <a:pPr algn="l" rtl="0" fontAlgn="t"/>
                      <a:r>
                        <a:rPr lang="en-US" sz="1200" dirty="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10007"/>
                  </a:ext>
                </a:extLst>
              </a:tr>
              <a:tr h="292629">
                <a:tc>
                  <a:txBody>
                    <a:bodyPr/>
                    <a:lstStyle/>
                    <a:p>
                      <a:pPr algn="ctr"/>
                      <a:r>
                        <a:rPr lang="en-US" sz="1200" dirty="0">
                          <a:effectLst/>
                          <a:latin typeface="+mj-lt"/>
                        </a:rPr>
                        <a:t>10.2.4.5 </a:t>
                      </a:r>
                      <a:endParaRPr lang="en-US" sz="1200" dirty="0">
                        <a:solidFill>
                          <a:schemeClr val="tx1"/>
                        </a:solidFill>
                        <a:latin typeface="+mj-lt"/>
                      </a:endParaRPr>
                    </a:p>
                  </a:txBody>
                  <a:tcPr anchor="ctr"/>
                </a:tc>
                <a:tc>
                  <a:txBody>
                    <a:bodyPr/>
                    <a:lstStyle/>
                    <a:p>
                      <a:pPr algn="ctr" rtl="0" fontAlgn="t"/>
                      <a:r>
                        <a:rPr lang="en-US" sz="1200" dirty="0">
                          <a:effectLst/>
                          <a:latin typeface="+mj-lt"/>
                        </a:rPr>
                        <a:t>Lab</a:t>
                      </a:r>
                    </a:p>
                  </a:txBody>
                  <a:tcPr marL="28575" marR="28575" marT="0" marB="0" anchor="ctr"/>
                </a:tc>
                <a:tc>
                  <a:txBody>
                    <a:bodyPr/>
                    <a:lstStyle/>
                    <a:p>
                      <a:pPr algn="l" rtl="0" fontAlgn="t"/>
                      <a:r>
                        <a:rPr lang="en-US" sz="1200" dirty="0">
                          <a:effectLst/>
                          <a:latin typeface="+mj-lt"/>
                        </a:rPr>
                        <a:t>Troubleshooting Multiarea OSPFv2 and OSPFv3</a:t>
                      </a:r>
                    </a:p>
                  </a:txBody>
                  <a:tcPr marL="28575" marR="28575" marT="0" marB="0" anchor="ctr"/>
                </a:tc>
                <a:tc>
                  <a:txBody>
                    <a:bodyPr/>
                    <a:lstStyle/>
                    <a:p>
                      <a:pPr algn="l" rtl="0" fontAlgn="t"/>
                      <a:r>
                        <a:rPr lang="en-US" sz="1200" dirty="0">
                          <a:effectLst/>
                          <a:latin typeface="+mn-lt"/>
                        </a:rPr>
                        <a:t>Optional</a:t>
                      </a:r>
                      <a:endParaRPr lang="en-US" sz="1200" dirty="0">
                        <a:effectLst/>
                        <a:latin typeface="+mj-lt"/>
                      </a:endParaRPr>
                    </a:p>
                  </a:txBody>
                  <a:tcPr marL="28575" marR="28575" marT="0" marB="0" anchor="ctr"/>
                </a:tc>
                <a:extLst>
                  <a:ext uri="{0D108BD9-81ED-4DB2-BD59-A6C34878D82A}">
                    <a16:rowId xmlns:a16="http://schemas.microsoft.com/office/drawing/2014/main" val="10008"/>
                  </a:ext>
                </a:extLst>
              </a:tr>
              <a:tr h="292629">
                <a:tc>
                  <a:txBody>
                    <a:bodyPr/>
                    <a:lstStyle/>
                    <a:p>
                      <a:pPr algn="ctr"/>
                      <a:r>
                        <a:rPr lang="en-US" sz="1200" dirty="0">
                          <a:effectLst/>
                          <a:latin typeface="+mj-lt"/>
                        </a:rPr>
                        <a:t>10.3.1.1 </a:t>
                      </a:r>
                      <a:endParaRPr lang="en-US" sz="1200" dirty="0">
                        <a:solidFill>
                          <a:schemeClr val="tx1"/>
                        </a:solidFill>
                        <a:latin typeface="+mj-lt"/>
                      </a:endParaRPr>
                    </a:p>
                  </a:txBody>
                  <a:tcPr anchor="ctr"/>
                </a:tc>
                <a:tc>
                  <a:txBody>
                    <a:bodyPr/>
                    <a:lstStyle/>
                    <a:p>
                      <a:pPr algn="ctr" rtl="0" fontAlgn="t"/>
                      <a:r>
                        <a:rPr lang="en-US" sz="1200" dirty="0">
                          <a:effectLst/>
                          <a:latin typeface="+mj-lt"/>
                        </a:rPr>
                        <a:t>Class</a:t>
                      </a:r>
                      <a:r>
                        <a:rPr lang="en-US" sz="1200" baseline="0" dirty="0">
                          <a:effectLst/>
                          <a:latin typeface="+mj-lt"/>
                        </a:rPr>
                        <a:t> Activity</a:t>
                      </a:r>
                      <a:endParaRPr lang="en-US" sz="1200" dirty="0">
                        <a:effectLst/>
                        <a:latin typeface="+mj-lt"/>
                      </a:endParaRPr>
                    </a:p>
                  </a:txBody>
                  <a:tcPr marL="28575" marR="28575" marT="0" marB="0" anchor="ctr"/>
                </a:tc>
                <a:tc>
                  <a:txBody>
                    <a:bodyPr/>
                    <a:lstStyle/>
                    <a:p>
                      <a:pPr algn="l" rtl="0" fontAlgn="t"/>
                      <a:r>
                        <a:rPr lang="en-US" sz="1200" dirty="0">
                          <a:effectLst/>
                          <a:latin typeface="+mj-lt"/>
                        </a:rPr>
                        <a:t>OSPF Troubleshooting Mastery</a:t>
                      </a:r>
                    </a:p>
                  </a:txBody>
                  <a:tcPr marL="28575" marR="28575" marT="0" marB="0" anchor="ctr"/>
                </a:tc>
                <a:tc>
                  <a:txBody>
                    <a:bodyPr/>
                    <a:lstStyle/>
                    <a:p>
                      <a:pPr algn="l" rtl="0" fontAlgn="t"/>
                      <a:r>
                        <a:rPr lang="en-US" sz="1200" dirty="0">
                          <a:effectLst/>
                          <a:latin typeface="+mj-lt"/>
                        </a:rPr>
                        <a:t>Optional</a:t>
                      </a:r>
                    </a:p>
                  </a:txBody>
                  <a:tcPr marL="28575" marR="28575" marT="0" marB="0" anchor="ctr"/>
                </a:tc>
                <a:extLst>
                  <a:ext uri="{0D108BD9-81ED-4DB2-BD59-A6C34878D82A}">
                    <a16:rowId xmlns:a16="http://schemas.microsoft.com/office/drawing/2014/main" val="2582900979"/>
                  </a:ext>
                </a:extLst>
              </a:tr>
              <a:tr h="292629">
                <a:tc>
                  <a:txBody>
                    <a:bodyPr/>
                    <a:lstStyle/>
                    <a:p>
                      <a:pPr algn="ctr"/>
                      <a:r>
                        <a:rPr lang="en-US" sz="1200" dirty="0">
                          <a:effectLst/>
                          <a:latin typeface="+mj-lt"/>
                        </a:rPr>
                        <a:t>10.3.1.2 </a:t>
                      </a:r>
                      <a:endParaRPr lang="en-US" sz="1200" dirty="0">
                        <a:solidFill>
                          <a:schemeClr val="tx1"/>
                        </a:solidFill>
                        <a:latin typeface="+mj-lt"/>
                      </a:endParaRPr>
                    </a:p>
                  </a:txBody>
                  <a:tcPr anchor="ctr"/>
                </a:tc>
                <a:tc>
                  <a:txBody>
                    <a:bodyPr/>
                    <a:lstStyle/>
                    <a:p>
                      <a:pPr algn="ctr" rtl="0" fontAlgn="t"/>
                      <a:r>
                        <a:rPr lang="en-US" sz="1200" dirty="0">
                          <a:effectLst/>
                          <a:latin typeface="+mj-lt"/>
                        </a:rPr>
                        <a:t>Packet Tracer</a:t>
                      </a:r>
                    </a:p>
                  </a:txBody>
                  <a:tcPr marL="28575" marR="28575" marT="0" marB="0" anchor="ctr"/>
                </a:tc>
                <a:tc>
                  <a:txBody>
                    <a:bodyPr/>
                    <a:lstStyle/>
                    <a:p>
                      <a:pPr algn="l" rtl="0" fontAlgn="t"/>
                      <a:r>
                        <a:rPr lang="en-US" sz="1200" dirty="0">
                          <a:effectLst/>
                          <a:latin typeface="+mj-lt"/>
                        </a:rPr>
                        <a:t>Skills Integration Challenge</a:t>
                      </a:r>
                    </a:p>
                  </a:txBody>
                  <a:tcPr marL="28575" marR="28575" marT="0" marB="0" anchor="ctr"/>
                </a:tc>
                <a:tc>
                  <a:txBody>
                    <a:bodyPr/>
                    <a:lstStyle/>
                    <a:p>
                      <a:pPr algn="l" rtl="0" fontAlgn="t"/>
                      <a:r>
                        <a:rPr lang="en-US" sz="1200" dirty="0">
                          <a:effectLst/>
                          <a:latin typeface="+mn-lt"/>
                        </a:rPr>
                        <a:t>Recommended</a:t>
                      </a:r>
                      <a:endParaRPr lang="en-US" sz="1200" dirty="0">
                        <a:effectLst/>
                        <a:latin typeface="+mj-lt"/>
                      </a:endParaRPr>
                    </a:p>
                  </a:txBody>
                  <a:tcPr marL="28575" marR="28575" marT="0" marB="0" anchor="ctr"/>
                </a:tc>
                <a:extLst>
                  <a:ext uri="{0D108BD9-81ED-4DB2-BD59-A6C34878D82A}">
                    <a16:rowId xmlns:a16="http://schemas.microsoft.com/office/drawing/2014/main" val="3406068602"/>
                  </a:ext>
                </a:extLst>
              </a:tr>
            </a:tbl>
          </a:graphicData>
        </a:graphic>
      </p:graphicFrame>
      <p:sp>
        <p:nvSpPr>
          <p:cNvPr id="8" name="Rectangle 34"/>
          <p:cNvSpPr txBox="1">
            <a:spLocks noChangeArrowheads="1"/>
          </p:cNvSpPr>
          <p:nvPr/>
        </p:nvSpPr>
        <p:spPr bwMode="auto">
          <a:xfrm>
            <a:off x="1136615" y="4438227"/>
            <a:ext cx="6121997" cy="269247"/>
          </a:xfrm>
          <a:prstGeom prst="rect">
            <a:avLst/>
          </a:prstGeom>
          <a:ln/>
          <a:extLst>
            <a:ext uri="{FAA26D3D-D897-4be2-8F04-BA451C77F1D7}">
              <ma14:placeholderFlag xmlns="" xmlns:ma14="http://schemas.microsoft.com/office/mac/drawingml/2011/main" val="1"/>
            </a:ext>
          </a:extLst>
        </p:spPr>
        <p:style>
          <a:lnRef idx="0">
            <a:schemeClr val="accent5"/>
          </a:lnRef>
          <a:fillRef idx="3">
            <a:schemeClr val="accent5"/>
          </a:fillRef>
          <a:effectRef idx="3">
            <a:schemeClr val="accent5"/>
          </a:effectRef>
          <a:fontRef idx="minor">
            <a:schemeClr val="lt1"/>
          </a:fontRef>
        </p:style>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lgn="ctr" eaLnBrk="1" hangingPunct="1">
              <a:spcBef>
                <a:spcPct val="30000"/>
              </a:spcBef>
              <a:buNone/>
            </a:pPr>
            <a:r>
              <a:rPr lang="en-US" sz="1200" kern="0" dirty="0">
                <a:solidFill>
                  <a:srgbClr val="000000"/>
                </a:solidFill>
              </a:rPr>
              <a:t>The password used in the Packet Tracer activities in this chapter is: </a:t>
            </a:r>
            <a:r>
              <a:rPr lang="en-US" sz="1200" b="1" kern="0" dirty="0">
                <a:solidFill>
                  <a:srgbClr val="000000"/>
                </a:solidFill>
              </a:rPr>
              <a:t>PT_ccna5</a:t>
            </a:r>
          </a:p>
          <a:p>
            <a:pPr marL="0" indent="0" algn="ctr" eaLnBrk="1" hangingPunct="1">
              <a:spcBef>
                <a:spcPct val="30000"/>
              </a:spcBef>
              <a:buNone/>
            </a:pPr>
            <a:endParaRPr lang="en-US" sz="1500" kern="0" dirty="0">
              <a:solidFill>
                <a:srgbClr val="000000"/>
              </a:solidFill>
            </a:endParaRPr>
          </a:p>
          <a:p>
            <a:pPr marL="89297"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a:p>
            <a:pPr marL="0" indent="0" algn="ctr" eaLnBrk="1" hangingPunct="1">
              <a:spcBef>
                <a:spcPct val="30000"/>
              </a:spcBef>
              <a:buNone/>
            </a:pPr>
            <a:endParaRPr lang="en-US" sz="1500" kern="0" dirty="0">
              <a:solidFill>
                <a:srgbClr val="000000"/>
              </a:solidFill>
            </a:endParaRPr>
          </a:p>
        </p:txBody>
      </p:sp>
    </p:spTree>
    <p:extLst>
      <p:ext uri="{BB962C8B-B14F-4D97-AF65-F5344CB8AC3E}">
        <p14:creationId xmlns:p14="http://schemas.microsoft.com/office/powerpoint/2010/main" val="2719848409"/>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err="1" smtClean="0"/>
              <a:t>Multiarea</a:t>
            </a:r>
            <a:r>
              <a:rPr lang="en-US" dirty="0" smtClean="0"/>
              <a:t> OSPF Troubleshooting Data Structures</a:t>
            </a:r>
            <a:endParaRPr lang="en-US" dirty="0"/>
          </a:p>
        </p:txBody>
      </p:sp>
      <p:sp>
        <p:nvSpPr>
          <p:cNvPr id="2" name="Content Placeholder 1"/>
          <p:cNvSpPr>
            <a:spLocks noGrp="1"/>
          </p:cNvSpPr>
          <p:nvPr>
            <p:ph idx="1"/>
          </p:nvPr>
        </p:nvSpPr>
        <p:spPr/>
        <p:txBody>
          <a:bodyPr/>
          <a:lstStyle/>
          <a:p>
            <a:r>
              <a:rPr lang="en-US" dirty="0"/>
              <a:t>OSPF stores routing information in four main data structures</a:t>
            </a:r>
            <a:r>
              <a:rPr lang="en-US" dirty="0" smtClean="0"/>
              <a: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64944186"/>
              </p:ext>
            </p:extLst>
          </p:nvPr>
        </p:nvGraphicFramePr>
        <p:xfrm>
          <a:off x="4968573" y="1113783"/>
          <a:ext cx="4028778" cy="3246120"/>
        </p:xfrm>
        <a:graphic>
          <a:graphicData uri="http://schemas.openxmlformats.org/drawingml/2006/table">
            <a:tbl>
              <a:tblPr firstRow="1" bandRow="1">
                <a:tableStyleId>{5C22544A-7EE6-4342-B048-85BDC9FD1C3A}</a:tableStyleId>
              </a:tblPr>
              <a:tblGrid>
                <a:gridCol w="909383">
                  <a:extLst>
                    <a:ext uri="{9D8B030D-6E8A-4147-A177-3AD203B41FA5}">
                      <a16:colId xmlns:a16="http://schemas.microsoft.com/office/drawing/2014/main" val="1364183204"/>
                    </a:ext>
                  </a:extLst>
                </a:gridCol>
                <a:gridCol w="3119395">
                  <a:extLst>
                    <a:ext uri="{9D8B030D-6E8A-4147-A177-3AD203B41FA5}">
                      <a16:colId xmlns:a16="http://schemas.microsoft.com/office/drawing/2014/main" val="3482832127"/>
                    </a:ext>
                  </a:extLst>
                </a:gridCol>
              </a:tblGrid>
              <a:tr h="370840">
                <a:tc>
                  <a:txBody>
                    <a:bodyPr/>
                    <a:lstStyle/>
                    <a:p>
                      <a:pPr algn="ctr"/>
                      <a:r>
                        <a:rPr lang="en-US" sz="1100" dirty="0" smtClean="0"/>
                        <a:t>OSPF Data Structures</a:t>
                      </a:r>
                      <a:endParaRPr 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smtClean="0"/>
                        <a:t>Description</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9162066"/>
                  </a:ext>
                </a:extLst>
              </a:tr>
              <a:tr h="370840">
                <a:tc>
                  <a:txBody>
                    <a:bodyPr/>
                    <a:lstStyle/>
                    <a:p>
                      <a:pPr algn="ctr"/>
                      <a:r>
                        <a:rPr lang="en-US" sz="1050" b="1" dirty="0" smtClean="0">
                          <a:solidFill>
                            <a:srgbClr val="000000"/>
                          </a:solidFill>
                        </a:rPr>
                        <a:t>Interface table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Includes a list of all active OSPF interfaces.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Type 1 LSAs include the subnets associated with each active interface.</a:t>
                      </a:r>
                      <a:endParaRPr lang="en-US" sz="100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1248487"/>
                  </a:ext>
                </a:extLst>
              </a:tr>
              <a:tr h="370840">
                <a:tc>
                  <a:txBody>
                    <a:bodyPr/>
                    <a:lstStyle/>
                    <a:p>
                      <a:pPr algn="ctr"/>
                      <a:r>
                        <a:rPr lang="en-US" sz="1050" b="1" dirty="0" smtClean="0">
                          <a:solidFill>
                            <a:srgbClr val="000000"/>
                          </a:solidFill>
                        </a:rPr>
                        <a:t>Neighbor table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Used to manage neighbor adjacencies through hello timers and dead timers.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Neighbor entries are added and refreshed when a hello is received.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Neighbors are removed when dead timer expires.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9547149"/>
                  </a:ext>
                </a:extLst>
              </a:tr>
              <a:tr h="370840">
                <a:tc>
                  <a:txBody>
                    <a:bodyPr/>
                    <a:lstStyle/>
                    <a:p>
                      <a:pPr algn="ctr"/>
                      <a:r>
                        <a:rPr lang="en-US" sz="1050" b="1" dirty="0" smtClean="0">
                          <a:solidFill>
                            <a:srgbClr val="000000"/>
                          </a:solidFill>
                        </a:rPr>
                        <a:t>Link-state database (LSDB)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This is the primary data structure used by OSPF to store network topology information. </a:t>
                      </a:r>
                    </a:p>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It includes full topological information about each area that the OSPF router is connected to and any paths that are available to reach other networks.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657154"/>
                  </a:ext>
                </a:extLst>
              </a:tr>
              <a:tr h="370840">
                <a:tc>
                  <a:txBody>
                    <a:bodyPr/>
                    <a:lstStyle/>
                    <a:p>
                      <a:pPr algn="ctr"/>
                      <a:r>
                        <a:rPr lang="en-US" sz="1050" b="1" dirty="0" smtClean="0">
                          <a:solidFill>
                            <a:srgbClr val="000000"/>
                          </a:solidFill>
                        </a:rPr>
                        <a:t>Routing table </a:t>
                      </a:r>
                      <a:endParaRPr lang="en-US" sz="1050" b="1"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7475" marR="0" lvl="0" indent="-117475" algn="l" defTabSz="6857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rgbClr val="000000"/>
                          </a:solidFill>
                          <a:latin typeface="+mn-lt"/>
                          <a:ea typeface="+mn-ea"/>
                          <a:cs typeface="+mn-cs"/>
                        </a:rPr>
                        <a:t>After the SPF algorithm is calculated, the best routes are offered to the routing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626154"/>
                  </a:ext>
                </a:extLst>
              </a:tr>
            </a:tbl>
          </a:graphicData>
        </a:graphic>
      </p:graphicFrame>
      <p:pic>
        <p:nvPicPr>
          <p:cNvPr id="4" name="Picture 3"/>
          <p:cNvPicPr>
            <a:picLocks noChangeAspect="1"/>
          </p:cNvPicPr>
          <p:nvPr/>
        </p:nvPicPr>
        <p:blipFill>
          <a:blip r:embed="rId3"/>
          <a:stretch>
            <a:fillRect/>
          </a:stretch>
        </p:blipFill>
        <p:spPr>
          <a:xfrm>
            <a:off x="506792" y="1285185"/>
            <a:ext cx="4137720" cy="2018536"/>
          </a:xfrm>
          <a:prstGeom prst="rect">
            <a:avLst/>
          </a:prstGeom>
        </p:spPr>
      </p:pic>
    </p:spTree>
    <p:extLst>
      <p:ext uri="{BB962C8B-B14F-4D97-AF65-F5344CB8AC3E}">
        <p14:creationId xmlns:p14="http://schemas.microsoft.com/office/powerpoint/2010/main" val="4201344085"/>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err="1" smtClean="0"/>
              <a:t>Multi</a:t>
            </a:r>
            <a:r>
              <a:rPr lang="en-US" dirty="0" err="1"/>
              <a:t>a</a:t>
            </a:r>
            <a:r>
              <a:rPr lang="en-US" dirty="0" err="1" smtClean="0"/>
              <a:t>rea</a:t>
            </a:r>
            <a:r>
              <a:rPr lang="en-US" dirty="0" smtClean="0"/>
              <a:t> OSPFv2</a:t>
            </a:r>
            <a:endParaRPr lang="en-US" dirty="0"/>
          </a:p>
        </p:txBody>
      </p:sp>
      <p:pic>
        <p:nvPicPr>
          <p:cNvPr id="3" name="Content Placeholder 2"/>
          <p:cNvPicPr>
            <a:picLocks noGrp="1" noChangeAspect="1"/>
          </p:cNvPicPr>
          <p:nvPr>
            <p:ph idx="1"/>
          </p:nvPr>
        </p:nvPicPr>
        <p:blipFill>
          <a:blip/>
          <a:stretch>
            <a:fillRect/>
          </a:stretch>
        </p:blipFill>
        <p:spPr>
          <a:xfrm>
            <a:off x="1261084" y="798513"/>
            <a:ext cx="6620244" cy="4156075"/>
          </a:xfrm>
          <a:prstGeom prst="rect">
            <a:avLst/>
          </a:prstGeom>
          <a:ln>
            <a:solidFill>
              <a:schemeClr val="accent1"/>
            </a:solidFill>
          </a:ln>
        </p:spPr>
      </p:pic>
      <p:pic>
        <p:nvPicPr>
          <p:cNvPr id="4" name="Content Placeholder 2"/>
          <p:cNvPicPr>
            <a:picLocks noChangeAspect="1"/>
          </p:cNvPicPr>
          <p:nvPr/>
        </p:nvPicPr>
        <p:blipFill>
          <a:blip r:embed="rId3"/>
          <a:stretch>
            <a:fillRect/>
          </a:stretch>
        </p:blipFill>
        <p:spPr bwMode="auto">
          <a:xfrm>
            <a:off x="1207048" y="798513"/>
            <a:ext cx="6728316" cy="4156075"/>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95345307"/>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err="1" smtClean="0"/>
              <a:t>Multi</a:t>
            </a:r>
            <a:r>
              <a:rPr lang="en-US" dirty="0" err="1"/>
              <a:t>a</a:t>
            </a:r>
            <a:r>
              <a:rPr lang="en-US" dirty="0" err="1" smtClean="0"/>
              <a:t>rea</a:t>
            </a:r>
            <a:r>
              <a:rPr lang="en-US" dirty="0" smtClean="0"/>
              <a:t> </a:t>
            </a:r>
            <a:r>
              <a:rPr lang="en-US" dirty="0"/>
              <a:t>OSPFv3</a:t>
            </a:r>
          </a:p>
        </p:txBody>
      </p:sp>
      <p:pic>
        <p:nvPicPr>
          <p:cNvPr id="3" name="Content Placeholder 2"/>
          <p:cNvPicPr>
            <a:picLocks noGrp="1" noChangeAspect="1"/>
          </p:cNvPicPr>
          <p:nvPr>
            <p:ph idx="1"/>
          </p:nvPr>
        </p:nvPicPr>
        <p:blipFill>
          <a:blip/>
          <a:stretch>
            <a:fillRect/>
          </a:stretch>
        </p:blipFill>
        <p:spPr>
          <a:xfrm>
            <a:off x="1207048" y="798513"/>
            <a:ext cx="6728316" cy="4156075"/>
          </a:xfrm>
          <a:prstGeom prst="rect">
            <a:avLst/>
          </a:prstGeom>
          <a:ln>
            <a:solidFill>
              <a:schemeClr val="accent1"/>
            </a:solidFill>
          </a:ln>
        </p:spPr>
      </p:pic>
      <p:pic>
        <p:nvPicPr>
          <p:cNvPr id="4" name="Content Placeholder 2"/>
          <p:cNvPicPr>
            <a:picLocks noChangeAspect="1"/>
          </p:cNvPicPr>
          <p:nvPr/>
        </p:nvPicPr>
        <p:blipFill>
          <a:blip r:embed="rId3"/>
          <a:stretch>
            <a:fillRect/>
          </a:stretch>
        </p:blipFill>
        <p:spPr bwMode="auto">
          <a:xfrm>
            <a:off x="1194348" y="785813"/>
            <a:ext cx="6728316" cy="4156075"/>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58410225"/>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Single-Area OSPF Implementations</a:t>
            </a:r>
            <a:r>
              <a:rPr lang="en-US" dirty="0"/>
              <a:t/>
            </a:r>
            <a:br>
              <a:rPr lang="en-US" dirty="0"/>
            </a:br>
            <a:r>
              <a:rPr lang="en-US" dirty="0"/>
              <a:t>Troubleshooting </a:t>
            </a:r>
            <a:r>
              <a:rPr lang="en-US" dirty="0" err="1" smtClean="0"/>
              <a:t>Multi</a:t>
            </a:r>
            <a:r>
              <a:rPr lang="en-US" dirty="0" err="1"/>
              <a:t>a</a:t>
            </a:r>
            <a:r>
              <a:rPr lang="en-US" dirty="0" err="1" smtClean="0"/>
              <a:t>rea</a:t>
            </a:r>
            <a:r>
              <a:rPr lang="en-US" dirty="0" smtClean="0"/>
              <a:t> </a:t>
            </a:r>
            <a:r>
              <a:rPr lang="en-US" dirty="0"/>
              <a:t>OSPFv2 and OSPFv3</a:t>
            </a:r>
          </a:p>
        </p:txBody>
      </p:sp>
      <p:pic>
        <p:nvPicPr>
          <p:cNvPr id="3" name="Content Placeholder 2"/>
          <p:cNvPicPr>
            <a:picLocks noGrp="1" noChangeAspect="1"/>
          </p:cNvPicPr>
          <p:nvPr>
            <p:ph idx="1"/>
          </p:nvPr>
        </p:nvPicPr>
        <p:blipFill>
          <a:blip/>
          <a:stretch>
            <a:fillRect/>
          </a:stretch>
        </p:blipFill>
        <p:spPr>
          <a:xfrm>
            <a:off x="1381597" y="798513"/>
            <a:ext cx="6379219" cy="4156075"/>
          </a:xfrm>
          <a:prstGeom prst="rect">
            <a:avLst/>
          </a:prstGeom>
          <a:ln>
            <a:solidFill>
              <a:schemeClr val="accent1"/>
            </a:solidFill>
          </a:ln>
        </p:spPr>
      </p:pic>
      <p:pic>
        <p:nvPicPr>
          <p:cNvPr id="4" name="Content Placeholder 2"/>
          <p:cNvPicPr>
            <a:picLocks noChangeAspect="1"/>
          </p:cNvPicPr>
          <p:nvPr/>
        </p:nvPicPr>
        <p:blipFill>
          <a:blip r:embed="rId3"/>
          <a:stretch>
            <a:fillRect/>
          </a:stretch>
        </p:blipFill>
        <p:spPr bwMode="auto">
          <a:xfrm>
            <a:off x="1368897" y="811213"/>
            <a:ext cx="6379219" cy="4156075"/>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37595460"/>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smtClean="0"/>
              <a:t>10.3 Chapter Summary</a:t>
            </a:r>
            <a:endParaRPr lang="en-US" dirty="0"/>
          </a:p>
        </p:txBody>
      </p:sp>
    </p:spTree>
    <p:extLst>
      <p:ext uri="{BB962C8B-B14F-4D97-AF65-F5344CB8AC3E}">
        <p14:creationId xmlns:p14="http://schemas.microsoft.com/office/powerpoint/2010/main" val="279150367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sz="1600" dirty="0" smtClean="0"/>
              <a:t>Conclusion</a:t>
            </a:r>
            <a:br>
              <a:rPr lang="sv-SE" sz="1600" dirty="0" smtClean="0"/>
            </a:br>
            <a:r>
              <a:rPr lang="sv-SE" dirty="0" smtClean="0"/>
              <a:t>Packet </a:t>
            </a:r>
            <a:r>
              <a:rPr lang="sv-SE" dirty="0"/>
              <a:t>Tracer - Skills Integration Challenge </a:t>
            </a:r>
            <a:endParaRPr lang="en-US" dirty="0"/>
          </a:p>
        </p:txBody>
      </p:sp>
      <p:pic>
        <p:nvPicPr>
          <p:cNvPr id="4" name="Content Placeholder 3"/>
          <p:cNvPicPr>
            <a:picLocks noGrp="1" noChangeAspect="1"/>
          </p:cNvPicPr>
          <p:nvPr>
            <p:ph idx="1"/>
          </p:nvPr>
        </p:nvPicPr>
        <p:blipFill>
          <a:blip/>
          <a:stretch>
            <a:fillRect/>
          </a:stretch>
        </p:blipFill>
        <p:spPr>
          <a:xfrm>
            <a:off x="2064821" y="798513"/>
            <a:ext cx="5012771" cy="4156075"/>
          </a:xfrm>
          <a:prstGeom prst="rect">
            <a:avLst/>
          </a:prstGeom>
          <a:ln>
            <a:solidFill>
              <a:schemeClr val="accent1"/>
            </a:solidFill>
          </a:ln>
        </p:spPr>
      </p:pic>
      <p:pic>
        <p:nvPicPr>
          <p:cNvPr id="5" name="Content Placeholder 3"/>
          <p:cNvPicPr>
            <a:picLocks noChangeAspect="1"/>
          </p:cNvPicPr>
          <p:nvPr/>
        </p:nvPicPr>
        <p:blipFill>
          <a:blip r:embed="rId3"/>
          <a:stretch>
            <a:fillRect/>
          </a:stretch>
        </p:blipFill>
        <p:spPr bwMode="auto">
          <a:xfrm>
            <a:off x="2077521" y="785813"/>
            <a:ext cx="5012771" cy="4156075"/>
          </a:xfrm>
          <a:prstGeom prst="rect">
            <a:avLst/>
          </a:prstGeom>
          <a:noFill/>
          <a:ln>
            <a:solidFill>
              <a:schemeClr val="accent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38948854"/>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dirty="0"/>
              <a:t>OSPF defines five network types: point-to-point, broadcast multiaccess, nonbroadcast multiaccess, point-to-multipoint, and virtual links.</a:t>
            </a:r>
          </a:p>
          <a:p>
            <a:r>
              <a:rPr lang="en-US" dirty="0"/>
              <a:t>Multiaccess networks can create two challenges for OSPF regarding the flooding of LSAs: creation of multiple adjacencies and extensive flooding of LSAs. The solution to managing the number of adjacencies and the flooding of LSAs on a multiaccess network is the DR and BDR. If the DR stops producing Hellos, the BDR promotes itself and assumes the role of DR.</a:t>
            </a:r>
          </a:p>
          <a:p>
            <a:r>
              <a:rPr lang="en-US" dirty="0"/>
              <a:t>The routers in the network elect the router with the highest interface priority as DR. The router with the second highest interface priority is elected the BDR. The higher the priority, the likelier the router will be selected as the DR. If set to 0, the router is not capable of becoming the DR. The default priority of multiaccess broadcast interfaces is 1. Therefore, unless otherwise configured, all routers have an equal priority value and must rely on another tie breaking method during the DR/BDR election. If the interface priorities are equal, then the router with the highest router ID is elected the DR. The router with the second highest router ID is the BDR. The addition of a new router does not initiate a new election process</a:t>
            </a:r>
            <a:r>
              <a:rPr lang="en-US" dirty="0" smtClean="0"/>
              <a:t>.</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OSPF Tuning and Troubleshooting</a:t>
            </a:r>
            <a:endParaRPr lang="en-US" dirty="0">
              <a:latin typeface="Arial" charset="0"/>
            </a:endParaRPr>
          </a:p>
        </p:txBody>
      </p:sp>
    </p:spTree>
    <p:extLst>
      <p:ext uri="{BB962C8B-B14F-4D97-AF65-F5344CB8AC3E}">
        <p14:creationId xmlns:p14="http://schemas.microsoft.com/office/powerpoint/2010/main" val="2943567178"/>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sz="1400" dirty="0"/>
              <a:t>To propagate a default route in OSPF, the router must be configured with a default static route and the </a:t>
            </a:r>
            <a:r>
              <a:rPr lang="en-US" sz="1400" b="1" dirty="0"/>
              <a:t>default-information originate</a:t>
            </a:r>
            <a:r>
              <a:rPr lang="en-US" sz="1400" dirty="0"/>
              <a:t> command must be added to the configuration. Verify routes with the </a:t>
            </a:r>
            <a:r>
              <a:rPr lang="en-US" sz="1400" b="1" dirty="0"/>
              <a:t>show ip route</a:t>
            </a:r>
            <a:r>
              <a:rPr lang="en-US" sz="1400" dirty="0"/>
              <a:t> or </a:t>
            </a:r>
            <a:r>
              <a:rPr lang="en-US" sz="1400" b="1" dirty="0"/>
              <a:t>show ipv6 route</a:t>
            </a:r>
            <a:r>
              <a:rPr lang="en-US" sz="1400" dirty="0"/>
              <a:t> command.</a:t>
            </a:r>
          </a:p>
          <a:p>
            <a:r>
              <a:rPr lang="en-US" sz="1400" dirty="0"/>
              <a:t>To assist OSPF in making the correct path determination, the reference bandwidth must be changed to a higher value to accommodate networks with links faster than 100 </a:t>
            </a:r>
            <a:r>
              <a:rPr lang="en-US" sz="1400" dirty="0" smtClean="0"/>
              <a:t>Mbps</a:t>
            </a:r>
            <a:r>
              <a:rPr lang="en-US" sz="1400" dirty="0"/>
              <a:t>. To adjust the reference bandwidth, use the </a:t>
            </a:r>
            <a:r>
              <a:rPr lang="en-US" sz="1400" b="1" dirty="0"/>
              <a:t>auto-cost reference-bandwidth</a:t>
            </a:r>
            <a:r>
              <a:rPr lang="en-US" sz="1400" dirty="0"/>
              <a:t> </a:t>
            </a:r>
            <a:r>
              <a:rPr lang="en-US" sz="1400" i="1" dirty="0"/>
              <a:t>Mbps</a:t>
            </a:r>
            <a:r>
              <a:rPr lang="en-US" sz="1400" dirty="0"/>
              <a:t> router configuration mode command. To adjust the interface bandwidth, use the </a:t>
            </a:r>
            <a:r>
              <a:rPr lang="en-US" sz="1400" b="1" dirty="0"/>
              <a:t>bandwidth</a:t>
            </a:r>
            <a:r>
              <a:rPr lang="en-US" sz="1400" dirty="0"/>
              <a:t> </a:t>
            </a:r>
            <a:r>
              <a:rPr lang="en-US" sz="1400" i="1" dirty="0"/>
              <a:t>kilobits </a:t>
            </a:r>
            <a:r>
              <a:rPr lang="en-US" sz="1400" dirty="0"/>
              <a:t>interface configuration mode command. The cost can be manually configured on an interface using the </a:t>
            </a:r>
            <a:r>
              <a:rPr lang="en-US" sz="1400" b="1" dirty="0"/>
              <a:t>ip ospf cost</a:t>
            </a:r>
            <a:r>
              <a:rPr lang="en-US" sz="1400" dirty="0"/>
              <a:t> </a:t>
            </a:r>
            <a:r>
              <a:rPr lang="en-US" sz="1400" i="1" dirty="0"/>
              <a:t>value</a:t>
            </a:r>
            <a:r>
              <a:rPr lang="en-US" sz="1400" dirty="0"/>
              <a:t> interface configuration mode command.</a:t>
            </a:r>
          </a:p>
          <a:p>
            <a:r>
              <a:rPr lang="en-US" sz="1400" dirty="0" smtClean="0"/>
              <a:t>The </a:t>
            </a:r>
            <a:r>
              <a:rPr lang="en-US" sz="1400" dirty="0"/>
              <a:t>OSPF Hello and Dead intervals must match or a neighbor adjacency does not occur. To modify these intervals, use the following interface commands:</a:t>
            </a:r>
          </a:p>
          <a:p>
            <a:pPr lvl="1"/>
            <a:r>
              <a:rPr lang="en-US" b="1" dirty="0"/>
              <a:t>ip ospf hello-interval </a:t>
            </a:r>
            <a:r>
              <a:rPr lang="en-US" i="1" dirty="0"/>
              <a:t>seconds</a:t>
            </a:r>
            <a:endParaRPr lang="en-US" dirty="0"/>
          </a:p>
          <a:p>
            <a:pPr lvl="1"/>
            <a:r>
              <a:rPr lang="en-US" b="1" dirty="0"/>
              <a:t>ip ospf dead-interval </a:t>
            </a:r>
            <a:r>
              <a:rPr lang="en-US" i="1" dirty="0"/>
              <a:t>seconds</a:t>
            </a:r>
            <a:endParaRPr lang="en-US" dirty="0"/>
          </a:p>
          <a:p>
            <a:pPr lvl="1"/>
            <a:r>
              <a:rPr lang="en-US" b="1" dirty="0"/>
              <a:t>ipv6 ospf hello-interval </a:t>
            </a:r>
            <a:r>
              <a:rPr lang="en-US" i="1" dirty="0"/>
              <a:t>seconds</a:t>
            </a:r>
            <a:endParaRPr lang="en-US" dirty="0"/>
          </a:p>
          <a:p>
            <a:pPr lvl="1"/>
            <a:r>
              <a:rPr lang="en-US" b="1" dirty="0"/>
              <a:t>ipv6 ospf dead-interval </a:t>
            </a:r>
            <a:r>
              <a:rPr lang="en-US" i="1" dirty="0" smtClean="0"/>
              <a:t>seconds</a:t>
            </a:r>
            <a:endParaRPr lang="en-US"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OSPF Tuning and Troubleshooting (Cont.)</a:t>
            </a:r>
            <a:endParaRPr lang="en-US" dirty="0">
              <a:latin typeface="Arial" charset="0"/>
            </a:endParaRPr>
          </a:p>
        </p:txBody>
      </p:sp>
    </p:spTree>
    <p:extLst>
      <p:ext uri="{BB962C8B-B14F-4D97-AF65-F5344CB8AC3E}">
        <p14:creationId xmlns:p14="http://schemas.microsoft.com/office/powerpoint/2010/main" val="180169214"/>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bwMode="auto">
          <a:xfrm>
            <a:off x="1417131" y="1154627"/>
            <a:ext cx="6450388" cy="1864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61593" tIns="30796" rIns="61593" bIns="30796"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endParaRPr lang="en-US" sz="1200" dirty="0"/>
          </a:p>
        </p:txBody>
      </p:sp>
      <p:sp>
        <p:nvSpPr>
          <p:cNvPr id="4" name="Content Placeholder 3"/>
          <p:cNvSpPr>
            <a:spLocks noGrp="1"/>
          </p:cNvSpPr>
          <p:nvPr>
            <p:ph idx="1"/>
          </p:nvPr>
        </p:nvSpPr>
        <p:spPr/>
        <p:txBody>
          <a:bodyPr/>
          <a:lstStyle/>
          <a:p>
            <a:r>
              <a:rPr lang="en-US" sz="1400" dirty="0" smtClean="0"/>
              <a:t>When </a:t>
            </a:r>
            <a:r>
              <a:rPr lang="en-US" sz="1400" dirty="0"/>
              <a:t>troubleshooting OSPF neighbors, be aware that the FULL or 2WAY states are normal. The following commands summarize OSPFv2 troubleshooting:</a:t>
            </a:r>
          </a:p>
          <a:p>
            <a:pPr lvl="1"/>
            <a:r>
              <a:rPr lang="en-US" b="1" dirty="0"/>
              <a:t>show ip protocols</a:t>
            </a:r>
            <a:endParaRPr lang="en-US" dirty="0"/>
          </a:p>
          <a:p>
            <a:pPr lvl="1"/>
            <a:r>
              <a:rPr lang="en-US" b="1" dirty="0"/>
              <a:t>show ip ospf neighbor</a:t>
            </a:r>
            <a:endParaRPr lang="en-US" dirty="0"/>
          </a:p>
          <a:p>
            <a:pPr lvl="1"/>
            <a:r>
              <a:rPr lang="en-US" b="1" dirty="0"/>
              <a:t>show ip ospf interface</a:t>
            </a:r>
            <a:endParaRPr lang="en-US" dirty="0"/>
          </a:p>
          <a:p>
            <a:pPr lvl="1"/>
            <a:r>
              <a:rPr lang="en-US" b="1" dirty="0"/>
              <a:t>show ip ospf</a:t>
            </a:r>
            <a:endParaRPr lang="en-US" dirty="0"/>
          </a:p>
          <a:p>
            <a:pPr lvl="1"/>
            <a:r>
              <a:rPr lang="en-US" b="1" dirty="0"/>
              <a:t>show ip route ospf</a:t>
            </a:r>
            <a:endParaRPr lang="en-US" dirty="0"/>
          </a:p>
          <a:p>
            <a:pPr lvl="1"/>
            <a:r>
              <a:rPr lang="en-US" b="1" dirty="0"/>
              <a:t>clear ip ospf </a:t>
            </a:r>
            <a:r>
              <a:rPr lang="en-US" dirty="0"/>
              <a:t>[</a:t>
            </a:r>
            <a:r>
              <a:rPr lang="en-US" i="1" dirty="0"/>
              <a:t>process-id</a:t>
            </a:r>
            <a:r>
              <a:rPr lang="en-US" dirty="0"/>
              <a:t>]</a:t>
            </a:r>
            <a:r>
              <a:rPr lang="en-US" b="1" dirty="0"/>
              <a:t> process</a:t>
            </a:r>
            <a:endParaRPr lang="en-US" dirty="0"/>
          </a:p>
          <a:p>
            <a:r>
              <a:rPr lang="en-US" sz="1400" dirty="0"/>
              <a:t>Troubleshooting OSPFv3 is similar to OSPFv2. The following commands are the equivalent commands used with OSPFv3:</a:t>
            </a:r>
            <a:r>
              <a:rPr lang="en-US" sz="1400" b="1" dirty="0"/>
              <a:t> show ipv6 protocols</a:t>
            </a:r>
            <a:r>
              <a:rPr lang="en-US" sz="1400" dirty="0"/>
              <a:t>,</a:t>
            </a:r>
            <a:r>
              <a:rPr lang="en-US" sz="1400" b="1" dirty="0"/>
              <a:t> show ipv6 ospf neighbor</a:t>
            </a:r>
            <a:r>
              <a:rPr lang="en-US" sz="1400" dirty="0"/>
              <a:t>,</a:t>
            </a:r>
            <a:r>
              <a:rPr lang="en-US" sz="1400" b="1" dirty="0"/>
              <a:t> show ipv6 ospf interface</a:t>
            </a:r>
            <a:r>
              <a:rPr lang="en-US" sz="1400" dirty="0"/>
              <a:t>,</a:t>
            </a:r>
            <a:r>
              <a:rPr lang="en-US" sz="1400" b="1" dirty="0"/>
              <a:t> show ipv6 ospf</a:t>
            </a:r>
            <a:r>
              <a:rPr lang="en-US" sz="1400" dirty="0"/>
              <a:t>,</a:t>
            </a:r>
            <a:r>
              <a:rPr lang="en-US" sz="1400" b="1" dirty="0"/>
              <a:t> show ipv6 route ospf</a:t>
            </a:r>
            <a:r>
              <a:rPr lang="en-US" sz="1400" dirty="0"/>
              <a:t>, and</a:t>
            </a:r>
            <a:r>
              <a:rPr lang="en-US" sz="1400" b="1" dirty="0"/>
              <a:t> clear ipv6 ospf </a:t>
            </a:r>
            <a:r>
              <a:rPr lang="en-US" sz="1400" dirty="0"/>
              <a:t>[</a:t>
            </a:r>
            <a:r>
              <a:rPr lang="en-US" sz="1400" i="1" dirty="0"/>
              <a:t>process-id</a:t>
            </a:r>
            <a:r>
              <a:rPr lang="en-US" sz="1400" dirty="0"/>
              <a:t>]</a:t>
            </a:r>
            <a:r>
              <a:rPr lang="en-US" sz="1400" b="1" dirty="0"/>
              <a:t> process</a:t>
            </a:r>
            <a:r>
              <a:rPr lang="en-US" sz="1400" dirty="0"/>
              <a:t>.</a:t>
            </a:r>
          </a:p>
          <a:p>
            <a:endParaRPr lang="en-US" sz="1300" dirty="0"/>
          </a:p>
        </p:txBody>
      </p:sp>
      <p:sp>
        <p:nvSpPr>
          <p:cNvPr id="21505" name="Rectangle 2"/>
          <p:cNvSpPr>
            <a:spLocks noGrp="1" noChangeArrowheads="1"/>
          </p:cNvSpPr>
          <p:nvPr>
            <p:ph type="title"/>
          </p:nvPr>
        </p:nvSpPr>
        <p:spPr/>
        <p:txBody>
          <a:bodyPr/>
          <a:lstStyle/>
          <a:p>
            <a:r>
              <a:rPr lang="en-US" sz="1400" dirty="0" smtClean="0">
                <a:latin typeface="Arial" charset="0"/>
              </a:rPr>
              <a:t>Conclusion</a:t>
            </a:r>
            <a:r>
              <a:rPr lang="en-US" dirty="0" smtClean="0">
                <a:latin typeface="Arial" charset="0"/>
              </a:rPr>
              <a:t/>
            </a:r>
            <a:br>
              <a:rPr lang="en-US" dirty="0" smtClean="0">
                <a:latin typeface="Arial" charset="0"/>
              </a:rPr>
            </a:br>
            <a:r>
              <a:rPr lang="en-US" dirty="0" smtClean="0">
                <a:latin typeface="Arial" charset="0"/>
              </a:rPr>
              <a:t>Chapter 10: OSPF Tuning and Troubleshooting (Cont.)</a:t>
            </a:r>
            <a:endParaRPr lang="en-US" dirty="0">
              <a:latin typeface="Arial" charset="0"/>
            </a:endParaRPr>
          </a:p>
        </p:txBody>
      </p:sp>
    </p:spTree>
    <p:extLst>
      <p:ext uri="{BB962C8B-B14F-4D97-AF65-F5344CB8AC3E}">
        <p14:creationId xmlns:p14="http://schemas.microsoft.com/office/powerpoint/2010/main" val="2299528671"/>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dirty="0" smtClean="0">
                <a:latin typeface="Arial" charset="0"/>
              </a:rPr>
              <a:t>New </a:t>
            </a:r>
            <a:r>
              <a:rPr lang="en-US" dirty="0">
                <a:latin typeface="Arial" charset="0"/>
              </a:rPr>
              <a:t>Terms and Commands</a:t>
            </a:r>
          </a:p>
        </p:txBody>
      </p:sp>
      <p:sp>
        <p:nvSpPr>
          <p:cNvPr id="2" name="Content Placeholder 1"/>
          <p:cNvSpPr>
            <a:spLocks noGrp="1"/>
          </p:cNvSpPr>
          <p:nvPr>
            <p:ph idx="1"/>
          </p:nvPr>
        </p:nvSpPr>
        <p:spPr/>
        <p:txBody>
          <a:bodyPr/>
          <a:lstStyle/>
          <a:p>
            <a:endParaRPr lang="en-US" dirty="0"/>
          </a:p>
        </p:txBody>
      </p:sp>
      <p:graphicFrame>
        <p:nvGraphicFramePr>
          <p:cNvPr id="5" name="Content Placeholder 2"/>
          <p:cNvGraphicFramePr>
            <a:graphicFrameLocks/>
          </p:cNvGraphicFramePr>
          <p:nvPr>
            <p:extLst>
              <p:ext uri="{D42A27DB-BD31-4B8C-83A1-F6EECF244321}">
                <p14:modId xmlns:p14="http://schemas.microsoft.com/office/powerpoint/2010/main" val="1422485530"/>
              </p:ext>
            </p:extLst>
          </p:nvPr>
        </p:nvGraphicFramePr>
        <p:xfrm>
          <a:off x="144463" y="798513"/>
          <a:ext cx="8853486" cy="1097280"/>
        </p:xfrm>
        <a:graphic>
          <a:graphicData uri="http://schemas.openxmlformats.org/drawingml/2006/table">
            <a:tbl>
              <a:tblPr firstRow="1" bandRow="1">
                <a:tableStyleId>{F5AB1C69-6EDB-4FF4-983F-18BD219EF322}</a:tableStyleId>
              </a:tblPr>
              <a:tblGrid>
                <a:gridCol w="8853486">
                  <a:extLst>
                    <a:ext uri="{9D8B030D-6E8A-4147-A177-3AD203B41FA5}">
                      <a16:colId xmlns:a16="http://schemas.microsoft.com/office/drawing/2014/main" val="2731093094"/>
                    </a:ext>
                  </a:extLst>
                </a:gridCol>
              </a:tblGrid>
              <a:tr h="370840">
                <a:tc>
                  <a:txBody>
                    <a:bodyPr/>
                    <a:lstStyle/>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Broadcast multiaccess</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Point-to-multipoint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Virtual links 	</a:t>
                      </a:r>
                    </a:p>
                    <a:p>
                      <a:pPr marL="173038" indent="-173038">
                        <a:spcBef>
                          <a:spcPts val="200"/>
                        </a:spcBef>
                        <a:spcAft>
                          <a:spcPts val="200"/>
                        </a:spcAft>
                        <a:buFont typeface="Arial" panose="020B0604020202020204" pitchFamily="34" charset="0"/>
                        <a:buChar char="•"/>
                      </a:pPr>
                      <a:r>
                        <a:rPr lang="en-US" b="0" dirty="0" smtClean="0">
                          <a:solidFill>
                            <a:schemeClr val="tx1"/>
                          </a:solidFill>
                          <a:latin typeface="+mn-lt"/>
                        </a:rPr>
                        <a:t>OSPF Hello and Dead intervals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7983337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34"/>
          <p:cNvSpPr>
            <a:spLocks noGrp="1" noChangeArrowheads="1"/>
          </p:cNvSpPr>
          <p:nvPr>
            <p:ph idx="1"/>
          </p:nvPr>
        </p:nvSpPr>
        <p:spPr/>
        <p:txBody>
          <a:bodyPr/>
          <a:lstStyle/>
          <a:p>
            <a:pPr eaLnBrk="1" hangingPunct="1">
              <a:spcBef>
                <a:spcPct val="30000"/>
              </a:spcBef>
            </a:pPr>
            <a:r>
              <a:rPr lang="en-US" dirty="0" smtClean="0"/>
              <a:t>Students </a:t>
            </a:r>
            <a:r>
              <a:rPr lang="en-US" dirty="0"/>
              <a:t>should complete </a:t>
            </a:r>
            <a:r>
              <a:rPr lang="en-US" dirty="0" smtClean="0"/>
              <a:t>Chapter 10, </a:t>
            </a:r>
            <a:r>
              <a:rPr lang="en-US" dirty="0"/>
              <a:t>“Assessment” after completing </a:t>
            </a:r>
            <a:r>
              <a:rPr lang="en-US" dirty="0" smtClean="0"/>
              <a:t>Chapter 10.</a:t>
            </a:r>
          </a:p>
          <a:p>
            <a:pPr eaLnBrk="1" hangingPunct="1">
              <a:spcBef>
                <a:spcPct val="30000"/>
              </a:spcBef>
            </a:pPr>
            <a:r>
              <a:rPr lang="en-US" dirty="0" smtClean="0"/>
              <a:t>Quizzes, labs, Packet Tracers and other activities can be used to informally assess student progress.</a:t>
            </a:r>
            <a:endParaRPr lang="en-US" dirty="0"/>
          </a:p>
        </p:txBody>
      </p:sp>
      <p:sp>
        <p:nvSpPr>
          <p:cNvPr id="7170" name="Rectangle 33"/>
          <p:cNvSpPr>
            <a:spLocks noGrp="1" noChangeArrowheads="1"/>
          </p:cNvSpPr>
          <p:nvPr>
            <p:ph type="title"/>
          </p:nvPr>
        </p:nvSpPr>
        <p:spPr/>
        <p:txBody>
          <a:bodyPr/>
          <a:lstStyle/>
          <a:p>
            <a:pPr eaLnBrk="1" hangingPunct="1"/>
            <a:r>
              <a:rPr lang="en-US" dirty="0" smtClean="0"/>
              <a:t>Chapter 10: Assessment</a:t>
            </a:r>
          </a:p>
        </p:txBody>
      </p:sp>
    </p:spTree>
    <p:extLst>
      <p:ext uri="{BB962C8B-B14F-4D97-AF65-F5344CB8AC3E}">
        <p14:creationId xmlns:p14="http://schemas.microsoft.com/office/powerpoint/2010/main" val="1296080354"/>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marL="0" indent="0">
              <a:lnSpc>
                <a:spcPct val="85000"/>
              </a:lnSpc>
              <a:spcBef>
                <a:spcPct val="30000"/>
              </a:spcBef>
              <a:buNone/>
            </a:pPr>
            <a:r>
              <a:rPr lang="en-US" dirty="0"/>
              <a:t>Prior to teaching </a:t>
            </a:r>
            <a:r>
              <a:rPr lang="en-US" dirty="0" smtClean="0"/>
              <a:t>Chapter 10, </a:t>
            </a:r>
            <a:r>
              <a:rPr lang="en-US" dirty="0"/>
              <a:t>the instructor should:</a:t>
            </a:r>
          </a:p>
          <a:p>
            <a:pPr eaLnBrk="1" hangingPunct="1">
              <a:lnSpc>
                <a:spcPct val="85000"/>
              </a:lnSpc>
              <a:spcBef>
                <a:spcPct val="30000"/>
              </a:spcBef>
            </a:pPr>
            <a:r>
              <a:rPr lang="en-US" dirty="0" smtClean="0"/>
              <a:t>Complete Chapter 10, </a:t>
            </a:r>
            <a:r>
              <a:rPr lang="en-US" dirty="0"/>
              <a:t>“Assessment.”</a:t>
            </a:r>
          </a:p>
          <a:p>
            <a:pPr>
              <a:lnSpc>
                <a:spcPct val="85000"/>
              </a:lnSpc>
              <a:spcBef>
                <a:spcPct val="30000"/>
              </a:spcBef>
            </a:pPr>
            <a:r>
              <a:rPr lang="en-US" dirty="0" smtClean="0"/>
              <a:t>Ensure </a:t>
            </a:r>
            <a:r>
              <a:rPr lang="en-US" dirty="0"/>
              <a:t>this chapter becomes as </a:t>
            </a:r>
            <a:r>
              <a:rPr lang="en-US" dirty="0" smtClean="0"/>
              <a:t>hands-</a:t>
            </a:r>
            <a:r>
              <a:rPr lang="en-US" dirty="0"/>
              <a:t>on as possible</a:t>
            </a:r>
            <a:r>
              <a:rPr lang="en-US" dirty="0" smtClean="0"/>
              <a:t>.</a:t>
            </a:r>
          </a:p>
          <a:p>
            <a:pPr>
              <a:lnSpc>
                <a:spcPct val="85000"/>
              </a:lnSpc>
              <a:spcBef>
                <a:spcPct val="30000"/>
              </a:spcBef>
            </a:pPr>
            <a:r>
              <a:rPr lang="en-US" dirty="0" smtClean="0"/>
              <a:t>Set </a:t>
            </a:r>
            <a:r>
              <a:rPr lang="en-US" dirty="0"/>
              <a:t>the stage. In the classification of dynamic routing protocols, where does OSPF fit? (Compare and contrast OSPF to EIGRP.)</a:t>
            </a:r>
          </a:p>
          <a:p>
            <a:pPr>
              <a:lnSpc>
                <a:spcPct val="85000"/>
              </a:lnSpc>
              <a:spcBef>
                <a:spcPct val="30000"/>
              </a:spcBef>
            </a:pPr>
            <a:r>
              <a:rPr lang="en-US" dirty="0"/>
              <a:t>Reinforce the fact that OSPF routers form adjacencies using Hello packets. Adjacencies </a:t>
            </a:r>
            <a:r>
              <a:rPr lang="en-US" dirty="0" smtClean="0"/>
              <a:t>are only </a:t>
            </a:r>
            <a:r>
              <a:rPr lang="en-US" dirty="0"/>
              <a:t>formed when the following match:</a:t>
            </a:r>
          </a:p>
          <a:p>
            <a:pPr lvl="1">
              <a:lnSpc>
                <a:spcPct val="85000"/>
              </a:lnSpc>
            </a:pPr>
            <a:r>
              <a:rPr lang="en-US" dirty="0"/>
              <a:t>Network type</a:t>
            </a:r>
          </a:p>
          <a:p>
            <a:pPr lvl="1">
              <a:lnSpc>
                <a:spcPct val="85000"/>
              </a:lnSpc>
            </a:pPr>
            <a:r>
              <a:rPr lang="en-US" dirty="0"/>
              <a:t>Area ID</a:t>
            </a:r>
          </a:p>
          <a:p>
            <a:pPr lvl="1">
              <a:lnSpc>
                <a:spcPct val="85000"/>
              </a:lnSpc>
            </a:pPr>
            <a:r>
              <a:rPr lang="en-US" dirty="0"/>
              <a:t>Hello and Dead timers</a:t>
            </a:r>
          </a:p>
          <a:p>
            <a:pPr>
              <a:lnSpc>
                <a:spcPct val="85000"/>
              </a:lnSpc>
              <a:spcBef>
                <a:spcPct val="30000"/>
              </a:spcBef>
            </a:pPr>
            <a:r>
              <a:rPr lang="en-US" dirty="0"/>
              <a:t>Show examples of different network types.</a:t>
            </a:r>
          </a:p>
          <a:p>
            <a:pPr>
              <a:lnSpc>
                <a:spcPct val="85000"/>
              </a:lnSpc>
              <a:spcBef>
                <a:spcPct val="30000"/>
              </a:spcBef>
            </a:pPr>
            <a:r>
              <a:rPr lang="en-US" dirty="0"/>
              <a:t>Demonstrate the output of the </a:t>
            </a:r>
            <a:r>
              <a:rPr lang="en-US" b="1" dirty="0"/>
              <a:t>show ip ospf neighbor </a:t>
            </a:r>
            <a:r>
              <a:rPr lang="en-US" dirty="0"/>
              <a:t>command with a Packet Tracer OSPF network. (Show neighbor adjacencies and their state:  Full/DR or Full/DROTHER</a:t>
            </a:r>
            <a:r>
              <a:rPr lang="en-US" dirty="0" smtClean="0"/>
              <a:t>.)</a:t>
            </a:r>
          </a:p>
        </p:txBody>
      </p:sp>
      <p:sp>
        <p:nvSpPr>
          <p:cNvPr id="2" name="Title 1"/>
          <p:cNvSpPr>
            <a:spLocks noGrp="1"/>
          </p:cNvSpPr>
          <p:nvPr>
            <p:ph type="title"/>
          </p:nvPr>
        </p:nvSpPr>
        <p:spPr/>
        <p:txBody>
          <a:bodyPr/>
          <a:lstStyle/>
          <a:p>
            <a:r>
              <a:rPr lang="en-US" dirty="0" smtClean="0"/>
              <a:t>Chapter 10: </a:t>
            </a:r>
            <a:r>
              <a:rPr lang="en-US" dirty="0"/>
              <a:t>Best </a:t>
            </a:r>
            <a:r>
              <a:rPr lang="en-US" dirty="0" smtClean="0"/>
              <a:t>Practices</a:t>
            </a:r>
            <a:endParaRPr lang="en-US" dirty="0"/>
          </a:p>
        </p:txBody>
      </p:sp>
    </p:spTree>
    <p:extLst>
      <p:ext uri="{BB962C8B-B14F-4D97-AF65-F5344CB8AC3E}">
        <p14:creationId xmlns:p14="http://schemas.microsoft.com/office/powerpoint/2010/main" val="237934136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spcBef>
                <a:spcPct val="30000"/>
              </a:spcBef>
            </a:pPr>
            <a:r>
              <a:rPr lang="en-US" dirty="0"/>
              <a:t>Describe </a:t>
            </a:r>
            <a:r>
              <a:rPr lang="en-US" dirty="0" smtClean="0"/>
              <a:t>problems </a:t>
            </a:r>
            <a:r>
              <a:rPr lang="en-US" dirty="0"/>
              <a:t>that could occur in </a:t>
            </a:r>
            <a:r>
              <a:rPr lang="en-US" dirty="0" smtClean="0"/>
              <a:t>OSPF networks </a:t>
            </a:r>
            <a:r>
              <a:rPr lang="en-US" dirty="0"/>
              <a:t>without a </a:t>
            </a:r>
            <a:r>
              <a:rPr lang="en-US" dirty="0" smtClean="0"/>
              <a:t>DR by using </a:t>
            </a:r>
            <a:r>
              <a:rPr lang="en-US" dirty="0"/>
              <a:t>the following formula:</a:t>
            </a:r>
          </a:p>
          <a:p>
            <a:pPr lvl="1">
              <a:lnSpc>
                <a:spcPct val="85000"/>
              </a:lnSpc>
            </a:pPr>
            <a:r>
              <a:rPr lang="en-US" i="1" dirty="0"/>
              <a:t>n(n–1)/2 </a:t>
            </a:r>
            <a:r>
              <a:rPr lang="en-US" dirty="0"/>
              <a:t>(</a:t>
            </a:r>
            <a:r>
              <a:rPr lang="en-US" i="1" dirty="0"/>
              <a:t>n</a:t>
            </a:r>
            <a:r>
              <a:rPr lang="en-US" dirty="0"/>
              <a:t>=number of routers)</a:t>
            </a:r>
          </a:p>
          <a:p>
            <a:pPr lvl="1">
              <a:lnSpc>
                <a:spcPct val="85000"/>
              </a:lnSpc>
            </a:pPr>
            <a:r>
              <a:rPr lang="en-US" dirty="0"/>
              <a:t>For example: Eight routers would have 8(7)/2 = 56/2 = 28 adjacencies</a:t>
            </a:r>
          </a:p>
          <a:p>
            <a:pPr lvl="1">
              <a:lnSpc>
                <a:spcPct val="85000"/>
              </a:lnSpc>
            </a:pPr>
            <a:r>
              <a:rPr lang="en-US" dirty="0"/>
              <a:t>This is very inefficient; thus, the election of the DR and BDR reduces all update traffic on the network.</a:t>
            </a:r>
          </a:p>
          <a:p>
            <a:pPr>
              <a:spcBef>
                <a:spcPct val="30000"/>
              </a:spcBef>
            </a:pPr>
            <a:r>
              <a:rPr lang="en-US" dirty="0"/>
              <a:t>Demonstrate the election process on an OSPF network by having the network configured with an active DR. </a:t>
            </a:r>
            <a:r>
              <a:rPr lang="en-US" dirty="0" smtClean="0"/>
              <a:t>Use the </a:t>
            </a:r>
            <a:r>
              <a:rPr lang="en-US" b="1" dirty="0"/>
              <a:t>debug ip ospf events </a:t>
            </a:r>
            <a:r>
              <a:rPr lang="en-US" dirty="0" smtClean="0"/>
              <a:t>command</a:t>
            </a:r>
            <a:r>
              <a:rPr lang="en-US" dirty="0"/>
              <a:t> </a:t>
            </a:r>
            <a:r>
              <a:rPr lang="en-US" dirty="0" smtClean="0"/>
              <a:t>and disconnect </a:t>
            </a:r>
            <a:r>
              <a:rPr lang="en-US" dirty="0"/>
              <a:t>the DR </a:t>
            </a:r>
            <a:r>
              <a:rPr lang="en-US" dirty="0" smtClean="0"/>
              <a:t>and </a:t>
            </a:r>
            <a:r>
              <a:rPr lang="en-US" dirty="0"/>
              <a:t>watch the election take place.</a:t>
            </a:r>
          </a:p>
          <a:p>
            <a:pPr>
              <a:spcBef>
                <a:spcPct val="30000"/>
              </a:spcBef>
            </a:pPr>
            <a:r>
              <a:rPr lang="en-US" dirty="0"/>
              <a:t>Demonstrate the lab several times by changing router IDs, priorities, and loopbacks so that students can see the rule for election in action.</a:t>
            </a:r>
          </a:p>
          <a:p>
            <a:pPr lvl="1">
              <a:lnSpc>
                <a:spcPct val="85000"/>
              </a:lnSpc>
            </a:pPr>
            <a:r>
              <a:rPr lang="en-US" dirty="0"/>
              <a:t>The router with the highest interface priority is elected as the DR; the router with the second highest interface priority is elected as the BDR.</a:t>
            </a:r>
          </a:p>
          <a:p>
            <a:pPr lvl="1">
              <a:lnSpc>
                <a:spcPct val="85000"/>
              </a:lnSpc>
            </a:pPr>
            <a:r>
              <a:rPr lang="en-US" dirty="0"/>
              <a:t>The priority can be configured between 0–255. </a:t>
            </a:r>
          </a:p>
          <a:p>
            <a:pPr lvl="1">
              <a:lnSpc>
                <a:spcPct val="85000"/>
              </a:lnSpc>
            </a:pPr>
            <a:r>
              <a:rPr lang="en-US" dirty="0"/>
              <a:t>Priority of 0 – router cannot become the DR.</a:t>
            </a:r>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39290717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34"/>
          <p:cNvSpPr>
            <a:spLocks noGrp="1" noChangeArrowheads="1"/>
          </p:cNvSpPr>
          <p:nvPr>
            <p:ph idx="1"/>
          </p:nvPr>
        </p:nvSpPr>
        <p:spPr/>
        <p:txBody>
          <a:bodyPr/>
          <a:lstStyle/>
          <a:p>
            <a:pPr>
              <a:spcBef>
                <a:spcPct val="30000"/>
              </a:spcBef>
            </a:pPr>
            <a:r>
              <a:rPr lang="en-US" dirty="0"/>
              <a:t>Explain that if interface priorities are equal, then the router with the highest router ID is elected DR and the second highest is the BDR.</a:t>
            </a:r>
          </a:p>
          <a:p>
            <a:pPr>
              <a:spcBef>
                <a:spcPct val="30000"/>
              </a:spcBef>
            </a:pPr>
            <a:r>
              <a:rPr lang="en-US" dirty="0"/>
              <a:t>Identify the three ways to determine the router ID:</a:t>
            </a:r>
          </a:p>
          <a:p>
            <a:pPr lvl="1">
              <a:lnSpc>
                <a:spcPct val="85000"/>
              </a:lnSpc>
            </a:pPr>
            <a:r>
              <a:rPr lang="en-US" dirty="0"/>
              <a:t>The router ID can be manually configured.</a:t>
            </a:r>
          </a:p>
          <a:p>
            <a:pPr lvl="1">
              <a:lnSpc>
                <a:spcPct val="85000"/>
              </a:lnSpc>
            </a:pPr>
            <a:r>
              <a:rPr lang="en-US" dirty="0"/>
              <a:t>If not configured, the ID is determined by highest loopback IP address.</a:t>
            </a:r>
          </a:p>
          <a:p>
            <a:pPr lvl="1">
              <a:lnSpc>
                <a:spcPct val="85000"/>
              </a:lnSpc>
            </a:pPr>
            <a:r>
              <a:rPr lang="en-US" dirty="0"/>
              <a:t>If no loopbacks, the ID is determined by the highest active IPv4 address.</a:t>
            </a:r>
          </a:p>
          <a:p>
            <a:pPr>
              <a:spcBef>
                <a:spcPct val="30000"/>
              </a:spcBef>
            </a:pPr>
            <a:r>
              <a:rPr lang="en-US" dirty="0"/>
              <a:t>Emphasize that in an IPv6 network, the router ID must be manually configured.</a:t>
            </a:r>
          </a:p>
          <a:p>
            <a:pPr>
              <a:spcBef>
                <a:spcPct val="30000"/>
              </a:spcBef>
            </a:pPr>
            <a:r>
              <a:rPr lang="en-US" dirty="0"/>
              <a:t>Explain that propagating a route in OSPF, the same command is used in OSPFv2 and v3.</a:t>
            </a:r>
          </a:p>
          <a:p>
            <a:pPr lvl="1">
              <a:lnSpc>
                <a:spcPct val="85000"/>
              </a:lnSpc>
            </a:pPr>
            <a:r>
              <a:rPr lang="en-US" dirty="0"/>
              <a:t>Router(config)# </a:t>
            </a:r>
            <a:r>
              <a:rPr lang="en-US" b="1" dirty="0"/>
              <a:t>router ospf 4</a:t>
            </a:r>
            <a:endParaRPr lang="en-US" dirty="0"/>
          </a:p>
          <a:p>
            <a:pPr lvl="1">
              <a:lnSpc>
                <a:spcPct val="85000"/>
              </a:lnSpc>
            </a:pPr>
            <a:r>
              <a:rPr lang="en-US" dirty="0"/>
              <a:t>Router(config-router)# </a:t>
            </a:r>
            <a:r>
              <a:rPr lang="en-US" b="1" dirty="0"/>
              <a:t>default-information originate</a:t>
            </a:r>
            <a:endParaRPr lang="en-US" dirty="0"/>
          </a:p>
          <a:p>
            <a:pPr>
              <a:spcBef>
                <a:spcPct val="30000"/>
              </a:spcBef>
            </a:pPr>
            <a:r>
              <a:rPr lang="en-US" dirty="0"/>
              <a:t>Explain that, unlike EIGRP, OSPF Hello and Dead intervals must match or a neighbor adjacency will not occur.</a:t>
            </a:r>
          </a:p>
        </p:txBody>
      </p:sp>
      <p:sp>
        <p:nvSpPr>
          <p:cNvPr id="2" name="Title 1"/>
          <p:cNvSpPr>
            <a:spLocks noGrp="1"/>
          </p:cNvSpPr>
          <p:nvPr>
            <p:ph type="title"/>
          </p:nvPr>
        </p:nvSpPr>
        <p:spPr/>
        <p:txBody>
          <a:bodyPr/>
          <a:lstStyle/>
          <a:p>
            <a:r>
              <a:rPr lang="en-US" dirty="0" smtClean="0"/>
              <a:t>Chapter 10: Best Practices (Cont.)</a:t>
            </a:r>
            <a:endParaRPr lang="en-US" dirty="0"/>
          </a:p>
        </p:txBody>
      </p:sp>
    </p:spTree>
    <p:extLst>
      <p:ext uri="{BB962C8B-B14F-4D97-AF65-F5344CB8AC3E}">
        <p14:creationId xmlns:p14="http://schemas.microsoft.com/office/powerpoint/2010/main" val="317485741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14553</TotalTime>
  <Words>4326</Words>
  <Application>Microsoft Office PowerPoint</Application>
  <PresentationFormat>On-screen Show (16:9)</PresentationFormat>
  <Paragraphs>722</Paragraphs>
  <Slides>60</Slides>
  <Notes>58</Notes>
  <HiddenSlides>11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ＭＳ Ｐゴシック</vt:lpstr>
      <vt:lpstr>Arial</vt:lpstr>
      <vt:lpstr>Calibri</vt:lpstr>
      <vt:lpstr>CiscoSans</vt:lpstr>
      <vt:lpstr>CiscoSans ExtraLight</vt:lpstr>
      <vt:lpstr>CiscoSans Thin</vt:lpstr>
      <vt:lpstr>Courier New</vt:lpstr>
      <vt:lpstr>Wingdings</vt:lpstr>
      <vt:lpstr>Default Theme</vt:lpstr>
      <vt:lpstr>Chapter 10: OSPF Tuning and Troubleshooting</vt:lpstr>
      <vt:lpstr>Instructor Materials – Chapter 10 Planning Guide</vt:lpstr>
      <vt:lpstr>Chapter 10: OSPF Tuning and Troubleshooting</vt:lpstr>
      <vt:lpstr>Chapter 10: Activities</vt:lpstr>
      <vt:lpstr>Chapter 10: Activities (Cont.)</vt:lpstr>
      <vt:lpstr>Chapter 10: Assessment</vt:lpstr>
      <vt:lpstr>Chapter 10: Best Practices</vt:lpstr>
      <vt:lpstr>Chapter 10: Best Practices (Cont.)</vt:lpstr>
      <vt:lpstr>Chapter 10: Best Practices (Cont.)</vt:lpstr>
      <vt:lpstr>Chapter 10: Best Practices (Cont.)</vt:lpstr>
      <vt:lpstr>Chapter 10: Additional Help</vt:lpstr>
      <vt:lpstr>PowerPoint Presentation</vt:lpstr>
      <vt:lpstr>Chapter 10: OSPF Tuning and Troubleshooting</vt:lpstr>
      <vt:lpstr>Chapter 10 - Sections &amp; Objectives</vt:lpstr>
      <vt:lpstr>10.1 Advanced Single-Area OSPF Configurations</vt:lpstr>
      <vt:lpstr>Advanced Single-Area OSPF Configurations OSPF Network Types</vt:lpstr>
      <vt:lpstr>Advanced Single-Area OSPF Configurations Challenges in Multiaccess Networks</vt:lpstr>
      <vt:lpstr>Advanced Single-Area OSPF Configurations OSPF Designated Router</vt:lpstr>
      <vt:lpstr>Advanced Single-Area OSPF Configurations Verifying DR/BDR Roles</vt:lpstr>
      <vt:lpstr>Advanced Single-Area OSPF Configurations Verifying DR/BDR Adjacencies</vt:lpstr>
      <vt:lpstr>Advanced Single-Area OSPF Configurations Default DR/BDR Election Process</vt:lpstr>
      <vt:lpstr>Advanced Single-Area OSPF Configurations DR/BDR Election Process</vt:lpstr>
      <vt:lpstr>Advanced Single-Area OSPF Configurations The OSPF Priority</vt:lpstr>
      <vt:lpstr>Advanced Single-Area OSPF Configurations Changing the OSPF Priority</vt:lpstr>
      <vt:lpstr>Advanced Single-Area OSPF Configurations OSPF in Multiaccess Networks</vt:lpstr>
      <vt:lpstr>Advanced Single-Area OSPF Configurations OSPF in Multiaccess Networks</vt:lpstr>
      <vt:lpstr>Advanced Single-Area OSPF Configurations Default Route Propagation</vt:lpstr>
      <vt:lpstr>Advanced Single-Area OSPF Configurations Verifying the Propagated Default Route</vt:lpstr>
      <vt:lpstr>Advanced Single-Area OSPF Configurations Propagating a Default Static Route in OSPFv3</vt:lpstr>
      <vt:lpstr>Advanced Single-Area OSPF Configurations Verifying the Propagated IPv6 Default Route</vt:lpstr>
      <vt:lpstr>Advanced Single-Area OSPF Configurations Propagating a Default Route in OSPFv2 </vt:lpstr>
      <vt:lpstr>Advanced Single-Area OSPF Configurations OSPF Hello and Dead Intervals</vt:lpstr>
      <vt:lpstr>Advanced Single-Area OSPF Configurations Modifying OSPFv2 Intervals</vt:lpstr>
      <vt:lpstr>Advanced Single-Area OSPF Configurations Modifying OSPFv3 Intervals</vt:lpstr>
      <vt:lpstr>Advanced Single-Area OSPF Configurations Configuring OSPFv2 Advanced Features</vt:lpstr>
      <vt:lpstr>Advanced Single-Area OSPF Configurations Configuring OSPFv2 Advanced Features</vt:lpstr>
      <vt:lpstr>10.2 Troubleshooting Single-Area OSPF Implementations</vt:lpstr>
      <vt:lpstr>Troubleshooting Single-Area OSPF Implementations Components of Troubleshooting Single-Area OSPF</vt:lpstr>
      <vt:lpstr>Troubleshooting Single-Area OSPF Implementations OSPF States</vt:lpstr>
      <vt:lpstr>Troubleshooting Single-Area OSPF Implementations OSPF Troubleshooting Commands</vt:lpstr>
      <vt:lpstr>Troubleshooting Single-Area OSPF Implementations Components of Troubleshooting OSPF</vt:lpstr>
      <vt:lpstr>Troubleshooting Single-Area OSPF Implementations Troubleshooting Neighbor Issues</vt:lpstr>
      <vt:lpstr>Troubleshooting Single-Area OSPF Implementations Troubleshooting OSPFv2 Routing Table Issues</vt:lpstr>
      <vt:lpstr>Troubleshooting Single-Area OSPF Implementations Troubleshooting Single-Area OSPFv2</vt:lpstr>
      <vt:lpstr>Troubleshooting Single-Area OSPF Implementations OSPFv3 Troubleshooting Commands</vt:lpstr>
      <vt:lpstr>Troubleshooting Single-Area OSPF Implementations Troubleshooting OSPFv3</vt:lpstr>
      <vt:lpstr>Troubleshooting Single-Area OSPF Implementations Troubleshooting Basic Single-Area OSPFv2 and OSPFv3</vt:lpstr>
      <vt:lpstr>Troubleshooting Single-Area OSPF Implementations Troubleshooting Advanced Single-Area OSPFv2</vt:lpstr>
      <vt:lpstr>Troubleshooting Single-Area OSPF Implementations Multiarea OSPF Troubleshooting Skills</vt:lpstr>
      <vt:lpstr>Troubleshooting Single-Area OSPF Implementations Multiarea OSPF Troubleshooting Data Structures</vt:lpstr>
      <vt:lpstr>Troubleshooting Single-Area OSPF Implementations Troubleshooting Multiarea OSPFv2</vt:lpstr>
      <vt:lpstr>Troubleshooting Single-Area OSPF Implementations Troubleshooting Multiarea OSPFv3</vt:lpstr>
      <vt:lpstr>Troubleshooting Single-Area OSPF Implementations Troubleshooting Multiarea OSPFv2 and OSPFv3</vt:lpstr>
      <vt:lpstr>10.3 Chapter Summary</vt:lpstr>
      <vt:lpstr>Conclusion Packet Tracer - Skills Integration Challenge </vt:lpstr>
      <vt:lpstr>Conclusion Chapter 10: OSPF Tuning and Troubleshooting</vt:lpstr>
      <vt:lpstr>Conclusion Chapter 10: OSPF Tuning and Troubleshooting (Cont.)</vt:lpstr>
      <vt:lpstr>Conclusion Chapter 10: OSPF Tuning and Troubleshooting (Cont.)</vt:lpstr>
      <vt:lpstr>New Terms and Commands</vt:lpstr>
      <vt:lpstr>PowerPoint Presentation</vt:lpstr>
    </vt:vector>
  </TitlesOfParts>
  <Company>Cisco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bvachon@cisco.com</dc:creator>
  <cp:lastModifiedBy>dholzing</cp:lastModifiedBy>
  <cp:revision>571</cp:revision>
  <cp:lastPrinted>2018-01-11T17:37:53Z</cp:lastPrinted>
  <dcterms:created xsi:type="dcterms:W3CDTF">2016-08-22T22:27:36Z</dcterms:created>
  <dcterms:modified xsi:type="dcterms:W3CDTF">2018-02-07T22:40:22Z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