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6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50" r:id="rId9"/>
    <p:sldId id="751" r:id="rId10"/>
    <p:sldId id="745" r:id="rId11"/>
    <p:sldId id="777" r:id="rId12"/>
    <p:sldId id="758" r:id="rId13"/>
    <p:sldId id="760" r:id="rId14"/>
    <p:sldId id="833" r:id="rId15"/>
    <p:sldId id="759" r:id="rId16"/>
    <p:sldId id="628" r:id="rId17"/>
    <p:sldId id="834" r:id="rId18"/>
    <p:sldId id="872" r:id="rId19"/>
    <p:sldId id="835" r:id="rId20"/>
    <p:sldId id="633" r:id="rId21"/>
    <p:sldId id="836" r:id="rId22"/>
    <p:sldId id="837" r:id="rId23"/>
    <p:sldId id="873" r:id="rId24"/>
    <p:sldId id="838" r:id="rId25"/>
    <p:sldId id="839" r:id="rId26"/>
    <p:sldId id="840" r:id="rId27"/>
    <p:sldId id="841" r:id="rId28"/>
    <p:sldId id="842" r:id="rId29"/>
    <p:sldId id="843" r:id="rId30"/>
    <p:sldId id="844" r:id="rId31"/>
    <p:sldId id="845" r:id="rId32"/>
    <p:sldId id="846" r:id="rId33"/>
    <p:sldId id="847" r:id="rId34"/>
    <p:sldId id="848" r:id="rId35"/>
    <p:sldId id="849" r:id="rId36"/>
    <p:sldId id="850" r:id="rId37"/>
    <p:sldId id="851" r:id="rId38"/>
    <p:sldId id="852" r:id="rId39"/>
    <p:sldId id="762" r:id="rId40"/>
    <p:sldId id="853" r:id="rId41"/>
    <p:sldId id="854" r:id="rId42"/>
    <p:sldId id="874" r:id="rId43"/>
    <p:sldId id="855" r:id="rId44"/>
    <p:sldId id="856" r:id="rId45"/>
    <p:sldId id="857" r:id="rId46"/>
    <p:sldId id="859" r:id="rId47"/>
    <p:sldId id="858" r:id="rId48"/>
    <p:sldId id="860" r:id="rId49"/>
    <p:sldId id="861" r:id="rId50"/>
    <p:sldId id="862" r:id="rId51"/>
    <p:sldId id="863" r:id="rId52"/>
    <p:sldId id="864" r:id="rId53"/>
    <p:sldId id="761" r:id="rId54"/>
    <p:sldId id="865" r:id="rId55"/>
    <p:sldId id="866" r:id="rId56"/>
    <p:sldId id="867" r:id="rId57"/>
    <p:sldId id="868" r:id="rId58"/>
    <p:sldId id="869" r:id="rId59"/>
    <p:sldId id="870" r:id="rId60"/>
    <p:sldId id="871" r:id="rId61"/>
    <p:sldId id="771" r:id="rId62"/>
    <p:sldId id="765" r:id="rId63"/>
    <p:sldId id="773" r:id="rId64"/>
    <p:sldId id="291" r:id="rId6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3" autoAdjust="0"/>
    <p:restoredTop sz="81000" autoAdjust="0"/>
  </p:normalViewPr>
  <p:slideViewPr>
    <p:cSldViewPr snapToGrid="0" showGuides="1">
      <p:cViewPr varScale="1">
        <p:scale>
          <a:sx n="125" d="100"/>
          <a:sy n="125" d="100"/>
        </p:scale>
        <p:origin x="-1512" y="-96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10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GB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14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v6.0</a:t>
            </a:r>
          </a:p>
          <a:p>
            <a:pPr>
              <a:buFontTx/>
              <a:buNone/>
            </a:pPr>
            <a:r>
              <a:rPr lang="en-US" b="0" dirty="0"/>
              <a:t>Chapter 2: Scaling VLANs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64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pPr>
              <a:buFontTx/>
              <a:buNone/>
            </a:pPr>
            <a:r>
              <a:rPr lang="en-US" sz="1200" b="0" dirty="0"/>
              <a:t>2.1 – VTP, Extended VLANs, and DTP</a:t>
            </a:r>
            <a:endParaRPr lang="en-GB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2.1.1.1</a:t>
            </a:r>
            <a:r>
              <a:rPr lang="en-US" baseline="0" dirty="0">
                <a:latin typeface="Arial" charset="0"/>
              </a:rPr>
              <a:t> – VTP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2.1.1.2</a:t>
            </a:r>
            <a:r>
              <a:rPr lang="en-US" baseline="0" dirty="0">
                <a:latin typeface="Arial" charset="0"/>
              </a:rPr>
              <a:t> – VTP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65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2.1.1.2</a:t>
            </a:r>
            <a:r>
              <a:rPr lang="en-US" baseline="0" dirty="0">
                <a:latin typeface="Arial" charset="0"/>
              </a:rPr>
              <a:t> – VTP Modes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05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19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2.1.1.3 </a:t>
            </a:r>
            <a:r>
              <a:rPr lang="en-US" baseline="0" dirty="0">
                <a:latin typeface="Arial" charset="0"/>
              </a:rPr>
              <a:t>– VTP Advertisements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0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2.1.1.4 – VTP 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2.1.1.5 – Default VTP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40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2.1.1.6 – VTP Caveats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1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 – VTP Concepts and Operation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2.1.1.6 – VTP Caveats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2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2.1.2.1 – VTP Configuration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3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2.1.2.2 – Step 1 – Configure the VTP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632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2.1.2.3 – Step 2 – Configure the VTP Domain Name and Password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06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2.1.2.4 – Step 3 – Configure the VTP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403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2.1.2.5 – Step 4 – Configure VLANs on the VTP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047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 – VTP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2.1.2.6– Step 5 – Verify that the VTP Clients Have Received the New VLAN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029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2.1.3.1 – VLAN Ranges on Catalyst Switches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6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Program</a:t>
            </a:r>
          </a:p>
          <a:p>
            <a:pPr>
              <a:buFontTx/>
              <a:buNone/>
            </a:pPr>
            <a:r>
              <a:rPr lang="en-US" b="0" dirty="0"/>
              <a:t>Scaling Networks </a:t>
            </a:r>
            <a:r>
              <a:rPr lang="en-US" b="0" baseline="0" dirty="0"/>
              <a:t>v6.0</a:t>
            </a:r>
            <a:endParaRPr lang="en-US" b="0" dirty="0"/>
          </a:p>
          <a:p>
            <a:pPr>
              <a:buFontTx/>
              <a:buNone/>
            </a:pPr>
            <a:r>
              <a:rPr lang="en-US" sz="1200" b="0" dirty="0"/>
              <a:t>Chapter 2: Scaling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2.1.3.2 – Creating a VLAN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71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2.1.3.3 – Assigning Ports to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4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2.1.3.4 – Verifying VLAN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96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 – Extended VLANs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2.1.3.5 – Configuring Extended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5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2.1.4.1 – Introduction to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42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2.1.4.2 – Negotiated Interface Modes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26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2.1.4.4 – Packet Tracer - Configure VTP and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17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 – VTP, Extended VLANs, and DTP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 – Dynamic </a:t>
            </a:r>
            <a:r>
              <a:rPr lang="en-US" sz="1200" kern="1200" dirty="0" err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Trunking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Protocol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2.1.4.5 – Lab - Configure Extended VLANs, VTP and DTP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530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pPr>
              <a:buFontTx/>
              <a:buNone/>
            </a:pPr>
            <a:r>
              <a:rPr lang="en-US" sz="1200" b="0" dirty="0"/>
              <a:t>2.2 – Troubleshoot Multi-VLAN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2.2.1.1 –Deleting VLANs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1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2.2.1.2 –Switch Port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2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2.2.1.2 –Switch Port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3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2.2.1.3 –Verify Switch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637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2.2.1.4 –Interface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224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 – Inter-VLAN Configuration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2.2.1.5 –Verify Routing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800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2.2.2.1 – Errors with IP Addresses and Subnet Masks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7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2.2.2.2 – Verifying IP Address and Subnet Mask Configuration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065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2.2.2.4 – Packet Tracer - Troubleshooting Inter-VLAN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101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 – IP Addressing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2.2.2.5 – Lab - Troubleshooting Inter-VLAN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735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2.2.3.1 – Troubleshoot VTP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4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1434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2.2.3.2 – Troubleshoot DTP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161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 – Troubleshoot Multi-VLAN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 – VTP and DTP Issues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2.2.3.3 – Packet Tracer - Troubleshoot VTP and DTP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8230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r>
              <a:rPr lang="en-US" dirty="0"/>
              <a:t>2.3 – Layer 3 Switching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866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2.3.1.1 – Introduction to Layer 3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339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2.3.1.2 – Inter-VLAN Routing with Switch Virtual 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42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2.3.1.3 – Inter-VLAN Routing with Switch Virtual Interfaces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626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2.3.1.4 – Inter-VLAN Routing with Routed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254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 – Layer 3 Switching Operation and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2.3.1.5 – Packet Tracer - Configure Layer 3 Switching and Inter-VLAN routing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430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 – Troubleshoot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2.3.2.1 – Layer 3 Switch Configuration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91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 –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 – Troubleshoot Layer 3 Switching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2.3.2.2 – Example: Troubleshooting Layer 3 Switching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27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/>
              <a:t>2 – Scaling VLANs</a:t>
            </a:r>
          </a:p>
          <a:p>
            <a:r>
              <a:rPr lang="en-US" dirty="0"/>
              <a:t>2.3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62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2.3 – Summary</a:t>
            </a:r>
          </a:p>
          <a:p>
            <a:r>
              <a:rPr lang="en-US" dirty="0"/>
              <a:t>2.3.1 –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2.3.1.1 – </a:t>
            </a:r>
            <a:r>
              <a:rPr lang="en-US" dirty="0"/>
              <a:t>Chapter 2: Scaling VLANs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63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9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03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2: Scaling VLANs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/>
              <a:t>Introduction to Packet Tracer </a:t>
            </a:r>
            <a:r>
              <a:rPr lang="en-US" dirty="0"/>
              <a:t>(self-paced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2: Scaling VLANs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/>
              <a:t>Scaling Networks 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sz="1600" dirty="0"/>
              <a:t>2.1 </a:t>
            </a:r>
            <a:r>
              <a:rPr lang="en-US" sz="1600" dirty="0"/>
              <a:t>VTP, Extended VLANs, and DTP</a:t>
            </a:r>
          </a:p>
          <a:p>
            <a:pPr lvl="1"/>
            <a:r>
              <a:rPr lang="en-US" dirty="0"/>
              <a:t>Configure enhanced inter-switch connectivity </a:t>
            </a:r>
            <a:r>
              <a:rPr lang="en-US" dirty="0" smtClean="0"/>
              <a:t>technologies.</a:t>
            </a:r>
            <a:endParaRPr lang="en-US" dirty="0"/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Compare VTP versions 1 and 2.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VTP versions 1 and 2.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extended VLANs.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Dynamic </a:t>
            </a:r>
            <a:r>
              <a:rPr lang="en-US" sz="1400" dirty="0" err="1"/>
              <a:t>Trunking</a:t>
            </a:r>
            <a:r>
              <a:rPr lang="en-US" sz="1400" dirty="0"/>
              <a:t> Protocol (DTP).</a:t>
            </a:r>
          </a:p>
          <a:p>
            <a:r>
              <a:rPr lang="en-CA" sz="1600" dirty="0"/>
              <a:t>2.2 Troubleshoot Multi-VLAN Issues</a:t>
            </a:r>
          </a:p>
          <a:p>
            <a:pPr marL="475853" lvl="1" indent="-285750"/>
            <a:r>
              <a:rPr lang="en-US" sz="1500" dirty="0"/>
              <a:t>Troubleshoot issues in an inter-VLAN routing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inter-VLAN configuration issues.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IP addressing issues in an inter-VLAN routed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common VTP and DTP issues in an inter-VLAN routed environment.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2.3 Layer 3 Switching</a:t>
            </a:r>
          </a:p>
          <a:p>
            <a:pPr lvl="1"/>
            <a:r>
              <a:rPr lang="en-US" sz="1500" dirty="0"/>
              <a:t>Implement inter-VLAN routing using Layer 3 switching to forward data in a small to medium-sized business LAN.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Configure inter-VLAN routing using Layer 3 switching.</a:t>
            </a:r>
          </a:p>
          <a:p>
            <a:pPr marL="543322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Troubleshoot inter-VLAN routing in a Layer 3 switched </a:t>
            </a:r>
            <a:r>
              <a:rPr lang="en-US" sz="1400" dirty="0" smtClean="0"/>
              <a:t>environment.</a:t>
            </a:r>
            <a:endParaRPr lang="en-US" sz="14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260721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178935" cy="1827791"/>
          </a:xfrm>
        </p:spPr>
        <p:txBody>
          <a:bodyPr/>
          <a:lstStyle/>
          <a:p>
            <a:r>
              <a:rPr lang="en-US" sz="3800" dirty="0"/>
              <a:t>2.1 VTP, Extended VLANs, and DTP</a:t>
            </a:r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8853286" cy="1543289"/>
          </a:xfrm>
        </p:spPr>
        <p:txBody>
          <a:bodyPr/>
          <a:lstStyle/>
          <a:p>
            <a:r>
              <a:rPr lang="en-US" altLang="ja-JP" sz="1600" dirty="0"/>
              <a:t>VLAN </a:t>
            </a:r>
            <a:r>
              <a:rPr lang="en-US" altLang="ja-JP" sz="1600" dirty="0" err="1"/>
              <a:t>trunking</a:t>
            </a:r>
            <a:r>
              <a:rPr lang="en-US" altLang="ja-JP" sz="1600" dirty="0"/>
              <a:t> protocol (VTP) allows a network administrator to manage VLANs on a switch configured as a VTP server.</a:t>
            </a:r>
          </a:p>
          <a:p>
            <a:r>
              <a:rPr lang="en-US" altLang="ja-JP" sz="1600" dirty="0"/>
              <a:t>The VTP server distributes and synchronizes VLAN information over trunk links to VTP-enabled switches throughout the switched </a:t>
            </a:r>
            <a:r>
              <a:rPr lang="en-US" altLang="ja-JP" sz="1600" dirty="0" smtClean="0"/>
              <a:t>network.</a:t>
            </a:r>
            <a:endParaRPr lang="en-US" altLang="ja-JP" sz="16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Overview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032FECC9-E798-4779-99C3-4885EA7F4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392" y="2158320"/>
            <a:ext cx="5906550" cy="1998044"/>
          </a:xfrm>
          <a:prstGeom prst="rect">
            <a:avLst/>
          </a:prstGeom>
        </p:spPr>
      </p:pic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4A75912E-6C40-4156-8E04-FDAF7D72E0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699" y="4256506"/>
            <a:ext cx="5641935" cy="43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aling Networks - Mozilla Firefox">
            <a:extLst>
              <a:ext uri="{FF2B5EF4-FFF2-40B4-BE49-F238E27FC236}">
                <a16:creationId xmlns:a16="http://schemas.microsoft.com/office/drawing/2014/main" xmlns="" id="{CE1BBB64-7780-41F3-B1DE-11125AE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76" y="798513"/>
            <a:ext cx="82460" cy="46037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Modes</a:t>
            </a:r>
          </a:p>
        </p:txBody>
      </p:sp>
      <p:pic>
        <p:nvPicPr>
          <p:cNvPr id="7" name="Picture 6" descr="Scaling Networks - Mozilla Firefox">
            <a:extLst>
              <a:ext uri="{FF2B5EF4-FFF2-40B4-BE49-F238E27FC236}">
                <a16:creationId xmlns:a16="http://schemas.microsoft.com/office/drawing/2014/main" xmlns="" id="{13605F60-E8E2-4B26-8E6A-E9988B385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229" y="798513"/>
            <a:ext cx="6561498" cy="36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9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aling Networks - Mozilla Firefox">
            <a:extLst>
              <a:ext uri="{FF2B5EF4-FFF2-40B4-BE49-F238E27FC236}">
                <a16:creationId xmlns:a16="http://schemas.microsoft.com/office/drawing/2014/main" xmlns="" id="{CE1BBB64-7780-41F3-B1DE-11125AEDA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976" y="798513"/>
            <a:ext cx="82460" cy="46037"/>
          </a:xfr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</a:t>
            </a:r>
            <a:r>
              <a:rPr lang="en-US" altLang="en-US" dirty="0" smtClean="0"/>
              <a:t>Modes (Cont.)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31" y="1069454"/>
            <a:ext cx="8126090" cy="3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53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Advertisements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1DDC14-D732-4059-8337-AACFE82E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65" y="798944"/>
            <a:ext cx="4105206" cy="3660589"/>
          </a:xfrm>
        </p:spPr>
        <p:txBody>
          <a:bodyPr/>
          <a:lstStyle/>
          <a:p>
            <a:r>
              <a:rPr lang="en-US" sz="1600" dirty="0"/>
              <a:t>Three types of VTP Advertisements:</a:t>
            </a:r>
          </a:p>
          <a:p>
            <a:pPr lvl="1"/>
            <a:r>
              <a:rPr lang="en-US" b="1" dirty="0"/>
              <a:t>Summary advertisements </a:t>
            </a:r>
            <a:r>
              <a:rPr lang="en-US" dirty="0"/>
              <a:t>– contain VTP domain name and configuration revision number.</a:t>
            </a:r>
          </a:p>
          <a:p>
            <a:pPr lvl="1"/>
            <a:r>
              <a:rPr lang="en-US" b="1" dirty="0"/>
              <a:t>Advertisement request - </a:t>
            </a:r>
            <a:r>
              <a:rPr lang="en-US" dirty="0"/>
              <a:t>response to a summary advertisement message when the summary advertisement contains a higher configuration revision number than the current value.</a:t>
            </a:r>
          </a:p>
          <a:p>
            <a:pPr lvl="1"/>
            <a:r>
              <a:rPr lang="en-US" b="1" dirty="0"/>
              <a:t>Subset advertisements - </a:t>
            </a:r>
            <a:r>
              <a:rPr lang="en-US" dirty="0"/>
              <a:t>contain VLAN information including any changes.</a:t>
            </a:r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1A13A13B-E6AD-456B-B642-5484DB38C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9271" y="859904"/>
            <a:ext cx="4585779" cy="264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PowerPoint deck is divided in two parts:</a:t>
            </a:r>
          </a:p>
          <a:p>
            <a:r>
              <a:rPr lang="en-US" dirty="0"/>
              <a:t>Instructor Planning Guide</a:t>
            </a:r>
            <a:endParaRPr lang="en-CA" dirty="0"/>
          </a:p>
          <a:p>
            <a:pPr lvl="1"/>
            <a:r>
              <a:rPr lang="en-CA" dirty="0"/>
              <a:t>Information to help you become familiar with the chapter</a:t>
            </a:r>
          </a:p>
          <a:p>
            <a:pPr lvl="1"/>
            <a:r>
              <a:rPr lang="en-CA" dirty="0"/>
              <a:t>Teaching aids</a:t>
            </a:r>
          </a:p>
          <a:p>
            <a:r>
              <a:rPr lang="en-CA" dirty="0"/>
              <a:t>Instructor Class Presentation</a:t>
            </a:r>
          </a:p>
          <a:p>
            <a:pPr lvl="1"/>
            <a:r>
              <a:rPr lang="en-CA" dirty="0"/>
              <a:t>Optional slides that you can use in the classroom</a:t>
            </a:r>
          </a:p>
          <a:p>
            <a:pPr lvl="1"/>
            <a:r>
              <a:rPr lang="en-CA" dirty="0"/>
              <a:t>Begins on slide # 12</a:t>
            </a:r>
          </a:p>
          <a:p>
            <a:endParaRPr lang="en-CA" dirty="0"/>
          </a:p>
          <a:p>
            <a:r>
              <a:rPr lang="en-CA" b="1" dirty="0"/>
              <a:t>Note</a:t>
            </a:r>
            <a:r>
              <a:rPr lang="en-CA" dirty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Materials – Chapter 2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Versions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798944"/>
            <a:ext cx="7073338" cy="707127"/>
          </a:xfrm>
        </p:spPr>
        <p:txBody>
          <a:bodyPr/>
          <a:lstStyle/>
          <a:p>
            <a:r>
              <a:rPr lang="en-US" altLang="en-US" sz="1600" dirty="0"/>
              <a:t>Switches in the same VTP domain must use the same VTP version.</a:t>
            </a:r>
            <a:endParaRPr lang="en-CA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8B75D6A2-D355-403D-848C-BA80B01060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41" y="1562303"/>
            <a:ext cx="8912898" cy="20188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921" y="4036779"/>
            <a:ext cx="737616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Note: The newest version of VTP is Version 3, which is beyond the scope of this course.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Default VTP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404881" y="489816"/>
            <a:ext cx="3739118" cy="4418036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show vtp status </a:t>
            </a:r>
            <a:r>
              <a:rPr lang="en-US" altLang="en-US" dirty="0"/>
              <a:t>command displays the VTP status which includes the following:</a:t>
            </a:r>
          </a:p>
          <a:p>
            <a:pPr lvl="1"/>
            <a:r>
              <a:rPr lang="en-US" altLang="en-US" dirty="0"/>
              <a:t>VTP Version capable and running</a:t>
            </a:r>
          </a:p>
          <a:p>
            <a:pPr lvl="1"/>
            <a:r>
              <a:rPr lang="en-CA" altLang="en-US" dirty="0"/>
              <a:t>VTP Domain Name</a:t>
            </a:r>
          </a:p>
          <a:p>
            <a:pPr lvl="1"/>
            <a:r>
              <a:rPr lang="en-CA" altLang="en-US" dirty="0"/>
              <a:t>VTP Pruning Mode</a:t>
            </a:r>
          </a:p>
          <a:p>
            <a:pPr lvl="1"/>
            <a:r>
              <a:rPr lang="en-CA" altLang="en-US" dirty="0"/>
              <a:t>VTP Traps Generation</a:t>
            </a:r>
          </a:p>
          <a:p>
            <a:pPr lvl="1"/>
            <a:r>
              <a:rPr lang="en-CA" altLang="en-US" dirty="0"/>
              <a:t>Device ID</a:t>
            </a:r>
          </a:p>
          <a:p>
            <a:pPr lvl="1"/>
            <a:r>
              <a:rPr lang="en-CA" altLang="en-US" dirty="0"/>
              <a:t>Configuration Last Modified</a:t>
            </a:r>
          </a:p>
          <a:p>
            <a:pPr lvl="1"/>
            <a:r>
              <a:rPr lang="en-CA" altLang="en-US" dirty="0"/>
              <a:t>VTP Operating Mode</a:t>
            </a:r>
          </a:p>
          <a:p>
            <a:pPr lvl="1"/>
            <a:r>
              <a:rPr lang="en-CA" altLang="en-US" dirty="0"/>
              <a:t>Maximum VLANs Supported Locally</a:t>
            </a:r>
          </a:p>
          <a:p>
            <a:pPr lvl="1"/>
            <a:r>
              <a:rPr lang="en-CA" altLang="en-US" dirty="0"/>
              <a:t>Number of Existing VLANs</a:t>
            </a:r>
          </a:p>
          <a:p>
            <a:pPr lvl="1"/>
            <a:r>
              <a:rPr lang="en-CA" altLang="en-US" dirty="0"/>
              <a:t>Configuration Revision</a:t>
            </a:r>
          </a:p>
          <a:p>
            <a:pPr lvl="1"/>
            <a:r>
              <a:rPr lang="en-CA" altLang="en-US" dirty="0"/>
              <a:t>MD5 Digest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1" y="1060336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Verify Default VTP Status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1" y="1427091"/>
            <a:ext cx="4879340" cy="2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7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Caveats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993768"/>
            <a:ext cx="3690221" cy="3612706"/>
          </a:xfrm>
        </p:spPr>
        <p:txBody>
          <a:bodyPr/>
          <a:lstStyle/>
          <a:p>
            <a:r>
              <a:rPr lang="en-US" altLang="en-US" sz="1600" dirty="0" smtClean="0"/>
              <a:t>VTP </a:t>
            </a:r>
            <a:r>
              <a:rPr lang="en-US" altLang="en-US" sz="1600" dirty="0"/>
              <a:t>configuration revision number is stored in NVRAM.</a:t>
            </a:r>
          </a:p>
          <a:p>
            <a:r>
              <a:rPr lang="en-US" altLang="en-US" sz="1600" dirty="0"/>
              <a:t>To reset VTP configuration revision number to zero:</a:t>
            </a:r>
          </a:p>
          <a:p>
            <a:pPr lvl="1"/>
            <a:r>
              <a:rPr lang="en-US" altLang="en-US" dirty="0"/>
              <a:t>Change the switch's VTP domain to a nonexistent VTP domain and then change the domain back to the original name.</a:t>
            </a:r>
          </a:p>
          <a:p>
            <a:pPr lvl="1"/>
            <a:r>
              <a:rPr lang="en-US" altLang="en-US" dirty="0"/>
              <a:t>Change the switch's VTP mode to transparent and then back to previous VTP mode.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A6EA6C14-33D8-4C44-A892-FF683594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222" y="993768"/>
            <a:ext cx="5272642" cy="32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8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Concepts and Operation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</a:t>
            </a:r>
            <a:r>
              <a:rPr lang="en-US" altLang="en-US" dirty="0" smtClean="0"/>
              <a:t>Caveats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47833"/>
            <a:ext cx="4341604" cy="3769888"/>
          </a:xfrm>
        </p:spPr>
        <p:txBody>
          <a:bodyPr/>
          <a:lstStyle/>
          <a:p>
            <a:r>
              <a:rPr lang="en-US" sz="1600" dirty="0" smtClean="0"/>
              <a:t>See graphic:</a:t>
            </a:r>
          </a:p>
          <a:p>
            <a:pPr lvl="1"/>
            <a:r>
              <a:rPr lang="en-US" dirty="0" smtClean="0"/>
              <a:t>S4 is added. The startup </a:t>
            </a:r>
            <a:r>
              <a:rPr lang="en-US" dirty="0" err="1" smtClean="0"/>
              <a:t>config</a:t>
            </a:r>
            <a:r>
              <a:rPr lang="en-US" dirty="0" smtClean="0"/>
              <a:t> has </a:t>
            </a:r>
            <a:r>
              <a:rPr lang="en-US" dirty="0"/>
              <a:t>not </a:t>
            </a:r>
            <a:r>
              <a:rPr lang="en-US" dirty="0" smtClean="0"/>
              <a:t>been erased and VLAN.DAT </a:t>
            </a:r>
            <a:r>
              <a:rPr lang="en-US" dirty="0"/>
              <a:t>file on </a:t>
            </a:r>
            <a:r>
              <a:rPr lang="en-US" dirty="0" smtClean="0"/>
              <a:t>S4 has not been deleted. </a:t>
            </a:r>
            <a:r>
              <a:rPr lang="en-US" dirty="0"/>
              <a:t>S4 has the same VTP domain name configured as other two switches but its revision number is 35, which is higher than the revision number on the other two switches.</a:t>
            </a:r>
          </a:p>
          <a:p>
            <a:pPr lvl="1"/>
            <a:r>
              <a:rPr lang="en-US" dirty="0"/>
              <a:t>S4 has VLAN 1 and is configured with VLAN 30 and 40. </a:t>
            </a:r>
            <a:r>
              <a:rPr lang="en-US" dirty="0" smtClean="0"/>
              <a:t>S4 does </a:t>
            </a:r>
            <a:r>
              <a:rPr lang="en-US" dirty="0"/>
              <a:t>not have VLANs 10 and 20 in its database. </a:t>
            </a:r>
            <a:r>
              <a:rPr lang="en-US" dirty="0" smtClean="0"/>
              <a:t>Because S4 </a:t>
            </a:r>
            <a:r>
              <a:rPr lang="en-US" dirty="0"/>
              <a:t>has a higher revision number, the rest of the switches in the domain will sync to S4’s revision.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onsequence </a:t>
            </a:r>
            <a:r>
              <a:rPr lang="en-US" dirty="0"/>
              <a:t>is </a:t>
            </a:r>
            <a:r>
              <a:rPr lang="en-US" dirty="0" smtClean="0"/>
              <a:t>VLANs </a:t>
            </a:r>
            <a:r>
              <a:rPr lang="en-US" dirty="0"/>
              <a:t>10 and 20 will no longer exist on the switches, leaving clients that are connected to ports belonging to those non-existing VLANs without connectivity.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A6EA6C14-33D8-4C44-A892-FF683594C4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1604" y="1329049"/>
            <a:ext cx="4726196" cy="28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2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VTP Configuration Overview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77262" y="798944"/>
            <a:ext cx="3690221" cy="3612706"/>
          </a:xfrm>
        </p:spPr>
        <p:txBody>
          <a:bodyPr/>
          <a:lstStyle/>
          <a:p>
            <a:r>
              <a:rPr lang="en-US" altLang="en-US" sz="1600" dirty="0"/>
              <a:t>Steps to Configure VTP:</a:t>
            </a:r>
          </a:p>
          <a:p>
            <a:pPr lvl="1"/>
            <a:r>
              <a:rPr lang="en-US" altLang="en-US" sz="1500" b="1" dirty="0"/>
              <a:t>Step 1 </a:t>
            </a:r>
            <a:r>
              <a:rPr lang="en-US" altLang="en-US" sz="1500" dirty="0"/>
              <a:t>- Configure the VTP Server</a:t>
            </a:r>
          </a:p>
          <a:p>
            <a:pPr lvl="1"/>
            <a:r>
              <a:rPr lang="en-US" altLang="en-US" sz="1500" b="1" dirty="0"/>
              <a:t>Step 2 </a:t>
            </a:r>
            <a:r>
              <a:rPr lang="en-US" altLang="en-US" sz="1500" dirty="0"/>
              <a:t>- Configure the VTP Domain Name and Password</a:t>
            </a:r>
          </a:p>
          <a:p>
            <a:pPr lvl="1"/>
            <a:r>
              <a:rPr lang="en-US" altLang="en-US" sz="1500" b="1" dirty="0"/>
              <a:t>Step 3 </a:t>
            </a:r>
            <a:r>
              <a:rPr lang="en-US" altLang="en-US" sz="1500" dirty="0"/>
              <a:t>- Configure the VTP Clients</a:t>
            </a:r>
          </a:p>
          <a:p>
            <a:pPr lvl="1"/>
            <a:r>
              <a:rPr lang="en-US" altLang="en-US" sz="1500" b="1" dirty="0"/>
              <a:t>Step 4 </a:t>
            </a:r>
            <a:r>
              <a:rPr lang="en-US" altLang="en-US" sz="1500" dirty="0"/>
              <a:t>- Configure VLANs on the VTP Server.</a:t>
            </a:r>
          </a:p>
          <a:p>
            <a:pPr lvl="1"/>
            <a:r>
              <a:rPr lang="en-US" altLang="en-US" sz="1500" b="1" dirty="0"/>
              <a:t>Step 5 </a:t>
            </a:r>
            <a:r>
              <a:rPr lang="en-US" altLang="en-US" sz="1500" dirty="0"/>
              <a:t>- Verify the VTP clients have received the new VLAN information.</a:t>
            </a:r>
            <a:endParaRPr lang="en-CA" altLang="en-US" sz="15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61079819-FC15-49F7-B68C-C385AAD5CD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47" y="1114883"/>
            <a:ext cx="5023572" cy="23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26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1 – Configure the VTP Server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02618" y="887837"/>
            <a:ext cx="3690221" cy="361270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/>
              <a:t>vtp mode server </a:t>
            </a:r>
            <a:r>
              <a:rPr lang="en-US" altLang="en-US" sz="1600" dirty="0"/>
              <a:t>command to configure a switch as a VTP server. </a:t>
            </a:r>
            <a:endParaRPr lang="en-US" altLang="en-US" sz="1600" dirty="0" smtClean="0"/>
          </a:p>
          <a:p>
            <a:pPr lvl="1"/>
            <a:r>
              <a:rPr lang="en-US" altLang="en-US" dirty="0" smtClean="0"/>
              <a:t>Confirm all switches are configured with default </a:t>
            </a:r>
            <a:r>
              <a:rPr lang="en-US" altLang="en-US" dirty="0"/>
              <a:t>configuration before issuing this command to avoid problems with configuration revision </a:t>
            </a:r>
            <a:r>
              <a:rPr lang="en-US" altLang="en-US" dirty="0" smtClean="0"/>
              <a:t>numbers.</a:t>
            </a:r>
            <a:endParaRPr lang="en-US" altLang="en-US" dirty="0"/>
          </a:p>
          <a:p>
            <a:r>
              <a:rPr lang="en-US" altLang="en-US" sz="1600" dirty="0"/>
              <a:t> Use the </a:t>
            </a:r>
            <a:r>
              <a:rPr lang="en-US" altLang="en-US" sz="1600" b="1" dirty="0"/>
              <a:t>show vtp status </a:t>
            </a:r>
            <a:r>
              <a:rPr lang="en-US" altLang="en-US" sz="1600" dirty="0"/>
              <a:t>to verify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dirty="0" smtClean="0"/>
              <a:t>Notice </a:t>
            </a:r>
            <a:r>
              <a:rPr lang="en-US" dirty="0"/>
              <a:t>configuration revision number is still set to 0 </a:t>
            </a:r>
            <a:r>
              <a:rPr lang="en-US" dirty="0" smtClean="0"/>
              <a:t>and number of existing VLANS is 5.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5 VLANs are the default VLAN 1 and VLANs 1002-1005.</a:t>
            </a:r>
            <a:endParaRPr lang="en-US" altLang="en-US" dirty="0"/>
          </a:p>
          <a:p>
            <a:endParaRPr lang="en-US" altLang="en-US" b="1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0" y="887837"/>
            <a:ext cx="3990340" cy="1628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36" y="2605296"/>
            <a:ext cx="3975024" cy="191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24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2 – Configure the VTP Domain Name and Password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3412" y="964111"/>
            <a:ext cx="3690221" cy="3612706"/>
          </a:xfrm>
        </p:spPr>
        <p:txBody>
          <a:bodyPr/>
          <a:lstStyle/>
          <a:p>
            <a:r>
              <a:rPr lang="en-US" altLang="en-US" sz="1600" dirty="0" smtClean="0"/>
              <a:t>Use </a:t>
            </a:r>
            <a:r>
              <a:rPr lang="en-US" altLang="en-US" sz="1600" dirty="0"/>
              <a:t>the </a:t>
            </a:r>
            <a:r>
              <a:rPr lang="en-US" altLang="en-US" sz="1600" b="1" dirty="0"/>
              <a:t>vtp domain </a:t>
            </a:r>
            <a:r>
              <a:rPr lang="en-US" altLang="en-US" sz="1600" i="1" dirty="0"/>
              <a:t>domain-name </a:t>
            </a:r>
            <a:r>
              <a:rPr lang="en-US" altLang="en-US" sz="1600" dirty="0"/>
              <a:t>command to configure the </a:t>
            </a:r>
            <a:r>
              <a:rPr lang="en-US" altLang="en-US" sz="1600" dirty="0" smtClean="0"/>
              <a:t>domain </a:t>
            </a:r>
            <a:r>
              <a:rPr lang="en-US" altLang="en-US" sz="1600" dirty="0"/>
              <a:t>name.</a:t>
            </a:r>
          </a:p>
          <a:p>
            <a:pPr lvl="1"/>
            <a:r>
              <a:rPr lang="en-US" altLang="en-US" dirty="0"/>
              <a:t>VTP client must have same domain name as the VTP </a:t>
            </a:r>
            <a:r>
              <a:rPr lang="en-US" altLang="en-US" dirty="0" smtClean="0"/>
              <a:t>server before it will accept VTP advertisements.</a:t>
            </a:r>
            <a:endParaRPr lang="en-US" altLang="en-US" dirty="0"/>
          </a:p>
          <a:p>
            <a:r>
              <a:rPr lang="en-US" altLang="en-US" sz="1600" dirty="0"/>
              <a:t>Configure a password using the </a:t>
            </a:r>
            <a:r>
              <a:rPr lang="en-US" altLang="en-US" sz="1600" b="1" dirty="0"/>
              <a:t>vtp password</a:t>
            </a:r>
            <a:r>
              <a:rPr lang="en-US" altLang="en-US" sz="1600" dirty="0"/>
              <a:t> </a:t>
            </a:r>
            <a:r>
              <a:rPr lang="en-US" altLang="en-US" sz="1600" i="1" dirty="0" err="1"/>
              <a:t>password</a:t>
            </a:r>
            <a:r>
              <a:rPr lang="en-US" altLang="en-US" sz="1600" i="1" dirty="0"/>
              <a:t> </a:t>
            </a:r>
            <a:r>
              <a:rPr lang="en-US" altLang="en-US" sz="1600" dirty="0"/>
              <a:t>command.</a:t>
            </a:r>
          </a:p>
          <a:p>
            <a:pPr lvl="1"/>
            <a:r>
              <a:rPr lang="en-US" altLang="en-US" dirty="0"/>
              <a:t>Use the </a:t>
            </a:r>
            <a:r>
              <a:rPr lang="en-US" altLang="en-US" b="1" dirty="0"/>
              <a:t>show vtp password </a:t>
            </a:r>
            <a:r>
              <a:rPr lang="en-US" altLang="en-US" dirty="0"/>
              <a:t>command to verify.</a:t>
            </a:r>
          </a:p>
          <a:p>
            <a:pPr marL="0" indent="0">
              <a:buNone/>
            </a:pPr>
            <a:endParaRPr lang="en-US" altLang="en-US" b="1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05" y="1085093"/>
            <a:ext cx="4748033" cy="1564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159" y="2935301"/>
            <a:ext cx="4745879" cy="16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806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3 – Configure the VTP Clients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65580" y="3219414"/>
            <a:ext cx="7849834" cy="80394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 err="1"/>
              <a:t>vtp</a:t>
            </a:r>
            <a:r>
              <a:rPr lang="en-US" altLang="en-US" sz="1600" b="1" dirty="0"/>
              <a:t> mode client </a:t>
            </a:r>
            <a:r>
              <a:rPr lang="en-US" altLang="en-US" sz="1600" dirty="0"/>
              <a:t>command to configure the </a:t>
            </a:r>
            <a:r>
              <a:rPr lang="en-US" altLang="en-US" sz="1600" dirty="0" smtClean="0"/>
              <a:t>VTP </a:t>
            </a:r>
            <a:r>
              <a:rPr lang="en-US" altLang="en-US" sz="1600" dirty="0"/>
              <a:t>clients</a:t>
            </a:r>
            <a:r>
              <a:rPr lang="en-US" altLang="en-US" sz="1600" dirty="0" smtClean="0"/>
              <a:t>.</a:t>
            </a:r>
          </a:p>
          <a:p>
            <a:r>
              <a:rPr lang="en-US" altLang="en-US" sz="1600" dirty="0" smtClean="0"/>
              <a:t>Use same domain name and password as VTP server.</a:t>
            </a:r>
            <a:endParaRPr lang="en-US" altLang="en-US" sz="1600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91" y="985955"/>
            <a:ext cx="8578420" cy="20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8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Step 4 – Configure VLANs on the VTP Server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4613" y="930969"/>
            <a:ext cx="4250912" cy="3612706"/>
          </a:xfrm>
        </p:spPr>
        <p:txBody>
          <a:bodyPr/>
          <a:lstStyle/>
          <a:p>
            <a:r>
              <a:rPr lang="en-US" altLang="en-US" dirty="0"/>
              <a:t>Use the </a:t>
            </a:r>
            <a:r>
              <a:rPr lang="en-US" altLang="en-US" b="1" dirty="0"/>
              <a:t>vlan </a:t>
            </a:r>
            <a:r>
              <a:rPr lang="en-US" altLang="en-US" i="1" dirty="0"/>
              <a:t>vlan-number</a:t>
            </a:r>
            <a:r>
              <a:rPr lang="en-US" altLang="en-US" dirty="0"/>
              <a:t> command to create VLANs.</a:t>
            </a:r>
          </a:p>
          <a:p>
            <a:r>
              <a:rPr lang="en-US" altLang="en-US" dirty="0"/>
              <a:t>Use </a:t>
            </a:r>
            <a:r>
              <a:rPr lang="en-US" altLang="en-US" b="1" dirty="0"/>
              <a:t>show vlan brief </a:t>
            </a:r>
            <a:r>
              <a:rPr lang="en-US" altLang="en-US" dirty="0"/>
              <a:t>to verify the VLANs</a:t>
            </a:r>
            <a:r>
              <a:rPr lang="en-CA" altLang="en-US" dirty="0"/>
              <a:t>.</a:t>
            </a:r>
          </a:p>
          <a:p>
            <a:r>
              <a:rPr lang="en-CA" altLang="en-US" dirty="0"/>
              <a:t>Use </a:t>
            </a:r>
            <a:r>
              <a:rPr lang="en-CA" altLang="en-US" b="1" dirty="0"/>
              <a:t>show vtp status </a:t>
            </a:r>
            <a:r>
              <a:rPr lang="en-CA" altLang="en-US" dirty="0"/>
              <a:t>to verify server status.</a:t>
            </a:r>
          </a:p>
          <a:p>
            <a:pPr lvl="1"/>
            <a:r>
              <a:rPr lang="en-CA" altLang="en-US" dirty="0"/>
              <a:t>Every time a VLAN is added the configuration register is incremented</a:t>
            </a:r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9BDC4E4F-CC3C-4B94-9DD2-6FFF4DE98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41" y="2885006"/>
            <a:ext cx="3017032" cy="158400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3574473" y="2606040"/>
            <a:ext cx="997528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828" y="3002279"/>
            <a:ext cx="3434964" cy="1886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828" y="890224"/>
            <a:ext cx="3510409" cy="202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30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000" dirty="0"/>
              <a:t>Step 5 – Verify that the VTP Clients Have Received the New VLAN Information</a:t>
            </a:r>
            <a:endParaRPr lang="en-CA" altLang="en-US" sz="2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4613" y="930969"/>
            <a:ext cx="4250912" cy="3612706"/>
          </a:xfrm>
        </p:spPr>
        <p:txBody>
          <a:bodyPr/>
          <a:lstStyle/>
          <a:p>
            <a:r>
              <a:rPr lang="en-US" altLang="en-US" sz="1600" dirty="0"/>
              <a:t>Use the </a:t>
            </a:r>
            <a:r>
              <a:rPr lang="en-US" altLang="en-US" sz="1600" b="1" dirty="0"/>
              <a:t>show vlan brief </a:t>
            </a:r>
            <a:r>
              <a:rPr lang="en-US" altLang="en-US" sz="1600" dirty="0"/>
              <a:t>command to verify that the client received the new VLAN information.</a:t>
            </a:r>
          </a:p>
          <a:p>
            <a:r>
              <a:rPr lang="en-US" altLang="en-US" sz="1600" dirty="0"/>
              <a:t>Verify client status using the </a:t>
            </a:r>
            <a:r>
              <a:rPr lang="en-US" altLang="en-US" sz="1600" b="1" dirty="0"/>
              <a:t>show </a:t>
            </a:r>
            <a:r>
              <a:rPr lang="en-US" altLang="en-US" sz="1600" b="1" dirty="0" err="1"/>
              <a:t>vtp</a:t>
            </a:r>
            <a:r>
              <a:rPr lang="en-US" altLang="en-US" sz="1600" b="1" dirty="0"/>
              <a:t> status </a:t>
            </a:r>
            <a:r>
              <a:rPr lang="en-US" altLang="en-US" sz="1600" dirty="0"/>
              <a:t>command.</a:t>
            </a:r>
            <a:endParaRPr lang="en-CA" altLang="en-US" sz="1600" dirty="0"/>
          </a:p>
          <a:p>
            <a:pPr marL="142875" lvl="1" indent="0">
              <a:buNone/>
            </a:pPr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65" y="878924"/>
            <a:ext cx="4069411" cy="2321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82" y="2429649"/>
            <a:ext cx="4209064" cy="21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3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2: Scaling VLANs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Scaling networks 6.0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VLAN Ranges on Catalyst Switches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127" y="886960"/>
            <a:ext cx="3688177" cy="3612706"/>
          </a:xfrm>
        </p:spPr>
        <p:txBody>
          <a:bodyPr/>
          <a:lstStyle/>
          <a:p>
            <a:r>
              <a:rPr lang="en-US" altLang="en-US" sz="1600" dirty="0"/>
              <a:t>Catalyst 2960 and 3560 Series switches support over 4,000 VLANs. </a:t>
            </a:r>
          </a:p>
          <a:p>
            <a:r>
              <a:rPr lang="en-US" altLang="en-US" sz="1600" dirty="0"/>
              <a:t>Normal range VLANs are numbered 1 to 1,005</a:t>
            </a:r>
            <a:r>
              <a:rPr lang="en-US" altLang="en-US" sz="1600" dirty="0" smtClean="0"/>
              <a:t>.</a:t>
            </a:r>
          </a:p>
          <a:p>
            <a:pPr lvl="1"/>
            <a:r>
              <a:rPr lang="en-US" altLang="en-US" dirty="0" smtClean="0"/>
              <a:t>Stored in </a:t>
            </a:r>
            <a:r>
              <a:rPr lang="en-US" altLang="en-US" dirty="0" err="1" smtClean="0"/>
              <a:t>vlan.dat</a:t>
            </a:r>
            <a:r>
              <a:rPr lang="en-US" altLang="en-US" dirty="0"/>
              <a:t> </a:t>
            </a:r>
            <a:r>
              <a:rPr lang="en-US" altLang="en-US" dirty="0" smtClean="0"/>
              <a:t>file</a:t>
            </a:r>
            <a:endParaRPr lang="en-US" altLang="en-US" dirty="0"/>
          </a:p>
          <a:p>
            <a:r>
              <a:rPr lang="en-US" altLang="en-US" sz="1600" dirty="0"/>
              <a:t>Extended range VLANs are numbered 1,006 to 4,094</a:t>
            </a:r>
            <a:r>
              <a:rPr lang="en-US" altLang="en-US" sz="1600" dirty="0" smtClean="0"/>
              <a:t>.</a:t>
            </a:r>
            <a:endParaRPr lang="en-CA" altLang="en-US" sz="1600" dirty="0"/>
          </a:p>
          <a:p>
            <a:pPr lvl="1"/>
            <a:r>
              <a:rPr lang="en-CA" altLang="en-US" dirty="0" smtClean="0"/>
              <a:t>Not stored in </a:t>
            </a:r>
            <a:r>
              <a:rPr lang="en-CA" altLang="en-US" dirty="0" err="1" smtClean="0"/>
              <a:t>vlan.dat</a:t>
            </a:r>
            <a:r>
              <a:rPr lang="en-CA" altLang="en-US" dirty="0" smtClean="0"/>
              <a:t> file</a:t>
            </a:r>
          </a:p>
          <a:p>
            <a:pPr lvl="1"/>
            <a:r>
              <a:rPr lang="en-CA" altLang="en-US" dirty="0" smtClean="0"/>
              <a:t>VTP does not learn</a:t>
            </a:r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6" name="Picture 5" descr="Scaling Networks - Mozilla Firefox">
            <a:extLst>
              <a:ext uri="{FF2B5EF4-FFF2-40B4-BE49-F238E27FC236}">
                <a16:creationId xmlns:a16="http://schemas.microsoft.com/office/drawing/2014/main" xmlns="" id="{97944EA3-548E-4089-97E1-EBA65124F1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304" y="2813557"/>
            <a:ext cx="4947280" cy="19201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97" y="864126"/>
            <a:ext cx="4108294" cy="19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23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Creating a VLAN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065874" y="894841"/>
            <a:ext cx="3991567" cy="3274292"/>
          </a:xfrm>
        </p:spPr>
        <p:txBody>
          <a:bodyPr/>
          <a:lstStyle/>
          <a:p>
            <a:r>
              <a:rPr lang="en-US" altLang="en-US" sz="1600" dirty="0"/>
              <a:t>Normal range VLANs are stored in flash in vlan.dat</a:t>
            </a:r>
          </a:p>
          <a:p>
            <a:r>
              <a:rPr lang="en-US" altLang="en-US" sz="1600" dirty="0"/>
              <a:t>Use </a:t>
            </a:r>
            <a:r>
              <a:rPr lang="en-US" altLang="en-US" sz="1600" b="1" dirty="0"/>
              <a:t>vlan</a:t>
            </a:r>
            <a:r>
              <a:rPr lang="en-US" altLang="en-US" sz="1600" dirty="0"/>
              <a:t> </a:t>
            </a:r>
            <a:r>
              <a:rPr lang="en-US" altLang="en-US" sz="1600" i="1" dirty="0"/>
              <a:t>vlan-id </a:t>
            </a:r>
            <a:r>
              <a:rPr lang="en-US" altLang="en-US" sz="1600" dirty="0"/>
              <a:t>to create a VLAN</a:t>
            </a:r>
          </a:p>
          <a:p>
            <a:pPr lvl="1"/>
            <a:r>
              <a:rPr lang="en-US" altLang="en-US" dirty="0"/>
              <a:t>Use </a:t>
            </a:r>
            <a:r>
              <a:rPr lang="en-US" altLang="en-US" b="1" dirty="0"/>
              <a:t>name</a:t>
            </a:r>
            <a:r>
              <a:rPr lang="en-US" altLang="en-US" dirty="0"/>
              <a:t> </a:t>
            </a:r>
            <a:r>
              <a:rPr lang="en-US" altLang="en-US" i="1" dirty="0"/>
              <a:t>vlan-name to name the VLAN</a:t>
            </a:r>
            <a:endParaRPr lang="en-CA" altLang="en-US" dirty="0"/>
          </a:p>
          <a:p>
            <a:pPr lvl="1"/>
            <a:r>
              <a:rPr lang="en-US" altLang="en-US" dirty="0"/>
              <a:t>Naming each VLAN is considered a best practice in switch configuration.</a:t>
            </a:r>
          </a:p>
          <a:p>
            <a:r>
              <a:rPr lang="en-US" altLang="en-US" sz="1600" dirty="0"/>
              <a:t>To configure multiple </a:t>
            </a:r>
            <a:r>
              <a:rPr lang="en-US" altLang="en-US" sz="1600" dirty="0" smtClean="0"/>
              <a:t>VLANs, </a:t>
            </a:r>
            <a:r>
              <a:rPr lang="en-US" altLang="en-US" sz="1600" dirty="0"/>
              <a:t>a series of VLAN IDs can be entered separated by commas, or a range of VLAN IDs separated by hyphens.</a:t>
            </a:r>
          </a:p>
          <a:p>
            <a:pPr lvl="1"/>
            <a:r>
              <a:rPr lang="en-US" altLang="en-US" b="1" dirty="0"/>
              <a:t>vlan 100,102,105-107 </a:t>
            </a:r>
          </a:p>
          <a:p>
            <a:pPr lvl="1"/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93" y="1255722"/>
            <a:ext cx="4787681" cy="25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8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Assigning Ports to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2247" y="861256"/>
            <a:ext cx="3747080" cy="3274292"/>
          </a:xfrm>
        </p:spPr>
        <p:txBody>
          <a:bodyPr/>
          <a:lstStyle/>
          <a:p>
            <a:r>
              <a:rPr lang="en-US" altLang="en-US" sz="1600" dirty="0"/>
              <a:t>A</a:t>
            </a:r>
            <a:r>
              <a:rPr lang="en-US" altLang="en-US" sz="1600" dirty="0" smtClean="0"/>
              <a:t>ccess </a:t>
            </a:r>
            <a:r>
              <a:rPr lang="en-US" altLang="en-US" sz="1600" dirty="0"/>
              <a:t>port can belong to only one VLAN at a time. </a:t>
            </a:r>
            <a:endParaRPr lang="en-US" altLang="en-US" sz="1600" dirty="0" smtClean="0"/>
          </a:p>
          <a:p>
            <a:pPr lvl="1"/>
            <a:r>
              <a:rPr lang="en-US" altLang="en-US" dirty="0"/>
              <a:t>O</a:t>
            </a:r>
            <a:r>
              <a:rPr lang="en-US" altLang="en-US" dirty="0" smtClean="0"/>
              <a:t>nly </a:t>
            </a:r>
            <a:r>
              <a:rPr lang="en-US" altLang="en-US" dirty="0"/>
              <a:t>exception is when an IP phone is connected to the port. Then there are two VLANs associated with the port: one for voice and one for data.</a:t>
            </a:r>
          </a:p>
          <a:p>
            <a:pPr marL="0" indent="0">
              <a:buNone/>
            </a:pPr>
            <a:r>
              <a:rPr lang="en-US" altLang="en-US" sz="1600" dirty="0"/>
              <a:t>Note: Use the </a:t>
            </a:r>
            <a:r>
              <a:rPr lang="en-US" altLang="en-US" sz="1600" b="1" dirty="0"/>
              <a:t>interface range </a:t>
            </a:r>
            <a:r>
              <a:rPr lang="en-US" altLang="en-US" sz="1600" dirty="0"/>
              <a:t>command to simultaneously configure multiple interfaces. </a:t>
            </a:r>
            <a:endParaRPr lang="en-CA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081" y="2063442"/>
            <a:ext cx="4787681" cy="2552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007" y="798944"/>
            <a:ext cx="4969874" cy="10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70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VLAN Information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74216" y="861002"/>
            <a:ext cx="3747080" cy="3274292"/>
          </a:xfrm>
        </p:spPr>
        <p:txBody>
          <a:bodyPr/>
          <a:lstStyle/>
          <a:p>
            <a:r>
              <a:rPr lang="en-US" altLang="en-US" sz="1600" dirty="0"/>
              <a:t> Commands to verify VLANs:</a:t>
            </a:r>
          </a:p>
          <a:p>
            <a:pPr lvl="1"/>
            <a:r>
              <a:rPr lang="en-US" altLang="en-US" b="1" dirty="0"/>
              <a:t>show vlan</a:t>
            </a:r>
          </a:p>
          <a:p>
            <a:pPr lvl="1"/>
            <a:r>
              <a:rPr lang="en-US" altLang="en-US" b="1" dirty="0"/>
              <a:t>show interfaces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name </a:t>
            </a:r>
            <a:r>
              <a:rPr lang="en-CA" altLang="en-US" i="1" dirty="0" err="1"/>
              <a:t>vlan</a:t>
            </a:r>
            <a:r>
              <a:rPr lang="en-CA" altLang="en-US" i="1" dirty="0"/>
              <a:t>-name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brief</a:t>
            </a:r>
          </a:p>
          <a:p>
            <a:pPr lvl="1"/>
            <a:r>
              <a:rPr lang="en-CA" altLang="en-US" b="1" dirty="0"/>
              <a:t>show </a:t>
            </a:r>
            <a:r>
              <a:rPr lang="en-CA" altLang="en-US" b="1" dirty="0" err="1"/>
              <a:t>vlan</a:t>
            </a:r>
            <a:r>
              <a:rPr lang="en-CA" altLang="en-US" b="1" dirty="0"/>
              <a:t> summary</a:t>
            </a:r>
          </a:p>
          <a:p>
            <a:pPr lvl="1"/>
            <a:r>
              <a:rPr lang="en-CA" altLang="en-US" b="1" dirty="0"/>
              <a:t>show interfaces </a:t>
            </a:r>
            <a:r>
              <a:rPr lang="en-CA" altLang="en-US" b="1" dirty="0" err="1"/>
              <a:t>vlan</a:t>
            </a:r>
            <a:r>
              <a:rPr lang="en-CA" altLang="en-US" b="1" dirty="0"/>
              <a:t> </a:t>
            </a:r>
            <a:r>
              <a:rPr lang="en-CA" altLang="en-US" i="1" dirty="0" err="1"/>
              <a:t>vlan</a:t>
            </a:r>
            <a:r>
              <a:rPr lang="en-CA" altLang="en-US" i="1" dirty="0"/>
              <a:t>-id</a:t>
            </a:r>
          </a:p>
          <a:p>
            <a:pPr lvl="1"/>
            <a:endParaRPr lang="en-CA" altLang="en-US" i="1" dirty="0"/>
          </a:p>
          <a:p>
            <a:pPr lvl="1"/>
            <a:endParaRPr lang="en-CA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63" y="982922"/>
            <a:ext cx="4760753" cy="334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Extended VLANs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Configuring Extended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948238" y="914401"/>
            <a:ext cx="3896883" cy="3425681"/>
          </a:xfrm>
        </p:spPr>
        <p:txBody>
          <a:bodyPr/>
          <a:lstStyle/>
          <a:p>
            <a:r>
              <a:rPr lang="en-US" altLang="en-US" sz="1600" dirty="0"/>
              <a:t>Extended range VLANs are identified by a VLAN ID between 1006 and </a:t>
            </a:r>
            <a:r>
              <a:rPr lang="en-US" altLang="en-US" sz="1600" dirty="0" smtClean="0"/>
              <a:t>4094.</a:t>
            </a:r>
            <a:endParaRPr lang="en-US" altLang="en-US" sz="1600" dirty="0"/>
          </a:p>
          <a:p>
            <a:r>
              <a:rPr lang="en-US" altLang="en-US" sz="1600" dirty="0"/>
              <a:t>To configure an extended VLAN on a 2960 switch it must be set to VTP transparent mode. (By default 2960 switches do not support Extended range </a:t>
            </a:r>
            <a:r>
              <a:rPr lang="en-US" altLang="en-US" sz="1600" dirty="0" smtClean="0"/>
              <a:t>VLANs.)</a:t>
            </a:r>
            <a:endParaRPr lang="en-US" altLang="en-US" sz="1600" dirty="0"/>
          </a:p>
          <a:p>
            <a:pPr lvl="1"/>
            <a:endParaRPr lang="en-CA" altLang="en-US" i="1" dirty="0"/>
          </a:p>
          <a:p>
            <a:pPr lvl="1"/>
            <a:endParaRPr lang="en-CA" alt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388"/>
          <a:stretch/>
        </p:blipFill>
        <p:spPr>
          <a:xfrm>
            <a:off x="313167" y="982643"/>
            <a:ext cx="4340991" cy="1011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67" y="2178050"/>
            <a:ext cx="4340991" cy="20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27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Introduction to DTP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88120" y="3194552"/>
            <a:ext cx="8767761" cy="1619249"/>
          </a:xfrm>
        </p:spPr>
        <p:txBody>
          <a:bodyPr/>
          <a:lstStyle/>
          <a:p>
            <a:r>
              <a:rPr lang="en-US" altLang="en-US" dirty="0"/>
              <a:t>Trunk negotiation is managed by the Dynamic </a:t>
            </a:r>
            <a:r>
              <a:rPr lang="en-US" altLang="en-US" dirty="0" err="1"/>
              <a:t>Trunking</a:t>
            </a:r>
            <a:r>
              <a:rPr lang="en-US" altLang="en-US" dirty="0"/>
              <a:t> Protocol (DTP) </a:t>
            </a:r>
          </a:p>
          <a:p>
            <a:pPr lvl="1"/>
            <a:r>
              <a:rPr lang="en-US" altLang="en-US" dirty="0"/>
              <a:t>DTP is a Cisco proprietary protocol</a:t>
            </a:r>
          </a:p>
          <a:p>
            <a:pPr lvl="1"/>
            <a:r>
              <a:rPr lang="en-US" altLang="en-US" dirty="0"/>
              <a:t>automatically enabled on Catalyst 2960 and Catalyst 3560 Series switches.</a:t>
            </a:r>
          </a:p>
          <a:p>
            <a:r>
              <a:rPr lang="en-US" altLang="en-US" dirty="0"/>
              <a:t>To enable </a:t>
            </a:r>
            <a:r>
              <a:rPr lang="en-US" altLang="en-US" dirty="0" err="1"/>
              <a:t>trunking</a:t>
            </a:r>
            <a:r>
              <a:rPr lang="en-US" altLang="en-US" dirty="0"/>
              <a:t> from a Cisco switch to a device that does not support DTP, use the </a:t>
            </a:r>
            <a:r>
              <a:rPr lang="en-US" altLang="en-US" b="1" dirty="0"/>
              <a:t>switchport mode trunk</a:t>
            </a:r>
            <a:r>
              <a:rPr lang="en-US" altLang="en-US" dirty="0"/>
              <a:t> and </a:t>
            </a:r>
            <a:r>
              <a:rPr lang="en-US" altLang="en-US" b="1" dirty="0"/>
              <a:t>switchport </a:t>
            </a:r>
            <a:r>
              <a:rPr lang="en-US" altLang="en-US" b="1" dirty="0" err="1"/>
              <a:t>nonegotiate</a:t>
            </a:r>
            <a:r>
              <a:rPr lang="en-US" altLang="en-US" b="1" dirty="0"/>
              <a:t> </a:t>
            </a:r>
            <a:endParaRPr lang="en-CA" altLang="en-US" b="1" i="1" dirty="0"/>
          </a:p>
          <a:p>
            <a:pPr lvl="1"/>
            <a:endParaRPr lang="en-CA" altLang="en-US" i="1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4AAEA488-4E77-4B63-90A5-09ACA677D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7" y="866776"/>
            <a:ext cx="4152900" cy="2335466"/>
          </a:xfrm>
          <a:prstGeom prst="rect">
            <a:avLst/>
          </a:prstGeom>
        </p:spPr>
      </p:pic>
      <p:pic>
        <p:nvPicPr>
          <p:cNvPr id="9" name="Picture 8" descr="Scaling Networks - Mozilla Firefox">
            <a:extLst>
              <a:ext uri="{FF2B5EF4-FFF2-40B4-BE49-F238E27FC236}">
                <a16:creationId xmlns:a16="http://schemas.microsoft.com/office/drawing/2014/main" xmlns="" id="{21BCF785-4ED6-4183-B04D-A7A53D9E5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742" y="911476"/>
            <a:ext cx="458628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878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Negotiated Interface Modes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3" y="775131"/>
            <a:ext cx="4224337" cy="4567238"/>
          </a:xfrm>
        </p:spPr>
        <p:txBody>
          <a:bodyPr/>
          <a:lstStyle/>
          <a:p>
            <a:pPr marL="239713" indent="-285750"/>
            <a:r>
              <a:rPr lang="en-CA" altLang="en-US" dirty="0"/>
              <a:t>Different trunking modes:</a:t>
            </a:r>
          </a:p>
          <a:p>
            <a:pPr marL="428625" lvl="1" indent="-285750"/>
            <a:r>
              <a:rPr lang="en-CA" altLang="en-US" b="1" dirty="0"/>
              <a:t>Switchport mode access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nontrunk interface.</a:t>
            </a:r>
          </a:p>
          <a:p>
            <a:pPr marL="428625" lvl="1" indent="-285750"/>
            <a:r>
              <a:rPr lang="en-CA" altLang="en-US" b="1" dirty="0"/>
              <a:t>Switchport mode dynamic auto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if the neighboring interface is set to trunk or desirable mode.</a:t>
            </a:r>
          </a:p>
          <a:p>
            <a:pPr marL="428625" lvl="1" indent="-285750"/>
            <a:r>
              <a:rPr lang="en-CA" altLang="en-US" b="1" dirty="0"/>
              <a:t>Switchport mode dynamic desirable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if the neighboring interface is set to trunk, desirable, or dynamic auto mode.</a:t>
            </a:r>
          </a:p>
          <a:p>
            <a:pPr marL="428625" lvl="1" indent="-285750"/>
            <a:r>
              <a:rPr lang="en-CA" altLang="en-US" b="1" dirty="0"/>
              <a:t>Switchport mode trunk </a:t>
            </a:r>
            <a:r>
              <a:rPr lang="en-CA" altLang="en-US" dirty="0" smtClean="0"/>
              <a:t>-</a:t>
            </a:r>
            <a:r>
              <a:rPr lang="en-US" altLang="en-US" dirty="0" smtClean="0"/>
              <a:t> </a:t>
            </a:r>
            <a:r>
              <a:rPr lang="en-US" altLang="en-US" dirty="0"/>
              <a:t>interface becomes a trunk even if the neighboring interface is not a trunk interface.</a:t>
            </a:r>
          </a:p>
          <a:p>
            <a:pPr marL="428625" lvl="1" indent="-285750"/>
            <a:r>
              <a:rPr lang="en-CA" altLang="en-US" b="1" dirty="0"/>
              <a:t>Switchport </a:t>
            </a:r>
            <a:r>
              <a:rPr lang="en-CA" altLang="en-US" b="1" dirty="0" err="1"/>
              <a:t>nonegotiate</a:t>
            </a:r>
            <a:r>
              <a:rPr lang="en-CA" altLang="en-US" dirty="0"/>
              <a:t> - </a:t>
            </a:r>
            <a:r>
              <a:rPr lang="en-US" altLang="en-US" dirty="0"/>
              <a:t>prevents the interface from generating DTP frames.</a:t>
            </a:r>
          </a:p>
        </p:txBody>
      </p:sp>
      <p:pic>
        <p:nvPicPr>
          <p:cNvPr id="9" name="Picture 8" descr="Scaling Networks - Mozilla Firefox">
            <a:extLst>
              <a:ext uri="{FF2B5EF4-FFF2-40B4-BE49-F238E27FC236}">
                <a16:creationId xmlns:a16="http://schemas.microsoft.com/office/drawing/2014/main" xmlns="" id="{129351F3-972C-40DE-912E-1E5B8C31E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9100" y="819797"/>
            <a:ext cx="4711602" cy="93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823295-62B2-4CE2-A89F-8203A2E6312C}"/>
              </a:ext>
            </a:extLst>
          </p:cNvPr>
          <p:cNvSpPr/>
          <p:nvPr/>
        </p:nvSpPr>
        <p:spPr>
          <a:xfrm>
            <a:off x="4333876" y="3894882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Configure trunk links statically whenever possible.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</a:rPr>
              <a:t>Use </a:t>
            </a:r>
            <a:r>
              <a:rPr lang="en-US" sz="1500" b="1" dirty="0">
                <a:solidFill>
                  <a:srgbClr val="000000"/>
                </a:solidFill>
                <a:latin typeface="+mn-lt"/>
              </a:rPr>
              <a:t>show </a:t>
            </a:r>
            <a:r>
              <a:rPr lang="en-US" sz="1500" b="1" dirty="0" err="1">
                <a:solidFill>
                  <a:srgbClr val="000000"/>
                </a:solidFill>
                <a:latin typeface="+mn-lt"/>
              </a:rPr>
              <a:t>dtp</a:t>
            </a:r>
            <a:r>
              <a:rPr lang="en-US" sz="1500" b="1" dirty="0">
                <a:solidFill>
                  <a:srgbClr val="000000"/>
                </a:solidFill>
                <a:latin typeface="+mn-lt"/>
              </a:rPr>
              <a:t> interface </a:t>
            </a:r>
            <a:r>
              <a:rPr lang="en-US" sz="1500" dirty="0">
                <a:solidFill>
                  <a:srgbClr val="000000"/>
                </a:solidFill>
                <a:latin typeface="+mn-lt"/>
              </a:rPr>
              <a:t>to verify DTP.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825839"/>
            <a:ext cx="3691667" cy="200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18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Configure VTP and DTP</a:t>
            </a:r>
            <a:endParaRPr lang="en-CA" altLang="en-US" dirty="0"/>
          </a:p>
        </p:txBody>
      </p:sp>
      <p:pic>
        <p:nvPicPr>
          <p:cNvPr id="3" name="Picture 2" descr="2.1.4.4 Packet Tracer - Configure VLANs, VTP, and DTP.pdf - Mozilla Firefox">
            <a:extLst>
              <a:ext uri="{FF2B5EF4-FFF2-40B4-BE49-F238E27FC236}">
                <a16:creationId xmlns:a16="http://schemas.microsoft.com/office/drawing/2014/main" xmlns="" id="{4961AA8B-A53A-4B08-BEC5-969C426D9E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087" y="896020"/>
            <a:ext cx="3367087" cy="39522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65A541-3A66-4853-8730-97755443EC25}"/>
              </a:ext>
            </a:extLst>
          </p:cNvPr>
          <p:cNvSpPr/>
          <p:nvPr/>
        </p:nvSpPr>
        <p:spPr>
          <a:xfrm>
            <a:off x="2967038" y="862013"/>
            <a:ext cx="3386137" cy="39766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38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Dynamic </a:t>
            </a:r>
            <a:r>
              <a:rPr lang="en-US" altLang="en-US" sz="1600" dirty="0" err="1"/>
              <a:t>Trunking</a:t>
            </a:r>
            <a:r>
              <a:rPr lang="en-US" altLang="en-US" sz="1600" dirty="0"/>
              <a:t> Protocol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Configure Extended VLANs, VTP and DTP</a:t>
            </a:r>
            <a:endParaRPr lang="en-CA" altLang="en-US" dirty="0"/>
          </a:p>
        </p:txBody>
      </p:sp>
      <p:pic>
        <p:nvPicPr>
          <p:cNvPr id="6" name="Content Placeholder 5" descr="2.1.4.5 Lab - Configure Extended VLANs, VTP, and DTP.pdf - Mozilla Firefox">
            <a:extLst>
              <a:ext uri="{FF2B5EF4-FFF2-40B4-BE49-F238E27FC236}">
                <a16:creationId xmlns:a16="http://schemas.microsoft.com/office/drawing/2014/main" xmlns="" id="{EA2665AE-ED82-4134-819F-D85E53EB9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928" y="862012"/>
            <a:ext cx="3213848" cy="4039757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65A541-3A66-4853-8730-97755443EC25}"/>
              </a:ext>
            </a:extLst>
          </p:cNvPr>
          <p:cNvSpPr/>
          <p:nvPr/>
        </p:nvSpPr>
        <p:spPr>
          <a:xfrm>
            <a:off x="2967038" y="862013"/>
            <a:ext cx="3386137" cy="3976687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99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544696" cy="1858271"/>
          </a:xfrm>
        </p:spPr>
        <p:txBody>
          <a:bodyPr/>
          <a:lstStyle/>
          <a:p>
            <a:r>
              <a:rPr lang="en-US" sz="4000" dirty="0"/>
              <a:t>2.2 Troubleshoot Multi-VLAN Issues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638329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xmlns="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effectLst/>
                        </a:rPr>
                        <a:t>2.1.1.7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 smtClean="0">
                          <a:effectLst/>
                        </a:rPr>
                        <a:t>Interactive Activity</a:t>
                      </a:r>
                      <a:endParaRPr lang="en-US" sz="11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VTP Concepts and Operations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effectLst/>
                        </a:rPr>
                        <a:t>Syntax Checker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Configure and Verify VTP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Syntax Checker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and Verify a VLAN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effectLst/>
                        </a:rPr>
                        <a:t>Syntax Checker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 Ports to VLANs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effectLst/>
                        </a:rPr>
                        <a:t>Syntax Checker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 VLAN Information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dirty="0">
                          <a:effectLst/>
                        </a:rPr>
                        <a:t>Syntax Checker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Configure and Verify an Extended VLAN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2.1.4.2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 smtClean="0">
                          <a:effectLst/>
                        </a:rPr>
                        <a:t>Syntax</a:t>
                      </a:r>
                      <a:r>
                        <a:rPr lang="en-US" sz="1100" b="0" baseline="0" dirty="0" smtClean="0">
                          <a:effectLst/>
                        </a:rPr>
                        <a:t> Checker</a:t>
                      </a:r>
                      <a:endParaRPr lang="en-US" sz="11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Verifying DTP Mode</a:t>
                      </a:r>
                      <a:endParaRPr lang="en-US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 smtClean="0">
                          <a:effectLst/>
                        </a:rPr>
                        <a:t>Recommended</a:t>
                      </a:r>
                      <a:endParaRPr lang="en-US" sz="11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 smtClean="0">
                          <a:effectLst/>
                        </a:rPr>
                        <a:t>Interactive</a:t>
                      </a:r>
                      <a:r>
                        <a:rPr lang="en-US" sz="1100" b="0" baseline="0" dirty="0" smtClean="0">
                          <a:effectLst/>
                        </a:rPr>
                        <a:t> </a:t>
                      </a:r>
                      <a:r>
                        <a:rPr lang="en-US" sz="1100" b="0" dirty="0" smtClean="0">
                          <a:effectLst/>
                        </a:rPr>
                        <a:t>Activity</a:t>
                      </a:r>
                      <a:endParaRPr lang="en-US" sz="11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Predict DTP Behavior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2.1.4.4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effectLst/>
                        </a:rPr>
                        <a:t>Packet Tracer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Configure VLANs, VTP, and DTP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Optional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2.1.4.5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>
                          <a:effectLst/>
                        </a:rPr>
                        <a:t>Lab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Configure Extended VLANs, VTP, and DTP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2582900979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Deleting VLANs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56522" y="914401"/>
            <a:ext cx="3848582" cy="3425681"/>
          </a:xfrm>
        </p:spPr>
        <p:txBody>
          <a:bodyPr/>
          <a:lstStyle/>
          <a:p>
            <a:r>
              <a:rPr lang="en-US" altLang="en-US" sz="1600" dirty="0"/>
              <a:t>Deleting a VLAN from a switch that is in VTP server mode removes the VLAN from all switches in the VTP domain.</a:t>
            </a:r>
          </a:p>
          <a:p>
            <a:pPr marL="0" indent="0">
              <a:buNone/>
            </a:pPr>
            <a:r>
              <a:rPr lang="en-US" altLang="en-US" dirty="0"/>
              <a:t>Note: You cannot delete the default VLANs (i.e., VLAN 1, 1002 - 1005).</a:t>
            </a:r>
          </a:p>
          <a:p>
            <a:r>
              <a:rPr lang="en-US" altLang="en-US" sz="1600" dirty="0"/>
              <a:t>Use the </a:t>
            </a:r>
            <a:r>
              <a:rPr lang="en-US" altLang="en-US" sz="1600" b="1" dirty="0"/>
              <a:t>no </a:t>
            </a:r>
            <a:r>
              <a:rPr lang="en-US" altLang="en-US" sz="1600" b="1" dirty="0" err="1"/>
              <a:t>vlan</a:t>
            </a:r>
            <a:r>
              <a:rPr lang="en-US" altLang="en-US" sz="1600" b="1" i="1" dirty="0"/>
              <a:t> </a:t>
            </a:r>
            <a:r>
              <a:rPr lang="en-US" altLang="en-US" sz="1600" i="1" dirty="0" err="1"/>
              <a:t>vlan</a:t>
            </a:r>
            <a:r>
              <a:rPr lang="en-US" altLang="en-US" sz="1600" i="1" dirty="0"/>
              <a:t>-id </a:t>
            </a:r>
            <a:r>
              <a:rPr lang="en-US" altLang="en-US" sz="1600" dirty="0"/>
              <a:t>global configuration mode command to delete a VLAN.</a:t>
            </a:r>
          </a:p>
          <a:p>
            <a:r>
              <a:rPr lang="en-US" altLang="en-US" sz="1600" dirty="0"/>
              <a:t>Any ports assigned to that VLAN become inactive. They remain inactive until assigned to a new VLAN.</a:t>
            </a:r>
            <a:endParaRPr lang="en-CA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96240" y="914401"/>
            <a:ext cx="4373880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Assume S1 has VLANs 10, 20, and 99 configured, </a:t>
            </a:r>
            <a:r>
              <a:rPr lang="en-US" sz="1400" dirty="0" smtClean="0">
                <a:solidFill>
                  <a:srgbClr val="FF0000"/>
                </a:solidFill>
              </a:rPr>
              <a:t>VLAN </a:t>
            </a:r>
            <a:r>
              <a:rPr lang="en-US" sz="1400" dirty="0">
                <a:solidFill>
                  <a:srgbClr val="FF0000"/>
                </a:solidFill>
              </a:rPr>
              <a:t>99 is assigned to ports Fa0/18 through Fa0/24.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835" b="5073"/>
          <a:stretch/>
        </p:blipFill>
        <p:spPr>
          <a:xfrm>
            <a:off x="220980" y="1540983"/>
            <a:ext cx="4724399" cy="308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8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Port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4470" y="893421"/>
            <a:ext cx="8739489" cy="584859"/>
          </a:xfrm>
        </p:spPr>
        <p:txBody>
          <a:bodyPr/>
          <a:lstStyle/>
          <a:p>
            <a:r>
              <a:rPr lang="en-US" altLang="en-US" sz="1600" dirty="0"/>
              <a:t>When using the legacy routing model for inter-VLAN routing, the switch ports connected to the router interfaces must be configured with the correct VLANs.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314" y="1572757"/>
            <a:ext cx="4044966" cy="3138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720" y="2049567"/>
            <a:ext cx="2084962" cy="10926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S1 F0/4  is in the default VLAN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Must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 in access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mode,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VLAN 10</a:t>
            </a:r>
          </a:p>
        </p:txBody>
      </p:sp>
    </p:spTree>
    <p:extLst>
      <p:ext uri="{BB962C8B-B14F-4D97-AF65-F5344CB8AC3E}">
        <p14:creationId xmlns:p14="http://schemas.microsoft.com/office/powerpoint/2010/main" val="3857566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Switch Port </a:t>
            </a:r>
            <a:r>
              <a:rPr lang="en-US" altLang="en-US" dirty="0" smtClean="0"/>
              <a:t>Issues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" y="893421"/>
            <a:ext cx="9005103" cy="1072539"/>
          </a:xfrm>
        </p:spPr>
        <p:txBody>
          <a:bodyPr/>
          <a:lstStyle/>
          <a:p>
            <a:r>
              <a:rPr lang="en-US" altLang="en-US" sz="1600" dirty="0" smtClean="0"/>
              <a:t>When </a:t>
            </a:r>
            <a:r>
              <a:rPr lang="en-US" altLang="en-US" sz="1600" dirty="0"/>
              <a:t>using the router-on-a-stick routing model the interface on the switch connected to the router must be configured as a trunk port.</a:t>
            </a:r>
          </a:p>
          <a:p>
            <a:pPr lvl="1"/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" y="1524000"/>
            <a:ext cx="3957545" cy="297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2960" y="1837585"/>
            <a:ext cx="131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INCORRECT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4780504" y="2060436"/>
            <a:ext cx="2641375" cy="101566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nterface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F0/5 on switch S1 is not configured as a trunk and is left in the default VLAN for the port</a:t>
            </a:r>
          </a:p>
        </p:txBody>
      </p:sp>
    </p:spTree>
    <p:extLst>
      <p:ext uri="{BB962C8B-B14F-4D97-AF65-F5344CB8AC3E}">
        <p14:creationId xmlns:p14="http://schemas.microsoft.com/office/powerpoint/2010/main" val="1803617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Switch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651" y="871507"/>
            <a:ext cx="4375229" cy="1169042"/>
          </a:xfrm>
        </p:spPr>
        <p:txBody>
          <a:bodyPr/>
          <a:lstStyle/>
          <a:p>
            <a:r>
              <a:rPr lang="en-US" altLang="en-US" sz="1600" dirty="0"/>
              <a:t>Commands to verify switch configuration:</a:t>
            </a:r>
          </a:p>
          <a:p>
            <a:pPr lvl="1"/>
            <a:r>
              <a:rPr lang="en-US" altLang="en-US" sz="1500" b="1" dirty="0"/>
              <a:t>show interfaces </a:t>
            </a:r>
            <a:r>
              <a:rPr lang="en-US" altLang="en-US" sz="1500" i="1" dirty="0"/>
              <a:t>interface-id</a:t>
            </a:r>
            <a:r>
              <a:rPr lang="en-US" altLang="en-US" sz="1500" dirty="0"/>
              <a:t> </a:t>
            </a:r>
            <a:r>
              <a:rPr lang="en-US" altLang="en-US" sz="1500" b="1" dirty="0"/>
              <a:t>switchport </a:t>
            </a:r>
          </a:p>
          <a:p>
            <a:pPr lvl="1"/>
            <a:r>
              <a:rPr lang="en-US" altLang="en-US" sz="1500" b="1" dirty="0"/>
              <a:t>show running-config</a:t>
            </a:r>
          </a:p>
          <a:p>
            <a:pPr lvl="1"/>
            <a:endParaRPr lang="en-US" altLang="en-US" sz="1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6" y="867446"/>
            <a:ext cx="4381345" cy="2320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512" y="2040549"/>
            <a:ext cx="3155608" cy="28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4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Interface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0099" y="923592"/>
            <a:ext cx="3709421" cy="1499568"/>
          </a:xfrm>
        </p:spPr>
        <p:txBody>
          <a:bodyPr/>
          <a:lstStyle/>
          <a:p>
            <a:r>
              <a:rPr lang="en-US" altLang="en-US" sz="1600" dirty="0"/>
              <a:t>When enabling inter-VLAN routing on a router, one of the most common configuration errors is to connect the physical router interface to the wrong switch port. </a:t>
            </a:r>
            <a:endParaRPr lang="en-US" altLang="en-US" sz="1500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6E659941-A0E5-4F6C-A1B3-B5EFCC979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7108" y="1078911"/>
            <a:ext cx="4890124" cy="29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8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Inter-VLAN Configuration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 Routing Configuration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85954" y="749120"/>
            <a:ext cx="4557387" cy="3025360"/>
          </a:xfrm>
        </p:spPr>
        <p:txBody>
          <a:bodyPr/>
          <a:lstStyle/>
          <a:p>
            <a:r>
              <a:rPr lang="en-US" altLang="en-US" sz="1600" dirty="0"/>
              <a:t>With router-on-a-stick configurations, a common problem is assigning the wrong VLAN ID to the subinterface.</a:t>
            </a:r>
          </a:p>
          <a:p>
            <a:r>
              <a:rPr lang="en-US" altLang="en-US" dirty="0"/>
              <a:t>Use </a:t>
            </a:r>
            <a:r>
              <a:rPr lang="en-US" altLang="en-US" b="1" dirty="0"/>
              <a:t>show interfaces </a:t>
            </a:r>
            <a:r>
              <a:rPr lang="en-US" altLang="en-US" dirty="0"/>
              <a:t>and the </a:t>
            </a:r>
            <a:r>
              <a:rPr lang="en-US" altLang="en-US" b="1" dirty="0"/>
              <a:t>show running-config </a:t>
            </a:r>
            <a:r>
              <a:rPr lang="en-US" altLang="en-US" dirty="0"/>
              <a:t>commands to verify the routing configurations.</a:t>
            </a:r>
            <a:endParaRPr lang="en-US" altLang="en-US" sz="1500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6C587566-DD6B-4A95-A5D4-472BAB2F7C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83" y="838429"/>
            <a:ext cx="3966883" cy="2841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78" y="2569389"/>
            <a:ext cx="3425682" cy="22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87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Errors with IP Addresses and Subnet Masks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385954" y="969039"/>
            <a:ext cx="4557387" cy="3025360"/>
          </a:xfrm>
        </p:spPr>
        <p:txBody>
          <a:bodyPr/>
          <a:lstStyle/>
          <a:p>
            <a:r>
              <a:rPr lang="en-US" altLang="en-US" sz="1600" dirty="0"/>
              <a:t>For inter-VLAN routing to operate, a router must be connected to all VLANs, either by separate physical interfaces or by subinterfaces.</a:t>
            </a:r>
          </a:p>
          <a:p>
            <a:r>
              <a:rPr lang="en-US" altLang="en-US" dirty="0"/>
              <a:t>Each interface, or subinterface, must be assigned an IP address that corresponds to the subnet to which it is connected.</a:t>
            </a:r>
          </a:p>
          <a:p>
            <a:r>
              <a:rPr lang="en-US" altLang="en-US" sz="1500" dirty="0"/>
              <a:t>Each PC must be configured with an IP address within the VLAN it is assigned to.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31D0C97A-92D5-4932-A029-52746FAA5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659" y="887426"/>
            <a:ext cx="3779134" cy="25097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0971A7-596A-45D8-855D-F067C069DDC1}"/>
              </a:ext>
            </a:extLst>
          </p:cNvPr>
          <p:cNvCxnSpPr>
            <a:cxnSpLocks/>
          </p:cNvCxnSpPr>
          <p:nvPr/>
        </p:nvCxnSpPr>
        <p:spPr>
          <a:xfrm flipH="1" flipV="1">
            <a:off x="1228166" y="3263154"/>
            <a:ext cx="224116" cy="56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F38A86-A28A-4C4D-9875-B5962D964912}"/>
              </a:ext>
            </a:extLst>
          </p:cNvPr>
          <p:cNvSpPr txBox="1"/>
          <p:nvPr/>
        </p:nvSpPr>
        <p:spPr>
          <a:xfrm>
            <a:off x="726141" y="3917520"/>
            <a:ext cx="2639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Incorrect IP address</a:t>
            </a:r>
          </a:p>
        </p:txBody>
      </p:sp>
    </p:spTree>
    <p:extLst>
      <p:ext uri="{BB962C8B-B14F-4D97-AF65-F5344CB8AC3E}">
        <p14:creationId xmlns:p14="http://schemas.microsoft.com/office/powerpoint/2010/main" val="1829373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Verifying IP Address and Subnet Mask Configuration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5960" y="798944"/>
            <a:ext cx="8861269" cy="1471560"/>
          </a:xfrm>
        </p:spPr>
        <p:txBody>
          <a:bodyPr/>
          <a:lstStyle/>
          <a:p>
            <a:r>
              <a:rPr lang="en-US" altLang="en-US" sz="1600" dirty="0"/>
              <a:t>A common error is to incorrectly configure an IP address for a subinterface. </a:t>
            </a:r>
          </a:p>
          <a:p>
            <a:pPr lvl="1"/>
            <a:r>
              <a:rPr lang="en-US" altLang="en-US" sz="1500" dirty="0"/>
              <a:t>Use </a:t>
            </a:r>
            <a:r>
              <a:rPr lang="en-US" altLang="en-US" sz="1500" b="1" dirty="0"/>
              <a:t>show run </a:t>
            </a:r>
            <a:r>
              <a:rPr lang="en-US" altLang="en-US" sz="1500" dirty="0"/>
              <a:t>and s</a:t>
            </a:r>
            <a:r>
              <a:rPr lang="en-US" altLang="en-US" sz="1500" b="1" dirty="0"/>
              <a:t>how </a:t>
            </a:r>
            <a:r>
              <a:rPr lang="en-US" altLang="en-US" sz="1500" b="1" dirty="0" err="1"/>
              <a:t>ip</a:t>
            </a:r>
            <a:r>
              <a:rPr lang="en-US" altLang="en-US" sz="1500" b="1" dirty="0"/>
              <a:t> interface </a:t>
            </a:r>
            <a:r>
              <a:rPr lang="en-US" altLang="en-US" sz="1500" dirty="0"/>
              <a:t>to verify IP addressing.</a:t>
            </a:r>
          </a:p>
          <a:p>
            <a:r>
              <a:rPr lang="en-US" altLang="en-US" sz="1600" dirty="0"/>
              <a:t>Another error is incorrectly addressing the end device. </a:t>
            </a:r>
          </a:p>
          <a:p>
            <a:pPr lvl="1"/>
            <a:r>
              <a:rPr lang="en-US" altLang="en-US" sz="1500" dirty="0"/>
              <a:t>Use </a:t>
            </a:r>
            <a:r>
              <a:rPr lang="en-US" altLang="en-US" sz="1500" b="1" dirty="0"/>
              <a:t>ipconfig</a:t>
            </a:r>
            <a:r>
              <a:rPr lang="en-US" altLang="en-US" sz="1500" dirty="0"/>
              <a:t> to verify the address on a Windows PC</a:t>
            </a:r>
            <a:endParaRPr lang="en-US" altLang="en-US" sz="1600" dirty="0"/>
          </a:p>
          <a:p>
            <a:pPr marL="0" indent="0">
              <a:buNone/>
            </a:pP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99" y="2270504"/>
            <a:ext cx="2663604" cy="2306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042" y="2282174"/>
            <a:ext cx="4999617" cy="229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4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Troubleshooting Inter-VLAN Routing</a:t>
            </a:r>
            <a:endParaRPr lang="en-CA" altLang="en-US" dirty="0"/>
          </a:p>
        </p:txBody>
      </p:sp>
      <p:pic>
        <p:nvPicPr>
          <p:cNvPr id="3" name="Content Placeholder 2" descr="2.2.2.4 Packet Tracer - Troubleshooting Inter-VLAN Routing.pdf - Mozilla Firefox">
            <a:extLst>
              <a:ext uri="{FF2B5EF4-FFF2-40B4-BE49-F238E27FC236}">
                <a16:creationId xmlns:a16="http://schemas.microsoft.com/office/drawing/2014/main" xmlns="" id="{2BE2BCA1-0152-4B49-89C9-AEBC5ED82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5366" y="916701"/>
            <a:ext cx="3362446" cy="391906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E87645-CE45-4FC9-AF6D-CB092BFD3407}"/>
              </a:ext>
            </a:extLst>
          </p:cNvPr>
          <p:cNvSpPr/>
          <p:nvPr/>
        </p:nvSpPr>
        <p:spPr>
          <a:xfrm>
            <a:off x="2550459" y="914400"/>
            <a:ext cx="3384176" cy="39041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7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IP Addressing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Lab - Troubleshooting Inter-VLAN Routing</a:t>
            </a:r>
            <a:endParaRPr lang="en-CA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E87645-CE45-4FC9-AF6D-CB092BFD3407}"/>
              </a:ext>
            </a:extLst>
          </p:cNvPr>
          <p:cNvSpPr/>
          <p:nvPr/>
        </p:nvSpPr>
        <p:spPr>
          <a:xfrm>
            <a:off x="2550459" y="914400"/>
            <a:ext cx="3384176" cy="39041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2.2.2.5 Lab - Troubleshooting Inter-VLAN Routing.pdf - Mozilla Firefox">
            <a:extLst>
              <a:ext uri="{FF2B5EF4-FFF2-40B4-BE49-F238E27FC236}">
                <a16:creationId xmlns:a16="http://schemas.microsoft.com/office/drawing/2014/main" xmlns="" id="{899102FA-B4BB-46B3-8C7B-3D3D8F2D1E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794" y="1000046"/>
            <a:ext cx="3061505" cy="37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2: Activities (Cont.)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606879"/>
              </p:ext>
            </p:extLst>
          </p:nvPr>
        </p:nvGraphicFramePr>
        <p:xfrm>
          <a:off x="457291" y="1122081"/>
          <a:ext cx="8229418" cy="208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xmlns="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Activity Name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Optional?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2.2.2.3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dirty="0" smtClean="0">
                          <a:effectLst/>
                        </a:rPr>
                        <a:t>Interactive Activity</a:t>
                      </a:r>
                      <a:endParaRPr lang="en-US" sz="11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Troubleshooting Command for an Inter-VLAN Routing Issue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2.2.2.4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</a:rPr>
                        <a:t>Packet Tracer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Troubleshooting Inter-VLAN Routing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2.2.2.5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</a:rPr>
                        <a:t>Lab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Troubleshoot Inter-VLAN Routing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</a:rPr>
                        <a:t>Optional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2.2.3.3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</a:rPr>
                        <a:t>Packet Tracer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Troubleshoot VTP and DTP Issues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</a:rPr>
                        <a:t>Recommended</a:t>
                      </a:r>
                      <a:endParaRPr lang="sv-SE" sz="12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2.3.1.5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>
                          <a:effectLst/>
                        </a:rPr>
                        <a:t>Packet Tracer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Configure Layer 3 Switching and inter-VLAN Routing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</a:rPr>
                        <a:t>Recommended</a:t>
                      </a:r>
                      <a:endParaRPr lang="sv-SE" sz="12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2.3.2.3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dirty="0" smtClean="0">
                          <a:effectLst/>
                        </a:rPr>
                        <a:t>Interactive Activity</a:t>
                      </a:r>
                      <a:endParaRPr lang="en-US" sz="1200" b="0" dirty="0">
                        <a:effectLst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Troubleshoot Layer 3 Switching Issues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sv-SE" sz="1200" b="0" dirty="0">
                          <a:effectLst/>
                        </a:rPr>
                        <a:t>Recommended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332209" y="3979546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01986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 VTP Issues</a:t>
            </a:r>
            <a:endParaRPr lang="en-CA" altLang="en-US" dirty="0"/>
          </a:p>
        </p:txBody>
      </p:sp>
      <p:pic>
        <p:nvPicPr>
          <p:cNvPr id="4" name="Content Placeholder 3" descr="Scaling Networks - Mozilla Firefox">
            <a:extLst>
              <a:ext uri="{FF2B5EF4-FFF2-40B4-BE49-F238E27FC236}">
                <a16:creationId xmlns:a16="http://schemas.microsoft.com/office/drawing/2014/main" xmlns="" id="{F0069680-97FF-4282-A34F-B3260F223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347" y="1041721"/>
            <a:ext cx="8720006" cy="2343873"/>
          </a:xfrm>
        </p:spPr>
      </p:pic>
    </p:spTree>
    <p:extLst>
      <p:ext uri="{BB962C8B-B14F-4D97-AF65-F5344CB8AC3E}">
        <p14:creationId xmlns:p14="http://schemas.microsoft.com/office/powerpoint/2010/main" val="2403927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Troubleshoot DTP Issues</a:t>
            </a:r>
            <a:endParaRPr lang="en-CA" altLang="en-US" dirty="0"/>
          </a:p>
        </p:txBody>
      </p:sp>
      <p:pic>
        <p:nvPicPr>
          <p:cNvPr id="6" name="Content Placeholder 5" descr="Scaling Networks - Mozilla Firefox">
            <a:extLst>
              <a:ext uri="{FF2B5EF4-FFF2-40B4-BE49-F238E27FC236}">
                <a16:creationId xmlns:a16="http://schemas.microsoft.com/office/drawing/2014/main" xmlns="" id="{BBE666BE-C843-4C59-B21F-8BFF0C50E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58" y="1213773"/>
            <a:ext cx="8495685" cy="3338935"/>
          </a:xfrm>
        </p:spPr>
      </p:pic>
      <p:sp>
        <p:nvSpPr>
          <p:cNvPr id="2" name="TextBox 1"/>
          <p:cNvSpPr txBox="1"/>
          <p:nvPr/>
        </p:nvSpPr>
        <p:spPr>
          <a:xfrm>
            <a:off x="2575560" y="843247"/>
            <a:ext cx="598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Common Problems with Trunks</a:t>
            </a:r>
          </a:p>
        </p:txBody>
      </p:sp>
    </p:spTree>
    <p:extLst>
      <p:ext uri="{BB962C8B-B14F-4D97-AF65-F5344CB8AC3E}">
        <p14:creationId xmlns:p14="http://schemas.microsoft.com/office/powerpoint/2010/main" val="1728238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VTP and DTP Issues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Packet Tracer - Troubleshoot VTP and DTP Issues</a:t>
            </a:r>
            <a:endParaRPr lang="en-CA" altLang="en-US" dirty="0"/>
          </a:p>
        </p:txBody>
      </p:sp>
      <p:pic>
        <p:nvPicPr>
          <p:cNvPr id="5" name="Content Placeholder 4" descr="2.2.3.3 Packet Tracer - Troubleshoot VTP and DTP.pdf - Mozilla Firefox">
            <a:extLst>
              <a:ext uri="{FF2B5EF4-FFF2-40B4-BE49-F238E27FC236}">
                <a16:creationId xmlns:a16="http://schemas.microsoft.com/office/drawing/2014/main" xmlns="" id="{5423D9FC-594E-4520-BE2D-4315637CA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0092" y="1024360"/>
            <a:ext cx="3044141" cy="356108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0B34074-C08A-4364-B33C-445DA5F4ADD9}"/>
              </a:ext>
            </a:extLst>
          </p:cNvPr>
          <p:cNvSpPr/>
          <p:nvPr/>
        </p:nvSpPr>
        <p:spPr>
          <a:xfrm>
            <a:off x="2572871" y="1035424"/>
            <a:ext cx="3083858" cy="36307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8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2.3 Layer 3 Switching</a:t>
            </a:r>
          </a:p>
        </p:txBody>
      </p:sp>
    </p:spTree>
    <p:extLst>
      <p:ext uri="{BB962C8B-B14F-4D97-AF65-F5344CB8AC3E}">
        <p14:creationId xmlns:p14="http://schemas.microsoft.com/office/powerpoint/2010/main" val="2007576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Introduction to Layer 3 Switching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0" y="798944"/>
            <a:ext cx="4490977" cy="4166887"/>
          </a:xfrm>
        </p:spPr>
        <p:txBody>
          <a:bodyPr/>
          <a:lstStyle/>
          <a:p>
            <a:r>
              <a:rPr lang="en-US" altLang="en-US" sz="1600" dirty="0"/>
              <a:t>Multilayer switches provide high-packet processing rates using hardware-based switching.</a:t>
            </a:r>
          </a:p>
          <a:p>
            <a:r>
              <a:rPr lang="en-US" altLang="en-US" dirty="0"/>
              <a:t>Catalyst multilayer switches support the following types of Layer 3 interfaces:</a:t>
            </a:r>
          </a:p>
          <a:p>
            <a:pPr lvl="1"/>
            <a:r>
              <a:rPr lang="en-US" altLang="en-US" b="1" dirty="0"/>
              <a:t>Routed port </a:t>
            </a:r>
            <a:r>
              <a:rPr lang="en-US" altLang="en-US" dirty="0"/>
              <a:t>-  A layer 3 interface</a:t>
            </a:r>
          </a:p>
          <a:p>
            <a:pPr lvl="1"/>
            <a:r>
              <a:rPr lang="en-US" altLang="en-US" b="1" dirty="0"/>
              <a:t>Switch virtual interface (SVI) </a:t>
            </a:r>
            <a:r>
              <a:rPr lang="en-US" altLang="en-US" dirty="0"/>
              <a:t>-  Virtual Interface for inter- VLAN </a:t>
            </a:r>
            <a:r>
              <a:rPr lang="en-US" altLang="en-US" dirty="0" smtClean="0"/>
              <a:t>routing</a:t>
            </a:r>
            <a:endParaRPr lang="en-US" altLang="en-US" dirty="0"/>
          </a:p>
          <a:p>
            <a:r>
              <a:rPr lang="en-US" altLang="en-US" dirty="0"/>
              <a:t>All Layer 3 Cisco Catalyst switches support routing protocols, but several models require enhanced software for specific routing protocol features.</a:t>
            </a:r>
          </a:p>
          <a:p>
            <a:r>
              <a:rPr lang="en-US" altLang="en-US" dirty="0"/>
              <a:t>Catalyst 2960 Series switches running IOS 12.2(55) or later, support static routing.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9E84FC27-5F62-4BA8-9330-445D6E88BC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8" y="868100"/>
            <a:ext cx="4137950" cy="326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9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Switch Virtual Interfaces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4067" y="798944"/>
            <a:ext cx="4490977" cy="4166887"/>
          </a:xfrm>
        </p:spPr>
        <p:txBody>
          <a:bodyPr/>
          <a:lstStyle/>
          <a:p>
            <a:r>
              <a:rPr lang="en-US" altLang="en-US" sz="1600" dirty="0"/>
              <a:t>In the early days of switched networks, switching was fast and routing was slow. Therefore the layer 2 switching portion was extended as much as possible into the network.</a:t>
            </a:r>
          </a:p>
          <a:p>
            <a:r>
              <a:rPr lang="en-US" altLang="en-US" dirty="0"/>
              <a:t>Now routing can be performed at wire speed, and is performed at both the distribution and core layers.</a:t>
            </a:r>
          </a:p>
          <a:p>
            <a:r>
              <a:rPr lang="en-US" altLang="en-US" dirty="0"/>
              <a:t>Distribution switches are configured as Layer 3 gateways using Switch Virtual Interfaces (SVIs) or routed ports.</a:t>
            </a:r>
          </a:p>
          <a:p>
            <a:r>
              <a:rPr lang="en-US" altLang="en-US" dirty="0"/>
              <a:t>Routed ports are usually implemented between the distribution and core layers.</a:t>
            </a:r>
          </a:p>
          <a:p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D6553848-FF03-493A-AA34-C7B5C1D4CB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44" y="953212"/>
            <a:ext cx="4209194" cy="32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Switch Virtual Interfaces (Cont.)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3290" y="834904"/>
            <a:ext cx="4274049" cy="3901483"/>
          </a:xfrm>
        </p:spPr>
        <p:txBody>
          <a:bodyPr/>
          <a:lstStyle/>
          <a:p>
            <a:r>
              <a:rPr lang="en-US" altLang="en-US" sz="1600" dirty="0"/>
              <a:t>An SVI is a virtual interface that is configured within a multilayer switch:</a:t>
            </a:r>
          </a:p>
          <a:p>
            <a:pPr lvl="1"/>
            <a:r>
              <a:rPr lang="en-US" altLang="en-US" dirty="0"/>
              <a:t>To provide a gateway for a VLAN so that traffic can be routed into or out of that </a:t>
            </a:r>
            <a:r>
              <a:rPr lang="en-US" altLang="en-US" dirty="0" smtClean="0"/>
              <a:t>VLAN.</a:t>
            </a:r>
            <a:endParaRPr lang="en-US" altLang="en-US" dirty="0"/>
          </a:p>
          <a:p>
            <a:pPr lvl="1"/>
            <a:r>
              <a:rPr lang="en-US" altLang="en-US" dirty="0"/>
              <a:t>To provide Layer 3 IP connectivity to the switch.</a:t>
            </a:r>
          </a:p>
          <a:p>
            <a:pPr lvl="1"/>
            <a:r>
              <a:rPr lang="en-US" altLang="en-US" dirty="0"/>
              <a:t>To support routing protocol and bridging configurations.</a:t>
            </a:r>
          </a:p>
          <a:p>
            <a:r>
              <a:rPr lang="en-US" altLang="en-US" dirty="0"/>
              <a:t>Advantages of SVIs:</a:t>
            </a:r>
          </a:p>
          <a:p>
            <a:pPr lvl="1"/>
            <a:r>
              <a:rPr lang="en-US" altLang="en-US" dirty="0"/>
              <a:t>Faster than router-on-a-stick.</a:t>
            </a:r>
          </a:p>
          <a:p>
            <a:pPr lvl="1"/>
            <a:r>
              <a:rPr lang="en-US" altLang="en-US" dirty="0"/>
              <a:t>No need for external links from the switch to the router for routing.</a:t>
            </a:r>
          </a:p>
          <a:p>
            <a:pPr lvl="1"/>
            <a:r>
              <a:rPr lang="en-US" altLang="en-US" dirty="0"/>
              <a:t>Not limited to one link. Layer 2 </a:t>
            </a:r>
            <a:r>
              <a:rPr lang="en-US" altLang="en-US" dirty="0" err="1"/>
              <a:t>EtherChannels</a:t>
            </a:r>
            <a:r>
              <a:rPr lang="en-US" altLang="en-US" dirty="0"/>
              <a:t> can be used to get more bandwidth.</a:t>
            </a:r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EECA9190-502E-4724-8F7E-A792822FFA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597" y="1315091"/>
            <a:ext cx="4668970" cy="217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85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Inter-VLAN Routing with Routed Ports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48364" y="911960"/>
            <a:ext cx="4274049" cy="3901483"/>
          </a:xfrm>
        </p:spPr>
        <p:txBody>
          <a:bodyPr/>
          <a:lstStyle/>
          <a:p>
            <a:r>
              <a:rPr lang="en-US" altLang="en-US" sz="1600" dirty="0"/>
              <a:t>A routed port is a physical port that acts similarly to an interface on a router:</a:t>
            </a:r>
          </a:p>
          <a:p>
            <a:pPr lvl="1"/>
            <a:r>
              <a:rPr lang="en-US" altLang="en-US" dirty="0"/>
              <a:t>It is not associated with a particular </a:t>
            </a:r>
            <a:r>
              <a:rPr lang="en-US" altLang="en-US" dirty="0" smtClean="0"/>
              <a:t>VLAN.</a:t>
            </a:r>
            <a:endParaRPr lang="en-US" altLang="en-US" dirty="0"/>
          </a:p>
          <a:p>
            <a:pPr lvl="1"/>
            <a:r>
              <a:rPr lang="en-US" altLang="en-US" dirty="0"/>
              <a:t>It does not support subinterfaces.</a:t>
            </a:r>
          </a:p>
          <a:p>
            <a:r>
              <a:rPr lang="en-US" altLang="en-US" dirty="0" smtClean="0"/>
              <a:t>Routed </a:t>
            </a:r>
            <a:r>
              <a:rPr lang="en-US" altLang="en-US" dirty="0"/>
              <a:t>ports are primarily configured between switches in the core and distribution layer. </a:t>
            </a:r>
          </a:p>
          <a:p>
            <a:r>
              <a:rPr lang="en-US" altLang="en-US" dirty="0"/>
              <a:t>Use the </a:t>
            </a:r>
            <a:r>
              <a:rPr lang="en-US" altLang="en-US" b="1" dirty="0"/>
              <a:t>no switchport interface </a:t>
            </a:r>
            <a:r>
              <a:rPr lang="en-US" altLang="en-US" dirty="0"/>
              <a:t>command on the appropriate port to configure a routed port.</a:t>
            </a:r>
          </a:p>
          <a:p>
            <a:pPr marL="0" indent="0">
              <a:buNone/>
            </a:pPr>
            <a:r>
              <a:rPr lang="en-US" altLang="en-US" dirty="0"/>
              <a:t>Note: Routed ports are not supported on Catalyst 2960 Series switches.</a:t>
            </a:r>
          </a:p>
          <a:p>
            <a:endParaRPr lang="en-US" altLang="en-US" dirty="0"/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B61BA3D8-8DF7-4D11-82A8-47DA60D23F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30" y="837343"/>
            <a:ext cx="2809982" cy="384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29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Layer 3 Switching Operation and Configuration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200" dirty="0"/>
              <a:t>Packet Tracer - Configure Layer 3 Switching and Inter-VLAN routing</a:t>
            </a:r>
            <a:endParaRPr lang="en-CA" altLang="en-US" sz="2200" dirty="0"/>
          </a:p>
        </p:txBody>
      </p:sp>
      <p:pic>
        <p:nvPicPr>
          <p:cNvPr id="6" name="Content Placeholder 5" descr="2.3.1.5 Packet Tracer - Configure Layer 3 Switching and inter-VLAN Routing.pdf - Mozilla Firefox">
            <a:extLst>
              <a:ext uri="{FF2B5EF4-FFF2-40B4-BE49-F238E27FC236}">
                <a16:creationId xmlns:a16="http://schemas.microsoft.com/office/drawing/2014/main" xmlns="" id="{0071712E-6C76-4B29-9301-41B784F067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8610" y="1012646"/>
            <a:ext cx="2888437" cy="376997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E1ECFFC-13C0-4628-8170-A8166BC65D98}"/>
              </a:ext>
            </a:extLst>
          </p:cNvPr>
          <p:cNvSpPr/>
          <p:nvPr/>
        </p:nvSpPr>
        <p:spPr>
          <a:xfrm>
            <a:off x="2743200" y="1001730"/>
            <a:ext cx="2907587" cy="376034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86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Layer 3 Switching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Layer 3 Switch Configuration Issues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48364" y="911960"/>
            <a:ext cx="4274049" cy="3901483"/>
          </a:xfrm>
        </p:spPr>
        <p:txBody>
          <a:bodyPr/>
          <a:lstStyle/>
          <a:p>
            <a:r>
              <a:rPr lang="en-US" altLang="en-US" sz="1600" dirty="0"/>
              <a:t>To troubleshoot Layer 3 switching issues check the following:</a:t>
            </a:r>
          </a:p>
          <a:p>
            <a:pPr lvl="1"/>
            <a:r>
              <a:rPr lang="en-US" altLang="en-US" b="1" dirty="0"/>
              <a:t>VLANs </a:t>
            </a:r>
            <a:r>
              <a:rPr lang="en-US" altLang="en-US" dirty="0"/>
              <a:t>– verify correct configuration.</a:t>
            </a:r>
          </a:p>
          <a:p>
            <a:pPr lvl="1"/>
            <a:r>
              <a:rPr lang="en-US" altLang="en-US" b="1" dirty="0"/>
              <a:t>SVIs </a:t>
            </a:r>
            <a:r>
              <a:rPr lang="en-US" altLang="en-US" dirty="0"/>
              <a:t> - verify correct IP, subnet mask and VLAN number.</a:t>
            </a:r>
          </a:p>
          <a:p>
            <a:pPr lvl="1"/>
            <a:r>
              <a:rPr lang="en-US" altLang="en-US" b="1" dirty="0"/>
              <a:t>Routing</a:t>
            </a:r>
            <a:r>
              <a:rPr lang="en-US" altLang="en-US" dirty="0"/>
              <a:t>  - verify that either static or dynamic routing is correctly configured and enabled.</a:t>
            </a:r>
          </a:p>
          <a:p>
            <a:pPr lvl="1"/>
            <a:r>
              <a:rPr lang="en-US" altLang="en-US" b="1" dirty="0"/>
              <a:t>Hosts</a:t>
            </a:r>
            <a:r>
              <a:rPr lang="en-US" altLang="en-US" dirty="0"/>
              <a:t> – verify correct IP, subnet mask, and default gateway.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 descr="Scaling Networks - Mozilla Firefox">
            <a:extLst>
              <a:ext uri="{FF2B5EF4-FFF2-40B4-BE49-F238E27FC236}">
                <a16:creationId xmlns:a16="http://schemas.microsoft.com/office/drawing/2014/main" xmlns="" id="{215A1845-C6E7-475F-BB87-64FC74D29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443" y="984392"/>
            <a:ext cx="3839838" cy="331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4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2, “Assessment” after completing Chapter 2.</a:t>
            </a:r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Chapter 2: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Troubleshoot Layer 3 Switching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Example: Troubleshooting Layer 3 Switching</a:t>
            </a:r>
            <a:endParaRPr lang="en-CA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795955"/>
            <a:ext cx="5437502" cy="4010758"/>
          </a:xfrm>
        </p:spPr>
        <p:txBody>
          <a:bodyPr/>
          <a:lstStyle/>
          <a:p>
            <a:r>
              <a:rPr lang="en-US" altLang="en-US" dirty="0"/>
              <a:t>There are four steps to implementing a new VLAN:</a:t>
            </a:r>
          </a:p>
          <a:p>
            <a:pPr lvl="2"/>
            <a:r>
              <a:rPr lang="en-US" altLang="en-US" b="1" dirty="0"/>
              <a:t>Step 1. </a:t>
            </a:r>
            <a:r>
              <a:rPr lang="en-US" altLang="en-US" dirty="0"/>
              <a:t>Create and name a new VLAN 500 on the fifth floor switch and on the distribution switches. </a:t>
            </a:r>
          </a:p>
          <a:p>
            <a:pPr lvl="2"/>
            <a:r>
              <a:rPr lang="en-US" altLang="en-US" b="1" dirty="0"/>
              <a:t>Step 2. </a:t>
            </a:r>
            <a:r>
              <a:rPr lang="en-US" altLang="en-US" dirty="0"/>
              <a:t>Add ports to VLAN 500 and ensure that the trunk is set up between distribution switches.</a:t>
            </a:r>
          </a:p>
          <a:p>
            <a:pPr lvl="2"/>
            <a:r>
              <a:rPr lang="en-US" altLang="en-US" b="1" dirty="0"/>
              <a:t>Step 3. </a:t>
            </a:r>
            <a:r>
              <a:rPr lang="en-US" altLang="en-US" dirty="0"/>
              <a:t>Create an SVI interface on the distribution switches and ensure that IP addresses are assigned.</a:t>
            </a:r>
          </a:p>
          <a:p>
            <a:pPr lvl="2"/>
            <a:r>
              <a:rPr lang="en-US" altLang="en-US" b="1" dirty="0"/>
              <a:t>Step 4. </a:t>
            </a:r>
            <a:r>
              <a:rPr lang="en-US" altLang="en-US" dirty="0"/>
              <a:t>Verify connectivity.</a:t>
            </a:r>
          </a:p>
          <a:p>
            <a:r>
              <a:rPr lang="en-US" altLang="en-US" dirty="0"/>
              <a:t>The troubleshooting plan checks for the following:</a:t>
            </a:r>
          </a:p>
          <a:p>
            <a:pPr lvl="2"/>
            <a:r>
              <a:rPr lang="en-US" altLang="en-US" b="1" dirty="0"/>
              <a:t>Step 1. </a:t>
            </a:r>
            <a:r>
              <a:rPr lang="en-US" altLang="en-US" dirty="0"/>
              <a:t>Verify that all VLANs have been created.</a:t>
            </a:r>
          </a:p>
          <a:p>
            <a:pPr lvl="2"/>
            <a:r>
              <a:rPr lang="en-US" altLang="en-US" b="1" dirty="0"/>
              <a:t>Step 2. </a:t>
            </a:r>
            <a:r>
              <a:rPr lang="en-US" altLang="en-US" dirty="0"/>
              <a:t>Ensure that ports are in the right VLAN and </a:t>
            </a:r>
            <a:r>
              <a:rPr lang="en-US" altLang="en-US" dirty="0" err="1"/>
              <a:t>trunking</a:t>
            </a:r>
            <a:r>
              <a:rPr lang="en-US" altLang="en-US" dirty="0"/>
              <a:t> is working as expected.</a:t>
            </a:r>
          </a:p>
          <a:p>
            <a:pPr lvl="2"/>
            <a:r>
              <a:rPr lang="en-US" altLang="en-US" b="1" dirty="0"/>
              <a:t>Step 3. </a:t>
            </a:r>
            <a:r>
              <a:rPr lang="en-US" altLang="en-US" dirty="0"/>
              <a:t>Verify SVI configurations. </a:t>
            </a:r>
          </a:p>
        </p:txBody>
      </p:sp>
      <p:pic>
        <p:nvPicPr>
          <p:cNvPr id="4" name="Picture 3" descr="Scaling Networks - Mozilla Firefox">
            <a:extLst>
              <a:ext uri="{FF2B5EF4-FFF2-40B4-BE49-F238E27FC236}">
                <a16:creationId xmlns:a16="http://schemas.microsoft.com/office/drawing/2014/main" xmlns="" id="{60610F62-40A5-43E3-9E5E-5C4DAA087A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4595" y="1055349"/>
            <a:ext cx="3634057" cy="253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7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2.3 Chapter Summary</a:t>
            </a:r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enhanced inter-switch connectivity technologies. </a:t>
            </a:r>
            <a:endParaRPr lang="en-US" dirty="0" smtClean="0"/>
          </a:p>
          <a:p>
            <a:r>
              <a:rPr lang="en-US" dirty="0" smtClean="0"/>
              <a:t>Troubleshoot </a:t>
            </a:r>
            <a:r>
              <a:rPr lang="en-US" dirty="0"/>
              <a:t>issues in an inter-VLAN routing environment.</a:t>
            </a:r>
          </a:p>
          <a:p>
            <a:r>
              <a:rPr lang="en-US" dirty="0"/>
              <a:t>Implement inter-VLAN routing using Layer 3 switching to forward data in a small to medium-sized business LAN.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Conclusion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Chapter 2: Scaling VLANs</a:t>
            </a: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Chapter 2</a:t>
            </a:r>
            <a:r>
              <a:rPr lang="en-US" sz="1400">
                <a:latin typeface="Arial" charset="0"/>
              </a:rPr>
              <a:t>: Scaling VLANs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577439"/>
              </p:ext>
            </p:extLst>
          </p:nvPr>
        </p:nvGraphicFramePr>
        <p:xfrm>
          <a:off x="144461" y="798513"/>
          <a:ext cx="8472890" cy="400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6445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4236445">
                  <a:extLst>
                    <a:ext uri="{9D8B030D-6E8A-4147-A177-3AD203B41FA5}">
                      <a16:colId xmlns:a16="http://schemas.microsoft.com/office/drawing/2014/main" xmlns="" val="2353496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virtual local area networks (VLANs)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trunks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VLAN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Trunking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 Protocol (VTP)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Dynamic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+mn-lt"/>
                        </a:rPr>
                        <a:t>Trunking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 Protocol (DTP)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extended range VLANs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vlan.dat 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Domain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Advertisements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Modes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Server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Client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VTP Transparent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Summary advertisements </a:t>
                      </a:r>
                    </a:p>
                    <a:p>
                      <a:pPr marL="173038" indent="-173038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+mn-lt"/>
                        </a:rPr>
                        <a:t>Advertisement request </a:t>
                      </a:r>
                    </a:p>
                    <a:p>
                      <a:pPr marL="173038" marR="0" lvl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Subset advertisements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normal range VLANs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legacy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router-on-a-stick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Layer 3 inter-VLAN routing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Routed port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Switch Virtual Interface (SVI)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Cisco Express Forwarding </a:t>
                      </a:r>
                    </a:p>
                    <a:p>
                      <a:pPr marL="285750" indent="-285750" algn="l" defTabSz="685777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2, 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2, 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are: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Compare VTP versions 1 and 2.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Configure VTP versions 1 and 2.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Configure extended VLANs.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Configure Dynamic </a:t>
            </a:r>
            <a:r>
              <a:rPr lang="en-US" dirty="0" err="1"/>
              <a:t>Trunking</a:t>
            </a:r>
            <a:r>
              <a:rPr lang="en-US" dirty="0"/>
              <a:t> Protocol (DTP).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Troubleshoot common inter-VLAN configuration issues.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Troubleshoot common IP addressing issues in an inter-VLAN routed environment.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Troubleshoot common VTP and DTP issues in an inter-VLAN routed environment.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Configure inter-VLAN routing using Layer 3 switching.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Troubleshoot inter-VLAN routing in a Layer 3 switched environment.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2.1</a:t>
            </a:r>
          </a:p>
          <a:p>
            <a:r>
              <a:rPr lang="en-US" dirty="0"/>
              <a:t>Make this chapter as hands on as possible. Students should complete all the recommended labs, Packet Tracer activities, and other activities.</a:t>
            </a:r>
          </a:p>
          <a:p>
            <a:r>
              <a:rPr lang="en-US" dirty="0"/>
              <a:t>Emphasize the importance and advantages of switches now being widely used as Layer 3 devices. </a:t>
            </a:r>
          </a:p>
          <a:p>
            <a:r>
              <a:rPr lang="en-US" dirty="0"/>
              <a:t>Create the topology in 2.1.2.1 and demonstrate the steps to configure VTP.</a:t>
            </a:r>
          </a:p>
          <a:p>
            <a:pPr lvl="1"/>
            <a:r>
              <a:rPr lang="en-US" dirty="0"/>
              <a:t>Point out the changes in the configuration revision number when VLANs are </a:t>
            </a:r>
            <a:r>
              <a:rPr lang="en-US" dirty="0" smtClean="0"/>
              <a:t>added.</a:t>
            </a:r>
            <a:endParaRPr lang="en-US" dirty="0"/>
          </a:p>
          <a:p>
            <a:pPr lvl="1"/>
            <a:r>
              <a:rPr lang="en-US" dirty="0"/>
              <a:t>Discuss and demonstrate the problems that can occur when adding a switch with a higher configuration revision number to a VTP network.</a:t>
            </a:r>
          </a:p>
          <a:p>
            <a:pPr lvl="1"/>
            <a:r>
              <a:rPr lang="en-US" dirty="0"/>
              <a:t>Explain how this can be resolved.</a:t>
            </a:r>
          </a:p>
          <a:p>
            <a:r>
              <a:rPr lang="en-US" dirty="0"/>
              <a:t>Discuss DTP and demonstrate the different interface settings and resulting negotiated trunk modes.</a:t>
            </a:r>
          </a:p>
          <a:p>
            <a:pPr lvl="1"/>
            <a:r>
              <a:rPr lang="en-US" dirty="0"/>
              <a:t>Note that trunks should be statically configured when possible.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2.2</a:t>
            </a:r>
          </a:p>
          <a:p>
            <a:r>
              <a:rPr lang="en-US" dirty="0"/>
              <a:t>Review creating and deleting VLANs and demonstrate potential problems.</a:t>
            </a:r>
          </a:p>
          <a:p>
            <a:r>
              <a:rPr lang="en-US" dirty="0"/>
              <a:t>Review router-on-a-stick inter-VLAN routing topology in Packet Tracer and point out the issues that can occur.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students have completed the troubleshooting labs, create additional troubleshooting challenges in Packet Tracer and/or have one team of students create problems on another team’s setup. Ensure that all changes and all solutions are documented. </a:t>
            </a:r>
          </a:p>
          <a:p>
            <a:pPr marL="0" indent="0">
              <a:buNone/>
            </a:pPr>
            <a:r>
              <a:rPr lang="en-US" dirty="0"/>
              <a:t>2.3</a:t>
            </a:r>
          </a:p>
          <a:p>
            <a:r>
              <a:rPr lang="en-US" dirty="0"/>
              <a:t>Review the Core, Distribution and  Access network model and discuss the use of Layer 3 switches.</a:t>
            </a:r>
          </a:p>
          <a:p>
            <a:r>
              <a:rPr lang="en-US" dirty="0"/>
              <a:t>Replace the router in the router on-a-stick Inter-VLAN demo Packet </a:t>
            </a:r>
            <a:r>
              <a:rPr lang="en-US" dirty="0" smtClean="0"/>
              <a:t>Tracer </a:t>
            </a:r>
            <a:r>
              <a:rPr lang="en-US" dirty="0"/>
              <a:t>you created with a Layer 3 switch and demonstrate the configuration.</a:t>
            </a:r>
          </a:p>
          <a:p>
            <a:r>
              <a:rPr lang="en-US" dirty="0"/>
              <a:t>Recommend that students complete activity 5.3.2.3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2: Best Practices (Cont.)</a:t>
            </a:r>
          </a:p>
        </p:txBody>
      </p:sp>
    </p:spTree>
    <p:extLst>
      <p:ext uri="{BB962C8B-B14F-4D97-AF65-F5344CB8AC3E}">
        <p14:creationId xmlns:p14="http://schemas.microsoft.com/office/powerpoint/2010/main" val="38889986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6954</TotalTime>
  <Words>4085</Words>
  <Application>Microsoft Office PowerPoint</Application>
  <PresentationFormat>On-screen Show (16:9)</PresentationFormat>
  <Paragraphs>648</Paragraphs>
  <Slides>64</Slides>
  <Notes>62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Theme</vt:lpstr>
      <vt:lpstr>Chapter 2: Scaling VLANs</vt:lpstr>
      <vt:lpstr>Instructor Materials – Chapter 2 Planning Guide</vt:lpstr>
      <vt:lpstr>Chapter 2: Scaling VLANs</vt:lpstr>
      <vt:lpstr>Chapter 2: Activities</vt:lpstr>
      <vt:lpstr>Chapter 2: Activities (Cont.)</vt:lpstr>
      <vt:lpstr>Chapter 2: Assessment</vt:lpstr>
      <vt:lpstr>Chapter 2: Best Practices</vt:lpstr>
      <vt:lpstr>Chapter 2: Best Practices (Cont.)</vt:lpstr>
      <vt:lpstr>Chapter 2: Best Practices (Cont.)</vt:lpstr>
      <vt:lpstr>Chapter 2: Additional Help</vt:lpstr>
      <vt:lpstr>PowerPoint Presentation</vt:lpstr>
      <vt:lpstr>Chapter 2: Scaling VLANs</vt:lpstr>
      <vt:lpstr>Chapter 2 - Sections &amp; Objectives</vt:lpstr>
      <vt:lpstr>Chapter 2 - Sections &amp; Objectives (Cont.)</vt:lpstr>
      <vt:lpstr>2.1 VTP, Extended VLANs, and DTP</vt:lpstr>
      <vt:lpstr>VTP Concepts and Operation VTP Overview</vt:lpstr>
      <vt:lpstr>VTP Concepts and Operation VTP Modes</vt:lpstr>
      <vt:lpstr>VTP Concepts and Operation VTP Modes (Cont.)</vt:lpstr>
      <vt:lpstr>VTP Concepts and Operation VTP Advertisements</vt:lpstr>
      <vt:lpstr>VTP Concepts and Operation VTP Versions</vt:lpstr>
      <vt:lpstr>VTP Concepts and Operation Default VTP configuration</vt:lpstr>
      <vt:lpstr>VTP Concepts and Operation VTP Caveats</vt:lpstr>
      <vt:lpstr>VTP Concepts and Operation VTP Caveats (Cont.)</vt:lpstr>
      <vt:lpstr>VTP Configuration VTP Configuration Overview</vt:lpstr>
      <vt:lpstr>VTP Configuration Step 1 – Configure the VTP Server</vt:lpstr>
      <vt:lpstr>VTP Configuration Step 2 – Configure the VTP Domain Name and Password</vt:lpstr>
      <vt:lpstr>VTP Configuration Step 3 – Configure the VTP Clients</vt:lpstr>
      <vt:lpstr>VTP Configuration Step 4 – Configure VLANs on the VTP Server</vt:lpstr>
      <vt:lpstr>VTP Configuration Step 5 – Verify that the VTP Clients Have Received the New VLAN Information</vt:lpstr>
      <vt:lpstr>Extended VLANs VLAN Ranges on Catalyst Switches</vt:lpstr>
      <vt:lpstr>Extended VLANs Creating a VLAN</vt:lpstr>
      <vt:lpstr>Extended VLANs Assigning Ports to VLANs</vt:lpstr>
      <vt:lpstr>Extended VLANs Verifying VLAN Information</vt:lpstr>
      <vt:lpstr>Extended VLANs Configuring Extended VLANs</vt:lpstr>
      <vt:lpstr>Dynamic Trunking Protocol Introduction to DTP</vt:lpstr>
      <vt:lpstr>Dynamic Trunking Protocol Negotiated Interface Modes</vt:lpstr>
      <vt:lpstr>Dynamic Trunking Protocol Packet Tracer - Configure VTP and DTP</vt:lpstr>
      <vt:lpstr>Dynamic Trunking Protocol Lab - Configure Extended VLANs, VTP and DTP</vt:lpstr>
      <vt:lpstr>2.2 Troubleshoot Multi-VLAN Issues</vt:lpstr>
      <vt:lpstr>Inter-VLAN Configuration Issues Deleting VLANs</vt:lpstr>
      <vt:lpstr>Inter-VLAN Configuration Issues Switch Port Issues</vt:lpstr>
      <vt:lpstr>Inter-VLAN Configuration Issues Switch Port Issues (Cont.)</vt:lpstr>
      <vt:lpstr>Inter-VLAN Configuration Issues Verify Switch Configuration</vt:lpstr>
      <vt:lpstr>Inter-VLAN Configuration Issues Interface Issues</vt:lpstr>
      <vt:lpstr>Inter-VLAN Configuration Issues Verify Routing Configuration</vt:lpstr>
      <vt:lpstr>IP Addressing Issues Errors with IP Addresses and Subnet Masks</vt:lpstr>
      <vt:lpstr>IP Addressing Issues Verifying IP Address and Subnet Mask Configuration Issues</vt:lpstr>
      <vt:lpstr>IP Addressing Issues Packet Tracer - Troubleshooting Inter-VLAN Routing</vt:lpstr>
      <vt:lpstr>IP Addressing Issues Lab - Troubleshooting Inter-VLAN Routing</vt:lpstr>
      <vt:lpstr>VTP and DTP Issues Troubleshoot VTP Issues</vt:lpstr>
      <vt:lpstr>VTP and DTP Issues Troubleshoot DTP Issues</vt:lpstr>
      <vt:lpstr>VTP and DTP Issues Packet Tracer - Troubleshoot VTP and DTP Issues</vt:lpstr>
      <vt:lpstr>2.3 Layer 3 Switching</vt:lpstr>
      <vt:lpstr>Layer 3 Switching Operation and Configuration Introduction to Layer 3 Switching</vt:lpstr>
      <vt:lpstr>Layer 3 Switching Operation and Configuration Inter-VLAN Routing with Switch Virtual Interfaces</vt:lpstr>
      <vt:lpstr>Layer 3 Switching Operation and Configuration Inter-VLAN Routing with Switch Virtual Interfaces (Cont.)</vt:lpstr>
      <vt:lpstr>Layer 3 Switching Operation and Configuration Inter-VLAN Routing with Routed Ports</vt:lpstr>
      <vt:lpstr>Layer 3 Switching Operation and Configuration Packet Tracer - Configure Layer 3 Switching and Inter-VLAN routing</vt:lpstr>
      <vt:lpstr>Troubleshoot Layer 3 Switching Layer 3 Switch Configuration Issues</vt:lpstr>
      <vt:lpstr>Troubleshoot Layer 3 Switching Example: Troubleshooting Layer 3 Switching</vt:lpstr>
      <vt:lpstr>2.3 Chapter Summary</vt:lpstr>
      <vt:lpstr>Conclusion Chapter 2: Scaling VLANs</vt:lpstr>
      <vt:lpstr>Chapter 2: Scaling VLANs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369</cp:revision>
  <dcterms:created xsi:type="dcterms:W3CDTF">2016-08-22T22:27:36Z</dcterms:created>
  <dcterms:modified xsi:type="dcterms:W3CDTF">2018-07-25T02:22:15Z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