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3"/>
  </p:notesMasterIdLst>
  <p:sldIdLst>
    <p:sldId id="513" r:id="rId2"/>
    <p:sldId id="730" r:id="rId3"/>
    <p:sldId id="747" r:id="rId4"/>
    <p:sldId id="763" r:id="rId5"/>
    <p:sldId id="875" r:id="rId6"/>
    <p:sldId id="735" r:id="rId7"/>
    <p:sldId id="736" r:id="rId8"/>
    <p:sldId id="750" r:id="rId9"/>
    <p:sldId id="952" r:id="rId10"/>
    <p:sldId id="940" r:id="rId11"/>
    <p:sldId id="941" r:id="rId12"/>
    <p:sldId id="942" r:id="rId13"/>
    <p:sldId id="943" r:id="rId14"/>
    <p:sldId id="945" r:id="rId15"/>
    <p:sldId id="944" r:id="rId16"/>
    <p:sldId id="946" r:id="rId17"/>
    <p:sldId id="947" r:id="rId18"/>
    <p:sldId id="948" r:id="rId19"/>
    <p:sldId id="949" r:id="rId20"/>
    <p:sldId id="877" r:id="rId21"/>
    <p:sldId id="878" r:id="rId22"/>
    <p:sldId id="951" r:id="rId23"/>
    <p:sldId id="950" r:id="rId24"/>
    <p:sldId id="879" r:id="rId25"/>
    <p:sldId id="745" r:id="rId26"/>
    <p:sldId id="777" r:id="rId27"/>
    <p:sldId id="758" r:id="rId28"/>
    <p:sldId id="760" r:id="rId29"/>
    <p:sldId id="887" r:id="rId30"/>
    <p:sldId id="759" r:id="rId31"/>
    <p:sldId id="628" r:id="rId32"/>
    <p:sldId id="954" r:id="rId33"/>
    <p:sldId id="955" r:id="rId34"/>
    <p:sldId id="956" r:id="rId35"/>
    <p:sldId id="859" r:id="rId36"/>
    <p:sldId id="957" r:id="rId37"/>
    <p:sldId id="958" r:id="rId38"/>
    <p:sldId id="959" r:id="rId39"/>
    <p:sldId id="960" r:id="rId40"/>
    <p:sldId id="961" r:id="rId41"/>
    <p:sldId id="962" r:id="rId42"/>
    <p:sldId id="963" r:id="rId43"/>
    <p:sldId id="964" r:id="rId44"/>
    <p:sldId id="965" r:id="rId45"/>
    <p:sldId id="966" r:id="rId46"/>
    <p:sldId id="967" r:id="rId47"/>
    <p:sldId id="968" r:id="rId48"/>
    <p:sldId id="969" r:id="rId49"/>
    <p:sldId id="970" r:id="rId50"/>
    <p:sldId id="971" r:id="rId51"/>
    <p:sldId id="922" r:id="rId52"/>
    <p:sldId id="762" r:id="rId53"/>
    <p:sldId id="902" r:id="rId54"/>
    <p:sldId id="972" r:id="rId55"/>
    <p:sldId id="973" r:id="rId56"/>
    <p:sldId id="974" r:id="rId57"/>
    <p:sldId id="975" r:id="rId58"/>
    <p:sldId id="976" r:id="rId59"/>
    <p:sldId id="977" r:id="rId60"/>
    <p:sldId id="978" r:id="rId61"/>
    <p:sldId id="979" r:id="rId62"/>
    <p:sldId id="931" r:id="rId63"/>
    <p:sldId id="932" r:id="rId64"/>
    <p:sldId id="980" r:id="rId65"/>
    <p:sldId id="981" r:id="rId66"/>
    <p:sldId id="982" r:id="rId67"/>
    <p:sldId id="937" r:id="rId68"/>
    <p:sldId id="983" r:id="rId69"/>
    <p:sldId id="984" r:id="rId70"/>
    <p:sldId id="938" r:id="rId71"/>
    <p:sldId id="985" r:id="rId72"/>
    <p:sldId id="987" r:id="rId73"/>
    <p:sldId id="986" r:id="rId74"/>
    <p:sldId id="988" r:id="rId75"/>
    <p:sldId id="989" r:id="rId76"/>
    <p:sldId id="990" r:id="rId77"/>
    <p:sldId id="991" r:id="rId78"/>
    <p:sldId id="771" r:id="rId79"/>
    <p:sldId id="765" r:id="rId80"/>
    <p:sldId id="939" r:id="rId81"/>
    <p:sldId id="291" r:id="rId8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6" autoAdjust="0"/>
    <p:restoredTop sz="81065" autoAdjust="0"/>
  </p:normalViewPr>
  <p:slideViewPr>
    <p:cSldViewPr snapToGrid="0" showGuides="1">
      <p:cViewPr varScale="1">
        <p:scale>
          <a:sx n="109" d="100"/>
          <a:sy n="109" d="100"/>
        </p:scale>
        <p:origin x="72" y="135"/>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a:t>
            </a:r>
            <a:r>
              <a:rPr lang="en-US" b="0" baseline="0" dirty="0" smtClean="0"/>
              <a:t> v6.0</a:t>
            </a:r>
            <a:endParaRPr lang="en-US" b="0" dirty="0" smtClean="0"/>
          </a:p>
          <a:p>
            <a:pPr>
              <a:buFontTx/>
              <a:buNone/>
            </a:pPr>
            <a:r>
              <a:rPr lang="en-US" sz="1200" b="0" dirty="0" smtClean="0"/>
              <a:t>Chapter 3: STP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0190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972646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4196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14230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14</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4924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15</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94297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22150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21815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47997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05361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46713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850603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1319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86637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24</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70829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25</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28</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29</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p:txBody>
      </p:sp>
    </p:spTree>
    <p:extLst>
      <p:ext uri="{BB962C8B-B14F-4D97-AF65-F5344CB8AC3E}">
        <p14:creationId xmlns:p14="http://schemas.microsoft.com/office/powerpoint/2010/main" val="3033486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3.1 – STP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3.1.1.1</a:t>
            </a:r>
            <a:r>
              <a:rPr lang="en-US" baseline="0" dirty="0" smtClean="0">
                <a:latin typeface="Arial" charset="0"/>
              </a:rPr>
              <a:t> – Redundancy at OSI Layers 1 and 2</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3.1.1.2</a:t>
            </a:r>
            <a:r>
              <a:rPr lang="en-US" baseline="0" dirty="0" smtClean="0">
                <a:latin typeface="Arial" charset="0"/>
              </a:rPr>
              <a:t> – Issues with Layer 1 Redundancy: MAC Database Instability</a:t>
            </a:r>
            <a:endParaRPr lang="en-US" dirty="0" smtClean="0"/>
          </a:p>
        </p:txBody>
      </p:sp>
    </p:spTree>
    <p:extLst>
      <p:ext uri="{BB962C8B-B14F-4D97-AF65-F5344CB8AC3E}">
        <p14:creationId xmlns:p14="http://schemas.microsoft.com/office/powerpoint/2010/main" val="2154093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3.1.1.3</a:t>
            </a:r>
            <a:r>
              <a:rPr lang="en-US" baseline="0" dirty="0" smtClean="0">
                <a:latin typeface="Arial" charset="0"/>
              </a:rPr>
              <a:t> – Issues with Layer 1 Redundancy: Broadcast Storms</a:t>
            </a:r>
            <a:endParaRPr lang="en-US" dirty="0" smtClean="0"/>
          </a:p>
        </p:txBody>
      </p:sp>
    </p:spTree>
    <p:extLst>
      <p:ext uri="{BB962C8B-B14F-4D97-AF65-F5344CB8AC3E}">
        <p14:creationId xmlns:p14="http://schemas.microsoft.com/office/powerpoint/2010/main" val="2265212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3.1.1.4</a:t>
            </a:r>
            <a:r>
              <a:rPr lang="en-US" baseline="0" dirty="0" smtClean="0">
                <a:latin typeface="Arial" charset="0"/>
              </a:rPr>
              <a:t> – Issues with Layer 1 Redundancy: Duplicate Unicast Frames</a:t>
            </a:r>
            <a:endParaRPr lang="en-US" dirty="0" smtClean="0"/>
          </a:p>
        </p:txBody>
      </p:sp>
    </p:spTree>
    <p:extLst>
      <p:ext uri="{BB962C8B-B14F-4D97-AF65-F5344CB8AC3E}">
        <p14:creationId xmlns:p14="http://schemas.microsoft.com/office/powerpoint/2010/main" val="1907661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3.1.1.5</a:t>
            </a:r>
            <a:r>
              <a:rPr lang="en-US" baseline="0" dirty="0" smtClean="0">
                <a:latin typeface="Arial" charset="0"/>
              </a:rPr>
              <a:t> – Packet Tracer - Examining a Redundant Design</a:t>
            </a:r>
            <a:endParaRPr lang="en-US" dirty="0" smtClean="0"/>
          </a:p>
          <a:p>
            <a:endParaRPr lang="en-US" dirty="0"/>
          </a:p>
        </p:txBody>
      </p:sp>
    </p:spTree>
    <p:extLst>
      <p:ext uri="{BB962C8B-B14F-4D97-AF65-F5344CB8AC3E}">
        <p14:creationId xmlns:p14="http://schemas.microsoft.com/office/powerpoint/2010/main" val="2688151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3.1.2.1</a:t>
            </a:r>
            <a:r>
              <a:rPr lang="en-US" baseline="0" dirty="0" smtClean="0">
                <a:latin typeface="Arial" charset="0"/>
              </a:rPr>
              <a:t> – Spanning Tree Algorithm: Introduction</a:t>
            </a:r>
            <a:endParaRPr lang="en-US" dirty="0" smtClean="0"/>
          </a:p>
        </p:txBody>
      </p:sp>
    </p:spTree>
    <p:extLst>
      <p:ext uri="{BB962C8B-B14F-4D97-AF65-F5344CB8AC3E}">
        <p14:creationId xmlns:p14="http://schemas.microsoft.com/office/powerpoint/2010/main" val="4158524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3.1.2.2</a:t>
            </a:r>
            <a:r>
              <a:rPr lang="en-US" baseline="0" dirty="0" smtClean="0">
                <a:latin typeface="Arial" charset="0"/>
              </a:rPr>
              <a:t> – Spanning Tree Algorithm: Port Roles</a:t>
            </a:r>
            <a:endParaRPr lang="en-US" dirty="0" smtClean="0"/>
          </a:p>
        </p:txBody>
      </p:sp>
    </p:spTree>
    <p:extLst>
      <p:ext uri="{BB962C8B-B14F-4D97-AF65-F5344CB8AC3E}">
        <p14:creationId xmlns:p14="http://schemas.microsoft.com/office/powerpoint/2010/main" val="3174364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3.1.2.3</a:t>
            </a:r>
            <a:r>
              <a:rPr lang="en-US" baseline="0" dirty="0" smtClean="0">
                <a:latin typeface="Arial" charset="0"/>
              </a:rPr>
              <a:t> – Spanning Tree Algorithm: Root Bridge</a:t>
            </a:r>
            <a:endParaRPr lang="en-US" dirty="0" smtClean="0"/>
          </a:p>
        </p:txBody>
      </p:sp>
    </p:spTree>
    <p:extLst>
      <p:ext uri="{BB962C8B-B14F-4D97-AF65-F5344CB8AC3E}">
        <p14:creationId xmlns:p14="http://schemas.microsoft.com/office/powerpoint/2010/main" val="461812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3.1.2.4</a:t>
            </a:r>
            <a:r>
              <a:rPr lang="en-US" baseline="0" dirty="0" smtClean="0">
                <a:latin typeface="Arial" charset="0"/>
              </a:rPr>
              <a:t> – Spanning Tree Algorithm: Root Path Cost</a:t>
            </a:r>
            <a:endParaRPr lang="en-US" dirty="0" smtClean="0"/>
          </a:p>
        </p:txBody>
      </p:sp>
    </p:spTree>
    <p:extLst>
      <p:ext uri="{BB962C8B-B14F-4D97-AF65-F5344CB8AC3E}">
        <p14:creationId xmlns:p14="http://schemas.microsoft.com/office/powerpoint/2010/main" val="2436114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3.1.2.5</a:t>
            </a:r>
            <a:r>
              <a:rPr lang="en-US" baseline="0" dirty="0" smtClean="0">
                <a:latin typeface="Arial" charset="0"/>
              </a:rPr>
              <a:t> – Port Role Decisions for RSTP</a:t>
            </a:r>
            <a:endParaRPr lang="en-US" dirty="0" smtClean="0"/>
          </a:p>
        </p:txBody>
      </p:sp>
    </p:spTree>
    <p:extLst>
      <p:ext uri="{BB962C8B-B14F-4D97-AF65-F5344CB8AC3E}">
        <p14:creationId xmlns:p14="http://schemas.microsoft.com/office/powerpoint/2010/main" val="194917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3.1.2.5</a:t>
            </a:r>
            <a:r>
              <a:rPr lang="en-US" baseline="0" dirty="0" smtClean="0">
                <a:latin typeface="Arial" charset="0"/>
              </a:rPr>
              <a:t> – Port Role Decisions for RSTP (Cont.)</a:t>
            </a:r>
            <a:endParaRPr lang="en-US" dirty="0" smtClean="0"/>
          </a:p>
        </p:txBody>
      </p:sp>
    </p:spTree>
    <p:extLst>
      <p:ext uri="{BB962C8B-B14F-4D97-AF65-F5344CB8AC3E}">
        <p14:creationId xmlns:p14="http://schemas.microsoft.com/office/powerpoint/2010/main" val="3718390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3.1.2.6</a:t>
            </a:r>
            <a:r>
              <a:rPr lang="en-US" baseline="0" dirty="0" smtClean="0">
                <a:latin typeface="Arial" charset="0"/>
              </a:rPr>
              <a:t> – Determine Designated and Alternate Ports</a:t>
            </a:r>
            <a:endParaRPr lang="en-US" dirty="0" smtClean="0"/>
          </a:p>
        </p:txBody>
      </p:sp>
    </p:spTree>
    <p:extLst>
      <p:ext uri="{BB962C8B-B14F-4D97-AF65-F5344CB8AC3E}">
        <p14:creationId xmlns:p14="http://schemas.microsoft.com/office/powerpoint/2010/main" val="2216411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3.1.2.7</a:t>
            </a:r>
            <a:r>
              <a:rPr lang="en-US" baseline="0" dirty="0" smtClean="0">
                <a:latin typeface="Arial" charset="0"/>
              </a:rPr>
              <a:t> – 802.1D BPDU Frame Format</a:t>
            </a:r>
            <a:endParaRPr lang="en-US" dirty="0" smtClean="0"/>
          </a:p>
        </p:txBody>
      </p:sp>
    </p:spTree>
    <p:extLst>
      <p:ext uri="{BB962C8B-B14F-4D97-AF65-F5344CB8AC3E}">
        <p14:creationId xmlns:p14="http://schemas.microsoft.com/office/powerpoint/2010/main" val="3871997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a:t>
            </a:r>
            <a:endParaRPr lang="en-US" dirty="0" smtClean="0"/>
          </a:p>
        </p:txBody>
      </p:sp>
    </p:spTree>
    <p:extLst>
      <p:ext uri="{BB962C8B-B14F-4D97-AF65-F5344CB8AC3E}">
        <p14:creationId xmlns:p14="http://schemas.microsoft.com/office/powerpoint/2010/main" val="1027041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4078722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2402533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1303358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3803894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3.1.2.9</a:t>
            </a:r>
            <a:r>
              <a:rPr lang="en-US" baseline="0" dirty="0" smtClean="0">
                <a:latin typeface="Arial" charset="0"/>
              </a:rPr>
              <a:t> – Extended System ID</a:t>
            </a:r>
            <a:endParaRPr lang="en-US" dirty="0" smtClean="0"/>
          </a:p>
        </p:txBody>
      </p:sp>
    </p:spTree>
    <p:extLst>
      <p:ext uri="{BB962C8B-B14F-4D97-AF65-F5344CB8AC3E}">
        <p14:creationId xmlns:p14="http://schemas.microsoft.com/office/powerpoint/2010/main" val="541796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3.1.2.11</a:t>
            </a:r>
            <a:r>
              <a:rPr lang="en-US" baseline="0" dirty="0" smtClean="0">
                <a:latin typeface="Arial" charset="0"/>
              </a:rPr>
              <a:t> – Video Demonstration – Observing Spanning Tree Protocol Operation</a:t>
            </a:r>
            <a:endParaRPr lang="en-US" dirty="0" smtClean="0"/>
          </a:p>
        </p:txBody>
      </p:sp>
    </p:spTree>
    <p:extLst>
      <p:ext uri="{BB962C8B-B14F-4D97-AF65-F5344CB8AC3E}">
        <p14:creationId xmlns:p14="http://schemas.microsoft.com/office/powerpoint/2010/main" val="422224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756346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3.1.2.12</a:t>
            </a:r>
            <a:r>
              <a:rPr lang="en-US" baseline="0" dirty="0" smtClean="0">
                <a:latin typeface="Arial" charset="0"/>
              </a:rPr>
              <a:t> – Lab – Building a Switched Network with Redundant Links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836823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3.2 – Types of Spanning Tree Protocols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3.2.1.1 – Types of Spanning Tree Protocols</a:t>
            </a:r>
          </a:p>
          <a:p>
            <a:endParaRPr lang="en-US" dirty="0"/>
          </a:p>
        </p:txBody>
      </p:sp>
    </p:spTree>
    <p:extLst>
      <p:ext uri="{BB962C8B-B14F-4D97-AF65-F5344CB8AC3E}">
        <p14:creationId xmlns:p14="http://schemas.microsoft.com/office/powerpoint/2010/main" val="2497233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3.2.1.2 – Characteristics of Spanning Tree Protocols</a:t>
            </a:r>
          </a:p>
          <a:p>
            <a:endParaRPr lang="en-US" dirty="0"/>
          </a:p>
        </p:txBody>
      </p:sp>
    </p:spTree>
    <p:extLst>
      <p:ext uri="{BB962C8B-B14F-4D97-AF65-F5344CB8AC3E}">
        <p14:creationId xmlns:p14="http://schemas.microsoft.com/office/powerpoint/2010/main" val="3407636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3.2.2.1 – Overview</a:t>
            </a:r>
            <a:r>
              <a:rPr lang="en-US" baseline="0" dirty="0" smtClean="0"/>
              <a:t> of PVST+</a:t>
            </a:r>
            <a:endParaRPr lang="en-US" dirty="0" smtClean="0"/>
          </a:p>
          <a:p>
            <a:endParaRPr lang="en-US" dirty="0"/>
          </a:p>
        </p:txBody>
      </p:sp>
    </p:spTree>
    <p:extLst>
      <p:ext uri="{BB962C8B-B14F-4D97-AF65-F5344CB8AC3E}">
        <p14:creationId xmlns:p14="http://schemas.microsoft.com/office/powerpoint/2010/main" val="3519622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3.2.2.2 – Port States and PVST+ Operation</a:t>
            </a:r>
          </a:p>
          <a:p>
            <a:endParaRPr lang="en-US" dirty="0"/>
          </a:p>
        </p:txBody>
      </p:sp>
    </p:spTree>
    <p:extLst>
      <p:ext uri="{BB962C8B-B14F-4D97-AF65-F5344CB8AC3E}">
        <p14:creationId xmlns:p14="http://schemas.microsoft.com/office/powerpoint/2010/main" val="2840076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3.2.2.3 – Extended System ID and PVST+ Operation</a:t>
            </a:r>
          </a:p>
          <a:p>
            <a:endParaRPr lang="en-US" dirty="0"/>
          </a:p>
        </p:txBody>
      </p:sp>
    </p:spTree>
    <p:extLst>
      <p:ext uri="{BB962C8B-B14F-4D97-AF65-F5344CB8AC3E}">
        <p14:creationId xmlns:p14="http://schemas.microsoft.com/office/powerpoint/2010/main" val="1963242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3.2.3.1 – Overview of Rapid PVST+</a:t>
            </a:r>
          </a:p>
          <a:p>
            <a:endParaRPr lang="en-US" dirty="0"/>
          </a:p>
        </p:txBody>
      </p:sp>
    </p:spTree>
    <p:extLst>
      <p:ext uri="{BB962C8B-B14F-4D97-AF65-F5344CB8AC3E}">
        <p14:creationId xmlns:p14="http://schemas.microsoft.com/office/powerpoint/2010/main" val="1707279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3.2.3.2 – RSTP BPDUs</a:t>
            </a:r>
          </a:p>
          <a:p>
            <a:endParaRPr lang="en-US" dirty="0"/>
          </a:p>
        </p:txBody>
      </p:sp>
    </p:spTree>
    <p:extLst>
      <p:ext uri="{BB962C8B-B14F-4D97-AF65-F5344CB8AC3E}">
        <p14:creationId xmlns:p14="http://schemas.microsoft.com/office/powerpoint/2010/main" val="1272402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3.2.3.3 – Edge Ports</a:t>
            </a:r>
          </a:p>
          <a:p>
            <a:endParaRPr lang="en-US" dirty="0"/>
          </a:p>
        </p:txBody>
      </p:sp>
    </p:spTree>
    <p:extLst>
      <p:ext uri="{BB962C8B-B14F-4D97-AF65-F5344CB8AC3E}">
        <p14:creationId xmlns:p14="http://schemas.microsoft.com/office/powerpoint/2010/main" val="144630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3.2.3.4 – Link Types</a:t>
            </a:r>
          </a:p>
          <a:p>
            <a:endParaRPr lang="en-US" dirty="0"/>
          </a:p>
        </p:txBody>
      </p:sp>
    </p:spTree>
    <p:extLst>
      <p:ext uri="{BB962C8B-B14F-4D97-AF65-F5344CB8AC3E}">
        <p14:creationId xmlns:p14="http://schemas.microsoft.com/office/powerpoint/2010/main" val="3960529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3.3 – Spanning Tree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3.3.1.1 – Catalyst 2960 Default Configuration</a:t>
            </a:r>
          </a:p>
          <a:p>
            <a:endParaRPr lang="en-US" dirty="0"/>
          </a:p>
        </p:txBody>
      </p:sp>
    </p:spTree>
    <p:extLst>
      <p:ext uri="{BB962C8B-B14F-4D97-AF65-F5344CB8AC3E}">
        <p14:creationId xmlns:p14="http://schemas.microsoft.com/office/powerpoint/2010/main" val="26838831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3.3.1.2 – Configuring</a:t>
            </a:r>
            <a:r>
              <a:rPr lang="en-US" baseline="0" dirty="0" smtClean="0"/>
              <a:t> and Verifying the Bridge ID</a:t>
            </a:r>
            <a:endParaRPr lang="en-US" dirty="0" smtClean="0"/>
          </a:p>
          <a:p>
            <a:endParaRPr lang="en-US" dirty="0"/>
          </a:p>
        </p:txBody>
      </p:sp>
    </p:spTree>
    <p:extLst>
      <p:ext uri="{BB962C8B-B14F-4D97-AF65-F5344CB8AC3E}">
        <p14:creationId xmlns:p14="http://schemas.microsoft.com/office/powerpoint/2010/main" val="3263183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3.3.1.3 – </a:t>
            </a:r>
            <a:r>
              <a:rPr lang="en-US" dirty="0" err="1" smtClean="0"/>
              <a:t>PortFast</a:t>
            </a:r>
            <a:r>
              <a:rPr lang="en-US" dirty="0" smtClean="0"/>
              <a:t> and BPDU Guard</a:t>
            </a:r>
          </a:p>
          <a:p>
            <a:endParaRPr lang="en-US" dirty="0"/>
          </a:p>
        </p:txBody>
      </p:sp>
    </p:spTree>
    <p:extLst>
      <p:ext uri="{BB962C8B-B14F-4D97-AF65-F5344CB8AC3E}">
        <p14:creationId xmlns:p14="http://schemas.microsoft.com/office/powerpoint/2010/main" val="452463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3.3.1.4 – PVST+ Load Balancing</a:t>
            </a:r>
          </a:p>
          <a:p>
            <a:endParaRPr lang="en-US" dirty="0"/>
          </a:p>
        </p:txBody>
      </p:sp>
    </p:spTree>
    <p:extLst>
      <p:ext uri="{BB962C8B-B14F-4D97-AF65-F5344CB8AC3E}">
        <p14:creationId xmlns:p14="http://schemas.microsoft.com/office/powerpoint/2010/main" val="41616778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pPr>
              <a:lnSpc>
                <a:spcPct val="80000"/>
              </a:lnSpc>
              <a:buFontTx/>
              <a:buNone/>
            </a:pPr>
            <a:r>
              <a:rPr lang="en-US" dirty="0" smtClean="0">
                <a:latin typeface="Arial" charset="0"/>
              </a:rPr>
              <a:t>3.3.1.5</a:t>
            </a:r>
            <a:r>
              <a:rPr lang="en-US" baseline="0" dirty="0" smtClean="0">
                <a:latin typeface="Arial" charset="0"/>
              </a:rPr>
              <a:t> – Packet Tracer – Configuring PVST+</a:t>
            </a:r>
            <a:endParaRPr lang="en-US" dirty="0" smtClean="0"/>
          </a:p>
          <a:p>
            <a:endParaRPr lang="en-US" dirty="0"/>
          </a:p>
        </p:txBody>
      </p:sp>
    </p:spTree>
    <p:extLst>
      <p:ext uri="{BB962C8B-B14F-4D97-AF65-F5344CB8AC3E}">
        <p14:creationId xmlns:p14="http://schemas.microsoft.com/office/powerpoint/2010/main" val="1024149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3.3.2 – Rapid PVST+ Configuration</a:t>
            </a:r>
          </a:p>
          <a:p>
            <a:r>
              <a:rPr lang="en-US" dirty="0" smtClean="0"/>
              <a:t>3.3.2.1 – Spanning Tree Mode</a:t>
            </a:r>
          </a:p>
          <a:p>
            <a:endParaRPr lang="en-US" dirty="0"/>
          </a:p>
        </p:txBody>
      </p:sp>
    </p:spTree>
    <p:extLst>
      <p:ext uri="{BB962C8B-B14F-4D97-AF65-F5344CB8AC3E}">
        <p14:creationId xmlns:p14="http://schemas.microsoft.com/office/powerpoint/2010/main" val="3012824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3.3.2 – Rapid PVST+ Configuration</a:t>
            </a:r>
          </a:p>
          <a:p>
            <a:pPr>
              <a:lnSpc>
                <a:spcPct val="80000"/>
              </a:lnSpc>
              <a:buFontTx/>
              <a:buNone/>
            </a:pPr>
            <a:r>
              <a:rPr lang="en-US" dirty="0" smtClean="0">
                <a:latin typeface="Arial" charset="0"/>
              </a:rPr>
              <a:t>3.3.2.2</a:t>
            </a:r>
            <a:r>
              <a:rPr lang="en-US" baseline="0" dirty="0" smtClean="0">
                <a:latin typeface="Arial" charset="0"/>
              </a:rPr>
              <a:t> – Packet Tracer – Configuring Rapid PVST+</a:t>
            </a:r>
            <a:endParaRPr lang="en-US" dirty="0" smtClean="0"/>
          </a:p>
          <a:p>
            <a:endParaRPr lang="en-US" dirty="0"/>
          </a:p>
        </p:txBody>
      </p:sp>
    </p:spTree>
    <p:extLst>
      <p:ext uri="{BB962C8B-B14F-4D97-AF65-F5344CB8AC3E}">
        <p14:creationId xmlns:p14="http://schemas.microsoft.com/office/powerpoint/2010/main" val="2115297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3.3 – Spanning Tree Configuration	</a:t>
            </a:r>
            <a:endParaRPr lang="en-GB" b="0" dirty="0" smtClean="0"/>
          </a:p>
          <a:p>
            <a:r>
              <a:rPr lang="en-US" dirty="0" smtClean="0"/>
              <a:t>3.3.2 – Rapid PVST+ Configuration</a:t>
            </a:r>
          </a:p>
          <a:p>
            <a:pPr>
              <a:lnSpc>
                <a:spcPct val="80000"/>
              </a:lnSpc>
              <a:buFontTx/>
              <a:buNone/>
            </a:pPr>
            <a:r>
              <a:rPr lang="en-US" dirty="0" smtClean="0">
                <a:latin typeface="Arial" charset="0"/>
              </a:rPr>
              <a:t>3.3.2.3</a:t>
            </a:r>
            <a:r>
              <a:rPr lang="en-US" baseline="0" dirty="0" smtClean="0">
                <a:latin typeface="Arial" charset="0"/>
              </a:rPr>
              <a:t> – Lab – Configuring Rapid PVST+, </a:t>
            </a:r>
            <a:r>
              <a:rPr lang="en-US" baseline="0" dirty="0" err="1" smtClean="0">
                <a:latin typeface="Arial" charset="0"/>
              </a:rPr>
              <a:t>PortFast</a:t>
            </a:r>
            <a:r>
              <a:rPr lang="en-US" baseline="0" dirty="0" smtClean="0">
                <a:latin typeface="Arial" charset="0"/>
              </a:rPr>
              <a:t>, and BPDU Guard</a:t>
            </a:r>
            <a:endParaRPr 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420799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 STP</a:t>
            </a:r>
            <a:r>
              <a:rPr lang="en-US" baseline="0" dirty="0" smtClean="0"/>
              <a:t> Configuration Issues</a:t>
            </a:r>
            <a:endParaRPr lang="en-US" dirty="0" smtClean="0"/>
          </a:p>
          <a:p>
            <a:r>
              <a:rPr lang="en-US" dirty="0" smtClean="0"/>
              <a:t>3.3.3.1 – Analyzing the STP Topology</a:t>
            </a:r>
          </a:p>
          <a:p>
            <a:endParaRPr lang="en-US" dirty="0"/>
          </a:p>
        </p:txBody>
      </p:sp>
    </p:spTree>
    <p:extLst>
      <p:ext uri="{BB962C8B-B14F-4D97-AF65-F5344CB8AC3E}">
        <p14:creationId xmlns:p14="http://schemas.microsoft.com/office/powerpoint/2010/main" val="3436731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smtClean="0"/>
              <a:t>3.3.3.2 </a:t>
            </a:r>
            <a:r>
              <a:rPr lang="en-US" dirty="0" smtClean="0"/>
              <a:t>– Expected Topology</a:t>
            </a:r>
            <a:r>
              <a:rPr lang="en-US" baseline="0" dirty="0" smtClean="0"/>
              <a:t> Versus Actual Topology</a:t>
            </a:r>
            <a:endParaRPr lang="en-US" dirty="0" smtClean="0"/>
          </a:p>
          <a:p>
            <a:endParaRPr lang="en-US" dirty="0"/>
          </a:p>
        </p:txBody>
      </p:sp>
    </p:spTree>
    <p:extLst>
      <p:ext uri="{BB962C8B-B14F-4D97-AF65-F5344CB8AC3E}">
        <p14:creationId xmlns:p14="http://schemas.microsoft.com/office/powerpoint/2010/main" val="25095998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dirty="0" smtClean="0"/>
              <a:t>3.3.3.3 – Overview</a:t>
            </a:r>
            <a:r>
              <a:rPr lang="en-US" baseline="0" dirty="0" smtClean="0"/>
              <a:t> of Spanning Tree Status</a:t>
            </a:r>
            <a:endParaRPr lang="en-US" dirty="0" smtClean="0"/>
          </a:p>
          <a:p>
            <a:endParaRPr lang="en-US" dirty="0"/>
          </a:p>
        </p:txBody>
      </p:sp>
    </p:spTree>
    <p:extLst>
      <p:ext uri="{BB962C8B-B14F-4D97-AF65-F5344CB8AC3E}">
        <p14:creationId xmlns:p14="http://schemas.microsoft.com/office/powerpoint/2010/main" val="24683105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dirty="0" smtClean="0"/>
              <a:t>3.3.3.4 – </a:t>
            </a:r>
            <a:r>
              <a:rPr lang="en-US" baseline="0" dirty="0" smtClean="0"/>
              <a:t>Spanning Tree Failure Consequences</a:t>
            </a:r>
            <a:endParaRPr lang="en-US" dirty="0" smtClean="0"/>
          </a:p>
          <a:p>
            <a:endParaRPr lang="en-US" dirty="0"/>
          </a:p>
        </p:txBody>
      </p:sp>
    </p:spTree>
    <p:extLst>
      <p:ext uri="{BB962C8B-B14F-4D97-AF65-F5344CB8AC3E}">
        <p14:creationId xmlns:p14="http://schemas.microsoft.com/office/powerpoint/2010/main" val="3935860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dirty="0" smtClean="0"/>
              <a:t>3.3.3.5 – Repairing a </a:t>
            </a:r>
            <a:r>
              <a:rPr lang="en-US" baseline="0" dirty="0" smtClean="0"/>
              <a:t>Spanning Tree Problem</a:t>
            </a:r>
            <a:endParaRPr lang="en-US" dirty="0" smtClean="0"/>
          </a:p>
          <a:p>
            <a:endParaRPr lang="en-US" dirty="0"/>
          </a:p>
        </p:txBody>
      </p:sp>
    </p:spTree>
    <p:extLst>
      <p:ext uri="{BB962C8B-B14F-4D97-AF65-F5344CB8AC3E}">
        <p14:creationId xmlns:p14="http://schemas.microsoft.com/office/powerpoint/2010/main" val="31432289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3.3.4 – Switch Stacking and Chassis Aggregation</a:t>
            </a:r>
          </a:p>
          <a:p>
            <a:r>
              <a:rPr lang="en-US" dirty="0" smtClean="0"/>
              <a:t>3.3.4.1 – Switch Stacking Concepts</a:t>
            </a:r>
          </a:p>
          <a:p>
            <a:endParaRPr lang="en-US" dirty="0"/>
          </a:p>
        </p:txBody>
      </p:sp>
    </p:spTree>
    <p:extLst>
      <p:ext uri="{BB962C8B-B14F-4D97-AF65-F5344CB8AC3E}">
        <p14:creationId xmlns:p14="http://schemas.microsoft.com/office/powerpoint/2010/main" val="11530726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3.3.4 – Switch Stacking and Chassis Aggregation</a:t>
            </a:r>
          </a:p>
          <a:p>
            <a:r>
              <a:rPr lang="en-US" dirty="0" smtClean="0"/>
              <a:t>3.3.4.1 – Switch </a:t>
            </a:r>
            <a:r>
              <a:rPr lang="en-US" smtClean="0"/>
              <a:t>Stacking Concepts</a:t>
            </a:r>
            <a:endParaRPr lang="en-US" dirty="0" smtClean="0"/>
          </a:p>
          <a:p>
            <a:endParaRPr lang="en-US" dirty="0"/>
          </a:p>
        </p:txBody>
      </p:sp>
    </p:spTree>
    <p:extLst>
      <p:ext uri="{BB962C8B-B14F-4D97-AF65-F5344CB8AC3E}">
        <p14:creationId xmlns:p14="http://schemas.microsoft.com/office/powerpoint/2010/main" val="8613652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3.4 – Summary</a:t>
            </a:r>
          </a:p>
          <a:p>
            <a:r>
              <a:rPr lang="en-US" dirty="0" smtClean="0"/>
              <a:t>3.4.1 – </a:t>
            </a:r>
            <a:r>
              <a:rPr lang="en-US" sz="1200" b="0" i="0" kern="1200" dirty="0" smtClean="0">
                <a:solidFill>
                  <a:schemeClr val="tx1"/>
                </a:solidFill>
                <a:effectLst/>
                <a:latin typeface="+mn-lt"/>
                <a:ea typeface="+mn-ea"/>
                <a:cs typeface="+mn-cs"/>
              </a:rPr>
              <a:t>Conclusion 	</a:t>
            </a:r>
            <a:endParaRPr lang="en-US" dirty="0" smtClean="0"/>
          </a:p>
          <a:p>
            <a:endParaRPr 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80</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3 -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818642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en.wikiversity.org/wiki/Cisco_Networking/CCENT" TargetMode="External"/><Relationship Id="rId4" Type="http://schemas.openxmlformats.org/officeDocument/2006/relationships/hyperlink" Target="https://www.netacad.com/group/communities/ccna-blo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773198" cy="644730"/>
          </a:xfrm>
        </p:spPr>
        <p:txBody>
          <a:bodyPr/>
          <a:lstStyle/>
          <a:p>
            <a:r>
              <a:rPr lang="en-US" dirty="0" smtClean="0"/>
              <a:t>Chapter 3: STP</a:t>
            </a:r>
            <a:endParaRPr lang="en-US" dirty="0"/>
          </a:p>
        </p:txBody>
      </p:sp>
      <p:sp>
        <p:nvSpPr>
          <p:cNvPr id="7" name="Subtitle 6"/>
          <p:cNvSpPr>
            <a:spLocks noGrp="1"/>
          </p:cNvSpPr>
          <p:nvPr>
            <p:ph type="subTitle" idx="1"/>
          </p:nvPr>
        </p:nvSpPr>
        <p:spPr>
          <a:xfrm>
            <a:off x="469496" y="3809526"/>
            <a:ext cx="2986625"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Write on the board the three main steps of STP and explain that there are different “flavors” of spanning tree, but they all go through the same basic process:</a:t>
            </a:r>
          </a:p>
          <a:p>
            <a:pPr marL="485775" lvl="1" indent="-342900">
              <a:buFont typeface="+mj-lt"/>
              <a:buAutoNum type="arabicPeriod"/>
            </a:pPr>
            <a:r>
              <a:rPr lang="en-US" dirty="0" smtClean="0"/>
              <a:t>Elect a root bridge.</a:t>
            </a:r>
          </a:p>
          <a:p>
            <a:pPr marL="485775" lvl="1" indent="-342900">
              <a:buFont typeface="+mj-lt"/>
              <a:buAutoNum type="arabicPeriod"/>
            </a:pPr>
            <a:r>
              <a:rPr lang="en-US" dirty="0" smtClean="0"/>
              <a:t>Determine the root port (RP) on each non-root bridge switch.</a:t>
            </a:r>
          </a:p>
          <a:p>
            <a:pPr marL="485775" lvl="1" indent="-342900">
              <a:buFont typeface="+mj-lt"/>
              <a:buAutoNum type="arabicPeriod"/>
            </a:pPr>
            <a:r>
              <a:rPr lang="en-US" dirty="0" smtClean="0"/>
              <a:t>Determine the designated port (DP) for each link between switches.</a:t>
            </a:r>
          </a:p>
          <a:p>
            <a:r>
              <a:rPr lang="en-US" dirty="0" smtClean="0"/>
              <a:t>Draw or have a topology of multiple switches with multiple connections between them. Have MAC addresses above each one such as the one shown. </a:t>
            </a:r>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4" name="Group 2"/>
          <p:cNvGrpSpPr>
            <a:grpSpLocks/>
          </p:cNvGrpSpPr>
          <p:nvPr/>
        </p:nvGrpSpPr>
        <p:grpSpPr bwMode="auto">
          <a:xfrm>
            <a:off x="1794811" y="2830680"/>
            <a:ext cx="4254925" cy="2099242"/>
            <a:chOff x="407" y="534"/>
            <a:chExt cx="4671"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a:off x="1081" y="1277"/>
              <a:ext cx="1715" cy="8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a:off x="1334" y="918"/>
              <a:ext cx="596"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896" y="824"/>
              <a:ext cx="528" cy="314"/>
              <a:chOff x="1536" y="1232"/>
              <a:chExt cx="528"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53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407" y="568"/>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11-11-11-11-11-11</a:t>
              </a:r>
            </a:p>
          </p:txBody>
        </p:sp>
        <p:sp>
          <p:nvSpPr>
            <p:cNvPr id="24" name="Text Box 38"/>
            <p:cNvSpPr txBox="1">
              <a:spLocks noChangeArrowheads="1"/>
            </p:cNvSpPr>
            <p:nvPr/>
          </p:nvSpPr>
          <p:spPr bwMode="auto">
            <a:xfrm>
              <a:off x="1605" y="541"/>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22-22-22-22-22-22</a:t>
              </a:r>
            </a:p>
          </p:txBody>
        </p:sp>
        <p:sp>
          <p:nvSpPr>
            <p:cNvPr id="25" name="Text Box 39"/>
            <p:cNvSpPr txBox="1">
              <a:spLocks noChangeArrowheads="1"/>
            </p:cNvSpPr>
            <p:nvPr/>
          </p:nvSpPr>
          <p:spPr bwMode="auto">
            <a:xfrm>
              <a:off x="3764" y="534"/>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33-33-33-33-33-33</a:t>
              </a:r>
            </a:p>
          </p:txBody>
        </p:sp>
        <p:sp>
          <p:nvSpPr>
            <p:cNvPr id="26" name="Text Box 40"/>
            <p:cNvSpPr txBox="1">
              <a:spLocks noChangeArrowheads="1"/>
            </p:cNvSpPr>
            <p:nvPr/>
          </p:nvSpPr>
          <p:spPr bwMode="auto">
            <a:xfrm>
              <a:off x="2149" y="1333"/>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44-44-44-44-44-44</a:t>
              </a:r>
            </a:p>
          </p:txBody>
        </p:sp>
        <p:sp>
          <p:nvSpPr>
            <p:cNvPr id="27" name="Text Box 41"/>
            <p:cNvSpPr txBox="1">
              <a:spLocks noChangeArrowheads="1"/>
            </p:cNvSpPr>
            <p:nvPr/>
          </p:nvSpPr>
          <p:spPr bwMode="auto">
            <a:xfrm>
              <a:off x="3745" y="1333"/>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55-55-55-55-55-55</a:t>
              </a:r>
            </a:p>
          </p:txBody>
        </p:sp>
        <p:sp>
          <p:nvSpPr>
            <p:cNvPr id="28" name="Text Box 42"/>
            <p:cNvSpPr txBox="1">
              <a:spLocks noChangeArrowheads="1"/>
            </p:cNvSpPr>
            <p:nvPr/>
          </p:nvSpPr>
          <p:spPr bwMode="auto">
            <a:xfrm>
              <a:off x="1535" y="2006"/>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66-66-66-66-66-66</a:t>
              </a:r>
            </a:p>
          </p:txBody>
        </p:sp>
        <p:sp>
          <p:nvSpPr>
            <p:cNvPr id="29" name="Text Box 43"/>
            <p:cNvSpPr txBox="1">
              <a:spLocks noChangeArrowheads="1"/>
            </p:cNvSpPr>
            <p:nvPr/>
          </p:nvSpPr>
          <p:spPr bwMode="auto">
            <a:xfrm>
              <a:off x="3784" y="2040"/>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77-77-77-77-77-77</a:t>
              </a:r>
            </a:p>
          </p:txBody>
        </p:sp>
        <p:sp>
          <p:nvSpPr>
            <p:cNvPr id="30" name="Text Box 44"/>
            <p:cNvSpPr txBox="1">
              <a:spLocks noChangeArrowheads="1"/>
            </p:cNvSpPr>
            <p:nvPr/>
          </p:nvSpPr>
          <p:spPr bwMode="auto">
            <a:xfrm>
              <a:off x="3793" y="2737"/>
              <a:ext cx="128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dirty="0"/>
                <a:t>88-88-88-88-88-88</a:t>
              </a:r>
            </a:p>
          </p:txBody>
        </p:sp>
      </p:grpSp>
    </p:spTree>
    <p:extLst>
      <p:ext uri="{BB962C8B-B14F-4D97-AF65-F5344CB8AC3E}">
        <p14:creationId xmlns:p14="http://schemas.microsoft.com/office/powerpoint/2010/main" val="323975265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Ask the student to be the spanning tree protocol (be the tree) and elect a root bridge. </a:t>
            </a:r>
          </a:p>
          <a:p>
            <a:pPr lvl="1"/>
            <a:r>
              <a:rPr lang="en-US" dirty="0" smtClean="0"/>
              <a:t>Be sure </a:t>
            </a:r>
            <a:r>
              <a:rPr lang="en-US" dirty="0"/>
              <a:t>to mention that in the beginning there were Layer 2 bridges, then came switches. That is why in the protocol standards and terminology for STP, the word bridge is still seen. A student can substitute the word switch for bridge if it helps them understand STP better</a:t>
            </a:r>
            <a:r>
              <a:rPr lang="en-US" dirty="0" smtClean="0"/>
              <a:t>.</a:t>
            </a:r>
          </a:p>
          <a:p>
            <a:pPr lvl="1"/>
            <a:r>
              <a:rPr lang="en-US" dirty="0"/>
              <a:t>Explain how a root bridge is selected based on the bridge ID (BID). </a:t>
            </a:r>
            <a:r>
              <a:rPr lang="en-US" dirty="0" smtClean="0"/>
              <a:t>In the beginning, the bridge ID had two parts, the MAC address and the bridge priority. By default, all switches come with the same bridge priority (even non-Cisco switches) so the deciding factor is MAC address and by default, the lowest MAC address wins. </a:t>
            </a:r>
          </a:p>
          <a:p>
            <a:pPr lvl="1"/>
            <a:r>
              <a:rPr lang="en-US" dirty="0" smtClean="0"/>
              <a:t>Remind the students that switches operate at Layer 2 and it is LOW on the OSI model. That is a way of remembering that LOW MAC address wins in STP.</a:t>
            </a:r>
          </a:p>
          <a:p>
            <a:pPr lvl="1"/>
            <a:r>
              <a:rPr lang="en-US" dirty="0" smtClean="0"/>
              <a:t>Draw </a:t>
            </a:r>
            <a:r>
              <a:rPr lang="en-US" dirty="0"/>
              <a:t>a circle around the switch selected as root bridge</a:t>
            </a:r>
            <a:r>
              <a:rPr lang="en-US" dirty="0" smtClean="0"/>
              <a:t>.</a:t>
            </a:r>
          </a:p>
          <a:p>
            <a:pPr lvl="1"/>
            <a:r>
              <a:rPr lang="en-US" dirty="0" smtClean="0"/>
              <a:t>To add to the lecture for those that are already working in the industry, you might show the explanation of how STP was changed to include an Extend system ID in the BID to be able to separate spanning tree instances for specific VLANs.</a:t>
            </a:r>
            <a:endParaRPr lang="en-US" dirty="0"/>
          </a:p>
        </p:txBody>
      </p:sp>
      <p:sp>
        <p:nvSpPr>
          <p:cNvPr id="2" name="Title 1"/>
          <p:cNvSpPr>
            <a:spLocks noGrp="1"/>
          </p:cNvSpPr>
          <p:nvPr>
            <p:ph type="title"/>
          </p:nvPr>
        </p:nvSpPr>
        <p:spPr/>
        <p:txBody>
          <a:bodyPr/>
          <a:lstStyle/>
          <a:p>
            <a:r>
              <a:rPr lang="en-US" dirty="0" smtClean="0"/>
              <a:t>Chapter 3: Best Practices (Cont.)</a:t>
            </a:r>
            <a:endParaRPr lang="en-US" dirty="0"/>
          </a:p>
        </p:txBody>
      </p:sp>
      <p:pic>
        <p:nvPicPr>
          <p:cNvPr id="47" name="Picture 50" descr="B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726" y="4078406"/>
            <a:ext cx="1740289" cy="78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655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7"/>
                                        </p:tgtEl>
                                        <p:attrNameLst>
                                          <p:attrName>ppt_x</p:attrName>
                                        </p:attrNameLst>
                                      </p:cBhvr>
                                      <p:tavLst>
                                        <p:tav tm="0">
                                          <p:val>
                                            <p:strVal val="ppt_x"/>
                                          </p:val>
                                        </p:tav>
                                        <p:tav tm="100000">
                                          <p:val>
                                            <p:strVal val="ppt_x"/>
                                          </p:val>
                                        </p:tav>
                                      </p:tavLst>
                                    </p:anim>
                                    <p:anim calcmode="lin" valueType="num">
                                      <p:cBhvr additive="base">
                                        <p:cTn id="11" dur="500"/>
                                        <p:tgtEl>
                                          <p:spTgt spid="47"/>
                                        </p:tgtEl>
                                        <p:attrNameLst>
                                          <p:attrName>ppt_y</p:attrName>
                                        </p:attrNameLst>
                                      </p:cBhvr>
                                      <p:tavLst>
                                        <p:tav tm="0">
                                          <p:val>
                                            <p:strVal val="ppt_y"/>
                                          </p:val>
                                        </p:tav>
                                        <p:tav tm="100000">
                                          <p:val>
                                            <p:strVal val="1+ppt_h/2"/>
                                          </p:val>
                                        </p:tav>
                                      </p:tavLst>
                                    </p:anim>
                                    <p:set>
                                      <p:cBhvr>
                                        <p:cTn id="1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In continuing to “be the tree,” ask the students to determine the root port (RP) on each non-root bridge switch. For this graphic, costs have to be assigned to the links. A copy of the drawing and associated costs might be provided for the students such as the one shown.</a:t>
            </a:r>
          </a:p>
          <a:p>
            <a:pPr marL="485775" lvl="1" indent="-342900">
              <a:buFont typeface="+mj-lt"/>
              <a:buAutoNum type="arabicPeriod"/>
            </a:pPr>
            <a:r>
              <a:rPr lang="en-US" dirty="0" smtClean="0"/>
              <a:t>Talk about how the LOWEST path cost back to root switch wins. </a:t>
            </a:r>
          </a:p>
          <a:p>
            <a:pPr marL="485775" lvl="1" indent="-342900">
              <a:buFont typeface="+mj-lt"/>
              <a:buAutoNum type="arabicPeriod"/>
            </a:pPr>
            <a:r>
              <a:rPr lang="en-US" dirty="0" smtClean="0"/>
              <a:t>Go through one or two examples, such as the CE switch has the port on the left as the RP because the cost is 4 rather than 4 + 19 + 19 if data went the other way. The JB switch has the left-most port selected as the root port because that cost is 8 (4 + 4) to get back to root port contrasted to 38 (19 + 19) .</a:t>
            </a:r>
          </a:p>
          <a:p>
            <a:pPr marL="485775" lvl="1" indent="-342900">
              <a:buFont typeface="+mj-lt"/>
              <a:buAutoNum type="arabicPeriod"/>
            </a:pPr>
            <a:r>
              <a:rPr lang="en-US" dirty="0" smtClean="0"/>
              <a:t>Remind the students that each switch </a:t>
            </a:r>
            <a:br>
              <a:rPr lang="en-US" dirty="0" smtClean="0"/>
            </a:br>
            <a:r>
              <a:rPr lang="en-US" dirty="0" smtClean="0"/>
              <a:t>gets only one RP.</a:t>
            </a:r>
          </a:p>
          <a:p>
            <a:pPr marL="485775" lvl="1" indent="-342900">
              <a:buFont typeface="+mj-lt"/>
              <a:buAutoNum type="arabicPeriod"/>
            </a:pPr>
            <a:r>
              <a:rPr lang="en-US" dirty="0" smtClean="0"/>
              <a:t>Ask the students to go through and write RP</a:t>
            </a:r>
            <a:br>
              <a:rPr lang="en-US" dirty="0" smtClean="0"/>
            </a:br>
            <a:r>
              <a:rPr lang="en-US" dirty="0" smtClean="0"/>
              <a:t>on one port for each switch that is not root bridge.</a:t>
            </a:r>
            <a:br>
              <a:rPr lang="en-US" dirty="0" smtClean="0"/>
            </a:br>
            <a:r>
              <a:rPr lang="en-US" dirty="0" smtClean="0"/>
              <a:t>Show or demonstrate the calculation of the answers </a:t>
            </a:r>
            <a:br>
              <a:rPr lang="en-US" dirty="0" smtClean="0"/>
            </a:br>
            <a:r>
              <a:rPr lang="en-US" dirty="0" smtClean="0"/>
              <a:t>after a few minutes.</a:t>
            </a:r>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49" name="Group 48"/>
          <p:cNvGrpSpPr/>
          <p:nvPr/>
        </p:nvGrpSpPr>
        <p:grpSpPr>
          <a:xfrm>
            <a:off x="4231042" y="2688958"/>
            <a:ext cx="4687494" cy="2132478"/>
            <a:chOff x="1387097" y="2797444"/>
            <a:chExt cx="4687494" cy="2132478"/>
          </a:xfrm>
        </p:grpSpPr>
        <p:sp>
          <p:nvSpPr>
            <p:cNvPr id="3" name="Oval 2"/>
            <p:cNvSpPr/>
            <p:nvPr/>
          </p:nvSpPr>
          <p:spPr>
            <a:xfrm>
              <a:off x="1387097" y="2797444"/>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spTree>
    <p:extLst>
      <p:ext uri="{BB962C8B-B14F-4D97-AF65-F5344CB8AC3E}">
        <p14:creationId xmlns:p14="http://schemas.microsoft.com/office/powerpoint/2010/main" val="368813614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3068" y="3115159"/>
            <a:ext cx="8853286" cy="1108128"/>
          </a:xfrm>
        </p:spPr>
        <p:txBody>
          <a:bodyPr/>
          <a:lstStyle/>
          <a:p>
            <a:r>
              <a:rPr lang="en-US" dirty="0" smtClean="0"/>
              <a:t>Show a graphic that has each RP designated.</a:t>
            </a:r>
          </a:p>
          <a:p>
            <a:r>
              <a:rPr lang="en-US" dirty="0" smtClean="0"/>
              <a:t>Go over each calculation. </a:t>
            </a:r>
          </a:p>
          <a:p>
            <a:r>
              <a:rPr lang="en-US" dirty="0" smtClean="0"/>
              <a:t>Remind students that if you see a path is 4 + 19 + 19 and the other path is 4 + 19 + 19 + 4 + 4, you do not actually have to add up the cost as spanning tree does, for the exercise, you can just see which one costs less and write RP down to save time.</a:t>
            </a:r>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49" name="Group 48"/>
          <p:cNvGrpSpPr/>
          <p:nvPr/>
        </p:nvGrpSpPr>
        <p:grpSpPr>
          <a:xfrm>
            <a:off x="1464595" y="883405"/>
            <a:ext cx="4687494" cy="2132478"/>
            <a:chOff x="1387097" y="2797444"/>
            <a:chExt cx="4687494" cy="2132478"/>
          </a:xfrm>
        </p:grpSpPr>
        <p:sp>
          <p:nvSpPr>
            <p:cNvPr id="3" name="Oval 2"/>
            <p:cNvSpPr/>
            <p:nvPr/>
          </p:nvSpPr>
          <p:spPr>
            <a:xfrm>
              <a:off x="1387097" y="2797444"/>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sp>
        <p:nvSpPr>
          <p:cNvPr id="60" name="TextBox 65"/>
          <p:cNvSpPr txBox="1">
            <a:spLocks noChangeArrowheads="1"/>
          </p:cNvSpPr>
          <p:nvPr/>
        </p:nvSpPr>
        <p:spPr bwMode="auto">
          <a:xfrm>
            <a:off x="6520911" y="767166"/>
            <a:ext cx="2209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 typeface="Courier New" panose="02070309020205020404" pitchFamily="49" charset="0"/>
              <a:buChar char="o"/>
            </a:pPr>
            <a:r>
              <a:rPr lang="en-US" altLang="en-US" sz="1200" dirty="0">
                <a:solidFill>
                  <a:srgbClr val="002060"/>
                </a:solidFill>
              </a:rPr>
              <a:t>Path Cost</a:t>
            </a:r>
          </a:p>
          <a:p>
            <a:pPr lvl="1" eaLnBrk="1" hangingPunct="1">
              <a:spcBef>
                <a:spcPct val="0"/>
              </a:spcBef>
              <a:buClrTx/>
              <a:buSzTx/>
              <a:buFont typeface="Arial" panose="020B0604020202020204" pitchFamily="34" charset="0"/>
              <a:buChar char="•"/>
            </a:pPr>
            <a:r>
              <a:rPr lang="en-US" altLang="en-US" sz="1200" dirty="0">
                <a:solidFill>
                  <a:srgbClr val="002060"/>
                </a:solidFill>
              </a:rPr>
              <a:t>10Mb = 100</a:t>
            </a:r>
          </a:p>
          <a:p>
            <a:pPr lvl="1" eaLnBrk="1" hangingPunct="1">
              <a:spcBef>
                <a:spcPct val="0"/>
              </a:spcBef>
              <a:buClrTx/>
              <a:buSzTx/>
              <a:buFont typeface="Arial" panose="020B0604020202020204" pitchFamily="34" charset="0"/>
              <a:buChar char="•"/>
            </a:pPr>
            <a:r>
              <a:rPr lang="en-US" altLang="en-US" sz="1200" dirty="0">
                <a:solidFill>
                  <a:srgbClr val="002060"/>
                </a:solidFill>
              </a:rPr>
              <a:t>100Mb =19</a:t>
            </a:r>
          </a:p>
          <a:p>
            <a:pPr lvl="1" eaLnBrk="1" hangingPunct="1">
              <a:spcBef>
                <a:spcPct val="0"/>
              </a:spcBef>
              <a:buClrTx/>
              <a:buSzTx/>
              <a:buFont typeface="Arial" panose="020B0604020202020204" pitchFamily="34" charset="0"/>
              <a:buChar char="•"/>
            </a:pPr>
            <a:r>
              <a:rPr lang="en-US" altLang="en-US" sz="1200" dirty="0">
                <a:solidFill>
                  <a:srgbClr val="002060"/>
                </a:solidFill>
              </a:rPr>
              <a:t>155Mb = 14</a:t>
            </a:r>
          </a:p>
          <a:p>
            <a:pPr lvl="1" eaLnBrk="1" hangingPunct="1">
              <a:spcBef>
                <a:spcPct val="0"/>
              </a:spcBef>
              <a:buClrTx/>
              <a:buSzTx/>
              <a:buFont typeface="Arial" panose="020B0604020202020204" pitchFamily="34" charset="0"/>
              <a:buChar char="•"/>
            </a:pPr>
            <a:r>
              <a:rPr lang="en-US" altLang="en-US" sz="1200" dirty="0">
                <a:solidFill>
                  <a:srgbClr val="002060"/>
                </a:solidFill>
              </a:rPr>
              <a:t>1Gb = 4</a:t>
            </a:r>
          </a:p>
          <a:p>
            <a:pPr lvl="1" eaLnBrk="1" hangingPunct="1">
              <a:spcBef>
                <a:spcPct val="0"/>
              </a:spcBef>
              <a:buClrTx/>
              <a:buSzTx/>
              <a:buFont typeface="Arial" panose="020B0604020202020204" pitchFamily="34" charset="0"/>
              <a:buChar char="•"/>
            </a:pPr>
            <a:r>
              <a:rPr lang="en-US" altLang="en-US" sz="1200" dirty="0">
                <a:solidFill>
                  <a:srgbClr val="002060"/>
                </a:solidFill>
              </a:rPr>
              <a:t>10Gb = </a:t>
            </a:r>
            <a:r>
              <a:rPr lang="en-US" altLang="en-US" sz="1200" dirty="0" smtClean="0">
                <a:solidFill>
                  <a:srgbClr val="002060"/>
                </a:solidFill>
              </a:rPr>
              <a:t>2</a:t>
            </a:r>
            <a:br>
              <a:rPr lang="en-US" altLang="en-US" sz="1200" dirty="0" smtClean="0">
                <a:solidFill>
                  <a:srgbClr val="002060"/>
                </a:solidFill>
              </a:rPr>
            </a:br>
            <a:endParaRPr lang="en-US" altLang="en-US" sz="1200" dirty="0">
              <a:solidFill>
                <a:srgbClr val="002060"/>
              </a:solidFill>
            </a:endParaRPr>
          </a:p>
          <a:p>
            <a:pPr eaLnBrk="1" hangingPunct="1">
              <a:spcBef>
                <a:spcPct val="0"/>
              </a:spcBef>
              <a:buClrTx/>
              <a:buFont typeface="Courier New" panose="02070309020205020404" pitchFamily="49" charset="0"/>
              <a:buChar char="o"/>
            </a:pPr>
            <a:r>
              <a:rPr lang="en-US" altLang="en-US" sz="1200" dirty="0">
                <a:solidFill>
                  <a:srgbClr val="002060"/>
                </a:solidFill>
              </a:rPr>
              <a:t>Root Path </a:t>
            </a:r>
            <a:r>
              <a:rPr lang="en-US" altLang="en-US" sz="1200" dirty="0" smtClean="0">
                <a:solidFill>
                  <a:srgbClr val="002060"/>
                </a:solidFill>
              </a:rPr>
              <a:t>Cost</a:t>
            </a:r>
            <a:endParaRPr lang="en-US" altLang="en-US" sz="1200" dirty="0">
              <a:solidFill>
                <a:srgbClr val="002060"/>
              </a:solidFill>
            </a:endParaRPr>
          </a:p>
          <a:p>
            <a:pPr lvl="1" eaLnBrk="1" hangingPunct="1">
              <a:spcBef>
                <a:spcPct val="0"/>
              </a:spcBef>
              <a:buClrTx/>
              <a:buSzTx/>
              <a:buFont typeface="Arial" panose="020B0604020202020204" pitchFamily="34" charset="0"/>
              <a:buChar char="•"/>
            </a:pPr>
            <a:r>
              <a:rPr lang="en-US" altLang="en-US" sz="1200" dirty="0">
                <a:solidFill>
                  <a:srgbClr val="002060"/>
                </a:solidFill>
              </a:rPr>
              <a:t>Total cost to root</a:t>
            </a:r>
          </a:p>
          <a:p>
            <a:pPr lvl="1" eaLnBrk="1" hangingPunct="1">
              <a:spcBef>
                <a:spcPct val="0"/>
              </a:spcBef>
              <a:buClrTx/>
              <a:buSzTx/>
              <a:buFont typeface="Arial" panose="020B0604020202020204" pitchFamily="34" charset="0"/>
              <a:buChar char="•"/>
            </a:pPr>
            <a:endParaRPr lang="en-US" altLang="en-US" sz="1200" dirty="0">
              <a:solidFill>
                <a:srgbClr val="002060"/>
              </a:solidFill>
            </a:endParaRPr>
          </a:p>
        </p:txBody>
      </p:sp>
      <p:sp>
        <p:nvSpPr>
          <p:cNvPr id="47" name="Oval 46"/>
          <p:cNvSpPr/>
          <p:nvPr/>
        </p:nvSpPr>
        <p:spPr>
          <a:xfrm>
            <a:off x="3095625"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2" name="Oval 61"/>
          <p:cNvSpPr/>
          <p:nvPr/>
        </p:nvSpPr>
        <p:spPr>
          <a:xfrm>
            <a:off x="3465001" y="2089742"/>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3" name="Oval 62"/>
          <p:cNvSpPr/>
          <p:nvPr/>
        </p:nvSpPr>
        <p:spPr>
          <a:xfrm>
            <a:off x="3687143" y="1645457"/>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4" name="Oval 63"/>
          <p:cNvSpPr/>
          <p:nvPr/>
        </p:nvSpPr>
        <p:spPr>
          <a:xfrm>
            <a:off x="5133652"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5" name="Oval 64"/>
          <p:cNvSpPr/>
          <p:nvPr/>
        </p:nvSpPr>
        <p:spPr>
          <a:xfrm>
            <a:off x="5107822" y="1663538"/>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6" name="Oval 65"/>
          <p:cNvSpPr/>
          <p:nvPr/>
        </p:nvSpPr>
        <p:spPr>
          <a:xfrm>
            <a:off x="5430703" y="2079409"/>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7" name="Oval 66"/>
          <p:cNvSpPr/>
          <p:nvPr/>
        </p:nvSpPr>
        <p:spPr>
          <a:xfrm>
            <a:off x="5156899" y="2712256"/>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Tree>
    <p:extLst>
      <p:ext uri="{BB962C8B-B14F-4D97-AF65-F5344CB8AC3E}">
        <p14:creationId xmlns:p14="http://schemas.microsoft.com/office/powerpoint/2010/main" val="349911440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3068" y="650930"/>
            <a:ext cx="8853286" cy="4014060"/>
          </a:xfrm>
        </p:spPr>
        <p:txBody>
          <a:bodyPr/>
          <a:lstStyle/>
          <a:p>
            <a:r>
              <a:rPr lang="en-US" dirty="0" smtClean="0"/>
              <a:t>For the last step in “be the tree,” ask the students to select a designated port (DP) for every segment or link (red line) in the graphic. </a:t>
            </a:r>
            <a:endParaRPr lang="en-US" dirty="0"/>
          </a:p>
          <a:p>
            <a:pPr lvl="1"/>
            <a:r>
              <a:rPr lang="en-US" dirty="0" smtClean="0"/>
              <a:t>The DP is the “talker” for the link.</a:t>
            </a:r>
          </a:p>
          <a:p>
            <a:pPr lvl="1"/>
            <a:r>
              <a:rPr lang="en-US" dirty="0" smtClean="0"/>
              <a:t>The DP port is selected based on the lowest path cost for a segment.</a:t>
            </a:r>
          </a:p>
          <a:p>
            <a:pPr lvl="1"/>
            <a:r>
              <a:rPr lang="en-US" dirty="0" smtClean="0"/>
              <a:t>Talk about what to do if there is a tie (because there will be one if the provided graphic is used).</a:t>
            </a:r>
          </a:p>
          <a:p>
            <a:pPr lvl="2"/>
            <a:r>
              <a:rPr lang="en-US" altLang="en-US" dirty="0"/>
              <a:t>All tie-breaking STP decisions are based on 4 </a:t>
            </a:r>
            <a:r>
              <a:rPr lang="en-US" altLang="en-US" dirty="0" smtClean="0"/>
              <a:t>conditions:</a:t>
            </a:r>
            <a:endParaRPr lang="en-US" altLang="en-US" dirty="0"/>
          </a:p>
          <a:p>
            <a:pPr lvl="3"/>
            <a:r>
              <a:rPr lang="en-US" altLang="en-US" dirty="0"/>
              <a:t>Lowest root Bridge ID</a:t>
            </a:r>
          </a:p>
          <a:p>
            <a:pPr lvl="3"/>
            <a:r>
              <a:rPr lang="en-US" altLang="en-US" dirty="0"/>
              <a:t>Lowest Root Path Cost to Root Bridge</a:t>
            </a:r>
          </a:p>
          <a:p>
            <a:pPr lvl="3"/>
            <a:r>
              <a:rPr lang="en-US" altLang="en-US" dirty="0"/>
              <a:t>Lowest Sender Bridge ID</a:t>
            </a:r>
          </a:p>
          <a:p>
            <a:pPr lvl="3"/>
            <a:r>
              <a:rPr lang="en-US" altLang="en-US" dirty="0"/>
              <a:t>Lowest Sender Port </a:t>
            </a:r>
            <a:r>
              <a:rPr lang="en-US" altLang="en-US" dirty="0" smtClean="0"/>
              <a:t>ID	</a:t>
            </a:r>
          </a:p>
          <a:p>
            <a:pPr lvl="1"/>
            <a:r>
              <a:rPr lang="en-US" altLang="en-US" dirty="0" smtClean="0"/>
              <a:t>Remind students that the ports on the switch that is the root bridge are automatically DPs because they are on root bridge, they are the lowest cost to get there. Have the students write the letters DP on all ports on the switch that is root bridge and that takes care of two of the segments. Do one more segment with them such as the link between CE and JB. Explain that if traffic was sitting on the port connected to CE, it would cost 4 to get back to root bridge, but if traffic was sitting over on the JB switch port that connects to the same segment, the cost would be 4 + 4 to get back to root bridge.</a:t>
            </a:r>
            <a:endParaRPr lang="en-US" altLang="en-US" dirty="0"/>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3: Best Practices (Cont.)</a:t>
            </a:r>
            <a:endParaRPr lang="en-US" dirty="0"/>
          </a:p>
        </p:txBody>
      </p:sp>
    </p:spTree>
    <p:extLst>
      <p:ext uri="{BB962C8B-B14F-4D97-AF65-F5344CB8AC3E}">
        <p14:creationId xmlns:p14="http://schemas.microsoft.com/office/powerpoint/2010/main" val="146834772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3068" y="720670"/>
            <a:ext cx="8853286" cy="3611105"/>
          </a:xfrm>
        </p:spPr>
        <p:txBody>
          <a:bodyPr/>
          <a:lstStyle/>
          <a:p>
            <a:r>
              <a:rPr lang="en-US" dirty="0" smtClean="0"/>
              <a:t>While the students are doing their calculations, remind them that it is in the perspective of the segment, each link or each port on either side of a link. Caution them not to do the RP calculation again. It is the most common mistake.</a:t>
            </a:r>
          </a:p>
          <a:p>
            <a:r>
              <a:rPr lang="en-US" dirty="0" smtClean="0"/>
              <a:t>Give the students a few minutes, but then show the graphic and go over each calculation ESPECIALLY the tie situation for the segment between RE and MG. The port on MG wins because MG has a lower BID (MAC address) than RE.</a:t>
            </a:r>
          </a:p>
          <a:p>
            <a:r>
              <a:rPr lang="en-US" dirty="0" smtClean="0"/>
              <a:t>After all of the DPs have been explained,</a:t>
            </a:r>
            <a:br>
              <a:rPr lang="en-US" dirty="0" smtClean="0"/>
            </a:br>
            <a:r>
              <a:rPr lang="en-US" dirty="0" smtClean="0"/>
              <a:t>ask the students to notice how for each RP, </a:t>
            </a:r>
            <a:br>
              <a:rPr lang="en-US" dirty="0" smtClean="0"/>
            </a:br>
            <a:r>
              <a:rPr lang="en-US" dirty="0" smtClean="0"/>
              <a:t>there is a DP on the opposite side of the link.</a:t>
            </a:r>
            <a:br>
              <a:rPr lang="en-US" dirty="0" smtClean="0"/>
            </a:br>
            <a:r>
              <a:rPr lang="en-US" dirty="0" smtClean="0"/>
              <a:t>A shortcut if time is short (such as on a certification </a:t>
            </a:r>
            <a:br>
              <a:rPr lang="en-US" dirty="0" smtClean="0"/>
            </a:br>
            <a:r>
              <a:rPr lang="en-US" dirty="0" smtClean="0"/>
              <a:t>exam), a student might go ahead and get some of the</a:t>
            </a:r>
            <a:br>
              <a:rPr lang="en-US" dirty="0" smtClean="0"/>
            </a:br>
            <a:r>
              <a:rPr lang="en-US" dirty="0" smtClean="0"/>
              <a:t>DP ports designated and only have to do the segments</a:t>
            </a:r>
            <a:br>
              <a:rPr lang="en-US" dirty="0" smtClean="0"/>
            </a:br>
            <a:r>
              <a:rPr lang="en-US" dirty="0" smtClean="0"/>
              <a:t>that do not have an RP.</a:t>
            </a:r>
            <a:endParaRPr lang="en-US" dirty="0"/>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61" name="Group 60"/>
          <p:cNvGrpSpPr/>
          <p:nvPr/>
        </p:nvGrpSpPr>
        <p:grpSpPr>
          <a:xfrm>
            <a:off x="4200046" y="2317000"/>
            <a:ext cx="4687494" cy="2132478"/>
            <a:chOff x="1929544" y="1790057"/>
            <a:chExt cx="4687494" cy="2132478"/>
          </a:xfrm>
        </p:grpSpPr>
        <p:grpSp>
          <p:nvGrpSpPr>
            <p:cNvPr id="54" name="Group 53"/>
            <p:cNvGrpSpPr/>
            <p:nvPr/>
          </p:nvGrpSpPr>
          <p:grpSpPr>
            <a:xfrm>
              <a:off x="1929544" y="1790057"/>
              <a:ext cx="4687494" cy="2132478"/>
              <a:chOff x="1464595" y="883405"/>
              <a:chExt cx="4687494" cy="2132478"/>
            </a:xfrm>
          </p:grpSpPr>
          <p:grpSp>
            <p:nvGrpSpPr>
              <p:cNvPr id="49" name="Group 48"/>
              <p:cNvGrpSpPr/>
              <p:nvPr/>
            </p:nvGrpSpPr>
            <p:grpSpPr>
              <a:xfrm>
                <a:off x="1464595" y="883405"/>
                <a:ext cx="4687494" cy="2132478"/>
                <a:chOff x="1387097" y="2797444"/>
                <a:chExt cx="4687494" cy="2132478"/>
              </a:xfrm>
            </p:grpSpPr>
            <p:sp>
              <p:nvSpPr>
                <p:cNvPr id="3" name="Oval 2"/>
                <p:cNvSpPr/>
                <p:nvPr/>
              </p:nvSpPr>
              <p:spPr>
                <a:xfrm>
                  <a:off x="1387097" y="2797444"/>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sp>
            <p:nvSpPr>
              <p:cNvPr id="47" name="Oval 46"/>
              <p:cNvSpPr/>
              <p:nvPr/>
            </p:nvSpPr>
            <p:spPr>
              <a:xfrm>
                <a:off x="3095625"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2" name="Oval 61"/>
              <p:cNvSpPr/>
              <p:nvPr/>
            </p:nvSpPr>
            <p:spPr>
              <a:xfrm>
                <a:off x="3465001" y="2089742"/>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3" name="Oval 62"/>
              <p:cNvSpPr/>
              <p:nvPr/>
            </p:nvSpPr>
            <p:spPr>
              <a:xfrm>
                <a:off x="3687143" y="1645457"/>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4" name="Oval 63"/>
              <p:cNvSpPr/>
              <p:nvPr/>
            </p:nvSpPr>
            <p:spPr>
              <a:xfrm>
                <a:off x="5133652"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5" name="Oval 64"/>
              <p:cNvSpPr/>
              <p:nvPr/>
            </p:nvSpPr>
            <p:spPr>
              <a:xfrm>
                <a:off x="5107822" y="1663538"/>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6" name="Oval 65"/>
              <p:cNvSpPr/>
              <p:nvPr/>
            </p:nvSpPr>
            <p:spPr>
              <a:xfrm>
                <a:off x="5430703" y="2079409"/>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7" name="Oval 66"/>
              <p:cNvSpPr/>
              <p:nvPr/>
            </p:nvSpPr>
            <p:spPr>
              <a:xfrm>
                <a:off x="5156899" y="2712256"/>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grpSp>
        <p:sp>
          <p:nvSpPr>
            <p:cNvPr id="68" name="Oval 67"/>
            <p:cNvSpPr/>
            <p:nvPr/>
          </p:nvSpPr>
          <p:spPr>
            <a:xfrm>
              <a:off x="2891564" y="196575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69" name="Oval 68"/>
            <p:cNvSpPr/>
            <p:nvPr/>
          </p:nvSpPr>
          <p:spPr>
            <a:xfrm>
              <a:off x="2788243" y="211040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0" name="Oval 69"/>
            <p:cNvSpPr/>
            <p:nvPr/>
          </p:nvSpPr>
          <p:spPr>
            <a:xfrm>
              <a:off x="5877572" y="2735505"/>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1" name="Oval 70"/>
            <p:cNvSpPr/>
            <p:nvPr/>
          </p:nvSpPr>
          <p:spPr>
            <a:xfrm>
              <a:off x="4069436" y="2004502"/>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2" name="Oval 71"/>
            <p:cNvSpPr/>
            <p:nvPr/>
          </p:nvSpPr>
          <p:spPr>
            <a:xfrm>
              <a:off x="5895653" y="2164651"/>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3" name="Oval 72"/>
            <p:cNvSpPr/>
            <p:nvPr/>
          </p:nvSpPr>
          <p:spPr>
            <a:xfrm>
              <a:off x="5676094" y="216981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4" name="Oval 73"/>
            <p:cNvSpPr/>
            <p:nvPr/>
          </p:nvSpPr>
          <p:spPr>
            <a:xfrm>
              <a:off x="4689368" y="2601186"/>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5" name="Oval 74"/>
            <p:cNvSpPr/>
            <p:nvPr/>
          </p:nvSpPr>
          <p:spPr>
            <a:xfrm>
              <a:off x="4291579" y="2722590"/>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6" name="Oval 75"/>
            <p:cNvSpPr/>
            <p:nvPr/>
          </p:nvSpPr>
          <p:spPr>
            <a:xfrm>
              <a:off x="4072019" y="3146210"/>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7" name="Oval 76"/>
            <p:cNvSpPr/>
            <p:nvPr/>
          </p:nvSpPr>
          <p:spPr>
            <a:xfrm>
              <a:off x="5898237" y="3283112"/>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grpSp>
    </p:spTree>
    <p:extLst>
      <p:ext uri="{BB962C8B-B14F-4D97-AF65-F5344CB8AC3E}">
        <p14:creationId xmlns:p14="http://schemas.microsoft.com/office/powerpoint/2010/main" val="339964750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3068" y="720670"/>
            <a:ext cx="8853286" cy="3611105"/>
          </a:xfrm>
        </p:spPr>
        <p:txBody>
          <a:bodyPr/>
          <a:lstStyle/>
          <a:p>
            <a:r>
              <a:rPr lang="en-US" dirty="0" smtClean="0"/>
              <a:t>Now that all spanning tree calculations have been done, explain how this is what a switch does every time a new cable is inserted into a switch. This is why the port LEDs stay amber for a while. Spanning tree is trying to make sure there are no new paths through the switch network.</a:t>
            </a:r>
          </a:p>
          <a:p>
            <a:r>
              <a:rPr lang="en-US" dirty="0" smtClean="0"/>
              <a:t>Tell the students that after all calculations are done, spanning tree will place a port into the blocking state if it is not an RP or a DP. </a:t>
            </a:r>
          </a:p>
          <a:p>
            <a:r>
              <a:rPr lang="en-US" dirty="0" smtClean="0"/>
              <a:t>Ask the students to draw a big dark X over any ports that are not an RP or a DP port.</a:t>
            </a:r>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61" name="Group 60"/>
          <p:cNvGrpSpPr/>
          <p:nvPr/>
        </p:nvGrpSpPr>
        <p:grpSpPr>
          <a:xfrm>
            <a:off x="1146880" y="2704458"/>
            <a:ext cx="4687494" cy="2132478"/>
            <a:chOff x="1929544" y="1790057"/>
            <a:chExt cx="4687494" cy="2132478"/>
          </a:xfrm>
        </p:grpSpPr>
        <p:grpSp>
          <p:nvGrpSpPr>
            <p:cNvPr id="54" name="Group 53"/>
            <p:cNvGrpSpPr/>
            <p:nvPr/>
          </p:nvGrpSpPr>
          <p:grpSpPr>
            <a:xfrm>
              <a:off x="1929544" y="1790057"/>
              <a:ext cx="4687494" cy="2132478"/>
              <a:chOff x="1464595" y="883405"/>
              <a:chExt cx="4687494" cy="2132478"/>
            </a:xfrm>
          </p:grpSpPr>
          <p:grpSp>
            <p:nvGrpSpPr>
              <p:cNvPr id="49" name="Group 48"/>
              <p:cNvGrpSpPr/>
              <p:nvPr/>
            </p:nvGrpSpPr>
            <p:grpSpPr>
              <a:xfrm>
                <a:off x="1464595" y="883405"/>
                <a:ext cx="4687494" cy="2132478"/>
                <a:chOff x="1387097" y="2797444"/>
                <a:chExt cx="4687494" cy="2132478"/>
              </a:xfrm>
            </p:grpSpPr>
            <p:sp>
              <p:nvSpPr>
                <p:cNvPr id="3" name="Oval 2"/>
                <p:cNvSpPr/>
                <p:nvPr/>
              </p:nvSpPr>
              <p:spPr>
                <a:xfrm>
                  <a:off x="1387097" y="2797444"/>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sp>
            <p:nvSpPr>
              <p:cNvPr id="47" name="Oval 46"/>
              <p:cNvSpPr/>
              <p:nvPr/>
            </p:nvSpPr>
            <p:spPr>
              <a:xfrm>
                <a:off x="3095625"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2" name="Oval 61"/>
              <p:cNvSpPr/>
              <p:nvPr/>
            </p:nvSpPr>
            <p:spPr>
              <a:xfrm>
                <a:off x="3465001" y="2089742"/>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3" name="Oval 62"/>
              <p:cNvSpPr/>
              <p:nvPr/>
            </p:nvSpPr>
            <p:spPr>
              <a:xfrm>
                <a:off x="3687143" y="1645457"/>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4" name="Oval 63"/>
              <p:cNvSpPr/>
              <p:nvPr/>
            </p:nvSpPr>
            <p:spPr>
              <a:xfrm>
                <a:off x="5133652"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5" name="Oval 64"/>
              <p:cNvSpPr/>
              <p:nvPr/>
            </p:nvSpPr>
            <p:spPr>
              <a:xfrm>
                <a:off x="5107822" y="1663538"/>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6" name="Oval 65"/>
              <p:cNvSpPr/>
              <p:nvPr/>
            </p:nvSpPr>
            <p:spPr>
              <a:xfrm>
                <a:off x="5430703" y="2079409"/>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7" name="Oval 66"/>
              <p:cNvSpPr/>
              <p:nvPr/>
            </p:nvSpPr>
            <p:spPr>
              <a:xfrm>
                <a:off x="5156899" y="2712256"/>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grpSp>
        <p:sp>
          <p:nvSpPr>
            <p:cNvPr id="68" name="Oval 67"/>
            <p:cNvSpPr/>
            <p:nvPr/>
          </p:nvSpPr>
          <p:spPr>
            <a:xfrm>
              <a:off x="2891564" y="196575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69" name="Oval 68"/>
            <p:cNvSpPr/>
            <p:nvPr/>
          </p:nvSpPr>
          <p:spPr>
            <a:xfrm>
              <a:off x="2788243" y="211040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0" name="Oval 69"/>
            <p:cNvSpPr/>
            <p:nvPr/>
          </p:nvSpPr>
          <p:spPr>
            <a:xfrm>
              <a:off x="5877572" y="2735505"/>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1" name="Oval 70"/>
            <p:cNvSpPr/>
            <p:nvPr/>
          </p:nvSpPr>
          <p:spPr>
            <a:xfrm>
              <a:off x="4069436" y="2004502"/>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2" name="Oval 71"/>
            <p:cNvSpPr/>
            <p:nvPr/>
          </p:nvSpPr>
          <p:spPr>
            <a:xfrm>
              <a:off x="5895653" y="2164651"/>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3" name="Oval 72"/>
            <p:cNvSpPr/>
            <p:nvPr/>
          </p:nvSpPr>
          <p:spPr>
            <a:xfrm>
              <a:off x="5676094" y="216981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4" name="Oval 73"/>
            <p:cNvSpPr/>
            <p:nvPr/>
          </p:nvSpPr>
          <p:spPr>
            <a:xfrm>
              <a:off x="4689368" y="2601186"/>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5" name="Oval 74"/>
            <p:cNvSpPr/>
            <p:nvPr/>
          </p:nvSpPr>
          <p:spPr>
            <a:xfrm>
              <a:off x="4291579" y="2722590"/>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6" name="Oval 75"/>
            <p:cNvSpPr/>
            <p:nvPr/>
          </p:nvSpPr>
          <p:spPr>
            <a:xfrm>
              <a:off x="4072019" y="3146210"/>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7" name="Oval 76"/>
            <p:cNvSpPr/>
            <p:nvPr/>
          </p:nvSpPr>
          <p:spPr>
            <a:xfrm>
              <a:off x="5898237" y="3283112"/>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grpSp>
      <p:grpSp>
        <p:nvGrpSpPr>
          <p:cNvPr id="79" name="Group 61"/>
          <p:cNvGrpSpPr>
            <a:grpSpLocks/>
          </p:cNvGrpSpPr>
          <p:nvPr/>
        </p:nvGrpSpPr>
        <p:grpSpPr bwMode="auto">
          <a:xfrm>
            <a:off x="4045058" y="3370881"/>
            <a:ext cx="136902" cy="136902"/>
            <a:chOff x="432" y="2880"/>
            <a:chExt cx="192" cy="192"/>
          </a:xfrm>
        </p:grpSpPr>
        <p:sp>
          <p:nvSpPr>
            <p:cNvPr id="80"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82" name="Group 61"/>
          <p:cNvGrpSpPr>
            <a:grpSpLocks/>
          </p:cNvGrpSpPr>
          <p:nvPr/>
        </p:nvGrpSpPr>
        <p:grpSpPr bwMode="auto">
          <a:xfrm>
            <a:off x="5104109" y="4476426"/>
            <a:ext cx="136902" cy="136902"/>
            <a:chOff x="432" y="2880"/>
            <a:chExt cx="192" cy="192"/>
          </a:xfrm>
        </p:grpSpPr>
        <p:sp>
          <p:nvSpPr>
            <p:cNvPr id="83"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85" name="Group 61"/>
          <p:cNvGrpSpPr>
            <a:grpSpLocks/>
          </p:cNvGrpSpPr>
          <p:nvPr/>
        </p:nvGrpSpPr>
        <p:grpSpPr bwMode="auto">
          <a:xfrm>
            <a:off x="5096360" y="3383796"/>
            <a:ext cx="136902" cy="136902"/>
            <a:chOff x="432" y="2880"/>
            <a:chExt cx="192" cy="192"/>
          </a:xfrm>
        </p:grpSpPr>
        <p:sp>
          <p:nvSpPr>
            <p:cNvPr id="86"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8916816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3068" y="720670"/>
            <a:ext cx="8853286" cy="3611105"/>
          </a:xfrm>
        </p:spPr>
        <p:txBody>
          <a:bodyPr/>
          <a:lstStyle/>
          <a:p>
            <a:r>
              <a:rPr lang="en-US" dirty="0" smtClean="0"/>
              <a:t>Pretend there are PCs connected to the switches and a PC connected to JB wants to communicate with a PC connected to the JN switch. How would the traffic flow?</a:t>
            </a:r>
          </a:p>
          <a:p>
            <a:pPr lvl="1"/>
            <a:r>
              <a:rPr lang="en-US" dirty="0" smtClean="0"/>
              <a:t>Show how the traffic would have to go from the JB </a:t>
            </a:r>
            <a:r>
              <a:rPr lang="en-US" dirty="0"/>
              <a:t>switch → CE switch → SC switch → JP switch </a:t>
            </a:r>
            <a:r>
              <a:rPr lang="en-US" dirty="0" smtClean="0"/>
              <a:t>→ JN switch. </a:t>
            </a:r>
          </a:p>
          <a:p>
            <a:pPr lvl="1"/>
            <a:r>
              <a:rPr lang="en-US" dirty="0" smtClean="0"/>
              <a:t>Explain how spanning tree does not pick the BEST path for each traffic flow, but ONE path. Remind the students the goal of spanning tree – ensure there is just one path through the switch network because at Layer 2 there is no TTL value in the header.</a:t>
            </a:r>
          </a:p>
          <a:p>
            <a:pPr lvl="1"/>
            <a:r>
              <a:rPr lang="en-US" dirty="0" smtClean="0"/>
              <a:t>Do another scenario or ask the students to give </a:t>
            </a:r>
            <a:br>
              <a:rPr lang="en-US" dirty="0" smtClean="0"/>
            </a:br>
            <a:r>
              <a:rPr lang="en-US" dirty="0" smtClean="0"/>
              <a:t>you one to PROVE that there is only one path </a:t>
            </a:r>
            <a:br>
              <a:rPr lang="en-US" dirty="0" smtClean="0"/>
            </a:br>
            <a:r>
              <a:rPr lang="en-US" dirty="0" smtClean="0"/>
              <a:t>through the shown switch network.</a:t>
            </a:r>
          </a:p>
          <a:p>
            <a:pPr lvl="1"/>
            <a:r>
              <a:rPr lang="en-US" dirty="0" smtClean="0"/>
              <a:t>Ask the students if they notice that with all traffic</a:t>
            </a:r>
            <a:br>
              <a:rPr lang="en-US" dirty="0" smtClean="0"/>
            </a:br>
            <a:r>
              <a:rPr lang="en-US" dirty="0" smtClean="0"/>
              <a:t>flows, all traffic heads toward root bridge because that is</a:t>
            </a:r>
            <a:br>
              <a:rPr lang="en-US" dirty="0" smtClean="0"/>
            </a:br>
            <a:r>
              <a:rPr lang="en-US" dirty="0" smtClean="0"/>
              <a:t>how all calculations were done—in relation to root bridge.</a:t>
            </a:r>
          </a:p>
          <a:p>
            <a:pPr marL="142875" lvl="1" indent="0">
              <a:buNone/>
            </a:pPr>
            <a:endParaRPr lang="en-US" dirty="0" smtClean="0"/>
          </a:p>
          <a:p>
            <a:pPr marL="142875" lvl="1" indent="0">
              <a:buNone/>
            </a:pPr>
            <a:endParaRPr lang="en-US" dirty="0" smtClean="0"/>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60" name="Group 59"/>
          <p:cNvGrpSpPr/>
          <p:nvPr/>
        </p:nvGrpSpPr>
        <p:grpSpPr>
          <a:xfrm>
            <a:off x="4378277" y="2386743"/>
            <a:ext cx="4687494" cy="2132478"/>
            <a:chOff x="1146880" y="2704458"/>
            <a:chExt cx="4687494" cy="2132478"/>
          </a:xfrm>
        </p:grpSpPr>
        <p:grpSp>
          <p:nvGrpSpPr>
            <p:cNvPr id="61" name="Group 60"/>
            <p:cNvGrpSpPr/>
            <p:nvPr/>
          </p:nvGrpSpPr>
          <p:grpSpPr>
            <a:xfrm>
              <a:off x="1146880" y="2704458"/>
              <a:ext cx="4687494" cy="2132478"/>
              <a:chOff x="1929544" y="1790057"/>
              <a:chExt cx="4687494" cy="2132478"/>
            </a:xfrm>
          </p:grpSpPr>
          <p:grpSp>
            <p:nvGrpSpPr>
              <p:cNvPr id="54" name="Group 53"/>
              <p:cNvGrpSpPr/>
              <p:nvPr/>
            </p:nvGrpSpPr>
            <p:grpSpPr>
              <a:xfrm>
                <a:off x="1929544" y="1790057"/>
                <a:ext cx="4687494" cy="2132478"/>
                <a:chOff x="1464595" y="883405"/>
                <a:chExt cx="4687494" cy="2132478"/>
              </a:xfrm>
            </p:grpSpPr>
            <p:grpSp>
              <p:nvGrpSpPr>
                <p:cNvPr id="49" name="Group 48"/>
                <p:cNvGrpSpPr/>
                <p:nvPr/>
              </p:nvGrpSpPr>
              <p:grpSpPr>
                <a:xfrm>
                  <a:off x="1464595" y="883405"/>
                  <a:ext cx="4687494" cy="2132478"/>
                  <a:chOff x="1387097" y="2797444"/>
                  <a:chExt cx="4687494" cy="2132478"/>
                </a:xfrm>
              </p:grpSpPr>
              <p:sp>
                <p:nvSpPr>
                  <p:cNvPr id="3" name="Oval 2"/>
                  <p:cNvSpPr/>
                  <p:nvPr/>
                </p:nvSpPr>
                <p:spPr>
                  <a:xfrm>
                    <a:off x="1387097" y="2797444"/>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sp>
              <p:nvSpPr>
                <p:cNvPr id="47" name="Oval 46"/>
                <p:cNvSpPr/>
                <p:nvPr/>
              </p:nvSpPr>
              <p:spPr>
                <a:xfrm>
                  <a:off x="3095625"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2" name="Oval 61"/>
                <p:cNvSpPr/>
                <p:nvPr/>
              </p:nvSpPr>
              <p:spPr>
                <a:xfrm>
                  <a:off x="3465001" y="2089742"/>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3" name="Oval 62"/>
                <p:cNvSpPr/>
                <p:nvPr/>
              </p:nvSpPr>
              <p:spPr>
                <a:xfrm>
                  <a:off x="3687143" y="1645457"/>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4" name="Oval 63"/>
                <p:cNvSpPr/>
                <p:nvPr/>
              </p:nvSpPr>
              <p:spPr>
                <a:xfrm>
                  <a:off x="5133652" y="1100433"/>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5" name="Oval 64"/>
                <p:cNvSpPr/>
                <p:nvPr/>
              </p:nvSpPr>
              <p:spPr>
                <a:xfrm>
                  <a:off x="5107822" y="1663538"/>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6" name="Oval 65"/>
                <p:cNvSpPr/>
                <p:nvPr/>
              </p:nvSpPr>
              <p:spPr>
                <a:xfrm>
                  <a:off x="5430703" y="2079409"/>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sp>
              <p:nvSpPr>
                <p:cNvPr id="67" name="Oval 66"/>
                <p:cNvSpPr/>
                <p:nvPr/>
              </p:nvSpPr>
              <p:spPr>
                <a:xfrm>
                  <a:off x="5156899" y="2712256"/>
                  <a:ext cx="196850" cy="1937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bg1"/>
                      </a:solidFill>
                    </a:rPr>
                    <a:t>RP</a:t>
                  </a:r>
                </a:p>
              </p:txBody>
            </p:sp>
          </p:grpSp>
          <p:sp>
            <p:nvSpPr>
              <p:cNvPr id="68" name="Oval 67"/>
              <p:cNvSpPr/>
              <p:nvPr/>
            </p:nvSpPr>
            <p:spPr>
              <a:xfrm>
                <a:off x="2891564" y="196575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69" name="Oval 68"/>
              <p:cNvSpPr/>
              <p:nvPr/>
            </p:nvSpPr>
            <p:spPr>
              <a:xfrm>
                <a:off x="2788243" y="211040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0" name="Oval 69"/>
              <p:cNvSpPr/>
              <p:nvPr/>
            </p:nvSpPr>
            <p:spPr>
              <a:xfrm>
                <a:off x="5877572" y="2735505"/>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1" name="Oval 70"/>
              <p:cNvSpPr/>
              <p:nvPr/>
            </p:nvSpPr>
            <p:spPr>
              <a:xfrm>
                <a:off x="4069436" y="2004502"/>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2" name="Oval 71"/>
              <p:cNvSpPr/>
              <p:nvPr/>
            </p:nvSpPr>
            <p:spPr>
              <a:xfrm>
                <a:off x="5895653" y="2164651"/>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3" name="Oval 72"/>
              <p:cNvSpPr/>
              <p:nvPr/>
            </p:nvSpPr>
            <p:spPr>
              <a:xfrm>
                <a:off x="5676094" y="2169817"/>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4" name="Oval 73"/>
              <p:cNvSpPr/>
              <p:nvPr/>
            </p:nvSpPr>
            <p:spPr>
              <a:xfrm>
                <a:off x="4689368" y="2601186"/>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5" name="Oval 74"/>
              <p:cNvSpPr/>
              <p:nvPr/>
            </p:nvSpPr>
            <p:spPr>
              <a:xfrm>
                <a:off x="4291579" y="2722590"/>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6" name="Oval 75"/>
              <p:cNvSpPr/>
              <p:nvPr/>
            </p:nvSpPr>
            <p:spPr>
              <a:xfrm>
                <a:off x="4072019" y="3146210"/>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sp>
            <p:nvSpPr>
              <p:cNvPr id="77" name="Oval 76"/>
              <p:cNvSpPr/>
              <p:nvPr/>
            </p:nvSpPr>
            <p:spPr>
              <a:xfrm>
                <a:off x="5898237" y="3283112"/>
                <a:ext cx="196850" cy="19372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bg1"/>
                    </a:solidFill>
                  </a:rPr>
                  <a:t>D</a:t>
                </a:r>
                <a:r>
                  <a:rPr lang="en-US" sz="500" dirty="0" smtClean="0">
                    <a:solidFill>
                      <a:schemeClr val="bg1"/>
                    </a:solidFill>
                  </a:rPr>
                  <a:t>P</a:t>
                </a:r>
              </a:p>
            </p:txBody>
          </p:sp>
        </p:grpSp>
        <p:grpSp>
          <p:nvGrpSpPr>
            <p:cNvPr id="79" name="Group 61"/>
            <p:cNvGrpSpPr>
              <a:grpSpLocks/>
            </p:cNvGrpSpPr>
            <p:nvPr/>
          </p:nvGrpSpPr>
          <p:grpSpPr bwMode="auto">
            <a:xfrm>
              <a:off x="4045058" y="3370881"/>
              <a:ext cx="136902" cy="136902"/>
              <a:chOff x="432" y="2880"/>
              <a:chExt cx="192" cy="192"/>
            </a:xfrm>
          </p:grpSpPr>
          <p:sp>
            <p:nvSpPr>
              <p:cNvPr id="80"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82" name="Group 61"/>
            <p:cNvGrpSpPr>
              <a:grpSpLocks/>
            </p:cNvGrpSpPr>
            <p:nvPr/>
          </p:nvGrpSpPr>
          <p:grpSpPr bwMode="auto">
            <a:xfrm>
              <a:off x="5104109" y="4476426"/>
              <a:ext cx="136902" cy="136902"/>
              <a:chOff x="432" y="2880"/>
              <a:chExt cx="192" cy="192"/>
            </a:xfrm>
          </p:grpSpPr>
          <p:sp>
            <p:nvSpPr>
              <p:cNvPr id="83"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85" name="Group 61"/>
            <p:cNvGrpSpPr>
              <a:grpSpLocks/>
            </p:cNvGrpSpPr>
            <p:nvPr/>
          </p:nvGrpSpPr>
          <p:grpSpPr bwMode="auto">
            <a:xfrm>
              <a:off x="5096360" y="3383796"/>
              <a:ext cx="136902" cy="136902"/>
              <a:chOff x="432" y="2880"/>
              <a:chExt cx="192" cy="192"/>
            </a:xfrm>
          </p:grpSpPr>
          <p:sp>
            <p:nvSpPr>
              <p:cNvPr id="86"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Tree>
    <p:extLst>
      <p:ext uri="{BB962C8B-B14F-4D97-AF65-F5344CB8AC3E}">
        <p14:creationId xmlns:p14="http://schemas.microsoft.com/office/powerpoint/2010/main" val="36001527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3068" y="3006671"/>
            <a:ext cx="8853286" cy="1108128"/>
          </a:xfrm>
        </p:spPr>
        <p:txBody>
          <a:bodyPr/>
          <a:lstStyle/>
          <a:p>
            <a:r>
              <a:rPr lang="en-US" dirty="0" smtClean="0"/>
              <a:t>Explain to the students that if traffic flow is examined, it is in a company’s best interest to designate the root bridge for a particular switch if most traffic heads that way. Say that there is an internal storage server connected to the JN switch. Most people that connect to these switches use the documents on the server for their work. The network engineers within this company have designated JN as root bridge. </a:t>
            </a:r>
          </a:p>
          <a:p>
            <a:r>
              <a:rPr lang="en-US" dirty="0" smtClean="0"/>
              <a:t>Ask the students to determine which ports will be blocking now. Ask them to do it in 5 minutes.</a:t>
            </a:r>
          </a:p>
        </p:txBody>
      </p:sp>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49" name="Group 48"/>
          <p:cNvGrpSpPr/>
          <p:nvPr/>
        </p:nvGrpSpPr>
        <p:grpSpPr>
          <a:xfrm>
            <a:off x="1628182" y="916641"/>
            <a:ext cx="4586644" cy="2099242"/>
            <a:chOff x="1550684" y="2830680"/>
            <a:chExt cx="4586644" cy="2099242"/>
          </a:xfrm>
        </p:grpSpPr>
        <p:sp>
          <p:nvSpPr>
            <p:cNvPr id="3" name="Oval 2"/>
            <p:cNvSpPr/>
            <p:nvPr/>
          </p:nvSpPr>
          <p:spPr>
            <a:xfrm>
              <a:off x="4967206" y="3456122"/>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spTree>
    <p:extLst>
      <p:ext uri="{BB962C8B-B14F-4D97-AF65-F5344CB8AC3E}">
        <p14:creationId xmlns:p14="http://schemas.microsoft.com/office/powerpoint/2010/main" val="327544001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Best Practices (Cont.)</a:t>
            </a:r>
            <a:endParaRPr lang="en-US" dirty="0"/>
          </a:p>
        </p:txBody>
      </p:sp>
      <p:grpSp>
        <p:nvGrpSpPr>
          <p:cNvPr id="47" name="Group 46"/>
          <p:cNvGrpSpPr/>
          <p:nvPr/>
        </p:nvGrpSpPr>
        <p:grpSpPr>
          <a:xfrm>
            <a:off x="1945897" y="1575319"/>
            <a:ext cx="4586644" cy="2099242"/>
            <a:chOff x="1628182" y="916641"/>
            <a:chExt cx="4586644" cy="2099242"/>
          </a:xfrm>
        </p:grpSpPr>
        <p:grpSp>
          <p:nvGrpSpPr>
            <p:cNvPr id="49" name="Group 48"/>
            <p:cNvGrpSpPr/>
            <p:nvPr/>
          </p:nvGrpSpPr>
          <p:grpSpPr>
            <a:xfrm>
              <a:off x="1628182" y="916641"/>
              <a:ext cx="4586644" cy="2099242"/>
              <a:chOff x="1550684" y="2830680"/>
              <a:chExt cx="4586644" cy="2099242"/>
            </a:xfrm>
          </p:grpSpPr>
          <p:sp>
            <p:nvSpPr>
              <p:cNvPr id="3" name="Oval 2"/>
              <p:cNvSpPr/>
              <p:nvPr/>
            </p:nvSpPr>
            <p:spPr>
              <a:xfrm>
                <a:off x="4967206" y="3456122"/>
                <a:ext cx="1170122" cy="488197"/>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2"/>
              <p:cNvGrpSpPr>
                <a:grpSpLocks/>
              </p:cNvGrpSpPr>
              <p:nvPr/>
            </p:nvGrpSpPr>
            <p:grpSpPr bwMode="auto">
              <a:xfrm>
                <a:off x="1550684" y="2830680"/>
                <a:ext cx="4448040" cy="2099242"/>
                <a:chOff x="139" y="534"/>
                <a:chExt cx="4883" cy="2858"/>
              </a:xfrm>
            </p:grpSpPr>
            <p:sp>
              <p:nvSpPr>
                <p:cNvPr id="5" name="Line 3"/>
                <p:cNvSpPr>
                  <a:spLocks noChangeShapeType="1"/>
                </p:cNvSpPr>
                <p:nvPr/>
              </p:nvSpPr>
              <p:spPr bwMode="auto">
                <a:xfrm rot="1305484" flipV="1">
                  <a:off x="2118" y="2704"/>
                  <a:ext cx="2229" cy="149"/>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6" name="Line 4"/>
                <p:cNvSpPr>
                  <a:spLocks noChangeShapeType="1"/>
                </p:cNvSpPr>
                <p:nvPr/>
              </p:nvSpPr>
              <p:spPr bwMode="auto">
                <a:xfrm rot="5400000">
                  <a:off x="4082" y="277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7" name="Line 5"/>
                <p:cNvSpPr>
                  <a:spLocks noChangeShapeType="1"/>
                </p:cNvSpPr>
                <p:nvPr/>
              </p:nvSpPr>
              <p:spPr bwMode="auto">
                <a:xfrm rot="5400000">
                  <a:off x="4074" y="2042"/>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8" name="Line 6"/>
                <p:cNvSpPr>
                  <a:spLocks noChangeShapeType="1"/>
                </p:cNvSpPr>
                <p:nvPr/>
              </p:nvSpPr>
              <p:spPr bwMode="auto">
                <a:xfrm rot="1305484" flipH="1">
                  <a:off x="2256" y="1529"/>
                  <a:ext cx="441" cy="105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9" name="Line 7"/>
                <p:cNvSpPr>
                  <a:spLocks noChangeShapeType="1"/>
                </p:cNvSpPr>
                <p:nvPr/>
              </p:nvSpPr>
              <p:spPr bwMode="auto">
                <a:xfrm rot="1305484" flipH="1">
                  <a:off x="3023" y="687"/>
                  <a:ext cx="1133" cy="1347"/>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0" name="Line 8"/>
                <p:cNvSpPr>
                  <a:spLocks noChangeShapeType="1"/>
                </p:cNvSpPr>
                <p:nvPr/>
              </p:nvSpPr>
              <p:spPr bwMode="auto">
                <a:xfrm rot="1305484" flipV="1">
                  <a:off x="812" y="1302"/>
                  <a:ext cx="1967" cy="85"/>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1" name="Line 9"/>
                <p:cNvSpPr>
                  <a:spLocks noChangeShapeType="1"/>
                </p:cNvSpPr>
                <p:nvPr/>
              </p:nvSpPr>
              <p:spPr bwMode="auto">
                <a:xfrm rot="5400000">
                  <a:off x="4058" y="1330"/>
                  <a:ext cx="61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2" name="Line 10"/>
                <p:cNvSpPr>
                  <a:spLocks noChangeShapeType="1"/>
                </p:cNvSpPr>
                <p:nvPr/>
              </p:nvSpPr>
              <p:spPr bwMode="auto">
                <a:xfrm>
                  <a:off x="2870" y="1694"/>
                  <a:ext cx="1332"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3" name="Line 11"/>
                <p:cNvSpPr>
                  <a:spLocks noChangeShapeType="1"/>
                </p:cNvSpPr>
                <p:nvPr/>
              </p:nvSpPr>
              <p:spPr bwMode="auto">
                <a:xfrm>
                  <a:off x="2270" y="934"/>
                  <a:ext cx="1940" cy="0"/>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sp>
              <p:nvSpPr>
                <p:cNvPr id="14" name="Line 12"/>
                <p:cNvSpPr>
                  <a:spLocks noChangeShapeType="1"/>
                </p:cNvSpPr>
                <p:nvPr/>
              </p:nvSpPr>
              <p:spPr bwMode="auto">
                <a:xfrm flipV="1">
                  <a:off x="921" y="918"/>
                  <a:ext cx="1009" cy="3"/>
                </a:xfrm>
                <a:prstGeom prst="line">
                  <a:avLst/>
                </a:prstGeom>
                <a:noFill/>
                <a:ln w="50800">
                  <a:solidFill>
                    <a:srgbClr val="CF0E30"/>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1000"/>
                </a:p>
              </p:txBody>
            </p:sp>
            <p:grpSp>
              <p:nvGrpSpPr>
                <p:cNvPr id="15" name="Group 13"/>
                <p:cNvGrpSpPr>
                  <a:grpSpLocks/>
                </p:cNvGrpSpPr>
                <p:nvPr/>
              </p:nvGrpSpPr>
              <p:grpSpPr bwMode="auto">
                <a:xfrm>
                  <a:off x="485" y="824"/>
                  <a:ext cx="560" cy="314"/>
                  <a:chOff x="1125" y="1232"/>
                  <a:chExt cx="560" cy="314"/>
                </a:xfrm>
              </p:grpSpPr>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5"/>
                  <p:cNvSpPr txBox="1">
                    <a:spLocks noChangeArrowheads="1"/>
                  </p:cNvSpPr>
                  <p:nvPr/>
                </p:nvSpPr>
                <p:spPr bwMode="auto">
                  <a:xfrm>
                    <a:off x="1125"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SC</a:t>
                    </a:r>
                  </a:p>
                </p:txBody>
              </p:sp>
            </p:grpSp>
            <p:grpSp>
              <p:nvGrpSpPr>
                <p:cNvPr id="16" name="Group 16"/>
                <p:cNvGrpSpPr>
                  <a:grpSpLocks/>
                </p:cNvGrpSpPr>
                <p:nvPr/>
              </p:nvGrpSpPr>
              <p:grpSpPr bwMode="auto">
                <a:xfrm>
                  <a:off x="1840" y="824"/>
                  <a:ext cx="552" cy="314"/>
                  <a:chOff x="2344" y="1232"/>
                  <a:chExt cx="552" cy="314"/>
                </a:xfrm>
              </p:grpSpPr>
              <p:pic>
                <p:nvPicPr>
                  <p:cNvPr id="4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8"/>
                  <p:cNvSpPr txBox="1">
                    <a:spLocks noChangeArrowheads="1"/>
                  </p:cNvSpPr>
                  <p:nvPr/>
                </p:nvSpPr>
                <p:spPr bwMode="auto">
                  <a:xfrm>
                    <a:off x="2344"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CE</a:t>
                    </a:r>
                  </a:p>
                </p:txBody>
              </p:sp>
            </p:grpSp>
            <p:grpSp>
              <p:nvGrpSpPr>
                <p:cNvPr id="17" name="Group 19"/>
                <p:cNvGrpSpPr>
                  <a:grpSpLocks/>
                </p:cNvGrpSpPr>
                <p:nvPr/>
              </p:nvGrpSpPr>
              <p:grpSpPr bwMode="auto">
                <a:xfrm>
                  <a:off x="4104" y="824"/>
                  <a:ext cx="552" cy="314"/>
                  <a:chOff x="3176" y="1232"/>
                  <a:chExt cx="552" cy="314"/>
                </a:xfrm>
              </p:grpSpPr>
              <p:pic>
                <p:nvPicPr>
                  <p:cNvPr id="4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232"/>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21"/>
                  <p:cNvSpPr txBox="1">
                    <a:spLocks noChangeArrowheads="1"/>
                  </p:cNvSpPr>
                  <p:nvPr/>
                </p:nvSpPr>
                <p:spPr bwMode="auto">
                  <a:xfrm>
                    <a:off x="3176" y="1232"/>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JB</a:t>
                    </a:r>
                  </a:p>
                </p:txBody>
              </p:sp>
            </p:grpSp>
            <p:grpSp>
              <p:nvGrpSpPr>
                <p:cNvPr id="18" name="Group 22"/>
                <p:cNvGrpSpPr>
                  <a:grpSpLocks/>
                </p:cNvGrpSpPr>
                <p:nvPr/>
              </p:nvGrpSpPr>
              <p:grpSpPr bwMode="auto">
                <a:xfrm>
                  <a:off x="1840" y="2317"/>
                  <a:ext cx="552" cy="325"/>
                  <a:chOff x="1512" y="1728"/>
                  <a:chExt cx="552" cy="325"/>
                </a:xfrm>
              </p:grpSpPr>
              <p:pic>
                <p:nvPicPr>
                  <p:cNvPr id="3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4"/>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JW</a:t>
                    </a:r>
                  </a:p>
                </p:txBody>
              </p:sp>
            </p:grpSp>
            <p:grpSp>
              <p:nvGrpSpPr>
                <p:cNvPr id="19" name="Group 25"/>
                <p:cNvGrpSpPr>
                  <a:grpSpLocks/>
                </p:cNvGrpSpPr>
                <p:nvPr/>
              </p:nvGrpSpPr>
              <p:grpSpPr bwMode="auto">
                <a:xfrm>
                  <a:off x="2552" y="1578"/>
                  <a:ext cx="552" cy="325"/>
                  <a:chOff x="2344" y="1728"/>
                  <a:chExt cx="552" cy="325"/>
                </a:xfrm>
              </p:grpSpPr>
              <p:pic>
                <p:nvPicPr>
                  <p:cNvPr id="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7"/>
                  <p:cNvSpPr txBox="1">
                    <a:spLocks noChangeArrowheads="1"/>
                  </p:cNvSpPr>
                  <p:nvPr/>
                </p:nvSpPr>
                <p:spPr bwMode="auto">
                  <a:xfrm>
                    <a:off x="2344"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dirty="0">
                        <a:solidFill>
                          <a:schemeClr val="bg1"/>
                        </a:solidFill>
                      </a:rPr>
                      <a:t>JP</a:t>
                    </a:r>
                  </a:p>
                </p:txBody>
              </p:sp>
            </p:grpSp>
            <p:grpSp>
              <p:nvGrpSpPr>
                <p:cNvPr id="20" name="Group 28"/>
                <p:cNvGrpSpPr>
                  <a:grpSpLocks/>
                </p:cNvGrpSpPr>
                <p:nvPr/>
              </p:nvGrpSpPr>
              <p:grpSpPr bwMode="auto">
                <a:xfrm>
                  <a:off x="4104" y="1578"/>
                  <a:ext cx="552" cy="325"/>
                  <a:chOff x="3176" y="1728"/>
                  <a:chExt cx="552" cy="325"/>
                </a:xfrm>
              </p:grpSpPr>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0"/>
                  <p:cNvSpPr txBox="1">
                    <a:spLocks noChangeArrowheads="1"/>
                  </p:cNvSpPr>
                  <p:nvPr/>
                </p:nvSpPr>
                <p:spPr bwMode="auto">
                  <a:xfrm>
                    <a:off x="3176"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JN</a:t>
                    </a:r>
                  </a:p>
                </p:txBody>
              </p:sp>
            </p:grpSp>
            <p:grpSp>
              <p:nvGrpSpPr>
                <p:cNvPr id="21" name="Group 31"/>
                <p:cNvGrpSpPr>
                  <a:grpSpLocks/>
                </p:cNvGrpSpPr>
                <p:nvPr/>
              </p:nvGrpSpPr>
              <p:grpSpPr bwMode="auto">
                <a:xfrm>
                  <a:off x="4104" y="2317"/>
                  <a:ext cx="552" cy="325"/>
                  <a:chOff x="1512" y="1728"/>
                  <a:chExt cx="552" cy="325"/>
                </a:xfrm>
              </p:grpSpPr>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3"/>
                  <p:cNvSpPr txBox="1">
                    <a:spLocks noChangeArrowheads="1"/>
                  </p:cNvSpPr>
                  <p:nvPr/>
                </p:nvSpPr>
                <p:spPr bwMode="auto">
                  <a:xfrm>
                    <a:off x="1512" y="1739"/>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MG</a:t>
                    </a:r>
                  </a:p>
                </p:txBody>
              </p:sp>
            </p:grpSp>
            <p:grpSp>
              <p:nvGrpSpPr>
                <p:cNvPr id="22" name="Group 34"/>
                <p:cNvGrpSpPr>
                  <a:grpSpLocks/>
                </p:cNvGrpSpPr>
                <p:nvPr/>
              </p:nvGrpSpPr>
              <p:grpSpPr bwMode="auto">
                <a:xfrm>
                  <a:off x="4104" y="3056"/>
                  <a:ext cx="552" cy="336"/>
                  <a:chOff x="1512" y="1728"/>
                  <a:chExt cx="552" cy="336"/>
                </a:xfrm>
              </p:grpSpPr>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728"/>
                    <a:ext cx="52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1512" y="1750"/>
                    <a:ext cx="4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900">
                        <a:solidFill>
                          <a:schemeClr val="bg1"/>
                        </a:solidFill>
                      </a:rPr>
                      <a:t>RE</a:t>
                    </a:r>
                  </a:p>
                </p:txBody>
              </p:sp>
            </p:grpSp>
            <p:sp>
              <p:nvSpPr>
                <p:cNvPr id="23" name="Text Box 37"/>
                <p:cNvSpPr txBox="1">
                  <a:spLocks noChangeArrowheads="1"/>
                </p:cNvSpPr>
                <p:nvPr/>
              </p:nvSpPr>
              <p:spPr bwMode="auto">
                <a:xfrm>
                  <a:off x="139" y="568"/>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11-11-11-11-11-11</a:t>
                  </a:r>
                </a:p>
              </p:txBody>
            </p:sp>
            <p:sp>
              <p:nvSpPr>
                <p:cNvPr id="24" name="Text Box 38"/>
                <p:cNvSpPr txBox="1">
                  <a:spLocks noChangeArrowheads="1"/>
                </p:cNvSpPr>
                <p:nvPr/>
              </p:nvSpPr>
              <p:spPr bwMode="auto">
                <a:xfrm>
                  <a:off x="1660" y="541"/>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22-22-22-22-22-22</a:t>
                  </a:r>
                </a:p>
              </p:txBody>
            </p:sp>
            <p:sp>
              <p:nvSpPr>
                <p:cNvPr id="25" name="Text Box 39"/>
                <p:cNvSpPr txBox="1">
                  <a:spLocks noChangeArrowheads="1"/>
                </p:cNvSpPr>
                <p:nvPr/>
              </p:nvSpPr>
              <p:spPr bwMode="auto">
                <a:xfrm>
                  <a:off x="3819" y="534"/>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33-33-33-33-33-33</a:t>
                  </a:r>
                </a:p>
              </p:txBody>
            </p:sp>
            <p:sp>
              <p:nvSpPr>
                <p:cNvPr id="26" name="Text Box 40"/>
                <p:cNvSpPr txBox="1">
                  <a:spLocks noChangeArrowheads="1"/>
                </p:cNvSpPr>
                <p:nvPr/>
              </p:nvSpPr>
              <p:spPr bwMode="auto">
                <a:xfrm>
                  <a:off x="2204"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44-44-44-44-44-44</a:t>
                  </a:r>
                </a:p>
              </p:txBody>
            </p:sp>
            <p:sp>
              <p:nvSpPr>
                <p:cNvPr id="27" name="Text Box 41"/>
                <p:cNvSpPr txBox="1">
                  <a:spLocks noChangeArrowheads="1"/>
                </p:cNvSpPr>
                <p:nvPr/>
              </p:nvSpPr>
              <p:spPr bwMode="auto">
                <a:xfrm>
                  <a:off x="3800" y="1333"/>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55-55-55-55-55-55</a:t>
                  </a:r>
                </a:p>
              </p:txBody>
            </p:sp>
            <p:sp>
              <p:nvSpPr>
                <p:cNvPr id="28" name="Text Box 42"/>
                <p:cNvSpPr txBox="1">
                  <a:spLocks noChangeArrowheads="1"/>
                </p:cNvSpPr>
                <p:nvPr/>
              </p:nvSpPr>
              <p:spPr bwMode="auto">
                <a:xfrm>
                  <a:off x="1590" y="2006"/>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66-66-66-66-66-66</a:t>
                  </a:r>
                </a:p>
              </p:txBody>
            </p:sp>
            <p:sp>
              <p:nvSpPr>
                <p:cNvPr id="29" name="Text Box 43"/>
                <p:cNvSpPr txBox="1">
                  <a:spLocks noChangeArrowheads="1"/>
                </p:cNvSpPr>
                <p:nvPr/>
              </p:nvSpPr>
              <p:spPr bwMode="auto">
                <a:xfrm>
                  <a:off x="3839" y="2040"/>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77-77-77-77-77-77</a:t>
                  </a:r>
                </a:p>
              </p:txBody>
            </p:sp>
            <p:sp>
              <p:nvSpPr>
                <p:cNvPr id="30" name="Text Box 44"/>
                <p:cNvSpPr txBox="1">
                  <a:spLocks noChangeArrowheads="1"/>
                </p:cNvSpPr>
                <p:nvPr/>
              </p:nvSpPr>
              <p:spPr bwMode="auto">
                <a:xfrm>
                  <a:off x="3848" y="2737"/>
                  <a:ext cx="11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900" dirty="0"/>
                    <a:t>88-88-88-88-88-88</a:t>
                  </a:r>
                </a:p>
              </p:txBody>
            </p:sp>
          </p:grpSp>
          <p:sp>
            <p:nvSpPr>
              <p:cNvPr id="48" name="TextBox 47"/>
              <p:cNvSpPr txBox="1"/>
              <p:nvPr/>
            </p:nvSpPr>
            <p:spPr>
              <a:xfrm>
                <a:off x="4060557" y="2921431"/>
                <a:ext cx="513282" cy="215444"/>
              </a:xfrm>
              <a:prstGeom prst="rect">
                <a:avLst/>
              </a:prstGeom>
              <a:noFill/>
            </p:spPr>
            <p:txBody>
              <a:bodyPr wrap="none" rtlCol="0">
                <a:spAutoFit/>
              </a:bodyPr>
              <a:lstStyle/>
              <a:p>
                <a:r>
                  <a:rPr lang="en-US" sz="800" dirty="0" smtClean="0"/>
                  <a:t>Cost=4</a:t>
                </a:r>
                <a:endParaRPr lang="en-US" sz="800" dirty="0"/>
              </a:p>
            </p:txBody>
          </p:sp>
          <p:sp>
            <p:nvSpPr>
              <p:cNvPr id="50" name="TextBox 49"/>
              <p:cNvSpPr txBox="1"/>
              <p:nvPr/>
            </p:nvSpPr>
            <p:spPr>
              <a:xfrm>
                <a:off x="5561309" y="4321444"/>
                <a:ext cx="513282" cy="215444"/>
              </a:xfrm>
              <a:prstGeom prst="rect">
                <a:avLst/>
              </a:prstGeom>
              <a:noFill/>
            </p:spPr>
            <p:txBody>
              <a:bodyPr wrap="none" rtlCol="0">
                <a:spAutoFit/>
              </a:bodyPr>
              <a:lstStyle/>
              <a:p>
                <a:r>
                  <a:rPr lang="en-US" sz="800" dirty="0" smtClean="0"/>
                  <a:t>Cost=4</a:t>
                </a:r>
                <a:endParaRPr lang="en-US" sz="800" dirty="0"/>
              </a:p>
            </p:txBody>
          </p:sp>
          <p:sp>
            <p:nvSpPr>
              <p:cNvPr id="51" name="TextBox 50"/>
              <p:cNvSpPr txBox="1"/>
              <p:nvPr/>
            </p:nvSpPr>
            <p:spPr>
              <a:xfrm>
                <a:off x="4109634" y="4225872"/>
                <a:ext cx="513282" cy="215444"/>
              </a:xfrm>
              <a:prstGeom prst="rect">
                <a:avLst/>
              </a:prstGeom>
              <a:noFill/>
            </p:spPr>
            <p:txBody>
              <a:bodyPr wrap="none" rtlCol="0">
                <a:spAutoFit/>
              </a:bodyPr>
              <a:lstStyle/>
              <a:p>
                <a:r>
                  <a:rPr lang="en-US" sz="800" dirty="0" smtClean="0"/>
                  <a:t>Cost=4</a:t>
                </a:r>
                <a:endParaRPr lang="en-US" sz="800" dirty="0"/>
              </a:p>
            </p:txBody>
          </p:sp>
          <p:sp>
            <p:nvSpPr>
              <p:cNvPr id="52" name="TextBox 51"/>
              <p:cNvSpPr txBox="1"/>
              <p:nvPr/>
            </p:nvSpPr>
            <p:spPr>
              <a:xfrm>
                <a:off x="4556502" y="3494867"/>
                <a:ext cx="513282" cy="215444"/>
              </a:xfrm>
              <a:prstGeom prst="rect">
                <a:avLst/>
              </a:prstGeom>
              <a:noFill/>
            </p:spPr>
            <p:txBody>
              <a:bodyPr wrap="none" rtlCol="0">
                <a:spAutoFit/>
              </a:bodyPr>
              <a:lstStyle/>
              <a:p>
                <a:r>
                  <a:rPr lang="en-US" sz="800" dirty="0" smtClean="0"/>
                  <a:t>Cost=4</a:t>
                </a:r>
                <a:endParaRPr lang="en-US" sz="800" dirty="0"/>
              </a:p>
            </p:txBody>
          </p:sp>
          <p:sp>
            <p:nvSpPr>
              <p:cNvPr id="53" name="TextBox 52"/>
              <p:cNvSpPr txBox="1"/>
              <p:nvPr/>
            </p:nvSpPr>
            <p:spPr>
              <a:xfrm>
                <a:off x="2562387" y="2942095"/>
                <a:ext cx="513282" cy="215444"/>
              </a:xfrm>
              <a:prstGeom prst="rect">
                <a:avLst/>
              </a:prstGeom>
              <a:noFill/>
            </p:spPr>
            <p:txBody>
              <a:bodyPr wrap="none" rtlCol="0">
                <a:spAutoFit/>
              </a:bodyPr>
              <a:lstStyle/>
              <a:p>
                <a:r>
                  <a:rPr lang="en-US" sz="800" dirty="0" smtClean="0"/>
                  <a:t>Cost=4</a:t>
                </a:r>
                <a:endParaRPr lang="en-US" sz="800" dirty="0"/>
              </a:p>
            </p:txBody>
          </p:sp>
          <p:sp>
            <p:nvSpPr>
              <p:cNvPr id="55" name="TextBox 54"/>
              <p:cNvSpPr txBox="1"/>
              <p:nvPr/>
            </p:nvSpPr>
            <p:spPr>
              <a:xfrm>
                <a:off x="4174210" y="3252061"/>
                <a:ext cx="570990" cy="215444"/>
              </a:xfrm>
              <a:prstGeom prst="rect">
                <a:avLst/>
              </a:prstGeom>
              <a:noFill/>
            </p:spPr>
            <p:txBody>
              <a:bodyPr wrap="none" rtlCol="0">
                <a:spAutoFit/>
              </a:bodyPr>
              <a:lstStyle/>
              <a:p>
                <a:r>
                  <a:rPr lang="en-US" sz="800" dirty="0" smtClean="0"/>
                  <a:t>Cost=19</a:t>
                </a:r>
                <a:endParaRPr lang="en-US" sz="800" dirty="0"/>
              </a:p>
            </p:txBody>
          </p:sp>
          <p:sp>
            <p:nvSpPr>
              <p:cNvPr id="56" name="TextBox 55"/>
              <p:cNvSpPr txBox="1"/>
              <p:nvPr/>
            </p:nvSpPr>
            <p:spPr>
              <a:xfrm>
                <a:off x="5380495" y="3272726"/>
                <a:ext cx="570990" cy="215444"/>
              </a:xfrm>
              <a:prstGeom prst="rect">
                <a:avLst/>
              </a:prstGeom>
              <a:noFill/>
            </p:spPr>
            <p:txBody>
              <a:bodyPr wrap="none" rtlCol="0">
                <a:spAutoFit/>
              </a:bodyPr>
              <a:lstStyle/>
              <a:p>
                <a:r>
                  <a:rPr lang="en-US" sz="800" dirty="0" smtClean="0"/>
                  <a:t>Cost=19</a:t>
                </a:r>
                <a:endParaRPr lang="en-US" sz="800" dirty="0"/>
              </a:p>
            </p:txBody>
          </p:sp>
          <p:sp>
            <p:nvSpPr>
              <p:cNvPr id="57" name="TextBox 56"/>
              <p:cNvSpPr txBox="1"/>
              <p:nvPr/>
            </p:nvSpPr>
            <p:spPr>
              <a:xfrm>
                <a:off x="5424407" y="3804834"/>
                <a:ext cx="570990" cy="215444"/>
              </a:xfrm>
              <a:prstGeom prst="rect">
                <a:avLst/>
              </a:prstGeom>
              <a:noFill/>
            </p:spPr>
            <p:txBody>
              <a:bodyPr wrap="none" rtlCol="0">
                <a:spAutoFit/>
              </a:bodyPr>
              <a:lstStyle/>
              <a:p>
                <a:r>
                  <a:rPr lang="en-US" sz="800" dirty="0" smtClean="0"/>
                  <a:t>Cost=19</a:t>
                </a:r>
                <a:endParaRPr lang="en-US" sz="800" dirty="0"/>
              </a:p>
            </p:txBody>
          </p:sp>
          <p:sp>
            <p:nvSpPr>
              <p:cNvPr id="58" name="TextBox 57"/>
              <p:cNvSpPr txBox="1"/>
              <p:nvPr/>
            </p:nvSpPr>
            <p:spPr>
              <a:xfrm>
                <a:off x="3135824" y="3794501"/>
                <a:ext cx="570990" cy="215444"/>
              </a:xfrm>
              <a:prstGeom prst="rect">
                <a:avLst/>
              </a:prstGeom>
              <a:noFill/>
            </p:spPr>
            <p:txBody>
              <a:bodyPr wrap="none" rtlCol="0">
                <a:spAutoFit/>
              </a:bodyPr>
              <a:lstStyle/>
              <a:p>
                <a:r>
                  <a:rPr lang="en-US" sz="800" dirty="0" smtClean="0"/>
                  <a:t>Cost=19</a:t>
                </a:r>
                <a:endParaRPr lang="en-US" sz="800" dirty="0"/>
              </a:p>
            </p:txBody>
          </p:sp>
          <p:sp>
            <p:nvSpPr>
              <p:cNvPr id="59" name="TextBox 58"/>
              <p:cNvSpPr txBox="1"/>
              <p:nvPr/>
            </p:nvSpPr>
            <p:spPr>
              <a:xfrm>
                <a:off x="2466813" y="3373464"/>
                <a:ext cx="570990" cy="215444"/>
              </a:xfrm>
              <a:prstGeom prst="rect">
                <a:avLst/>
              </a:prstGeom>
              <a:noFill/>
            </p:spPr>
            <p:txBody>
              <a:bodyPr wrap="none" rtlCol="0">
                <a:spAutoFit/>
              </a:bodyPr>
              <a:lstStyle/>
              <a:p>
                <a:r>
                  <a:rPr lang="en-US" sz="800" dirty="0" smtClean="0"/>
                  <a:t>Cost=19</a:t>
                </a:r>
                <a:endParaRPr lang="en-US" sz="800" dirty="0"/>
              </a:p>
            </p:txBody>
          </p:sp>
        </p:grpSp>
        <p:grpSp>
          <p:nvGrpSpPr>
            <p:cNvPr id="63" name="Group 61"/>
            <p:cNvGrpSpPr>
              <a:grpSpLocks/>
            </p:cNvGrpSpPr>
            <p:nvPr/>
          </p:nvGrpSpPr>
          <p:grpSpPr bwMode="auto">
            <a:xfrm>
              <a:off x="5222930" y="1278610"/>
              <a:ext cx="136902" cy="136902"/>
              <a:chOff x="432" y="2880"/>
              <a:chExt cx="192" cy="192"/>
            </a:xfrm>
          </p:grpSpPr>
          <p:sp>
            <p:nvSpPr>
              <p:cNvPr id="70"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4" name="Group 61"/>
            <p:cNvGrpSpPr>
              <a:grpSpLocks/>
            </p:cNvGrpSpPr>
            <p:nvPr/>
          </p:nvGrpSpPr>
          <p:grpSpPr bwMode="auto">
            <a:xfrm>
              <a:off x="3135824" y="1097796"/>
              <a:ext cx="136902" cy="136902"/>
              <a:chOff x="432" y="2880"/>
              <a:chExt cx="192" cy="192"/>
            </a:xfrm>
          </p:grpSpPr>
          <p:sp>
            <p:nvSpPr>
              <p:cNvPr id="68"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5" name="Group 61"/>
            <p:cNvGrpSpPr>
              <a:grpSpLocks/>
            </p:cNvGrpSpPr>
            <p:nvPr/>
          </p:nvGrpSpPr>
          <p:grpSpPr bwMode="auto">
            <a:xfrm>
              <a:off x="5166103" y="2740617"/>
              <a:ext cx="136902" cy="136902"/>
              <a:chOff x="432" y="2880"/>
              <a:chExt cx="192" cy="192"/>
            </a:xfrm>
          </p:grpSpPr>
          <p:sp>
            <p:nvSpPr>
              <p:cNvPr id="66" name="Line 62"/>
              <p:cNvSpPr>
                <a:spLocks noChangeShapeType="1"/>
              </p:cNvSpPr>
              <p:nvPr/>
            </p:nvSpPr>
            <p:spPr bwMode="auto">
              <a:xfrm>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7" name="Line 63"/>
              <p:cNvSpPr>
                <a:spLocks noChangeShapeType="1"/>
              </p:cNvSpPr>
              <p:nvPr/>
            </p:nvSpPr>
            <p:spPr bwMode="auto">
              <a:xfrm rot="5400000">
                <a:off x="432" y="2880"/>
                <a:ext cx="192" cy="192"/>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145" name="Rectangle 34"/>
          <p:cNvSpPr>
            <a:spLocks noGrp="1" noChangeArrowheads="1"/>
          </p:cNvSpPr>
          <p:nvPr>
            <p:ph idx="1"/>
          </p:nvPr>
        </p:nvSpPr>
        <p:spPr>
          <a:xfrm>
            <a:off x="0" y="813661"/>
            <a:ext cx="8853286" cy="1108128"/>
          </a:xfrm>
        </p:spPr>
        <p:txBody>
          <a:bodyPr/>
          <a:lstStyle/>
          <a:p>
            <a:r>
              <a:rPr lang="en-US" dirty="0" smtClean="0"/>
              <a:t>Show the solution to the students. If they did not get the same solution, ask them to re-work on their own time.</a:t>
            </a:r>
          </a:p>
        </p:txBody>
      </p:sp>
    </p:spTree>
    <p:extLst>
      <p:ext uri="{BB962C8B-B14F-4D97-AF65-F5344CB8AC3E}">
        <p14:creationId xmlns:p14="http://schemas.microsoft.com/office/powerpoint/2010/main" val="424907108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27</a:t>
            </a:r>
            <a:endParaRPr lang="en-CA" dirty="0" smtClean="0">
              <a:solidFill>
                <a:srgbClr val="FF0000"/>
              </a:solidFill>
            </a:endParaRP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3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Talk about how Cisco speeded up spanning tree by providing the </a:t>
            </a:r>
            <a:r>
              <a:rPr lang="en-US" dirty="0" err="1" smtClean="0"/>
              <a:t>PortFast</a:t>
            </a:r>
            <a:r>
              <a:rPr lang="en-US" dirty="0" smtClean="0"/>
              <a:t> option and where to use it (ports that always have end devices attached). Industry followed by introducing RSTP.</a:t>
            </a:r>
          </a:p>
          <a:p>
            <a:pPr lvl="1"/>
            <a:r>
              <a:rPr lang="en-US" dirty="0" smtClean="0"/>
              <a:t>With RSTP, there are two new port states. Remind students of the Root Port and Designated Port states. </a:t>
            </a:r>
          </a:p>
          <a:p>
            <a:pPr lvl="2"/>
            <a:r>
              <a:rPr lang="en-US" dirty="0" smtClean="0"/>
              <a:t>One new port state is the Alternate Port. An alternate port is the backup for the designated port when the other side is not a root port.</a:t>
            </a:r>
          </a:p>
          <a:p>
            <a:pPr lvl="2"/>
            <a:r>
              <a:rPr lang="en-US" dirty="0" smtClean="0"/>
              <a:t>Another new port state is the Backup Port. The backup port is the backup port for the root port.  </a:t>
            </a:r>
          </a:p>
        </p:txBody>
      </p:sp>
      <p:sp>
        <p:nvSpPr>
          <p:cNvPr id="2" name="Title 1"/>
          <p:cNvSpPr>
            <a:spLocks noGrp="1"/>
          </p:cNvSpPr>
          <p:nvPr>
            <p:ph type="title"/>
          </p:nvPr>
        </p:nvSpPr>
        <p:spPr/>
        <p:txBody>
          <a:bodyPr/>
          <a:lstStyle/>
          <a:p>
            <a:r>
              <a:rPr lang="en-US" dirty="0" smtClean="0"/>
              <a:t>Chapter 3: Best Practices (Cont.)</a:t>
            </a:r>
            <a:endParaRPr lang="en-US" dirty="0"/>
          </a:p>
        </p:txBody>
      </p:sp>
      <p:pic>
        <p:nvPicPr>
          <p:cNvPr id="4" name="Content Placeholder 9" descr="RSTP Port Ro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8456" y="2510726"/>
            <a:ext cx="1555464" cy="24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9777945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667208"/>
            <a:ext cx="8853286" cy="4155319"/>
          </a:xfrm>
        </p:spPr>
        <p:txBody>
          <a:bodyPr/>
          <a:lstStyle/>
          <a:p>
            <a:r>
              <a:rPr lang="en-US" dirty="0" smtClean="0"/>
              <a:t>When discussing BPDUs and the process STP goes through when switches boot or a new device is connected, remind students that the output contains information about the bridge ID (BID) or local switch information and root ID – information regarding the root bridge.</a:t>
            </a:r>
          </a:p>
          <a:p>
            <a:r>
              <a:rPr lang="en-US" dirty="0" smtClean="0"/>
              <a:t>Review the spanning tree port states</a:t>
            </a:r>
          </a:p>
          <a:p>
            <a:pPr lvl="1"/>
            <a:r>
              <a:rPr lang="en-US" dirty="0" smtClean="0"/>
              <a:t>Disabled – spanning tree is not enabled</a:t>
            </a:r>
          </a:p>
          <a:p>
            <a:pPr lvl="1"/>
            <a:r>
              <a:rPr lang="en-US" dirty="0" smtClean="0"/>
              <a:t>Listening – The port is listening to the spanning tree messages that come across as bridge protocol data units (BPDUs). The port is NOT forwarding frames.</a:t>
            </a:r>
          </a:p>
          <a:p>
            <a:pPr lvl="1"/>
            <a:r>
              <a:rPr lang="en-US" dirty="0" smtClean="0"/>
              <a:t>Learning – The port is adding MAC addresses to the MAC address table (learning MAC addresses), but still not forwarding frames yet.</a:t>
            </a:r>
          </a:p>
          <a:p>
            <a:pPr lvl="1"/>
            <a:r>
              <a:rPr lang="en-US" dirty="0" smtClean="0"/>
              <a:t>Forwarding – The spanning tree calculation has run and if the port is a root port or designated port, the port turns green and can send and receive data.</a:t>
            </a:r>
          </a:p>
          <a:p>
            <a:pPr lvl="1"/>
            <a:r>
              <a:rPr lang="en-US" dirty="0" smtClean="0"/>
              <a:t>Blocking – The spanning tree calculation has run and because the port is not a root or designated port, the port turns amber, does not send or receive data, but it still listens for BPDU messages. Note that when a switch first turns on, all ports are in the blocking state by default.</a:t>
            </a:r>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3: Best Practices (Cont.)</a:t>
            </a:r>
            <a:endParaRPr lang="en-US" dirty="0"/>
          </a:p>
        </p:txBody>
      </p:sp>
    </p:spTree>
    <p:extLst>
      <p:ext uri="{BB962C8B-B14F-4D97-AF65-F5344CB8AC3E}">
        <p14:creationId xmlns:p14="http://schemas.microsoft.com/office/powerpoint/2010/main" val="409765806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667208"/>
            <a:ext cx="8853286" cy="4155319"/>
          </a:xfrm>
        </p:spPr>
        <p:txBody>
          <a:bodyPr/>
          <a:lstStyle/>
          <a:p>
            <a:r>
              <a:rPr lang="en-US" dirty="0" smtClean="0"/>
              <a:t>Review RSTP port states</a:t>
            </a:r>
          </a:p>
          <a:p>
            <a:pPr lvl="1"/>
            <a:r>
              <a:rPr lang="en-US" dirty="0" smtClean="0"/>
              <a:t>Remember that with RSTP, there is no more disabled, blocking, or listening states. There are only the following states:</a:t>
            </a:r>
          </a:p>
          <a:p>
            <a:pPr lvl="1"/>
            <a:r>
              <a:rPr lang="en-US" dirty="0" smtClean="0"/>
              <a:t>Discarding – no data frames are being sent out the port</a:t>
            </a:r>
          </a:p>
          <a:p>
            <a:pPr lvl="1"/>
            <a:r>
              <a:rPr lang="en-US" dirty="0" smtClean="0"/>
              <a:t>Learning – The port is adding MAC addresses to the MAC address table (learning MAC addresses), but still not forwarding frames yet.</a:t>
            </a:r>
          </a:p>
          <a:p>
            <a:pPr lvl="1"/>
            <a:r>
              <a:rPr lang="en-US" dirty="0" smtClean="0"/>
              <a:t>Forwarding – The spanning tree calculation has run and if the port is a root port or designated port, the port turns green and can send and receive data.</a:t>
            </a:r>
          </a:p>
          <a:p>
            <a:pPr lvl="1"/>
            <a:endParaRPr lang="en-US" dirty="0" smtClean="0"/>
          </a:p>
        </p:txBody>
      </p:sp>
      <p:sp>
        <p:nvSpPr>
          <p:cNvPr id="2" name="Title 1"/>
          <p:cNvSpPr>
            <a:spLocks noGrp="1"/>
          </p:cNvSpPr>
          <p:nvPr>
            <p:ph type="title"/>
          </p:nvPr>
        </p:nvSpPr>
        <p:spPr/>
        <p:txBody>
          <a:bodyPr/>
          <a:lstStyle/>
          <a:p>
            <a:r>
              <a:rPr lang="en-US" dirty="0" smtClean="0"/>
              <a:t>Chapter 3: Best Practices (Cont.)</a:t>
            </a:r>
            <a:endParaRPr lang="en-US" dirty="0"/>
          </a:p>
        </p:txBody>
      </p:sp>
      <p:graphicFrame>
        <p:nvGraphicFramePr>
          <p:cNvPr id="4" name="Group 4"/>
          <p:cNvGraphicFramePr>
            <a:graphicFrameLocks noGrp="1"/>
          </p:cNvGraphicFramePr>
          <p:nvPr>
            <p:extLst>
              <p:ext uri="{D42A27DB-BD31-4B8C-83A1-F6EECF244321}">
                <p14:modId xmlns:p14="http://schemas.microsoft.com/office/powerpoint/2010/main" val="617985624"/>
              </p:ext>
            </p:extLst>
          </p:nvPr>
        </p:nvGraphicFramePr>
        <p:xfrm>
          <a:off x="1015139" y="2892075"/>
          <a:ext cx="4672739" cy="1953430"/>
        </p:xfrm>
        <a:graphic>
          <a:graphicData uri="http://schemas.openxmlformats.org/drawingml/2006/table">
            <a:tbl>
              <a:tblPr/>
              <a:tblGrid>
                <a:gridCol w="2285899">
                  <a:extLst>
                    <a:ext uri="{9D8B030D-6E8A-4147-A177-3AD203B41FA5}">
                      <a16:colId xmlns:a16="http://schemas.microsoft.com/office/drawing/2014/main" val="20000"/>
                    </a:ext>
                  </a:extLst>
                </a:gridCol>
                <a:gridCol w="2386840">
                  <a:extLst>
                    <a:ext uri="{9D8B030D-6E8A-4147-A177-3AD203B41FA5}">
                      <a16:colId xmlns:a16="http://schemas.microsoft.com/office/drawing/2014/main" val="20001"/>
                    </a:ext>
                  </a:extLst>
                </a:gridCol>
              </a:tblGrid>
              <a:tr h="429370">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1" i="0" u="none" strike="noStrike" cap="none" normalizeH="0" baseline="0" dirty="0" smtClean="0">
                          <a:ln>
                            <a:noFill/>
                          </a:ln>
                          <a:solidFill>
                            <a:schemeClr val="tx1"/>
                          </a:solidFill>
                          <a:effectLst/>
                          <a:latin typeface="Arial" charset="0"/>
                        </a:rPr>
                        <a:t>STP (802.1D) Port State </a:t>
                      </a:r>
                      <a:endParaRPr kumimoji="1" lang="en-US" sz="1400" b="0" i="0" u="none" strike="noStrike" cap="none" normalizeH="0" baseline="0" dirty="0" smtClean="0">
                        <a:ln>
                          <a:noFill/>
                        </a:ln>
                        <a:solidFill>
                          <a:schemeClr val="tx1"/>
                        </a:solidFill>
                        <a:effectLst/>
                        <a:latin typeface="Arial" charset="0"/>
                      </a:endParaRPr>
                    </a:p>
                  </a:txBody>
                  <a:tcPr marT="45726" marB="45726" anchor="ctr" horzOverflow="overflow">
                    <a:lnL cap="flat">
                      <a:noFill/>
                    </a:lnL>
                    <a:lnR>
                      <a:noFill/>
                    </a:lnR>
                    <a:lnT cap="flat">
                      <a:noFill/>
                    </a:lnT>
                    <a:lnB>
                      <a:noFill/>
                    </a:lnB>
                    <a:lnTlToBr>
                      <a:noFill/>
                    </a:lnTlToBr>
                    <a:lnBlToTr>
                      <a:noFill/>
                    </a:lnBlToTr>
                    <a:solidFill>
                      <a:srgbClr val="CCCC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1" i="0" u="none" strike="noStrike" cap="none" normalizeH="0" baseline="0" dirty="0" smtClean="0">
                          <a:ln>
                            <a:noFill/>
                          </a:ln>
                          <a:solidFill>
                            <a:schemeClr val="tx1"/>
                          </a:solidFill>
                          <a:effectLst/>
                          <a:latin typeface="Arial" charset="0"/>
                        </a:rPr>
                        <a:t>RSTP (802.1w) Port State</a:t>
                      </a:r>
                      <a:endParaRPr kumimoji="1" lang="en-US" sz="1400" b="0" i="0" u="none" strike="noStrike" cap="none" normalizeH="0" baseline="0" dirty="0" smtClean="0">
                        <a:ln>
                          <a:noFill/>
                        </a:ln>
                        <a:solidFill>
                          <a:schemeClr val="tx1"/>
                        </a:solidFill>
                        <a:effectLst/>
                        <a:latin typeface="Arial" charset="0"/>
                      </a:endParaRPr>
                    </a:p>
                  </a:txBody>
                  <a:tcPr marT="45726" marB="45726" anchor="ctr" horzOverflow="overflow">
                    <a:lnL>
                      <a:noFill/>
                    </a:lnL>
                    <a:lnR cap="flat">
                      <a:noFill/>
                    </a:lnR>
                    <a:lnT cap="flat">
                      <a:noFill/>
                    </a:lnT>
                    <a:lnB>
                      <a:noFill/>
                    </a:lnB>
                    <a:lnTlToBr>
                      <a:noFill/>
                    </a:lnTlToBr>
                    <a:lnBlToTr>
                      <a:noFill/>
                    </a:lnBlToTr>
                    <a:solidFill>
                      <a:srgbClr val="CCCCFF"/>
                    </a:solidFill>
                  </a:tcPr>
                </a:tc>
                <a:extLst>
                  <a:ext uri="{0D108BD9-81ED-4DB2-BD59-A6C34878D82A}">
                    <a16:rowId xmlns:a16="http://schemas.microsoft.com/office/drawing/2014/main" val="10000"/>
                  </a:ext>
                </a:extLst>
              </a:tr>
              <a:tr h="298174">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Disabled</a:t>
                      </a:r>
                    </a:p>
                  </a:txBody>
                  <a:tcPr marT="45726" marB="45726"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Discarding</a:t>
                      </a:r>
                    </a:p>
                  </a:txBody>
                  <a:tcPr marT="45726" marB="45726" anchor="ctr"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298174">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Blocking</a:t>
                      </a:r>
                    </a:p>
                  </a:txBody>
                  <a:tcPr marT="45726" marB="45726"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Discarding</a:t>
                      </a:r>
                    </a:p>
                  </a:txBody>
                  <a:tcPr marT="45726" marB="45726" anchor="ctr"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98174">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smtClean="0">
                          <a:ln>
                            <a:noFill/>
                          </a:ln>
                          <a:solidFill>
                            <a:schemeClr val="tx1"/>
                          </a:solidFill>
                          <a:effectLst/>
                          <a:latin typeface="Arial" charset="0"/>
                        </a:rPr>
                        <a:t>Listening</a:t>
                      </a:r>
                    </a:p>
                  </a:txBody>
                  <a:tcPr marT="45726" marB="45726"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Discarding</a:t>
                      </a:r>
                    </a:p>
                  </a:txBody>
                  <a:tcPr marT="45726" marB="45726" anchor="ctr"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98174">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smtClean="0">
                          <a:ln>
                            <a:noFill/>
                          </a:ln>
                          <a:solidFill>
                            <a:schemeClr val="tx1"/>
                          </a:solidFill>
                          <a:effectLst/>
                          <a:latin typeface="Arial" charset="0"/>
                        </a:rPr>
                        <a:t>Learning</a:t>
                      </a:r>
                    </a:p>
                  </a:txBody>
                  <a:tcPr marT="45726" marB="45726"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Learning</a:t>
                      </a:r>
                    </a:p>
                  </a:txBody>
                  <a:tcPr marT="45726" marB="45726" anchor="ctr"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98174">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Forwarding</a:t>
                      </a:r>
                    </a:p>
                  </a:txBody>
                  <a:tcPr marT="45726" marB="45726" anchor="ctr" horzOverflow="overflow">
                    <a:lnL cap="flat">
                      <a:noFill/>
                    </a:lnL>
                    <a:lnR>
                      <a:noFill/>
                    </a:lnR>
                    <a:lnT>
                      <a:noFill/>
                    </a:lnT>
                    <a:lnB cap="flat">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1" lang="en-US" sz="1400" b="0" i="0" u="none" strike="noStrike" cap="none" normalizeH="0" baseline="0" dirty="0" smtClean="0">
                          <a:ln>
                            <a:noFill/>
                          </a:ln>
                          <a:solidFill>
                            <a:schemeClr val="tx1"/>
                          </a:solidFill>
                          <a:effectLst/>
                          <a:latin typeface="Arial" charset="0"/>
                        </a:rPr>
                        <a:t>Forwarding</a:t>
                      </a:r>
                    </a:p>
                  </a:txBody>
                  <a:tcPr marT="45726" marB="45726" anchor="ctr" horzOverflow="overflow">
                    <a:lnL>
                      <a:noFill/>
                    </a:lnL>
                    <a:lnR cap="flat">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pic>
        <p:nvPicPr>
          <p:cNvPr id="5" name="Picture 21"/>
          <p:cNvPicPr>
            <a:picLocks noChangeAspect="1" noChangeArrowheads="1"/>
          </p:cNvPicPr>
          <p:nvPr/>
        </p:nvPicPr>
        <p:blipFill>
          <a:blip r:embed="rId3">
            <a:extLst>
              <a:ext uri="{28A0092B-C50C-407E-A947-70E740481C1C}">
                <a14:useLocalDpi xmlns:a14="http://schemas.microsoft.com/office/drawing/2010/main" val="0"/>
              </a:ext>
            </a:extLst>
          </a:blip>
          <a:srcRect l="12500" t="28320" r="56250" b="21815"/>
          <a:stretch>
            <a:fillRect/>
          </a:stretch>
        </p:blipFill>
        <p:spPr bwMode="auto">
          <a:xfrm>
            <a:off x="6362229" y="2642461"/>
            <a:ext cx="1795125" cy="206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5718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667208"/>
            <a:ext cx="8853286" cy="4155319"/>
          </a:xfrm>
        </p:spPr>
        <p:txBody>
          <a:bodyPr/>
          <a:lstStyle/>
          <a:p>
            <a:r>
              <a:rPr lang="en-US" dirty="0" smtClean="0"/>
              <a:t>Emphasize to the students that spanning tree issues do occur, STP is not understood well by many, and STP is on by default and should NEVER be turned off. If error messages occur, troubleshoot the cause, do NOT turn spanning tree off.</a:t>
            </a:r>
          </a:p>
          <a:p>
            <a:pPr lvl="1"/>
            <a:r>
              <a:rPr lang="en-US" dirty="0" smtClean="0"/>
              <a:t>A senior network engineer told this story to a tour being given to Cisco Academy students: Have you been taught spanning tree? When the students replied yes, he said let me tell you one of my gravest mistakes as a young network administrator. He was working from Florida on a switch in their Washington state office. That office had few traders and no in-house support staff. The site was supported and maintained by those in Florida. Spanning tree errors were occurring on the Washington switches. The network administrator turned spanning tree off and within one minute could no longer access the switch. The administrator remotely accessed a different switch, but soon the administrator was locked out of that switch as well. The administrator had to get on a plane and fly across the country to physically console into the switches, turn spanning tree back on, and then troubleshoot the spanning tree problem. The moral of this story is to NEVER turn spanning tree off. It is there to help with Layer 2 redundancy issues.</a:t>
            </a:r>
          </a:p>
          <a:p>
            <a:pPr lvl="1"/>
            <a:endParaRPr lang="en-US" dirty="0" smtClean="0"/>
          </a:p>
        </p:txBody>
      </p:sp>
      <p:sp>
        <p:nvSpPr>
          <p:cNvPr id="2" name="Title 1"/>
          <p:cNvSpPr>
            <a:spLocks noGrp="1"/>
          </p:cNvSpPr>
          <p:nvPr>
            <p:ph type="title"/>
          </p:nvPr>
        </p:nvSpPr>
        <p:spPr/>
        <p:txBody>
          <a:bodyPr/>
          <a:lstStyle/>
          <a:p>
            <a:r>
              <a:rPr lang="en-US" dirty="0" smtClean="0"/>
              <a:t>Chapter 3: Best Practices (Cont.)</a:t>
            </a:r>
            <a:endParaRPr lang="en-US" dirty="0"/>
          </a:p>
        </p:txBody>
      </p:sp>
    </p:spTree>
    <p:extLst>
      <p:ext uri="{BB962C8B-B14F-4D97-AF65-F5344CB8AC3E}">
        <p14:creationId xmlns:p14="http://schemas.microsoft.com/office/powerpoint/2010/main" val="311914667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667208"/>
            <a:ext cx="8853286" cy="4155319"/>
          </a:xfrm>
        </p:spPr>
        <p:txBody>
          <a:bodyPr/>
          <a:lstStyle/>
          <a:p>
            <a:r>
              <a:rPr lang="en-US" dirty="0" smtClean="0"/>
              <a:t>In order to handle STP problems, the network engineer must understand how STP operates.</a:t>
            </a:r>
          </a:p>
          <a:p>
            <a:r>
              <a:rPr lang="en-US" dirty="0" smtClean="0"/>
              <a:t>Spanning tree issues include slow traffic flow, slow remote connectivity to a switch in the affected area, and increase of dropped frames.</a:t>
            </a:r>
          </a:p>
          <a:p>
            <a:r>
              <a:rPr lang="en-US" dirty="0" smtClean="0"/>
              <a:t>Show the flowchart on 3.3.3.1. Key troubleshooting commands:</a:t>
            </a:r>
          </a:p>
          <a:p>
            <a:pPr lvl="1"/>
            <a:r>
              <a:rPr lang="en-US" b="1" dirty="0" smtClean="0"/>
              <a:t>show </a:t>
            </a:r>
            <a:r>
              <a:rPr lang="en-US" b="1" dirty="0" err="1" smtClean="0"/>
              <a:t>cdp</a:t>
            </a:r>
            <a:r>
              <a:rPr lang="en-US" b="1" dirty="0" smtClean="0"/>
              <a:t> neighbors </a:t>
            </a:r>
            <a:r>
              <a:rPr lang="en-US" dirty="0" smtClean="0"/>
              <a:t> - see if adjacent devices can see each other. CDP is a Layer 2 technology that verifies whether one Cisco device can detect another directly connected Cisco device.</a:t>
            </a:r>
          </a:p>
          <a:p>
            <a:pPr lvl="1"/>
            <a:r>
              <a:rPr lang="en-US" b="1" dirty="0" smtClean="0"/>
              <a:t>show spanning-tree </a:t>
            </a:r>
            <a:r>
              <a:rPr lang="en-US" b="1" dirty="0" err="1" smtClean="0"/>
              <a:t>vlan</a:t>
            </a:r>
            <a:r>
              <a:rPr lang="en-US" b="1" dirty="0" smtClean="0"/>
              <a:t> </a:t>
            </a:r>
            <a:r>
              <a:rPr lang="en-US" b="1" i="1" dirty="0" err="1" smtClean="0"/>
              <a:t>vlan_number</a:t>
            </a:r>
            <a:r>
              <a:rPr lang="en-US" b="1" dirty="0" smtClean="0"/>
              <a:t> </a:t>
            </a:r>
            <a:r>
              <a:rPr lang="en-US" dirty="0" smtClean="0"/>
              <a:t>– used to verify root bridge and port states. A technician should know what the STP states are normally, but this is not always realistic in the field. </a:t>
            </a:r>
          </a:p>
          <a:p>
            <a:r>
              <a:rPr lang="en-US" dirty="0" smtClean="0"/>
              <a:t>Techniques to fix STP issues:</a:t>
            </a:r>
          </a:p>
          <a:p>
            <a:pPr lvl="1"/>
            <a:r>
              <a:rPr lang="en-US" dirty="0" smtClean="0"/>
              <a:t>Identify the VLAN or set of switches affected by the problem.</a:t>
            </a:r>
          </a:p>
          <a:p>
            <a:pPr lvl="1"/>
            <a:r>
              <a:rPr lang="en-US" dirty="0" smtClean="0"/>
              <a:t>Ensure the affected topology is known (what specific ports are used between two switches).</a:t>
            </a:r>
          </a:p>
          <a:p>
            <a:pPr lvl="1"/>
            <a:r>
              <a:rPr lang="en-US" dirty="0" smtClean="0"/>
              <a:t>Disconnect redundant links or shut the redundant ports down, if possible. </a:t>
            </a:r>
            <a:endParaRPr lang="en-US" dirty="0"/>
          </a:p>
          <a:p>
            <a:pPr lvl="1"/>
            <a:r>
              <a:rPr lang="en-US" dirty="0" smtClean="0"/>
              <a:t>Restore disconnected redundant links one by one to monitor affects on spanning tree.</a:t>
            </a:r>
          </a:p>
          <a:p>
            <a:pPr lvl="1"/>
            <a:endParaRPr lang="en-US" dirty="0" smtClean="0"/>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3: Best Practices (Cont.)</a:t>
            </a:r>
            <a:endParaRPr lang="en-US" dirty="0"/>
          </a:p>
        </p:txBody>
      </p:sp>
    </p:spTree>
    <p:extLst>
      <p:ext uri="{BB962C8B-B14F-4D97-AF65-F5344CB8AC3E}">
        <p14:creationId xmlns:p14="http://schemas.microsoft.com/office/powerpoint/2010/main" val="185195202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p>
          <a:p>
            <a:r>
              <a:rPr lang="en-US" dirty="0" smtClean="0"/>
              <a:t>A good time for students to take the CCENT certification is after taking RSE, but some take it while taking the </a:t>
            </a:r>
            <a:r>
              <a:rPr lang="en-US" dirty="0" err="1" smtClean="0"/>
              <a:t>ScaN</a:t>
            </a:r>
            <a:r>
              <a:rPr lang="en-US" dirty="0" smtClean="0"/>
              <a:t> course. Students preparing for the CCENT certification, could view the 15 lessons and videos contained at the Cisco Networking/CCENT </a:t>
            </a:r>
            <a:r>
              <a:rPr lang="en-US" dirty="0" err="1" smtClean="0"/>
              <a:t>Wikiversity</a:t>
            </a:r>
            <a:r>
              <a:rPr lang="en-US" dirty="0"/>
              <a:t> site: </a:t>
            </a:r>
            <a:r>
              <a:rPr lang="en-US" dirty="0">
                <a:hlinkClick r:id="rId5"/>
              </a:rPr>
              <a:t>https://</a:t>
            </a:r>
            <a:r>
              <a:rPr lang="en-US" dirty="0" smtClean="0">
                <a:hlinkClick r:id="rId5"/>
              </a:rPr>
              <a:t>en.wikiversity.org/wiki/Cisco_Networking/CCENT</a:t>
            </a:r>
            <a:r>
              <a:rPr lang="en-US" dirty="0" smtClean="0"/>
              <a:t> </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3: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3: STP</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3</a:t>
            </a:r>
            <a:r>
              <a:rPr lang="en-CA" sz="1600" dirty="0" smtClean="0"/>
              <a:t>.1 Spanning Tree Concepts</a:t>
            </a:r>
            <a:endParaRPr lang="en-CA" sz="1600" dirty="0"/>
          </a:p>
          <a:p>
            <a:pPr marL="469106" lvl="1" indent="-214313">
              <a:buFont typeface="Arial" panose="020B0604020202020204" pitchFamily="34" charset="0"/>
              <a:buChar char="•"/>
            </a:pPr>
            <a:r>
              <a:rPr lang="en-US" sz="1600" dirty="0" smtClean="0"/>
              <a:t>Build a simple switched network with redundant links.</a:t>
            </a:r>
          </a:p>
          <a:p>
            <a:pPr marL="542131" lvl="2" indent="-214313">
              <a:buFont typeface="Arial" panose="020B0604020202020204" pitchFamily="34" charset="0"/>
              <a:buChar char="•"/>
            </a:pPr>
            <a:r>
              <a:rPr lang="en-US" sz="1400" dirty="0" smtClean="0"/>
              <a:t>Explain common problems in a redundant, switched network.</a:t>
            </a:r>
            <a:endParaRPr lang="en-US" sz="1400" dirty="0"/>
          </a:p>
          <a:p>
            <a:pPr marL="542131" lvl="2" indent="-214313">
              <a:buFont typeface="Arial" panose="020B0604020202020204" pitchFamily="34" charset="0"/>
              <a:buChar char="•"/>
            </a:pPr>
            <a:r>
              <a:rPr lang="en-US" sz="1400" dirty="0" smtClean="0"/>
              <a:t>Build a simple, switched network using STP.</a:t>
            </a:r>
          </a:p>
          <a:p>
            <a:pPr marL="286941" indent="-285750"/>
            <a:r>
              <a:rPr lang="en-CA" sz="1600" dirty="0" smtClean="0"/>
              <a:t>3.2 Varieties of Spanning Tree Protocols</a:t>
            </a:r>
            <a:endParaRPr lang="en-CA" sz="1600" dirty="0"/>
          </a:p>
          <a:p>
            <a:pPr marL="469106" lvl="1" indent="-214313">
              <a:buFont typeface="Arial" panose="020B0604020202020204" pitchFamily="34" charset="0"/>
              <a:buChar char="•"/>
            </a:pPr>
            <a:r>
              <a:rPr lang="en-US" sz="1600" dirty="0" smtClean="0"/>
              <a:t>Explain how different varieties of spanning tree protocols operate.</a:t>
            </a:r>
          </a:p>
          <a:p>
            <a:pPr marL="542131" lvl="2" indent="-214313">
              <a:buFont typeface="Arial" panose="020B0604020202020204" pitchFamily="34" charset="0"/>
              <a:buChar char="•"/>
            </a:pPr>
            <a:r>
              <a:rPr lang="en-US" sz="1400" dirty="0" smtClean="0"/>
              <a:t>Describe the different spanning tree varieties.</a:t>
            </a:r>
          </a:p>
          <a:p>
            <a:pPr marL="542131" lvl="2" indent="-214313">
              <a:buFont typeface="Arial" panose="020B0604020202020204" pitchFamily="34" charset="0"/>
              <a:buChar char="•"/>
            </a:pPr>
            <a:r>
              <a:rPr lang="en-US" sz="1400" dirty="0" smtClean="0"/>
              <a:t>Explain how PVST+ operates.</a:t>
            </a:r>
          </a:p>
          <a:p>
            <a:pPr marL="542131" lvl="2" indent="-214313">
              <a:buFont typeface="Arial" panose="020B0604020202020204" pitchFamily="34" charset="0"/>
              <a:buChar char="•"/>
            </a:pPr>
            <a:r>
              <a:rPr lang="en-US" sz="1400" dirty="0" smtClean="0"/>
              <a:t>Explain how Rapid PVST+ operates.</a:t>
            </a:r>
          </a:p>
        </p:txBody>
      </p:sp>
      <p:sp>
        <p:nvSpPr>
          <p:cNvPr id="4098" name="Rectangle 33"/>
          <p:cNvSpPr>
            <a:spLocks noGrp="1" noChangeArrowheads="1"/>
          </p:cNvSpPr>
          <p:nvPr>
            <p:ph type="title"/>
          </p:nvPr>
        </p:nvSpPr>
        <p:spPr/>
        <p:txBody>
          <a:bodyPr/>
          <a:lstStyle/>
          <a:p>
            <a:pPr eaLnBrk="1" hangingPunct="1"/>
            <a:r>
              <a:rPr lang="en-US" dirty="0" smtClean="0"/>
              <a:t>Chapter 3 -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3.3 Spanning Tree Configuration</a:t>
            </a:r>
            <a:endParaRPr lang="en-CA" sz="1600" dirty="0"/>
          </a:p>
          <a:p>
            <a:pPr marL="469106" lvl="1" indent="-214313">
              <a:buFont typeface="Arial" panose="020B0604020202020204" pitchFamily="34" charset="0"/>
              <a:buChar char="•"/>
            </a:pPr>
            <a:r>
              <a:rPr lang="en-US" sz="1600" dirty="0" smtClean="0"/>
              <a:t>Implement PVST+ and Rapid PVST+ in a switched LAN environment.</a:t>
            </a:r>
          </a:p>
          <a:p>
            <a:pPr marL="542131" lvl="2" indent="-214313">
              <a:buFont typeface="Arial" panose="020B0604020202020204" pitchFamily="34" charset="0"/>
              <a:buChar char="•"/>
            </a:pPr>
            <a:r>
              <a:rPr lang="en-US" sz="1400" dirty="0" smtClean="0"/>
              <a:t>Configure PVST+ in a switched LAN environment.</a:t>
            </a:r>
          </a:p>
          <a:p>
            <a:pPr marL="542131" lvl="2" indent="-214313">
              <a:buFont typeface="Arial" panose="020B0604020202020204" pitchFamily="34" charset="0"/>
              <a:buChar char="•"/>
            </a:pPr>
            <a:r>
              <a:rPr lang="en-US" sz="1400" dirty="0"/>
              <a:t>Configure </a:t>
            </a:r>
            <a:r>
              <a:rPr lang="en-US" sz="1400" dirty="0" smtClean="0"/>
              <a:t>Rapid PVST</a:t>
            </a:r>
            <a:r>
              <a:rPr lang="en-US" sz="1400" dirty="0"/>
              <a:t>+ in a </a:t>
            </a:r>
            <a:r>
              <a:rPr lang="en-US" sz="1400" dirty="0" smtClean="0"/>
              <a:t>switched </a:t>
            </a:r>
            <a:r>
              <a:rPr lang="en-US" sz="1400" dirty="0"/>
              <a:t>LAN environment.</a:t>
            </a:r>
          </a:p>
          <a:p>
            <a:pPr marL="542131" lvl="2" indent="-214313">
              <a:buFont typeface="Arial" panose="020B0604020202020204" pitchFamily="34" charset="0"/>
              <a:buChar char="•"/>
            </a:pPr>
            <a:r>
              <a:rPr lang="en-US" sz="1400" dirty="0" smtClean="0"/>
              <a:t>Analyze common STP configuration issues.</a:t>
            </a:r>
          </a:p>
          <a:p>
            <a:pPr marL="469106" lvl="1" indent="-214313">
              <a:buFont typeface="Arial" panose="020B0604020202020204" pitchFamily="34" charset="0"/>
              <a:buChar char="•"/>
            </a:pPr>
            <a:endParaRPr lang="en-US" sz="1600" dirty="0"/>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3 -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79603" cy="1802391"/>
          </a:xfrm>
        </p:spPr>
        <p:txBody>
          <a:bodyPr/>
          <a:lstStyle/>
          <a:p>
            <a:r>
              <a:rPr lang="en-US" dirty="0"/>
              <a:t>Chapter </a:t>
            </a:r>
            <a:r>
              <a:rPr lang="en-US" dirty="0" smtClean="0"/>
              <a:t>3: STP</a:t>
            </a:r>
            <a:endParaRPr lang="en-US" dirty="0"/>
          </a:p>
        </p:txBody>
      </p:sp>
      <p:sp>
        <p:nvSpPr>
          <p:cNvPr id="3" name="Rectangle 2"/>
          <p:cNvSpPr/>
          <p:nvPr/>
        </p:nvSpPr>
        <p:spPr>
          <a:xfrm>
            <a:off x="628650" y="3436035"/>
            <a:ext cx="4572000" cy="369332"/>
          </a:xfrm>
          <a:prstGeom prst="rect">
            <a:avLst/>
          </a:prstGeom>
        </p:spPr>
        <p:txBody>
          <a:bodyPr>
            <a:spAutoFit/>
          </a:bodyPr>
          <a:lstStyle/>
          <a:p>
            <a:r>
              <a:rPr lang="en-US" b="1" dirty="0" smtClean="0"/>
              <a:t>Scaling Networks v6.0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3</a:t>
            </a:r>
            <a:r>
              <a:rPr lang="en-US" dirty="0" smtClean="0"/>
              <a:t>.1 STP Operation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Switched networks commonly have redundant paths and </a:t>
            </a:r>
            <a:br>
              <a:rPr lang="en-US" altLang="ja-JP" dirty="0" smtClean="0"/>
            </a:br>
            <a:r>
              <a:rPr lang="en-US" altLang="ja-JP" dirty="0" smtClean="0"/>
              <a:t>even redundant links between the same two devices.</a:t>
            </a:r>
          </a:p>
          <a:p>
            <a:pPr lvl="1"/>
            <a:r>
              <a:rPr lang="en-US" altLang="ja-JP" dirty="0" smtClean="0"/>
              <a:t>Redundant paths eliminate a single point of failure in order </a:t>
            </a:r>
            <a:br>
              <a:rPr lang="en-US" altLang="ja-JP" dirty="0" smtClean="0"/>
            </a:br>
            <a:r>
              <a:rPr lang="en-US" altLang="ja-JP" dirty="0" smtClean="0"/>
              <a:t>to improve reliability and availability.</a:t>
            </a:r>
          </a:p>
          <a:p>
            <a:pPr lvl="1"/>
            <a:r>
              <a:rPr lang="en-US" altLang="ja-JP" dirty="0" smtClean="0"/>
              <a:t>Redundant paths can cause physical and logical Layer 2 </a:t>
            </a:r>
            <a:br>
              <a:rPr lang="en-US" altLang="ja-JP" dirty="0" smtClean="0"/>
            </a:br>
            <a:r>
              <a:rPr lang="en-US" altLang="ja-JP" dirty="0" smtClean="0"/>
              <a:t>loops.</a:t>
            </a:r>
          </a:p>
          <a:p>
            <a:r>
              <a:rPr lang="en-US" altLang="ja-JP" dirty="0" smtClean="0"/>
              <a:t>Spanning Tree Protocol (STP) is a Layer 2 protocol that </a:t>
            </a:r>
            <a:br>
              <a:rPr lang="en-US" altLang="ja-JP" dirty="0" smtClean="0"/>
            </a:br>
            <a:r>
              <a:rPr lang="en-US" altLang="ja-JP" dirty="0" smtClean="0"/>
              <a:t>helps especially when there are redundant links.</a:t>
            </a:r>
          </a:p>
          <a:p>
            <a:r>
              <a:rPr lang="en-US" altLang="ja-JP" dirty="0" smtClean="0"/>
              <a:t>Layer 2 loop issues</a:t>
            </a:r>
          </a:p>
          <a:p>
            <a:pPr lvl="1"/>
            <a:r>
              <a:rPr lang="en-US" altLang="ja-JP" dirty="0" smtClean="0"/>
              <a:t>Mac database instability – copies of the same frame being received on different ports.</a:t>
            </a:r>
          </a:p>
          <a:p>
            <a:pPr lvl="1"/>
            <a:r>
              <a:rPr lang="en-US" altLang="ja-JP" dirty="0" smtClean="0"/>
              <a:t>Broadcast storms – broadcasts are flooded endlessly causing network disruption.</a:t>
            </a:r>
          </a:p>
          <a:p>
            <a:pPr lvl="1"/>
            <a:r>
              <a:rPr lang="en-US" altLang="ja-JP" dirty="0" smtClean="0"/>
              <a:t>Multiple frame transmission – multiple copies of unicast frames delivered to the same destination.</a:t>
            </a:r>
          </a:p>
          <a:p>
            <a:pPr lvl="1"/>
            <a:endParaRPr lang="en-US" altLang="ja-JP" dirty="0" smtClean="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Redundancy at OSI Layers 1 and 2</a:t>
            </a:r>
          </a:p>
        </p:txBody>
      </p:sp>
      <p:pic>
        <p:nvPicPr>
          <p:cNvPr id="4" name="Picture 3"/>
          <p:cNvPicPr>
            <a:picLocks noChangeAspect="1"/>
          </p:cNvPicPr>
          <p:nvPr/>
        </p:nvPicPr>
        <p:blipFill>
          <a:blip r:embed="rId3"/>
          <a:stretch>
            <a:fillRect/>
          </a:stretch>
        </p:blipFill>
        <p:spPr>
          <a:xfrm>
            <a:off x="5325534" y="389466"/>
            <a:ext cx="3818466" cy="2593805"/>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Ethernet frames do not have a time to live (TTL) field like the </a:t>
            </a:r>
            <a:br>
              <a:rPr lang="en-US" altLang="ja-JP" dirty="0" smtClean="0"/>
            </a:br>
            <a:r>
              <a:rPr lang="en-US" altLang="ja-JP" dirty="0" smtClean="0"/>
              <a:t>Layer 3 IP header has. This means that Ethernet has no </a:t>
            </a:r>
            <a:br>
              <a:rPr lang="en-US" altLang="ja-JP" dirty="0" smtClean="0"/>
            </a:br>
            <a:r>
              <a:rPr lang="en-US" altLang="ja-JP" dirty="0" smtClean="0"/>
              <a:t>mechanism to drop frames that propagate endlessly. This can</a:t>
            </a:r>
          </a:p>
          <a:p>
            <a:pPr marL="0" indent="0">
              <a:buNone/>
            </a:pPr>
            <a:r>
              <a:rPr lang="en-US" altLang="ja-JP" dirty="0" smtClean="0"/>
              <a:t> result in MAC database instability.</a:t>
            </a:r>
          </a:p>
          <a:p>
            <a:pPr marL="558800" lvl="2" indent="-342900">
              <a:buFont typeface="+mj-lt"/>
              <a:buAutoNum type="arabicPeriod"/>
            </a:pPr>
            <a:r>
              <a:rPr lang="en-US" altLang="ja-JP" dirty="0" smtClean="0"/>
              <a:t>PC1 sends a broadcast frame to S2.</a:t>
            </a:r>
          </a:p>
          <a:p>
            <a:pPr marL="558800" lvl="2" indent="-342900">
              <a:buFont typeface="+mj-lt"/>
              <a:buAutoNum type="arabicPeriod"/>
            </a:pPr>
            <a:r>
              <a:rPr lang="en-US" altLang="ja-JP" dirty="0" smtClean="0"/>
              <a:t>S2 updates the MAC address table for PC1’s MAC address on port 11.</a:t>
            </a:r>
          </a:p>
          <a:p>
            <a:pPr marL="558800" lvl="2" indent="-342900">
              <a:buFont typeface="+mj-lt"/>
              <a:buAutoNum type="arabicPeriod"/>
            </a:pPr>
            <a:r>
              <a:rPr lang="en-US" altLang="ja-JP" dirty="0" smtClean="0"/>
              <a:t>S2 forwards the frame out all ports except the port the frame came in </a:t>
            </a:r>
            <a:br>
              <a:rPr lang="en-US" altLang="ja-JP" dirty="0" smtClean="0"/>
            </a:br>
            <a:r>
              <a:rPr lang="en-US" altLang="ja-JP" dirty="0" smtClean="0"/>
              <a:t>on. S1 and S3 receive the frame on a trunk and update their own MAC </a:t>
            </a:r>
            <a:br>
              <a:rPr lang="en-US" altLang="ja-JP" dirty="0" smtClean="0"/>
            </a:br>
            <a:r>
              <a:rPr lang="en-US" altLang="ja-JP" dirty="0" smtClean="0"/>
              <a:t>address tables that PC1 is reachable through the trunk port.</a:t>
            </a:r>
          </a:p>
          <a:p>
            <a:pPr marL="558800" lvl="2" indent="-342900">
              <a:buFont typeface="+mj-lt"/>
              <a:buAutoNum type="arabicPeriod"/>
            </a:pPr>
            <a:r>
              <a:rPr lang="en-US" altLang="ja-JP" dirty="0" smtClean="0"/>
              <a:t>S1 and S3 send the frame out all ports except the port it came in on.</a:t>
            </a:r>
          </a:p>
          <a:p>
            <a:pPr marL="558800" lvl="2" indent="-342900">
              <a:buFont typeface="+mj-lt"/>
              <a:buAutoNum type="arabicPeriod"/>
            </a:pPr>
            <a:r>
              <a:rPr lang="en-US" altLang="ja-JP" dirty="0" smtClean="0"/>
              <a:t>When S1 sends the frame out port 2 (Trunk 3), S3 updates the MAC </a:t>
            </a:r>
            <a:br>
              <a:rPr lang="en-US" altLang="ja-JP" dirty="0" smtClean="0"/>
            </a:br>
            <a:r>
              <a:rPr lang="en-US" altLang="ja-JP" dirty="0" smtClean="0"/>
              <a:t>address table to reflect that PC1 is now reachable through port 1.</a:t>
            </a:r>
          </a:p>
          <a:p>
            <a:pPr marL="362648" lvl="1" indent="-173736"/>
            <a:r>
              <a:rPr lang="en-US" altLang="ja-JP" dirty="0" smtClean="0"/>
              <a:t>A host caught in a network loop is not accessible to other hosts.</a:t>
            </a:r>
          </a:p>
          <a:p>
            <a:pPr marL="362648" lvl="1" indent="-173736"/>
            <a:r>
              <a:rPr lang="en-US" altLang="ja-JP" dirty="0" smtClean="0"/>
              <a:t>Due to constant changes in the MAC address table, Switches S3 </a:t>
            </a:r>
            <a:br>
              <a:rPr lang="en-US" altLang="ja-JP" dirty="0" smtClean="0"/>
            </a:br>
            <a:r>
              <a:rPr lang="en-US" altLang="ja-JP" dirty="0" smtClean="0"/>
              <a:t>and S1 do not know which port to forward frames.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Issues with Layer 1 Redundancy: MAC Database Instability</a:t>
            </a:r>
          </a:p>
        </p:txBody>
      </p:sp>
      <p:pic>
        <p:nvPicPr>
          <p:cNvPr id="3" name="Picture 2"/>
          <p:cNvPicPr>
            <a:picLocks noChangeAspect="1"/>
          </p:cNvPicPr>
          <p:nvPr/>
        </p:nvPicPr>
        <p:blipFill>
          <a:blip r:embed="rId3"/>
          <a:stretch>
            <a:fillRect/>
          </a:stretch>
        </p:blipFill>
        <p:spPr>
          <a:xfrm>
            <a:off x="5909734" y="763603"/>
            <a:ext cx="3115733" cy="1943085"/>
          </a:xfrm>
          <a:prstGeom prst="rect">
            <a:avLst/>
          </a:prstGeom>
        </p:spPr>
      </p:pic>
      <p:pic>
        <p:nvPicPr>
          <p:cNvPr id="5" name="Picture 4"/>
          <p:cNvPicPr>
            <a:picLocks noChangeAspect="1"/>
          </p:cNvPicPr>
          <p:nvPr/>
        </p:nvPicPr>
        <p:blipFill>
          <a:blip r:embed="rId4"/>
          <a:stretch>
            <a:fillRect/>
          </a:stretch>
        </p:blipFill>
        <p:spPr>
          <a:xfrm>
            <a:off x="5926668" y="2767877"/>
            <a:ext cx="2973916" cy="1861411"/>
          </a:xfrm>
          <a:prstGeom prst="rect">
            <a:avLst/>
          </a:prstGeom>
        </p:spPr>
      </p:pic>
    </p:spTree>
    <p:extLst>
      <p:ext uri="{BB962C8B-B14F-4D97-AF65-F5344CB8AC3E}">
        <p14:creationId xmlns:p14="http://schemas.microsoft.com/office/powerpoint/2010/main" val="237974484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Broadcast storm – so many broadcast frames in a Layer 2 loop that use all available bandwidth and make the network unreachable for legitimate network traffic. </a:t>
            </a:r>
          </a:p>
          <a:p>
            <a:pPr lvl="1"/>
            <a:r>
              <a:rPr lang="en-US" altLang="ja-JP" dirty="0" smtClean="0"/>
              <a:t>Causes a denial of service (</a:t>
            </a:r>
            <a:r>
              <a:rPr lang="en-US" altLang="ja-JP" dirty="0" err="1" smtClean="0"/>
              <a:t>DoS</a:t>
            </a:r>
            <a:r>
              <a:rPr lang="en-US" altLang="ja-JP" dirty="0" smtClean="0"/>
              <a:t>)</a:t>
            </a:r>
          </a:p>
          <a:p>
            <a:pPr lvl="1"/>
            <a:r>
              <a:rPr lang="en-US" altLang="ja-JP" dirty="0" smtClean="0"/>
              <a:t>Can develop in seconds and bring the network down</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Issues with Layer 1 Redundancy: Broadcast Storms</a:t>
            </a:r>
          </a:p>
        </p:txBody>
      </p:sp>
      <p:pic>
        <p:nvPicPr>
          <p:cNvPr id="4" name="Picture 3"/>
          <p:cNvPicPr>
            <a:picLocks noChangeAspect="1"/>
          </p:cNvPicPr>
          <p:nvPr/>
        </p:nvPicPr>
        <p:blipFill>
          <a:blip r:embed="rId3"/>
          <a:stretch>
            <a:fillRect/>
          </a:stretch>
        </p:blipFill>
        <p:spPr>
          <a:xfrm>
            <a:off x="1710267" y="2060933"/>
            <a:ext cx="4354512" cy="2495192"/>
          </a:xfrm>
          <a:prstGeom prst="rect">
            <a:avLst/>
          </a:prstGeom>
        </p:spPr>
      </p:pic>
    </p:spTree>
    <p:extLst>
      <p:ext uri="{BB962C8B-B14F-4D97-AF65-F5344CB8AC3E}">
        <p14:creationId xmlns:p14="http://schemas.microsoft.com/office/powerpoint/2010/main" val="347323451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639732" y="822191"/>
            <a:ext cx="4349869" cy="4155319"/>
          </a:xfrm>
        </p:spPr>
        <p:txBody>
          <a:bodyPr/>
          <a:lstStyle/>
          <a:p>
            <a:r>
              <a:rPr lang="en-US" altLang="ja-JP" dirty="0" smtClean="0"/>
              <a:t>An unknown unicast frame is when the switch does not have the destination MAC address in its MAC address table and has to broadcast the frame out all ports except the port the frame was received on (the ingress port).</a:t>
            </a:r>
          </a:p>
          <a:p>
            <a:r>
              <a:rPr lang="en-US" altLang="ja-JP" dirty="0" smtClean="0"/>
              <a:t>Unknown unicast frames sent onto a looped network can result in duplicate frames arriving at the destination device.</a:t>
            </a:r>
          </a:p>
          <a:p>
            <a:pPr marL="531812" lvl="1" indent="-342900">
              <a:buFont typeface="+mj-lt"/>
              <a:buAutoNum type="arabicPeriod"/>
            </a:pPr>
            <a:r>
              <a:rPr lang="en-US" altLang="ja-JP" dirty="0" smtClean="0"/>
              <a:t>PC1 sends a frame destined for PC4.</a:t>
            </a:r>
          </a:p>
          <a:p>
            <a:pPr marL="531812" lvl="1" indent="-342900">
              <a:buFont typeface="+mj-lt"/>
              <a:buAutoNum type="arabicPeriod"/>
            </a:pPr>
            <a:r>
              <a:rPr lang="en-US" altLang="ja-JP" dirty="0" smtClean="0"/>
              <a:t>S2 does not have PC4’s MAC address in the MAC address table so it forwards the frame out all ports including the trunks that lead to S1 and S3. S1 sends the frame to PC4. S3 also sends a copy of the frame over to S1 which delivers the same frame again to PC4.</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Issues with Layer 1 Redundancy: Duplicate Unicast Frames</a:t>
            </a:r>
          </a:p>
        </p:txBody>
      </p:sp>
      <p:pic>
        <p:nvPicPr>
          <p:cNvPr id="2" name="Picture 1"/>
          <p:cNvPicPr>
            <a:picLocks noChangeAspect="1"/>
          </p:cNvPicPr>
          <p:nvPr/>
        </p:nvPicPr>
        <p:blipFill>
          <a:blip r:embed="rId3"/>
          <a:stretch>
            <a:fillRect/>
          </a:stretch>
        </p:blipFill>
        <p:spPr>
          <a:xfrm>
            <a:off x="577926" y="1349204"/>
            <a:ext cx="3599315" cy="2308395"/>
          </a:xfrm>
          <a:prstGeom prst="rect">
            <a:avLst/>
          </a:prstGeom>
        </p:spPr>
      </p:pic>
    </p:spTree>
    <p:extLst>
      <p:ext uri="{BB962C8B-B14F-4D97-AF65-F5344CB8AC3E}">
        <p14:creationId xmlns:p14="http://schemas.microsoft.com/office/powerpoint/2010/main" val="415992935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Packet Tracer – Examining a Redundant Design</a:t>
            </a:r>
          </a:p>
        </p:txBody>
      </p:sp>
      <p:pic>
        <p:nvPicPr>
          <p:cNvPr id="2" name="Picture 1"/>
          <p:cNvPicPr>
            <a:picLocks noChangeAspect="1"/>
          </p:cNvPicPr>
          <p:nvPr/>
        </p:nvPicPr>
        <p:blipFill>
          <a:blip r:embed="rId3"/>
          <a:stretch>
            <a:fillRect/>
          </a:stretch>
        </p:blipFill>
        <p:spPr>
          <a:xfrm>
            <a:off x="1540932" y="1030930"/>
            <a:ext cx="4648199" cy="3562236"/>
          </a:xfrm>
          <a:prstGeom prst="rect">
            <a:avLst/>
          </a:prstGeom>
        </p:spPr>
      </p:pic>
    </p:spTree>
    <p:extLst>
      <p:ext uri="{BB962C8B-B14F-4D97-AF65-F5344CB8AC3E}">
        <p14:creationId xmlns:p14="http://schemas.microsoft.com/office/powerpoint/2010/main" val="320082753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06399" y="822191"/>
            <a:ext cx="4349869" cy="4155319"/>
          </a:xfrm>
        </p:spPr>
        <p:txBody>
          <a:bodyPr/>
          <a:lstStyle/>
          <a:p>
            <a:r>
              <a:rPr lang="en-US" altLang="ja-JP" dirty="0" smtClean="0"/>
              <a:t>The Spanning Tree Protocol (STP) creates one logical path through the switch network (all destinations on the network).</a:t>
            </a:r>
          </a:p>
          <a:p>
            <a:pPr lvl="1"/>
            <a:r>
              <a:rPr lang="en-US" altLang="ja-JP" dirty="0" smtClean="0"/>
              <a:t>Blocks redundant paths that could cause a loop.</a:t>
            </a:r>
          </a:p>
          <a:p>
            <a:pPr lvl="1"/>
            <a:r>
              <a:rPr lang="en-US" altLang="ja-JP" dirty="0" smtClean="0"/>
              <a:t>STP sends bridge protocol data units (BPDUs) between Layer 2 devices in order to create the one logical path.</a:t>
            </a:r>
          </a:p>
          <a:p>
            <a:r>
              <a:rPr lang="en-US" altLang="ja-JP" dirty="0" smtClean="0"/>
              <a:t>A port on S2 is blocked so traffic can only flow one way between any two devices.</a:t>
            </a:r>
          </a:p>
          <a:p>
            <a:r>
              <a:rPr lang="en-US" altLang="ja-JP" dirty="0" smtClean="0"/>
              <a:t>When Trunk1 fails, the blocked port on S2 is unblocked and traffic can flow between S2 and S3.</a:t>
            </a:r>
          </a:p>
        </p:txBody>
      </p:sp>
      <p:sp>
        <p:nvSpPr>
          <p:cNvPr id="8194" name="Rectangle 2"/>
          <p:cNvSpPr>
            <a:spLocks noGrp="1" noChangeArrowheads="1"/>
          </p:cNvSpPr>
          <p:nvPr>
            <p:ph type="title"/>
          </p:nvPr>
        </p:nvSpPr>
        <p:spPr/>
        <p:txBody>
          <a:bodyPr/>
          <a:lstStyle/>
          <a:p>
            <a:r>
              <a:rPr lang="en-US" altLang="en-US" sz="1600" dirty="0" smtClean="0"/>
              <a:t>STP Operation</a:t>
            </a:r>
            <a:br>
              <a:rPr lang="en-US" altLang="en-US" sz="1600" dirty="0" smtClean="0"/>
            </a:br>
            <a:r>
              <a:rPr lang="en-US" altLang="en-US" dirty="0" smtClean="0"/>
              <a:t>Spanning Tree Algorithm: Introduction</a:t>
            </a:r>
          </a:p>
        </p:txBody>
      </p:sp>
      <p:pic>
        <p:nvPicPr>
          <p:cNvPr id="3" name="Picture 2"/>
          <p:cNvPicPr>
            <a:picLocks noChangeAspect="1"/>
          </p:cNvPicPr>
          <p:nvPr/>
        </p:nvPicPr>
        <p:blipFill>
          <a:blip r:embed="rId3"/>
          <a:stretch>
            <a:fillRect/>
          </a:stretch>
        </p:blipFill>
        <p:spPr>
          <a:xfrm>
            <a:off x="5494866" y="2773068"/>
            <a:ext cx="3334279" cy="1852377"/>
          </a:xfrm>
          <a:prstGeom prst="rect">
            <a:avLst/>
          </a:prstGeom>
        </p:spPr>
      </p:pic>
      <p:pic>
        <p:nvPicPr>
          <p:cNvPr id="4" name="Picture 3"/>
          <p:cNvPicPr>
            <a:picLocks noChangeAspect="1"/>
          </p:cNvPicPr>
          <p:nvPr/>
        </p:nvPicPr>
        <p:blipFill>
          <a:blip r:embed="rId4"/>
          <a:stretch>
            <a:fillRect/>
          </a:stretch>
        </p:blipFill>
        <p:spPr>
          <a:xfrm>
            <a:off x="5486400" y="432661"/>
            <a:ext cx="3657600" cy="2083526"/>
          </a:xfrm>
          <a:prstGeom prst="rect">
            <a:avLst/>
          </a:prstGeom>
        </p:spPr>
      </p:pic>
    </p:spTree>
    <p:extLst>
      <p:ext uri="{BB962C8B-B14F-4D97-AF65-F5344CB8AC3E}">
        <p14:creationId xmlns:p14="http://schemas.microsoft.com/office/powerpoint/2010/main" val="357317975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221134" cy="3318933"/>
          </a:xfrm>
        </p:spPr>
        <p:txBody>
          <a:bodyPr/>
          <a:lstStyle/>
          <a:p>
            <a:r>
              <a:rPr lang="en-US" altLang="ja-JP" dirty="0" smtClean="0"/>
              <a:t>Root bridge – one Layer 2 device in a switched network.</a:t>
            </a:r>
          </a:p>
          <a:p>
            <a:r>
              <a:rPr lang="en-US" altLang="ja-JP" dirty="0" smtClean="0"/>
              <a:t>Root port – one port on a switch that has the lowest </a:t>
            </a:r>
            <a:br>
              <a:rPr lang="en-US" altLang="ja-JP" dirty="0" smtClean="0"/>
            </a:br>
            <a:r>
              <a:rPr lang="en-US" altLang="ja-JP" dirty="0" smtClean="0"/>
              <a:t>cost to reach the root bridge.</a:t>
            </a:r>
          </a:p>
          <a:p>
            <a:r>
              <a:rPr lang="en-US" altLang="ja-JP" dirty="0" smtClean="0"/>
              <a:t>Designated port – selected on a per-segment (each </a:t>
            </a:r>
            <a:br>
              <a:rPr lang="en-US" altLang="ja-JP" dirty="0" smtClean="0"/>
            </a:br>
            <a:r>
              <a:rPr lang="en-US" altLang="ja-JP" dirty="0" smtClean="0"/>
              <a:t>link) basis, based on the cost to get back to root bridge </a:t>
            </a:r>
            <a:br>
              <a:rPr lang="en-US" altLang="ja-JP" dirty="0" smtClean="0"/>
            </a:br>
            <a:r>
              <a:rPr lang="en-US" altLang="ja-JP" dirty="0" smtClean="0"/>
              <a:t>for either side of the link.</a:t>
            </a:r>
          </a:p>
          <a:p>
            <a:r>
              <a:rPr lang="en-US" altLang="ja-JP" dirty="0" smtClean="0"/>
              <a:t>Alternate port – (RSTP only) </a:t>
            </a:r>
            <a:r>
              <a:rPr lang="en-US" dirty="0" smtClean="0"/>
              <a:t>backup port for </a:t>
            </a:r>
            <a:r>
              <a:rPr lang="en-US" dirty="0"/>
              <a:t>the designated port when the other side is not a root port</a:t>
            </a:r>
            <a:r>
              <a:rPr lang="en-US" dirty="0" smtClean="0"/>
              <a:t>.</a:t>
            </a:r>
          </a:p>
          <a:p>
            <a:r>
              <a:rPr lang="en-US" dirty="0" smtClean="0"/>
              <a:t>Backup port – (RSTP only) backup port for the root port.</a:t>
            </a:r>
            <a:endParaRPr lang="en-US" dirty="0"/>
          </a:p>
        </p:txBody>
      </p:sp>
      <p:sp>
        <p:nvSpPr>
          <p:cNvPr id="8194" name="Rectangle 2"/>
          <p:cNvSpPr>
            <a:spLocks noGrp="1" noChangeArrowheads="1"/>
          </p:cNvSpPr>
          <p:nvPr>
            <p:ph type="title"/>
          </p:nvPr>
        </p:nvSpPr>
        <p:spPr/>
        <p:txBody>
          <a:bodyPr/>
          <a:lstStyle/>
          <a:p>
            <a:r>
              <a:rPr lang="en-US" altLang="en-US" sz="1600" dirty="0" smtClean="0"/>
              <a:t>STP Operation</a:t>
            </a:r>
            <a:br>
              <a:rPr lang="en-US" altLang="en-US" sz="1600" dirty="0" smtClean="0"/>
            </a:br>
            <a:r>
              <a:rPr lang="en-US" altLang="en-US" dirty="0" smtClean="0"/>
              <a:t>Spanning Tree Algorithm: Port Roles</a:t>
            </a:r>
          </a:p>
        </p:txBody>
      </p:sp>
      <p:pic>
        <p:nvPicPr>
          <p:cNvPr id="2" name="Picture 1"/>
          <p:cNvPicPr>
            <a:picLocks noChangeAspect="1"/>
          </p:cNvPicPr>
          <p:nvPr/>
        </p:nvPicPr>
        <p:blipFill>
          <a:blip r:embed="rId3"/>
          <a:stretch>
            <a:fillRect/>
          </a:stretch>
        </p:blipFill>
        <p:spPr>
          <a:xfrm>
            <a:off x="5598400" y="629445"/>
            <a:ext cx="2815879" cy="1995222"/>
          </a:xfrm>
          <a:prstGeom prst="rect">
            <a:avLst/>
          </a:prstGeom>
        </p:spPr>
      </p:pic>
    </p:spTree>
    <p:extLst>
      <p:ext uri="{BB962C8B-B14F-4D97-AF65-F5344CB8AC3E}">
        <p14:creationId xmlns:p14="http://schemas.microsoft.com/office/powerpoint/2010/main" val="204412938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5435600" cy="3318933"/>
          </a:xfrm>
        </p:spPr>
        <p:txBody>
          <a:bodyPr/>
          <a:lstStyle/>
          <a:p>
            <a:r>
              <a:rPr lang="en-US" altLang="ja-JP" dirty="0" smtClean="0"/>
              <a:t>Lowest bridge ID (BID) becomes root bridge</a:t>
            </a:r>
          </a:p>
          <a:p>
            <a:pPr lvl="1"/>
            <a:r>
              <a:rPr lang="en-US" dirty="0" smtClean="0"/>
              <a:t>Originally BID had two fields: bridge priority and MAC address</a:t>
            </a:r>
          </a:p>
          <a:p>
            <a:pPr lvl="1"/>
            <a:r>
              <a:rPr lang="en-US" dirty="0" smtClean="0"/>
              <a:t>Bridge priority default is 32,768 (can change)</a:t>
            </a:r>
          </a:p>
          <a:p>
            <a:pPr lvl="1"/>
            <a:r>
              <a:rPr lang="en-US" dirty="0" smtClean="0"/>
              <a:t>Lowest MAC address (if bridge priority is not changed) becomes determinant for root bridge.</a:t>
            </a:r>
            <a:endParaRPr lang="en-US" dirty="0"/>
          </a:p>
        </p:txBody>
      </p:sp>
      <p:sp>
        <p:nvSpPr>
          <p:cNvPr id="8194" name="Rectangle 2"/>
          <p:cNvSpPr>
            <a:spLocks noGrp="1" noChangeArrowheads="1"/>
          </p:cNvSpPr>
          <p:nvPr>
            <p:ph type="title"/>
          </p:nvPr>
        </p:nvSpPr>
        <p:spPr/>
        <p:txBody>
          <a:bodyPr/>
          <a:lstStyle/>
          <a:p>
            <a:r>
              <a:rPr lang="en-US" altLang="en-US" sz="1600" dirty="0" smtClean="0"/>
              <a:t>STP Operation</a:t>
            </a:r>
            <a:br>
              <a:rPr lang="en-US" altLang="en-US" sz="1600" dirty="0" smtClean="0"/>
            </a:br>
            <a:r>
              <a:rPr lang="en-US" altLang="en-US" dirty="0" smtClean="0"/>
              <a:t>Spanning Tree Algorithm: Root Bridge</a:t>
            </a:r>
          </a:p>
        </p:txBody>
      </p:sp>
      <p:pic>
        <p:nvPicPr>
          <p:cNvPr id="3" name="Picture 2"/>
          <p:cNvPicPr>
            <a:picLocks noChangeAspect="1"/>
          </p:cNvPicPr>
          <p:nvPr/>
        </p:nvPicPr>
        <p:blipFill rotWithShape="1">
          <a:blip r:embed="rId3"/>
          <a:srcRect l="25042"/>
          <a:stretch/>
        </p:blipFill>
        <p:spPr>
          <a:xfrm>
            <a:off x="5562600" y="1390439"/>
            <a:ext cx="3318932" cy="1344295"/>
          </a:xfrm>
          <a:prstGeom prst="rect">
            <a:avLst/>
          </a:prstGeom>
        </p:spPr>
      </p:pic>
      <p:sp>
        <p:nvSpPr>
          <p:cNvPr id="6" name="Cloud Callout 5"/>
          <p:cNvSpPr/>
          <p:nvPr/>
        </p:nvSpPr>
        <p:spPr>
          <a:xfrm>
            <a:off x="6912532" y="0"/>
            <a:ext cx="2231468" cy="986008"/>
          </a:xfrm>
          <a:prstGeom prst="cloudCallout">
            <a:avLst>
              <a:gd name="adj1" fmla="val -35331"/>
              <a:gd name="adj2" fmla="val 11302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Supports per-VLAN STP operations</a:t>
            </a:r>
          </a:p>
        </p:txBody>
      </p:sp>
      <p:pic>
        <p:nvPicPr>
          <p:cNvPr id="4" name="Picture 3"/>
          <p:cNvPicPr>
            <a:picLocks noChangeAspect="1"/>
          </p:cNvPicPr>
          <p:nvPr/>
        </p:nvPicPr>
        <p:blipFill>
          <a:blip r:embed="rId4"/>
          <a:stretch>
            <a:fillRect/>
          </a:stretch>
        </p:blipFill>
        <p:spPr>
          <a:xfrm>
            <a:off x="3109384" y="2794000"/>
            <a:ext cx="2925233" cy="2283932"/>
          </a:xfrm>
          <a:prstGeom prst="rect">
            <a:avLst/>
          </a:prstGeom>
        </p:spPr>
      </p:pic>
    </p:spTree>
    <p:extLst>
      <p:ext uri="{BB962C8B-B14F-4D97-AF65-F5344CB8AC3E}">
        <p14:creationId xmlns:p14="http://schemas.microsoft.com/office/powerpoint/2010/main" val="147947536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610600" cy="3318933"/>
          </a:xfrm>
        </p:spPr>
        <p:txBody>
          <a:bodyPr/>
          <a:lstStyle/>
          <a:p>
            <a:r>
              <a:rPr lang="en-US" altLang="ja-JP" dirty="0" smtClean="0"/>
              <a:t>Root path cost is used to determine the role of the port and whether or not traffic is blocked.</a:t>
            </a:r>
          </a:p>
          <a:p>
            <a:r>
              <a:rPr lang="en-US" altLang="ja-JP" dirty="0" smtClean="0"/>
              <a:t>Can be modified with the </a:t>
            </a:r>
            <a:r>
              <a:rPr lang="en-US" altLang="ja-JP" b="1" dirty="0" smtClean="0"/>
              <a:t>spanning-tree cost </a:t>
            </a:r>
            <a:r>
              <a:rPr lang="en-US" altLang="ja-JP" dirty="0" smtClean="0"/>
              <a:t>interface command.</a:t>
            </a:r>
          </a:p>
        </p:txBody>
      </p:sp>
      <p:sp>
        <p:nvSpPr>
          <p:cNvPr id="8194" name="Rectangle 2"/>
          <p:cNvSpPr>
            <a:spLocks noGrp="1" noChangeArrowheads="1"/>
          </p:cNvSpPr>
          <p:nvPr>
            <p:ph type="title"/>
          </p:nvPr>
        </p:nvSpPr>
        <p:spPr>
          <a:xfrm>
            <a:off x="93135" y="176860"/>
            <a:ext cx="9144000" cy="757551"/>
          </a:xfrm>
        </p:spPr>
        <p:txBody>
          <a:bodyPr/>
          <a:lstStyle/>
          <a:p>
            <a:r>
              <a:rPr lang="en-US" altLang="en-US" sz="1600" dirty="0" smtClean="0"/>
              <a:t>STP Operation</a:t>
            </a:r>
            <a:br>
              <a:rPr lang="en-US" altLang="en-US" sz="1600" dirty="0" smtClean="0"/>
            </a:br>
            <a:r>
              <a:rPr lang="en-US" altLang="en-US" dirty="0" smtClean="0"/>
              <a:t>Spanning Tree Algorithm: </a:t>
            </a:r>
            <a:br>
              <a:rPr lang="en-US" altLang="en-US" dirty="0" smtClean="0"/>
            </a:br>
            <a:r>
              <a:rPr lang="en-US" altLang="en-US" dirty="0" smtClean="0"/>
              <a:t>Root Path Cost</a:t>
            </a:r>
          </a:p>
        </p:txBody>
      </p:sp>
      <p:pic>
        <p:nvPicPr>
          <p:cNvPr id="2" name="Picture 1"/>
          <p:cNvPicPr>
            <a:picLocks noChangeAspect="1"/>
          </p:cNvPicPr>
          <p:nvPr/>
        </p:nvPicPr>
        <p:blipFill>
          <a:blip r:embed="rId3"/>
          <a:stretch>
            <a:fillRect/>
          </a:stretch>
        </p:blipFill>
        <p:spPr>
          <a:xfrm>
            <a:off x="4042305" y="235592"/>
            <a:ext cx="4669895" cy="748128"/>
          </a:xfrm>
          <a:prstGeom prst="rect">
            <a:avLst/>
          </a:prstGeom>
        </p:spPr>
      </p:pic>
      <p:pic>
        <p:nvPicPr>
          <p:cNvPr id="5" name="Picture 4"/>
          <p:cNvPicPr>
            <a:picLocks noChangeAspect="1"/>
          </p:cNvPicPr>
          <p:nvPr/>
        </p:nvPicPr>
        <p:blipFill>
          <a:blip r:embed="rId4"/>
          <a:stretch>
            <a:fillRect/>
          </a:stretch>
        </p:blipFill>
        <p:spPr>
          <a:xfrm>
            <a:off x="220135" y="1948970"/>
            <a:ext cx="3598862" cy="2687058"/>
          </a:xfrm>
          <a:prstGeom prst="rect">
            <a:avLst/>
          </a:prstGeom>
        </p:spPr>
      </p:pic>
      <p:pic>
        <p:nvPicPr>
          <p:cNvPr id="7" name="Picture 6"/>
          <p:cNvPicPr>
            <a:picLocks noChangeAspect="1"/>
          </p:cNvPicPr>
          <p:nvPr/>
        </p:nvPicPr>
        <p:blipFill>
          <a:blip r:embed="rId5"/>
          <a:stretch>
            <a:fillRect/>
          </a:stretch>
        </p:blipFill>
        <p:spPr>
          <a:xfrm>
            <a:off x="5028279" y="2937934"/>
            <a:ext cx="2731420" cy="1778000"/>
          </a:xfrm>
          <a:prstGeom prst="rect">
            <a:avLst/>
          </a:prstGeom>
        </p:spPr>
      </p:pic>
      <p:pic>
        <p:nvPicPr>
          <p:cNvPr id="8" name="Picture 7"/>
          <p:cNvPicPr>
            <a:picLocks noChangeAspect="1"/>
          </p:cNvPicPr>
          <p:nvPr/>
        </p:nvPicPr>
        <p:blipFill>
          <a:blip r:embed="rId6"/>
          <a:stretch>
            <a:fillRect/>
          </a:stretch>
        </p:blipFill>
        <p:spPr>
          <a:xfrm>
            <a:off x="4572000" y="1845733"/>
            <a:ext cx="3505200" cy="571500"/>
          </a:xfrm>
          <a:prstGeom prst="rect">
            <a:avLst/>
          </a:prstGeom>
        </p:spPr>
      </p:pic>
      <p:pic>
        <p:nvPicPr>
          <p:cNvPr id="9" name="Picture 8"/>
          <p:cNvPicPr>
            <a:picLocks noChangeAspect="1"/>
          </p:cNvPicPr>
          <p:nvPr/>
        </p:nvPicPr>
        <p:blipFill rotWithShape="1">
          <a:blip r:embed="rId7"/>
          <a:srcRect b="10130"/>
          <a:stretch/>
        </p:blipFill>
        <p:spPr>
          <a:xfrm>
            <a:off x="4560121" y="2469092"/>
            <a:ext cx="2413768" cy="324908"/>
          </a:xfrm>
          <a:prstGeom prst="rect">
            <a:avLst/>
          </a:prstGeom>
        </p:spPr>
      </p:pic>
    </p:spTree>
    <p:extLst>
      <p:ext uri="{BB962C8B-B14F-4D97-AF65-F5344CB8AC3E}">
        <p14:creationId xmlns:p14="http://schemas.microsoft.com/office/powerpoint/2010/main" val="214814611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3: Activities</a:t>
            </a:r>
          </a:p>
        </p:txBody>
      </p:sp>
      <p:sp>
        <p:nvSpPr>
          <p:cNvPr id="8" name="Rectangle 34"/>
          <p:cNvSpPr txBox="1">
            <a:spLocks noChangeArrowheads="1"/>
          </p:cNvSpPr>
          <p:nvPr/>
        </p:nvSpPr>
        <p:spPr bwMode="auto">
          <a:xfrm>
            <a:off x="1145713" y="4077176"/>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93634834"/>
              </p:ext>
            </p:extLst>
          </p:nvPr>
        </p:nvGraphicFramePr>
        <p:xfrm>
          <a:off x="393336" y="1117728"/>
          <a:ext cx="8254717" cy="2775288"/>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a:t>Activity Type</a:t>
                      </a:r>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3.0.1.2</a:t>
                      </a:r>
                      <a:endParaRPr lang="en-US" sz="1100" dirty="0"/>
                    </a:p>
                  </a:txBody>
                  <a:tcPr/>
                </a:tc>
                <a:tc>
                  <a:txBody>
                    <a:bodyPr/>
                    <a:lstStyle/>
                    <a:p>
                      <a:r>
                        <a:rPr lang="en-US" sz="1100" dirty="0"/>
                        <a:t>Class Activity</a:t>
                      </a:r>
                    </a:p>
                  </a:txBody>
                  <a:tcPr/>
                </a:tc>
                <a:tc>
                  <a:txBody>
                    <a:bodyPr/>
                    <a:lstStyle/>
                    <a:p>
                      <a:r>
                        <a:rPr lang="en-US" sz="1100" dirty="0" smtClean="0"/>
                        <a:t>Stormy Traffic</a:t>
                      </a:r>
                      <a:endParaRPr lang="en-US" sz="1100" dirty="0"/>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01"/>
                  </a:ext>
                </a:extLst>
              </a:tr>
              <a:tr h="312621">
                <a:tc>
                  <a:txBody>
                    <a:bodyPr/>
                    <a:lstStyle/>
                    <a:p>
                      <a:r>
                        <a:rPr lang="en-US" sz="1100" dirty="0" smtClean="0"/>
                        <a:t>3.1.1.5</a:t>
                      </a:r>
                      <a:endParaRPr lang="en-US" sz="1100" dirty="0"/>
                    </a:p>
                  </a:txBody>
                  <a:tcPr/>
                </a:tc>
                <a:tc>
                  <a:txBody>
                    <a:bodyPr/>
                    <a:lstStyle/>
                    <a:p>
                      <a:r>
                        <a:rPr lang="en-US" sz="1100" baseline="0" dirty="0" smtClean="0"/>
                        <a:t>Packet Tracer</a:t>
                      </a:r>
                      <a:endParaRPr lang="en-US" sz="1100" dirty="0"/>
                    </a:p>
                  </a:txBody>
                  <a:tcPr/>
                </a:tc>
                <a:tc>
                  <a:txBody>
                    <a:bodyPr/>
                    <a:lstStyle/>
                    <a:p>
                      <a:r>
                        <a:rPr lang="en-US" sz="1100" baseline="0" dirty="0" smtClean="0"/>
                        <a:t>Examining a Redundant Design</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2"/>
                  </a:ext>
                </a:extLst>
              </a:tr>
              <a:tr h="312621">
                <a:tc>
                  <a:txBody>
                    <a:bodyPr/>
                    <a:lstStyle/>
                    <a:p>
                      <a:r>
                        <a:rPr lang="en-US" sz="1100" dirty="0" smtClean="0"/>
                        <a:t>3.1.2.10</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Identify 802.1D Port Roles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3"/>
                  </a:ext>
                </a:extLst>
              </a:tr>
              <a:tr h="312621">
                <a:tc>
                  <a:txBody>
                    <a:bodyPr/>
                    <a:lstStyle/>
                    <a:p>
                      <a:r>
                        <a:rPr lang="en-US" sz="1100" dirty="0" smtClean="0"/>
                        <a:t>3.1.2.11</a:t>
                      </a:r>
                      <a:endParaRPr lang="en-US" sz="1100" dirty="0"/>
                    </a:p>
                  </a:txBody>
                  <a:tcPr/>
                </a:tc>
                <a:tc>
                  <a:txBody>
                    <a:bodyPr/>
                    <a:lstStyle/>
                    <a:p>
                      <a:r>
                        <a:rPr lang="en-US" sz="1100" dirty="0" smtClean="0"/>
                        <a:t>Video Demonstration</a:t>
                      </a:r>
                      <a:endParaRPr lang="en-US" sz="1100" dirty="0"/>
                    </a:p>
                  </a:txBody>
                  <a:tcPr/>
                </a:tc>
                <a:tc>
                  <a:txBody>
                    <a:bodyPr/>
                    <a:lstStyle/>
                    <a:p>
                      <a:r>
                        <a:rPr lang="en-US" sz="1100" dirty="0" smtClean="0"/>
                        <a:t>Observing Spanning Tree Protocol Operation</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4"/>
                  </a:ext>
                </a:extLst>
              </a:tr>
              <a:tr h="312621">
                <a:tc>
                  <a:txBody>
                    <a:bodyPr/>
                    <a:lstStyle/>
                    <a:p>
                      <a:r>
                        <a:rPr lang="en-US" sz="1100" dirty="0" smtClean="0"/>
                        <a:t>3.1.2.12</a:t>
                      </a:r>
                      <a:endParaRPr lang="en-US" sz="1100" dirty="0"/>
                    </a:p>
                  </a:txBody>
                  <a:tcPr/>
                </a:tc>
                <a:tc>
                  <a:txBody>
                    <a:bodyPr/>
                    <a:lstStyle/>
                    <a:p>
                      <a:r>
                        <a:rPr lang="en-US" sz="1100" dirty="0" smtClean="0"/>
                        <a:t>Lab</a:t>
                      </a:r>
                      <a:endParaRPr lang="en-US" sz="1100" dirty="0"/>
                    </a:p>
                  </a:txBody>
                  <a:tcPr/>
                </a:tc>
                <a:tc>
                  <a:txBody>
                    <a:bodyPr/>
                    <a:lstStyle/>
                    <a:p>
                      <a:r>
                        <a:rPr lang="en-US" sz="1100" dirty="0" smtClean="0"/>
                        <a:t>Building a Switched Network with Redundant</a:t>
                      </a:r>
                      <a:r>
                        <a:rPr lang="en-US" sz="1100" baseline="0" dirty="0" smtClean="0"/>
                        <a:t> Links</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smtClean="0"/>
                        <a:t>3.2.1.3</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Identify Types of Spanning Tree Protocols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6"/>
                  </a:ext>
                </a:extLst>
              </a:tr>
              <a:tr h="312621">
                <a:tc>
                  <a:txBody>
                    <a:bodyPr/>
                    <a:lstStyle/>
                    <a:p>
                      <a:r>
                        <a:rPr lang="en-US" sz="1100" dirty="0" smtClean="0"/>
                        <a:t>3.2.2.4</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Identifying PVST+ Operation</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7"/>
                  </a:ext>
                </a:extLst>
              </a:tr>
              <a:tr h="312621">
                <a:tc>
                  <a:txBody>
                    <a:bodyPr/>
                    <a:lstStyle/>
                    <a:p>
                      <a:r>
                        <a:rPr lang="en-US" sz="1100" dirty="0" smtClean="0"/>
                        <a:t>3.2.3.5</a:t>
                      </a:r>
                      <a:endParaRPr lang="en-US" sz="1100" dirty="0"/>
                    </a:p>
                  </a:txBody>
                  <a:tcPr/>
                </a:tc>
                <a:tc>
                  <a:txBody>
                    <a:bodyPr/>
                    <a:lstStyle/>
                    <a:p>
                      <a:r>
                        <a:rPr lang="en-US" sz="1100" dirty="0" smtClean="0"/>
                        <a:t>Interactive Activity</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Compare PVST+ and Rapid PVST+</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610600" cy="3318933"/>
          </a:xfrm>
        </p:spPr>
        <p:txBody>
          <a:bodyPr/>
          <a:lstStyle/>
          <a:p>
            <a:r>
              <a:rPr lang="en-US" altLang="ja-JP" dirty="0" smtClean="0"/>
              <a:t>S1 is root</a:t>
            </a:r>
            <a:br>
              <a:rPr lang="en-US" altLang="ja-JP" dirty="0" smtClean="0"/>
            </a:br>
            <a:r>
              <a:rPr lang="en-US" altLang="ja-JP" dirty="0" smtClean="0"/>
              <a:t>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Port Role Decisions for RSTP</a:t>
            </a:r>
          </a:p>
        </p:txBody>
      </p:sp>
      <p:pic>
        <p:nvPicPr>
          <p:cNvPr id="4" name="Picture 3"/>
          <p:cNvPicPr>
            <a:picLocks noChangeAspect="1"/>
          </p:cNvPicPr>
          <p:nvPr/>
        </p:nvPicPr>
        <p:blipFill>
          <a:blip r:embed="rId3"/>
          <a:stretch>
            <a:fillRect/>
          </a:stretch>
        </p:blipFill>
        <p:spPr>
          <a:xfrm>
            <a:off x="1728281" y="2853267"/>
            <a:ext cx="4883658" cy="1841500"/>
          </a:xfrm>
          <a:prstGeom prst="rect">
            <a:avLst/>
          </a:prstGeom>
        </p:spPr>
      </p:pic>
      <p:pic>
        <p:nvPicPr>
          <p:cNvPr id="6" name="Picture 5"/>
          <p:cNvPicPr>
            <a:picLocks noChangeAspect="1"/>
          </p:cNvPicPr>
          <p:nvPr/>
        </p:nvPicPr>
        <p:blipFill>
          <a:blip r:embed="rId4"/>
          <a:stretch>
            <a:fillRect/>
          </a:stretch>
        </p:blipFill>
        <p:spPr>
          <a:xfrm>
            <a:off x="1752600" y="901164"/>
            <a:ext cx="4923365" cy="1853676"/>
          </a:xfrm>
          <a:prstGeom prst="rect">
            <a:avLst/>
          </a:prstGeom>
        </p:spPr>
      </p:pic>
    </p:spTree>
    <p:extLst>
      <p:ext uri="{BB962C8B-B14F-4D97-AF65-F5344CB8AC3E}">
        <p14:creationId xmlns:p14="http://schemas.microsoft.com/office/powerpoint/2010/main" val="229366759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11667" y="3530600"/>
            <a:ext cx="8610600" cy="1092199"/>
          </a:xfrm>
        </p:spPr>
        <p:txBody>
          <a:bodyPr/>
          <a:lstStyle/>
          <a:p>
            <a:r>
              <a:rPr lang="en-US" altLang="ja-JP" dirty="0" smtClean="0"/>
              <a:t>After S3 and S2 exchange BPDUs, STP determines that the F0/2 port on S2 becomes the designated port and the S3 F0/2 port becomes the alternate port, thus going into the blocking state so there is only one path through the switched network.</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Port Role Decisions for RSTP (Cont.)</a:t>
            </a:r>
          </a:p>
        </p:txBody>
      </p:sp>
      <p:pic>
        <p:nvPicPr>
          <p:cNvPr id="2" name="Picture 1"/>
          <p:cNvPicPr>
            <a:picLocks noChangeAspect="1"/>
          </p:cNvPicPr>
          <p:nvPr/>
        </p:nvPicPr>
        <p:blipFill>
          <a:blip r:embed="rId3"/>
          <a:stretch>
            <a:fillRect/>
          </a:stretch>
        </p:blipFill>
        <p:spPr>
          <a:xfrm>
            <a:off x="3513139" y="924252"/>
            <a:ext cx="5630861" cy="2159202"/>
          </a:xfrm>
          <a:prstGeom prst="rect">
            <a:avLst/>
          </a:prstGeom>
        </p:spPr>
      </p:pic>
      <p:sp>
        <p:nvSpPr>
          <p:cNvPr id="7" name="Striped Right Arrow 6"/>
          <p:cNvSpPr/>
          <p:nvPr/>
        </p:nvSpPr>
        <p:spPr>
          <a:xfrm rot="21023745">
            <a:off x="2414087" y="2120043"/>
            <a:ext cx="3181087" cy="633158"/>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Which port is the designated port?</a:t>
            </a:r>
          </a:p>
        </p:txBody>
      </p:sp>
      <p:sp>
        <p:nvSpPr>
          <p:cNvPr id="8" name="TextBox 7"/>
          <p:cNvSpPr txBox="1"/>
          <p:nvPr/>
        </p:nvSpPr>
        <p:spPr>
          <a:xfrm>
            <a:off x="289588" y="2441412"/>
            <a:ext cx="1962547"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rgbClr val="000000"/>
                </a:solidFill>
              </a:rPr>
              <a:t>Which switch (S3 or S2) has the lowest BID?</a:t>
            </a:r>
            <a:endParaRPr lang="en-US" sz="1200" dirty="0">
              <a:solidFill>
                <a:srgbClr val="000000"/>
              </a:solidFill>
            </a:endParaRPr>
          </a:p>
        </p:txBody>
      </p:sp>
    </p:spTree>
    <p:extLst>
      <p:ext uri="{BB962C8B-B14F-4D97-AF65-F5344CB8AC3E}">
        <p14:creationId xmlns:p14="http://schemas.microsoft.com/office/powerpoint/2010/main" val="404223462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Determine Designated and Alternate Ports</a:t>
            </a:r>
          </a:p>
        </p:txBody>
      </p:sp>
      <p:pic>
        <p:nvPicPr>
          <p:cNvPr id="3" name="Picture 2"/>
          <p:cNvPicPr>
            <a:picLocks noChangeAspect="1"/>
          </p:cNvPicPr>
          <p:nvPr/>
        </p:nvPicPr>
        <p:blipFill>
          <a:blip r:embed="rId3"/>
          <a:stretch>
            <a:fillRect/>
          </a:stretch>
        </p:blipFill>
        <p:spPr>
          <a:xfrm>
            <a:off x="1068387" y="1050925"/>
            <a:ext cx="5686425" cy="3143250"/>
          </a:xfrm>
          <a:prstGeom prst="rect">
            <a:avLst/>
          </a:prstGeom>
        </p:spPr>
      </p:pic>
      <p:sp>
        <p:nvSpPr>
          <p:cNvPr id="9" name="Rectangle 34"/>
          <p:cNvSpPr txBox="1">
            <a:spLocks noChangeArrowheads="1"/>
          </p:cNvSpPr>
          <p:nvPr/>
        </p:nvSpPr>
        <p:spPr bwMode="auto">
          <a:xfrm>
            <a:off x="1886058" y="4360018"/>
            <a:ext cx="3926476" cy="459238"/>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Remember port states are based on path cost back to root bridge.</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74937617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Frame </a:t>
            </a:r>
            <a:br>
              <a:rPr lang="en-US" altLang="en-US" dirty="0" smtClean="0"/>
            </a:br>
            <a:r>
              <a:rPr lang="en-US" altLang="en-US" dirty="0" smtClean="0"/>
              <a:t>Format</a:t>
            </a:r>
          </a:p>
        </p:txBody>
      </p:sp>
      <p:graphicFrame>
        <p:nvGraphicFramePr>
          <p:cNvPr id="3" name="Table 2"/>
          <p:cNvGraphicFramePr>
            <a:graphicFrameLocks noGrp="1"/>
          </p:cNvGraphicFramePr>
          <p:nvPr>
            <p:extLst>
              <p:ext uri="{D42A27DB-BD31-4B8C-83A1-F6EECF244321}">
                <p14:modId xmlns:p14="http://schemas.microsoft.com/office/powerpoint/2010/main" val="1767127122"/>
              </p:ext>
            </p:extLst>
          </p:nvPr>
        </p:nvGraphicFramePr>
        <p:xfrm>
          <a:off x="4851400" y="143932"/>
          <a:ext cx="3970866" cy="4541520"/>
        </p:xfrm>
        <a:graphic>
          <a:graphicData uri="http://schemas.openxmlformats.org/drawingml/2006/table">
            <a:tbl>
              <a:tblPr firstRow="1" bandRow="1">
                <a:tableStyleId>{7DF18680-E054-41AD-8BC1-D1AEF772440D}</a:tableStyleId>
              </a:tblPr>
              <a:tblGrid>
                <a:gridCol w="943080">
                  <a:extLst>
                    <a:ext uri="{9D8B030D-6E8A-4147-A177-3AD203B41FA5}">
                      <a16:colId xmlns:a16="http://schemas.microsoft.com/office/drawing/2014/main" val="20000"/>
                    </a:ext>
                  </a:extLst>
                </a:gridCol>
                <a:gridCol w="3027786">
                  <a:extLst>
                    <a:ext uri="{9D8B030D-6E8A-4147-A177-3AD203B41FA5}">
                      <a16:colId xmlns:a16="http://schemas.microsoft.com/office/drawing/2014/main" val="20001"/>
                    </a:ext>
                  </a:extLst>
                </a:gridCol>
              </a:tblGrid>
              <a:tr h="214436">
                <a:tc>
                  <a:txBody>
                    <a:bodyPr/>
                    <a:lstStyle/>
                    <a:p>
                      <a:r>
                        <a:rPr lang="en-US" sz="1000" dirty="0" smtClean="0"/>
                        <a:t>Field</a:t>
                      </a:r>
                      <a:endParaRPr lang="en-US" sz="1000" dirty="0"/>
                    </a:p>
                  </a:txBody>
                  <a:tcPr/>
                </a:tc>
                <a:tc>
                  <a:txBody>
                    <a:bodyPr/>
                    <a:lstStyle/>
                    <a:p>
                      <a:r>
                        <a:rPr lang="en-US" sz="1000" dirty="0" smtClean="0"/>
                        <a:t>Description</a:t>
                      </a:r>
                      <a:endParaRPr lang="en-US" sz="1000" dirty="0"/>
                    </a:p>
                  </a:txBody>
                  <a:tcPr/>
                </a:tc>
                <a:extLst>
                  <a:ext uri="{0D108BD9-81ED-4DB2-BD59-A6C34878D82A}">
                    <a16:rowId xmlns:a16="http://schemas.microsoft.com/office/drawing/2014/main" val="10000"/>
                  </a:ext>
                </a:extLst>
              </a:tr>
              <a:tr h="214436">
                <a:tc>
                  <a:txBody>
                    <a:bodyPr/>
                    <a:lstStyle/>
                    <a:p>
                      <a:r>
                        <a:rPr lang="en-US" sz="1000" dirty="0" smtClean="0"/>
                        <a:t>Protocol</a:t>
                      </a:r>
                      <a:r>
                        <a:rPr lang="en-US" sz="1000" baseline="0" dirty="0" smtClean="0"/>
                        <a:t> ID</a:t>
                      </a:r>
                      <a:endParaRPr lang="en-US" sz="1000" dirty="0"/>
                    </a:p>
                  </a:txBody>
                  <a:tcPr/>
                </a:tc>
                <a:tc>
                  <a:txBody>
                    <a:bodyPr/>
                    <a:lstStyle/>
                    <a:p>
                      <a:r>
                        <a:rPr lang="en-US" sz="1000" dirty="0" smtClean="0"/>
                        <a:t>Type of protocol being used; set to 0</a:t>
                      </a:r>
                      <a:endParaRPr lang="en-US" sz="1000" dirty="0"/>
                    </a:p>
                  </a:txBody>
                  <a:tcPr/>
                </a:tc>
                <a:extLst>
                  <a:ext uri="{0D108BD9-81ED-4DB2-BD59-A6C34878D82A}">
                    <a16:rowId xmlns:a16="http://schemas.microsoft.com/office/drawing/2014/main" val="10001"/>
                  </a:ext>
                </a:extLst>
              </a:tr>
              <a:tr h="214436">
                <a:tc>
                  <a:txBody>
                    <a:bodyPr/>
                    <a:lstStyle/>
                    <a:p>
                      <a:r>
                        <a:rPr lang="en-US" sz="1000" dirty="0" smtClean="0"/>
                        <a:t>Version</a:t>
                      </a:r>
                      <a:endParaRPr lang="en-US" sz="1000" dirty="0"/>
                    </a:p>
                  </a:txBody>
                  <a:tcPr/>
                </a:tc>
                <a:tc>
                  <a:txBody>
                    <a:bodyPr/>
                    <a:lstStyle/>
                    <a:p>
                      <a:r>
                        <a:rPr lang="en-US" sz="1000" dirty="0" smtClean="0"/>
                        <a:t>Protocol version; set to 0</a:t>
                      </a:r>
                      <a:endParaRPr lang="en-US" sz="1000" dirty="0"/>
                    </a:p>
                  </a:txBody>
                  <a:tcPr/>
                </a:tc>
                <a:extLst>
                  <a:ext uri="{0D108BD9-81ED-4DB2-BD59-A6C34878D82A}">
                    <a16:rowId xmlns:a16="http://schemas.microsoft.com/office/drawing/2014/main" val="10002"/>
                  </a:ext>
                </a:extLst>
              </a:tr>
              <a:tr h="214436">
                <a:tc>
                  <a:txBody>
                    <a:bodyPr/>
                    <a:lstStyle/>
                    <a:p>
                      <a:r>
                        <a:rPr lang="en-US" sz="1000" dirty="0" smtClean="0"/>
                        <a:t>Message type</a:t>
                      </a:r>
                      <a:endParaRPr lang="en-US" sz="1000" dirty="0"/>
                    </a:p>
                  </a:txBody>
                  <a:tcPr/>
                </a:tc>
                <a:tc>
                  <a:txBody>
                    <a:bodyPr/>
                    <a:lstStyle/>
                    <a:p>
                      <a:r>
                        <a:rPr lang="en-US" sz="1000" dirty="0" smtClean="0"/>
                        <a:t>Type of message; set to 0</a:t>
                      </a:r>
                      <a:endParaRPr lang="en-US" sz="1000" dirty="0"/>
                    </a:p>
                  </a:txBody>
                  <a:tcPr/>
                </a:tc>
                <a:extLst>
                  <a:ext uri="{0D108BD9-81ED-4DB2-BD59-A6C34878D82A}">
                    <a16:rowId xmlns:a16="http://schemas.microsoft.com/office/drawing/2014/main" val="10003"/>
                  </a:ext>
                </a:extLst>
              </a:tr>
              <a:tr h="482482">
                <a:tc>
                  <a:txBody>
                    <a:bodyPr/>
                    <a:lstStyle/>
                    <a:p>
                      <a:r>
                        <a:rPr lang="en-US" sz="1000" dirty="0" smtClean="0"/>
                        <a:t>Flags</a:t>
                      </a:r>
                      <a:endParaRPr lang="en-US" sz="1000" dirty="0"/>
                    </a:p>
                  </a:txBody>
                  <a:tcPr/>
                </a:tc>
                <a:tc>
                  <a:txBody>
                    <a:bodyPr/>
                    <a:lstStyle/>
                    <a:p>
                      <a:r>
                        <a:rPr lang="en-US" sz="1000" dirty="0" smtClean="0"/>
                        <a:t>Topology change (TC)</a:t>
                      </a:r>
                      <a:r>
                        <a:rPr lang="en-US" sz="1000" baseline="0" dirty="0" smtClean="0"/>
                        <a:t> bit signals a topology a change; topology change </a:t>
                      </a:r>
                      <a:r>
                        <a:rPr lang="en-US" sz="1000" baseline="0" dirty="0" err="1" smtClean="0"/>
                        <a:t>acknowldgment</a:t>
                      </a:r>
                      <a:r>
                        <a:rPr lang="en-US" sz="1000" baseline="0" dirty="0" smtClean="0"/>
                        <a:t> (TCA) bit used when a configuration message with the TC bit set has been received</a:t>
                      </a:r>
                      <a:endParaRPr lang="en-US" sz="1000" dirty="0"/>
                    </a:p>
                  </a:txBody>
                  <a:tcPr/>
                </a:tc>
                <a:extLst>
                  <a:ext uri="{0D108BD9-81ED-4DB2-BD59-A6C34878D82A}">
                    <a16:rowId xmlns:a16="http://schemas.microsoft.com/office/drawing/2014/main" val="10004"/>
                  </a:ext>
                </a:extLst>
              </a:tr>
              <a:tr h="214436">
                <a:tc>
                  <a:txBody>
                    <a:bodyPr/>
                    <a:lstStyle/>
                    <a:p>
                      <a:r>
                        <a:rPr lang="en-US" sz="1000" dirty="0" smtClean="0"/>
                        <a:t>Root ID</a:t>
                      </a:r>
                      <a:endParaRPr lang="en-US" sz="1000" dirty="0"/>
                    </a:p>
                  </a:txBody>
                  <a:tcPr/>
                </a:tc>
                <a:tc>
                  <a:txBody>
                    <a:bodyPr/>
                    <a:lstStyle/>
                    <a:p>
                      <a:r>
                        <a:rPr lang="en-US" sz="1000" dirty="0" smtClean="0"/>
                        <a:t>Root bridge information</a:t>
                      </a:r>
                      <a:endParaRPr lang="en-US" sz="1000" dirty="0"/>
                    </a:p>
                  </a:txBody>
                  <a:tcPr/>
                </a:tc>
                <a:extLst>
                  <a:ext uri="{0D108BD9-81ED-4DB2-BD59-A6C34878D82A}">
                    <a16:rowId xmlns:a16="http://schemas.microsoft.com/office/drawing/2014/main" val="10005"/>
                  </a:ext>
                </a:extLst>
              </a:tr>
              <a:tr h="348459">
                <a:tc>
                  <a:txBody>
                    <a:bodyPr/>
                    <a:lstStyle/>
                    <a:p>
                      <a:r>
                        <a:rPr lang="en-US" sz="1000" dirty="0" smtClean="0"/>
                        <a:t>Root path cost</a:t>
                      </a:r>
                      <a:endParaRPr lang="en-US" sz="1000" dirty="0"/>
                    </a:p>
                  </a:txBody>
                  <a:tcPr/>
                </a:tc>
                <a:tc>
                  <a:txBody>
                    <a:bodyPr/>
                    <a:lstStyle/>
                    <a:p>
                      <a:r>
                        <a:rPr lang="en-US" sz="1000" dirty="0" smtClean="0"/>
                        <a:t>Cost of the path from the switch</a:t>
                      </a:r>
                      <a:r>
                        <a:rPr lang="en-US" sz="1000" baseline="0" dirty="0" smtClean="0"/>
                        <a:t> sending the configuration message to the root bridge</a:t>
                      </a:r>
                      <a:endParaRPr lang="en-US" sz="1000" dirty="0"/>
                    </a:p>
                  </a:txBody>
                  <a:tcPr/>
                </a:tc>
                <a:extLst>
                  <a:ext uri="{0D108BD9-81ED-4DB2-BD59-A6C34878D82A}">
                    <a16:rowId xmlns:a16="http://schemas.microsoft.com/office/drawing/2014/main" val="10006"/>
                  </a:ext>
                </a:extLst>
              </a:tr>
              <a:tr h="348459">
                <a:tc>
                  <a:txBody>
                    <a:bodyPr/>
                    <a:lstStyle/>
                    <a:p>
                      <a:r>
                        <a:rPr lang="en-US" sz="1000" dirty="0" smtClean="0"/>
                        <a:t>Bridge ID</a:t>
                      </a:r>
                      <a:endParaRPr lang="en-US" sz="1000" dirty="0"/>
                    </a:p>
                  </a:txBody>
                  <a:tcPr/>
                </a:tc>
                <a:tc>
                  <a:txBody>
                    <a:bodyPr/>
                    <a:lstStyle/>
                    <a:p>
                      <a:r>
                        <a:rPr lang="en-US" sz="1000" dirty="0" smtClean="0"/>
                        <a:t>Includes priority,</a:t>
                      </a:r>
                      <a:r>
                        <a:rPr lang="en-US" sz="1000" baseline="0" dirty="0" smtClean="0"/>
                        <a:t> extended system ID, and MAC address ID of the bridge sending the message</a:t>
                      </a:r>
                      <a:endParaRPr lang="en-US" sz="1000" dirty="0"/>
                    </a:p>
                  </a:txBody>
                  <a:tcPr/>
                </a:tc>
                <a:extLst>
                  <a:ext uri="{0D108BD9-81ED-4DB2-BD59-A6C34878D82A}">
                    <a16:rowId xmlns:a16="http://schemas.microsoft.com/office/drawing/2014/main" val="10007"/>
                  </a:ext>
                </a:extLst>
              </a:tr>
              <a:tr h="214436">
                <a:tc>
                  <a:txBody>
                    <a:bodyPr/>
                    <a:lstStyle/>
                    <a:p>
                      <a:r>
                        <a:rPr lang="en-US" sz="1000" dirty="0" smtClean="0"/>
                        <a:t>Port ID</a:t>
                      </a:r>
                      <a:endParaRPr lang="en-US" sz="1000" dirty="0"/>
                    </a:p>
                  </a:txBody>
                  <a:tcPr/>
                </a:tc>
                <a:tc>
                  <a:txBody>
                    <a:bodyPr/>
                    <a:lstStyle/>
                    <a:p>
                      <a:r>
                        <a:rPr lang="en-US" sz="1000" dirty="0" smtClean="0"/>
                        <a:t>Port number from</a:t>
                      </a:r>
                      <a:r>
                        <a:rPr lang="en-US" sz="1000" baseline="0" dirty="0" smtClean="0"/>
                        <a:t> which the BPDU was sent</a:t>
                      </a:r>
                      <a:endParaRPr lang="en-US" sz="1000" dirty="0"/>
                    </a:p>
                  </a:txBody>
                  <a:tcPr/>
                </a:tc>
                <a:extLst>
                  <a:ext uri="{0D108BD9-81ED-4DB2-BD59-A6C34878D82A}">
                    <a16:rowId xmlns:a16="http://schemas.microsoft.com/office/drawing/2014/main" val="10008"/>
                  </a:ext>
                </a:extLst>
              </a:tr>
              <a:tr h="348459">
                <a:tc>
                  <a:txBody>
                    <a:bodyPr/>
                    <a:lstStyle/>
                    <a:p>
                      <a:r>
                        <a:rPr lang="en-US" sz="1000" dirty="0" smtClean="0"/>
                        <a:t>Message age</a:t>
                      </a:r>
                      <a:endParaRPr lang="en-US" sz="1000" dirty="0"/>
                    </a:p>
                  </a:txBody>
                  <a:tcPr/>
                </a:tc>
                <a:tc>
                  <a:txBody>
                    <a:bodyPr/>
                    <a:lstStyle/>
                    <a:p>
                      <a:r>
                        <a:rPr lang="en-US" sz="1000" dirty="0" smtClean="0"/>
                        <a:t>Amount of time since the root bridge sent the configuration message</a:t>
                      </a:r>
                      <a:endParaRPr lang="en-US" sz="1000" dirty="0"/>
                    </a:p>
                  </a:txBody>
                  <a:tcPr/>
                </a:tc>
                <a:extLst>
                  <a:ext uri="{0D108BD9-81ED-4DB2-BD59-A6C34878D82A}">
                    <a16:rowId xmlns:a16="http://schemas.microsoft.com/office/drawing/2014/main" val="10009"/>
                  </a:ext>
                </a:extLst>
              </a:tr>
              <a:tr h="214436">
                <a:tc>
                  <a:txBody>
                    <a:bodyPr/>
                    <a:lstStyle/>
                    <a:p>
                      <a:r>
                        <a:rPr lang="en-US" sz="1000" dirty="0" smtClean="0"/>
                        <a:t>Max age</a:t>
                      </a:r>
                      <a:endParaRPr lang="en-US" sz="1000" dirty="0"/>
                    </a:p>
                  </a:txBody>
                  <a:tcPr/>
                </a:tc>
                <a:tc>
                  <a:txBody>
                    <a:bodyPr/>
                    <a:lstStyle/>
                    <a:p>
                      <a:r>
                        <a:rPr lang="en-US" sz="1000" dirty="0" smtClean="0"/>
                        <a:t>When the current configuration message will be deleted</a:t>
                      </a:r>
                      <a:endParaRPr lang="en-US" sz="1000" dirty="0"/>
                    </a:p>
                  </a:txBody>
                  <a:tcPr/>
                </a:tc>
                <a:extLst>
                  <a:ext uri="{0D108BD9-81ED-4DB2-BD59-A6C34878D82A}">
                    <a16:rowId xmlns:a16="http://schemas.microsoft.com/office/drawing/2014/main" val="10010"/>
                  </a:ext>
                </a:extLst>
              </a:tr>
              <a:tr h="214436">
                <a:tc>
                  <a:txBody>
                    <a:bodyPr/>
                    <a:lstStyle/>
                    <a:p>
                      <a:r>
                        <a:rPr lang="en-US" sz="1000" dirty="0" smtClean="0"/>
                        <a:t>Hello time</a:t>
                      </a:r>
                      <a:endParaRPr lang="en-US" sz="1000" dirty="0"/>
                    </a:p>
                  </a:txBody>
                  <a:tcPr/>
                </a:tc>
                <a:tc>
                  <a:txBody>
                    <a:bodyPr/>
                    <a:lstStyle/>
                    <a:p>
                      <a:r>
                        <a:rPr lang="en-US" sz="1000" dirty="0" smtClean="0"/>
                        <a:t>Time between root</a:t>
                      </a:r>
                      <a:r>
                        <a:rPr lang="en-US" sz="1000" baseline="0" dirty="0" smtClean="0"/>
                        <a:t> bridge messages</a:t>
                      </a:r>
                      <a:endParaRPr lang="en-US" sz="1000" dirty="0"/>
                    </a:p>
                  </a:txBody>
                  <a:tcPr/>
                </a:tc>
                <a:extLst>
                  <a:ext uri="{0D108BD9-81ED-4DB2-BD59-A6C34878D82A}">
                    <a16:rowId xmlns:a16="http://schemas.microsoft.com/office/drawing/2014/main" val="10011"/>
                  </a:ext>
                </a:extLst>
              </a:tr>
              <a:tr h="214436">
                <a:tc>
                  <a:txBody>
                    <a:bodyPr/>
                    <a:lstStyle/>
                    <a:p>
                      <a:r>
                        <a:rPr lang="en-US" sz="1000" dirty="0" smtClean="0"/>
                        <a:t>Forward delay</a:t>
                      </a:r>
                      <a:endParaRPr lang="en-US" sz="1000" dirty="0"/>
                    </a:p>
                  </a:txBody>
                  <a:tcPr/>
                </a:tc>
                <a:tc>
                  <a:txBody>
                    <a:bodyPr/>
                    <a:lstStyle/>
                    <a:p>
                      <a:r>
                        <a:rPr lang="en-US" sz="1000" dirty="0" smtClean="0"/>
                        <a:t>Time the bridges should wait before going to a new state</a:t>
                      </a:r>
                      <a:endParaRPr lang="en-US" sz="1000" dirty="0"/>
                    </a:p>
                  </a:txBody>
                  <a:tcPr/>
                </a:tc>
                <a:extLst>
                  <a:ext uri="{0D108BD9-81ED-4DB2-BD59-A6C34878D82A}">
                    <a16:rowId xmlns:a16="http://schemas.microsoft.com/office/drawing/2014/main" val="10012"/>
                  </a:ext>
                </a:extLst>
              </a:tr>
            </a:tbl>
          </a:graphicData>
        </a:graphic>
      </p:graphicFrame>
      <p:pic>
        <p:nvPicPr>
          <p:cNvPr id="4" name="Picture 3"/>
          <p:cNvPicPr>
            <a:picLocks noChangeAspect="1"/>
          </p:cNvPicPr>
          <p:nvPr/>
        </p:nvPicPr>
        <p:blipFill>
          <a:blip r:embed="rId3"/>
          <a:stretch>
            <a:fillRect/>
          </a:stretch>
        </p:blipFill>
        <p:spPr>
          <a:xfrm>
            <a:off x="1710266" y="770633"/>
            <a:ext cx="2496079" cy="1938702"/>
          </a:xfrm>
          <a:prstGeom prst="rect">
            <a:avLst/>
          </a:prstGeom>
        </p:spPr>
      </p:pic>
      <p:pic>
        <p:nvPicPr>
          <p:cNvPr id="6" name="Picture 5"/>
          <p:cNvPicPr>
            <a:picLocks noChangeAspect="1"/>
          </p:cNvPicPr>
          <p:nvPr/>
        </p:nvPicPr>
        <p:blipFill>
          <a:blip r:embed="rId4"/>
          <a:stretch>
            <a:fillRect/>
          </a:stretch>
        </p:blipFill>
        <p:spPr>
          <a:xfrm>
            <a:off x="1075266" y="2807091"/>
            <a:ext cx="3140074" cy="1963876"/>
          </a:xfrm>
          <a:prstGeom prst="rect">
            <a:avLst/>
          </a:prstGeom>
        </p:spPr>
      </p:pic>
    </p:spTree>
    <p:extLst>
      <p:ext uri="{BB962C8B-B14F-4D97-AF65-F5344CB8AC3E}">
        <p14:creationId xmlns:p14="http://schemas.microsoft.com/office/powerpoint/2010/main" val="197905957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a:pPr>
            <a:r>
              <a:rPr lang="en-US" altLang="ja-JP" dirty="0" smtClean="0"/>
              <a:t>When a switch is powered on, it assumes it is the root bridge until BPDUs are sent and STP calculations are performed. S2 sends out BPDUs.</a:t>
            </a:r>
          </a:p>
          <a:p>
            <a:pPr marL="342900" indent="-342900">
              <a:buFont typeface="+mj-lt"/>
              <a:buAutoNum type="arabicPeriod"/>
            </a:pPr>
            <a:r>
              <a:rPr lang="en-US" altLang="ja-JP" dirty="0" smtClean="0"/>
              <a:t>S3 compares its root ID with the BPDU from S2. S2 is lower so S3 updates its root ID.</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a:t>
            </a:r>
          </a:p>
        </p:txBody>
      </p:sp>
      <p:pic>
        <p:nvPicPr>
          <p:cNvPr id="3" name="Picture 2"/>
          <p:cNvPicPr>
            <a:picLocks noChangeAspect="1"/>
          </p:cNvPicPr>
          <p:nvPr/>
        </p:nvPicPr>
        <p:blipFill>
          <a:blip r:embed="rId3"/>
          <a:stretch>
            <a:fillRect/>
          </a:stretch>
        </p:blipFill>
        <p:spPr>
          <a:xfrm>
            <a:off x="5477933" y="0"/>
            <a:ext cx="3666067" cy="2433966"/>
          </a:xfrm>
          <a:prstGeom prst="rect">
            <a:avLst/>
          </a:prstGeom>
        </p:spPr>
      </p:pic>
      <p:pic>
        <p:nvPicPr>
          <p:cNvPr id="4" name="Picture 3"/>
          <p:cNvPicPr>
            <a:picLocks noChangeAspect="1"/>
          </p:cNvPicPr>
          <p:nvPr/>
        </p:nvPicPr>
        <p:blipFill>
          <a:blip r:embed="rId4"/>
          <a:stretch>
            <a:fillRect/>
          </a:stretch>
        </p:blipFill>
        <p:spPr>
          <a:xfrm>
            <a:off x="1615661" y="2489200"/>
            <a:ext cx="3556943" cy="2402945"/>
          </a:xfrm>
          <a:prstGeom prst="rect">
            <a:avLst/>
          </a:prstGeom>
        </p:spPr>
      </p:pic>
    </p:spTree>
    <p:extLst>
      <p:ext uri="{BB962C8B-B14F-4D97-AF65-F5344CB8AC3E}">
        <p14:creationId xmlns:p14="http://schemas.microsoft.com/office/powerpoint/2010/main" val="627517603"/>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3"/>
            </a:pPr>
            <a:r>
              <a:rPr lang="en-US" altLang="ja-JP" dirty="0" smtClean="0"/>
              <a:t>S1 receives the same information from S2 and because S1 has a lower BID, it ignores the information from S2.</a:t>
            </a:r>
          </a:p>
          <a:p>
            <a:pPr marL="342900" indent="-342900">
              <a:buFont typeface="+mj-lt"/>
              <a:buAutoNum type="arabicPeriod" startAt="3"/>
            </a:pPr>
            <a:r>
              <a:rPr lang="en-US" altLang="ja-JP" dirty="0" smtClean="0"/>
              <a:t>S3 sends BPDUs out all ports indicating that S2 is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2" name="Picture 1"/>
          <p:cNvPicPr>
            <a:picLocks noChangeAspect="1"/>
          </p:cNvPicPr>
          <p:nvPr/>
        </p:nvPicPr>
        <p:blipFill>
          <a:blip r:embed="rId3"/>
          <a:stretch>
            <a:fillRect/>
          </a:stretch>
        </p:blipFill>
        <p:spPr>
          <a:xfrm>
            <a:off x="5103184" y="389466"/>
            <a:ext cx="3973082" cy="2589742"/>
          </a:xfrm>
          <a:prstGeom prst="rect">
            <a:avLst/>
          </a:prstGeom>
        </p:spPr>
      </p:pic>
      <p:pic>
        <p:nvPicPr>
          <p:cNvPr id="5" name="Picture 4"/>
          <p:cNvPicPr>
            <a:picLocks noChangeAspect="1"/>
          </p:cNvPicPr>
          <p:nvPr/>
        </p:nvPicPr>
        <p:blipFill>
          <a:blip r:embed="rId4"/>
          <a:stretch>
            <a:fillRect/>
          </a:stretch>
        </p:blipFill>
        <p:spPr>
          <a:xfrm>
            <a:off x="1507067" y="2665846"/>
            <a:ext cx="3439054" cy="2273396"/>
          </a:xfrm>
          <a:prstGeom prst="rect">
            <a:avLst/>
          </a:prstGeom>
        </p:spPr>
      </p:pic>
    </p:spTree>
    <p:extLst>
      <p:ext uri="{BB962C8B-B14F-4D97-AF65-F5344CB8AC3E}">
        <p14:creationId xmlns:p14="http://schemas.microsoft.com/office/powerpoint/2010/main" val="225420579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5"/>
            </a:pPr>
            <a:r>
              <a:rPr lang="en-US" altLang="ja-JP" dirty="0" smtClean="0"/>
              <a:t>S2 compares the info from S3 so S2 still thinks it is root bridge.</a:t>
            </a:r>
          </a:p>
          <a:p>
            <a:pPr marL="342900" indent="-342900">
              <a:buFont typeface="+mj-lt"/>
              <a:buAutoNum type="arabicPeriod" startAt="5"/>
            </a:pPr>
            <a:r>
              <a:rPr lang="en-US" altLang="ja-JP" dirty="0" smtClean="0"/>
              <a:t>S1 gets the same information from S3 (that S2 is root bridge), but because S1 has a lower BID, the switch ignores the information in the BPDU.</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3" name="Picture 2"/>
          <p:cNvPicPr>
            <a:picLocks noChangeAspect="1"/>
          </p:cNvPicPr>
          <p:nvPr/>
        </p:nvPicPr>
        <p:blipFill>
          <a:blip r:embed="rId3"/>
          <a:stretch>
            <a:fillRect/>
          </a:stretch>
        </p:blipFill>
        <p:spPr>
          <a:xfrm>
            <a:off x="5328398" y="194732"/>
            <a:ext cx="3517151" cy="2301875"/>
          </a:xfrm>
          <a:prstGeom prst="rect">
            <a:avLst/>
          </a:prstGeom>
        </p:spPr>
      </p:pic>
      <p:pic>
        <p:nvPicPr>
          <p:cNvPr id="4" name="Picture 3"/>
          <p:cNvPicPr>
            <a:picLocks noChangeAspect="1"/>
          </p:cNvPicPr>
          <p:nvPr/>
        </p:nvPicPr>
        <p:blipFill>
          <a:blip r:embed="rId4"/>
          <a:stretch>
            <a:fillRect/>
          </a:stretch>
        </p:blipFill>
        <p:spPr>
          <a:xfrm>
            <a:off x="1600200" y="2631391"/>
            <a:ext cx="3675592" cy="2361826"/>
          </a:xfrm>
          <a:prstGeom prst="rect">
            <a:avLst/>
          </a:prstGeom>
        </p:spPr>
      </p:pic>
    </p:spTree>
    <p:extLst>
      <p:ext uri="{BB962C8B-B14F-4D97-AF65-F5344CB8AC3E}">
        <p14:creationId xmlns:p14="http://schemas.microsoft.com/office/powerpoint/2010/main" val="328619692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0" indent="0">
              <a:buNone/>
            </a:pPr>
            <a:r>
              <a:rPr lang="en-US" altLang="ja-JP" dirty="0" smtClean="0"/>
              <a:t>7. S1 now sends out BPDUs out all ports. The BPDU contains information designated S1 as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2" name="Picture 1"/>
          <p:cNvPicPr>
            <a:picLocks noChangeAspect="1"/>
          </p:cNvPicPr>
          <p:nvPr/>
        </p:nvPicPr>
        <p:blipFill>
          <a:blip r:embed="rId3"/>
          <a:stretch>
            <a:fillRect/>
          </a:stretch>
        </p:blipFill>
        <p:spPr>
          <a:xfrm>
            <a:off x="1547812" y="1614185"/>
            <a:ext cx="4507245" cy="2910190"/>
          </a:xfrm>
          <a:prstGeom prst="rect">
            <a:avLst/>
          </a:prstGeom>
        </p:spPr>
      </p:pic>
    </p:spTree>
    <p:extLst>
      <p:ext uri="{BB962C8B-B14F-4D97-AF65-F5344CB8AC3E}">
        <p14:creationId xmlns:p14="http://schemas.microsoft.com/office/powerpoint/2010/main" val="324787817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8"/>
            </a:pPr>
            <a:r>
              <a:rPr lang="en-US" altLang="ja-JP" dirty="0" smtClean="0"/>
              <a:t>S3 compares the info from S1 so S3 now sees that the BID from S1 is lower than its stored root bridge information which is currently showing that S2 is root bridge. S3 changes the root ID to the information received from S1.</a:t>
            </a:r>
          </a:p>
          <a:p>
            <a:pPr marL="342900" indent="-342900">
              <a:buFont typeface="+mj-lt"/>
              <a:buAutoNum type="arabicPeriod" startAt="8"/>
            </a:pPr>
            <a:r>
              <a:rPr lang="en-US" altLang="ja-JP" dirty="0" smtClean="0"/>
              <a:t>S2 compares the info from S1 so S2 now sees the BID from S1 is lower than its own BID. S2 now updates its own information showing S1 as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2" name="Picture 1"/>
          <p:cNvPicPr>
            <a:picLocks noChangeAspect="1"/>
          </p:cNvPicPr>
          <p:nvPr/>
        </p:nvPicPr>
        <p:blipFill>
          <a:blip r:embed="rId3"/>
          <a:stretch>
            <a:fillRect/>
          </a:stretch>
        </p:blipFill>
        <p:spPr>
          <a:xfrm>
            <a:off x="5755092" y="160867"/>
            <a:ext cx="3294715" cy="2154237"/>
          </a:xfrm>
          <a:prstGeom prst="rect">
            <a:avLst/>
          </a:prstGeom>
        </p:spPr>
      </p:pic>
      <p:pic>
        <p:nvPicPr>
          <p:cNvPr id="5" name="Picture 4"/>
          <p:cNvPicPr>
            <a:picLocks noChangeAspect="1"/>
          </p:cNvPicPr>
          <p:nvPr/>
        </p:nvPicPr>
        <p:blipFill>
          <a:blip r:embed="rId4"/>
          <a:stretch>
            <a:fillRect/>
          </a:stretch>
        </p:blipFill>
        <p:spPr>
          <a:xfrm>
            <a:off x="5767700" y="2421467"/>
            <a:ext cx="3196383" cy="2085445"/>
          </a:xfrm>
          <a:prstGeom prst="rect">
            <a:avLst/>
          </a:prstGeom>
        </p:spPr>
      </p:pic>
      <p:sp>
        <p:nvSpPr>
          <p:cNvPr id="8" name="Rectangle 34"/>
          <p:cNvSpPr txBox="1">
            <a:spLocks noChangeArrowheads="1"/>
          </p:cNvSpPr>
          <p:nvPr/>
        </p:nvSpPr>
        <p:spPr bwMode="auto">
          <a:xfrm>
            <a:off x="590658" y="3445618"/>
            <a:ext cx="3926476" cy="838515"/>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Remember that after root bridge has been determined, the other port roles can be determined because those roles are determined by total path cost back to root bridge.</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12646200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01600" y="1354666"/>
            <a:ext cx="5071533" cy="1092199"/>
          </a:xfrm>
        </p:spPr>
        <p:txBody>
          <a:bodyPr/>
          <a:lstStyle/>
          <a:p>
            <a:r>
              <a:rPr lang="en-US" altLang="ja-JP" dirty="0" smtClean="0"/>
              <a:t>If priorities are all set to the default, lowest MAC address is the determining factor in lowest BID.</a:t>
            </a:r>
          </a:p>
          <a:p>
            <a:r>
              <a:rPr lang="en-US" altLang="ja-JP" dirty="0" smtClean="0"/>
              <a:t>The priority value can be modified to influence root bridge elections.</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Extended System ID</a:t>
            </a:r>
          </a:p>
        </p:txBody>
      </p:sp>
      <p:pic>
        <p:nvPicPr>
          <p:cNvPr id="3" name="Picture 2"/>
          <p:cNvPicPr>
            <a:picLocks noChangeAspect="1"/>
          </p:cNvPicPr>
          <p:nvPr/>
        </p:nvPicPr>
        <p:blipFill>
          <a:blip r:embed="rId3"/>
          <a:stretch>
            <a:fillRect/>
          </a:stretch>
        </p:blipFill>
        <p:spPr>
          <a:xfrm>
            <a:off x="5945788" y="230520"/>
            <a:ext cx="2507192" cy="1584735"/>
          </a:xfrm>
          <a:prstGeom prst="rect">
            <a:avLst/>
          </a:prstGeom>
        </p:spPr>
      </p:pic>
      <p:pic>
        <p:nvPicPr>
          <p:cNvPr id="6" name="Picture 5"/>
          <p:cNvPicPr>
            <a:picLocks noChangeAspect="1"/>
          </p:cNvPicPr>
          <p:nvPr/>
        </p:nvPicPr>
        <p:blipFill>
          <a:blip r:embed="rId4"/>
          <a:stretch>
            <a:fillRect/>
          </a:stretch>
        </p:blipFill>
        <p:spPr>
          <a:xfrm>
            <a:off x="402167" y="2681641"/>
            <a:ext cx="4021667" cy="1836282"/>
          </a:xfrm>
          <a:prstGeom prst="rect">
            <a:avLst/>
          </a:prstGeom>
        </p:spPr>
      </p:pic>
      <p:sp>
        <p:nvSpPr>
          <p:cNvPr id="10" name="Oval Callout 9"/>
          <p:cNvSpPr/>
          <p:nvPr/>
        </p:nvSpPr>
        <p:spPr>
          <a:xfrm>
            <a:off x="3158067" y="0"/>
            <a:ext cx="2286000" cy="1022888"/>
          </a:xfrm>
          <a:prstGeom prst="wedgeEllipseCallout">
            <a:avLst>
              <a:gd name="adj1" fmla="val 73078"/>
              <a:gd name="adj2" fmla="val 37360"/>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Remember - lowest BID becomes root</a:t>
            </a:r>
          </a:p>
        </p:txBody>
      </p:sp>
      <p:pic>
        <p:nvPicPr>
          <p:cNvPr id="2" name="Picture 1"/>
          <p:cNvPicPr>
            <a:picLocks noChangeAspect="1"/>
          </p:cNvPicPr>
          <p:nvPr/>
        </p:nvPicPr>
        <p:blipFill>
          <a:blip r:embed="rId5"/>
          <a:stretch>
            <a:fillRect/>
          </a:stretch>
        </p:blipFill>
        <p:spPr>
          <a:xfrm>
            <a:off x="4942449" y="2150631"/>
            <a:ext cx="3687485" cy="2503848"/>
          </a:xfrm>
          <a:prstGeom prst="rect">
            <a:avLst/>
          </a:prstGeom>
        </p:spPr>
      </p:pic>
    </p:spTree>
    <p:extLst>
      <p:ext uri="{BB962C8B-B14F-4D97-AF65-F5344CB8AC3E}">
        <p14:creationId xmlns:p14="http://schemas.microsoft.com/office/powerpoint/2010/main" val="9445984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3: Activities (Cont.)</a:t>
            </a:r>
          </a:p>
        </p:txBody>
      </p:sp>
      <p:sp>
        <p:nvSpPr>
          <p:cNvPr id="8" name="Rectangle 34"/>
          <p:cNvSpPr txBox="1">
            <a:spLocks noChangeArrowheads="1"/>
          </p:cNvSpPr>
          <p:nvPr/>
        </p:nvSpPr>
        <p:spPr bwMode="auto">
          <a:xfrm>
            <a:off x="1167612" y="4290993"/>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41523678"/>
              </p:ext>
            </p:extLst>
          </p:nvPr>
        </p:nvGraphicFramePr>
        <p:xfrm>
          <a:off x="416584" y="1117730"/>
          <a:ext cx="8254717" cy="3087909"/>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smtClean="0"/>
                        <a:t>Activity Type</a:t>
                      </a:r>
                      <a:endParaRPr lang="en-US" sz="1200" dirty="0"/>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3.3.1.2</a:t>
                      </a:r>
                      <a:endParaRPr lang="en-US" sz="1100" dirty="0"/>
                    </a:p>
                  </a:txBody>
                  <a:tcPr/>
                </a:tc>
                <a:tc>
                  <a:txBody>
                    <a:bodyPr/>
                    <a:lstStyle/>
                    <a:p>
                      <a:r>
                        <a:rPr lang="en-US" sz="1100" dirty="0"/>
                        <a:t>Syntax</a:t>
                      </a:r>
                      <a:r>
                        <a:rPr lang="en-US" sz="1100" baseline="0" dirty="0"/>
                        <a:t> Checker</a:t>
                      </a:r>
                      <a:endParaRPr lang="en-US" sz="1100" dirty="0"/>
                    </a:p>
                  </a:txBody>
                  <a:tcPr/>
                </a:tc>
                <a:tc>
                  <a:txBody>
                    <a:bodyPr/>
                    <a:lstStyle/>
                    <a:p>
                      <a:r>
                        <a:rPr lang="en-US" sz="1100" dirty="0" smtClean="0"/>
                        <a:t>Configure and Verify the BID</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8"/>
                  </a:ext>
                </a:extLst>
              </a:tr>
              <a:tr h="312621">
                <a:tc>
                  <a:txBody>
                    <a:bodyPr/>
                    <a:lstStyle/>
                    <a:p>
                      <a:r>
                        <a:rPr lang="en-US" sz="1100" dirty="0" smtClean="0"/>
                        <a:t>3.3.1.3</a:t>
                      </a:r>
                      <a:endParaRPr lang="en-US" sz="1100" dirty="0"/>
                    </a:p>
                  </a:txBody>
                  <a:tcPr/>
                </a:tc>
                <a:tc>
                  <a:txBody>
                    <a:bodyPr/>
                    <a:lstStyle/>
                    <a:p>
                      <a:r>
                        <a:rPr lang="en-US" sz="1100" dirty="0" smtClean="0"/>
                        <a:t>Syntax</a:t>
                      </a:r>
                      <a:r>
                        <a:rPr lang="en-US" sz="1100" baseline="0" dirty="0" smtClean="0"/>
                        <a:t> Checker</a:t>
                      </a:r>
                      <a:endParaRPr lang="en-US" sz="1100" dirty="0"/>
                    </a:p>
                  </a:txBody>
                  <a:tcPr/>
                </a:tc>
                <a:tc>
                  <a:txBody>
                    <a:bodyPr/>
                    <a:lstStyle/>
                    <a:p>
                      <a:r>
                        <a:rPr lang="en-US" sz="1100" dirty="0" smtClean="0"/>
                        <a:t>Configuring </a:t>
                      </a:r>
                      <a:r>
                        <a:rPr lang="en-US" sz="1100" dirty="0" err="1" smtClean="0"/>
                        <a:t>PortFast</a:t>
                      </a:r>
                      <a:r>
                        <a:rPr lang="en-US" sz="1100" dirty="0" smtClean="0"/>
                        <a:t> and BPDU Guard</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9"/>
                  </a:ext>
                </a:extLst>
              </a:tr>
              <a:tr h="312621">
                <a:tc>
                  <a:txBody>
                    <a:bodyPr/>
                    <a:lstStyle/>
                    <a:p>
                      <a:r>
                        <a:rPr lang="en-US" sz="1100" dirty="0" smtClean="0"/>
                        <a:t>3.3.1.4</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Configuring PVST+ Load Balancing</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0"/>
                  </a:ext>
                </a:extLst>
              </a:tr>
              <a:tr h="312621">
                <a:tc>
                  <a:txBody>
                    <a:bodyPr/>
                    <a:lstStyle/>
                    <a:p>
                      <a:r>
                        <a:rPr lang="en-US" sz="1100" dirty="0" smtClean="0"/>
                        <a:t>3.3.1.5</a:t>
                      </a:r>
                      <a:endParaRPr lang="en-US" sz="1100" dirty="0"/>
                    </a:p>
                  </a:txBody>
                  <a:tcPr/>
                </a:tc>
                <a:tc>
                  <a:txBody>
                    <a:bodyPr/>
                    <a:lstStyle/>
                    <a:p>
                      <a:r>
                        <a:rPr lang="en-US" sz="1100" dirty="0" smtClean="0"/>
                        <a:t>Packet Tracer</a:t>
                      </a:r>
                      <a:endParaRPr lang="en-US" sz="1100" dirty="0"/>
                    </a:p>
                  </a:txBody>
                  <a:tcPr/>
                </a:tc>
                <a:tc>
                  <a:txBody>
                    <a:bodyPr/>
                    <a:lstStyle/>
                    <a:p>
                      <a:r>
                        <a:rPr lang="en-US" sz="1100" dirty="0" smtClean="0"/>
                        <a:t>Configuring PVST+</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11"/>
                  </a:ext>
                </a:extLst>
              </a:tr>
              <a:tr h="312621">
                <a:tc>
                  <a:txBody>
                    <a:bodyPr/>
                    <a:lstStyle/>
                    <a:p>
                      <a:r>
                        <a:rPr lang="en-US" sz="1100" dirty="0" smtClean="0"/>
                        <a:t>3.3.2.2</a:t>
                      </a:r>
                      <a:endParaRPr lang="en-US" sz="1100" dirty="0"/>
                    </a:p>
                  </a:txBody>
                  <a:tcPr/>
                </a:tc>
                <a:tc>
                  <a:txBody>
                    <a:bodyPr/>
                    <a:lstStyle/>
                    <a:p>
                      <a:r>
                        <a:rPr lang="en-US" sz="1100" baseline="0" dirty="0" smtClean="0"/>
                        <a:t>Packet Tracer</a:t>
                      </a:r>
                      <a:endParaRPr lang="en-US" sz="1100" dirty="0"/>
                    </a:p>
                  </a:txBody>
                  <a:tcPr/>
                </a:tc>
                <a:tc>
                  <a:txBody>
                    <a:bodyPr/>
                    <a:lstStyle/>
                    <a:p>
                      <a:r>
                        <a:rPr lang="en-US" sz="1100" baseline="0" dirty="0" smtClean="0"/>
                        <a:t>Configuring Rapid PVST+</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smtClean="0"/>
                        <a:t>3.3.2.3</a:t>
                      </a:r>
                      <a:endParaRPr lang="en-US" sz="1100" dirty="0"/>
                    </a:p>
                  </a:txBody>
                  <a:tcPr/>
                </a:tc>
                <a:tc>
                  <a:txBody>
                    <a:bodyPr/>
                    <a:lstStyle/>
                    <a:p>
                      <a:r>
                        <a:rPr lang="en-US" sz="1100" dirty="0" smtClean="0"/>
                        <a:t>Lab</a:t>
                      </a:r>
                      <a:endParaRPr lang="en-US" sz="1100" dirty="0"/>
                    </a:p>
                  </a:txBody>
                  <a:tcPr/>
                </a:tc>
                <a:tc>
                  <a:txBody>
                    <a:bodyPr/>
                    <a:lstStyle/>
                    <a:p>
                      <a:r>
                        <a:rPr lang="en-US" sz="1100" dirty="0" smtClean="0"/>
                        <a:t>Configuring Rapid PVST+, </a:t>
                      </a:r>
                      <a:r>
                        <a:rPr lang="en-US" sz="1100" dirty="0" err="1" smtClean="0"/>
                        <a:t>PortFast</a:t>
                      </a:r>
                      <a:r>
                        <a:rPr lang="en-US" sz="1100" dirty="0" smtClean="0"/>
                        <a:t>, and BPDU Guard</a:t>
                      </a:r>
                      <a:endParaRPr lang="en-US" sz="1100" dirty="0"/>
                    </a:p>
                  </a:txBody>
                  <a:tcPr/>
                </a:tc>
                <a:tc>
                  <a:txBody>
                    <a:bodyPr/>
                    <a:lstStyle/>
                    <a:p>
                      <a:r>
                        <a:rPr lang="en-US" sz="1100" dirty="0">
                          <a:solidFill>
                            <a:schemeClr val="tx1"/>
                          </a:solidFill>
                        </a:rPr>
                        <a:t>Recommended</a:t>
                      </a:r>
                    </a:p>
                  </a:txBody>
                  <a:tcPr/>
                </a:tc>
                <a:extLst>
                  <a:ext uri="{0D108BD9-81ED-4DB2-BD59-A6C34878D82A}">
                    <a16:rowId xmlns:a16="http://schemas.microsoft.com/office/drawing/2014/main" val="10006"/>
                  </a:ext>
                </a:extLst>
              </a:tr>
              <a:tr h="312621">
                <a:tc>
                  <a:txBody>
                    <a:bodyPr/>
                    <a:lstStyle/>
                    <a:p>
                      <a:r>
                        <a:rPr lang="en-US" sz="1100" dirty="0" smtClean="0"/>
                        <a:t>3.3.3.6</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Troubleshooting STP Configuration</a:t>
                      </a:r>
                      <a:r>
                        <a:rPr lang="en-US" sz="1100" baseline="0" dirty="0" smtClean="0"/>
                        <a:t> Issues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7"/>
                  </a:ext>
                </a:extLst>
              </a:tr>
              <a:tr h="312621">
                <a:tc>
                  <a:txBody>
                    <a:bodyPr/>
                    <a:lstStyle/>
                    <a:p>
                      <a:r>
                        <a:rPr lang="en-US" sz="1100" dirty="0" smtClean="0"/>
                        <a:t>3.3.4.3</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Identify Switch Stacking</a:t>
                      </a:r>
                      <a:r>
                        <a:rPr lang="en-US" sz="1100" baseline="0" dirty="0" smtClean="0"/>
                        <a:t> Terminology</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2"/>
                  </a:ext>
                </a:extLst>
              </a:tr>
              <a:tr h="312621">
                <a:tc>
                  <a:txBody>
                    <a:bodyPr/>
                    <a:lstStyle/>
                    <a:p>
                      <a:r>
                        <a:rPr lang="en-US" sz="1100" dirty="0" smtClean="0"/>
                        <a:t>3.4.1.1</a:t>
                      </a:r>
                      <a:endParaRPr lang="en-US" sz="1100" dirty="0"/>
                    </a:p>
                  </a:txBody>
                  <a:tcPr/>
                </a:tc>
                <a:tc>
                  <a:txBody>
                    <a:bodyPr/>
                    <a:lstStyle/>
                    <a:p>
                      <a:r>
                        <a:rPr lang="en-US" sz="1100" dirty="0" smtClean="0"/>
                        <a:t>Class Activity</a:t>
                      </a:r>
                      <a:endParaRPr lang="en-US" sz="1100" dirty="0"/>
                    </a:p>
                  </a:txBody>
                  <a:tcPr/>
                </a:tc>
                <a:tc>
                  <a:txBody>
                    <a:bodyPr/>
                    <a:lstStyle/>
                    <a:p>
                      <a:r>
                        <a:rPr lang="en-US" sz="1100" dirty="0" smtClean="0"/>
                        <a:t>Documentation Tree</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4812337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Video Demonstration – Observing Spanning Tree Protocol Operation</a:t>
            </a:r>
          </a:p>
        </p:txBody>
      </p:sp>
      <p:pic>
        <p:nvPicPr>
          <p:cNvPr id="5" name="Picture 4"/>
          <p:cNvPicPr>
            <a:picLocks noChangeAspect="1"/>
          </p:cNvPicPr>
          <p:nvPr/>
        </p:nvPicPr>
        <p:blipFill>
          <a:blip r:embed="rId3"/>
          <a:stretch>
            <a:fillRect/>
          </a:stretch>
        </p:blipFill>
        <p:spPr>
          <a:xfrm>
            <a:off x="1568979" y="1290109"/>
            <a:ext cx="5819775" cy="2952750"/>
          </a:xfrm>
          <a:prstGeom prst="rect">
            <a:avLst/>
          </a:prstGeom>
        </p:spPr>
      </p:pic>
    </p:spTree>
    <p:extLst>
      <p:ext uri="{BB962C8B-B14F-4D97-AF65-F5344CB8AC3E}">
        <p14:creationId xmlns:p14="http://schemas.microsoft.com/office/powerpoint/2010/main" val="4286190608"/>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STP Operation</a:t>
            </a:r>
            <a:br>
              <a:rPr lang="en-US" altLang="en-US" sz="1600" dirty="0" smtClean="0"/>
            </a:br>
            <a:r>
              <a:rPr lang="en-US" altLang="en-US" dirty="0" smtClean="0"/>
              <a:t>Building a Switched Network with Redundant Links</a:t>
            </a:r>
            <a:endParaRPr lang="en-CA" altLang="en-US" dirty="0" smtClean="0"/>
          </a:p>
        </p:txBody>
      </p:sp>
      <p:pic>
        <p:nvPicPr>
          <p:cNvPr id="2" name="Picture 1"/>
          <p:cNvPicPr>
            <a:picLocks noChangeAspect="1"/>
          </p:cNvPicPr>
          <p:nvPr/>
        </p:nvPicPr>
        <p:blipFill>
          <a:blip r:embed="rId3"/>
          <a:stretch>
            <a:fillRect/>
          </a:stretch>
        </p:blipFill>
        <p:spPr>
          <a:xfrm>
            <a:off x="982662" y="1036637"/>
            <a:ext cx="7077075" cy="3476625"/>
          </a:xfrm>
          <a:prstGeom prst="rect">
            <a:avLst/>
          </a:prstGeom>
        </p:spPr>
      </p:pic>
    </p:spTree>
    <p:extLst>
      <p:ext uri="{BB962C8B-B14F-4D97-AF65-F5344CB8AC3E}">
        <p14:creationId xmlns:p14="http://schemas.microsoft.com/office/powerpoint/2010/main" val="48473371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3</a:t>
            </a:r>
            <a:r>
              <a:rPr lang="en-US" sz="4000" dirty="0" smtClean="0"/>
              <a:t>.2 Types of Spanning Tree Protocols</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Types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952012719"/>
              </p:ext>
            </p:extLst>
          </p:nvPr>
        </p:nvGraphicFramePr>
        <p:xfrm>
          <a:off x="1253068" y="1100666"/>
          <a:ext cx="6282266" cy="3299821"/>
        </p:xfrm>
        <a:graphic>
          <a:graphicData uri="http://schemas.openxmlformats.org/drawingml/2006/table">
            <a:tbl>
              <a:tblPr firstRow="1" bandRow="1">
                <a:tableStyleId>{7DF18680-E054-41AD-8BC1-D1AEF772440D}</a:tableStyleId>
              </a:tblPr>
              <a:tblGrid>
                <a:gridCol w="1921634">
                  <a:extLst>
                    <a:ext uri="{9D8B030D-6E8A-4147-A177-3AD203B41FA5}">
                      <a16:colId xmlns:a16="http://schemas.microsoft.com/office/drawing/2014/main" val="20000"/>
                    </a:ext>
                  </a:extLst>
                </a:gridCol>
                <a:gridCol w="4360632">
                  <a:extLst>
                    <a:ext uri="{9D8B030D-6E8A-4147-A177-3AD203B41FA5}">
                      <a16:colId xmlns:a16="http://schemas.microsoft.com/office/drawing/2014/main" val="20001"/>
                    </a:ext>
                  </a:extLst>
                </a:gridCol>
              </a:tblGrid>
              <a:tr h="0">
                <a:tc>
                  <a:txBody>
                    <a:bodyPr/>
                    <a:lstStyle/>
                    <a:p>
                      <a:r>
                        <a:rPr lang="en-US" sz="1400" dirty="0" smtClean="0"/>
                        <a:t>STP Type</a:t>
                      </a:r>
                      <a:endParaRPr lang="en-US" sz="1400" dirty="0"/>
                    </a:p>
                  </a:txBody>
                  <a:tcPr/>
                </a:tc>
                <a:tc>
                  <a:txBody>
                    <a:bodyPr/>
                    <a:lstStyle/>
                    <a:p>
                      <a:r>
                        <a:rPr lang="en-US" sz="1400" dirty="0" smtClean="0"/>
                        <a:t>Description</a:t>
                      </a:r>
                      <a:endParaRPr lang="en-US" sz="1400" dirty="0"/>
                    </a:p>
                  </a:txBody>
                  <a:tcPr/>
                </a:tc>
                <a:extLst>
                  <a:ext uri="{0D108BD9-81ED-4DB2-BD59-A6C34878D82A}">
                    <a16:rowId xmlns:a16="http://schemas.microsoft.com/office/drawing/2014/main" val="10000"/>
                  </a:ext>
                </a:extLst>
              </a:tr>
              <a:tr h="214436">
                <a:tc>
                  <a:txBody>
                    <a:bodyPr/>
                    <a:lstStyle/>
                    <a:p>
                      <a:r>
                        <a:rPr lang="en-US" sz="1400" dirty="0" smtClean="0"/>
                        <a:t>802.1D</a:t>
                      </a:r>
                      <a:endParaRPr lang="en-US" sz="1400" dirty="0"/>
                    </a:p>
                  </a:txBody>
                  <a:tcPr/>
                </a:tc>
                <a:tc>
                  <a:txBody>
                    <a:bodyPr/>
                    <a:lstStyle/>
                    <a:p>
                      <a:r>
                        <a:rPr lang="en-US" sz="1400" dirty="0" smtClean="0"/>
                        <a:t>1998 - Original</a:t>
                      </a:r>
                      <a:r>
                        <a:rPr lang="en-US" sz="1400" baseline="0" dirty="0" smtClean="0"/>
                        <a:t> STP standard</a:t>
                      </a:r>
                      <a:endParaRPr lang="en-US" sz="1400" dirty="0"/>
                    </a:p>
                  </a:txBody>
                  <a:tcPr/>
                </a:tc>
                <a:extLst>
                  <a:ext uri="{0D108BD9-81ED-4DB2-BD59-A6C34878D82A}">
                    <a16:rowId xmlns:a16="http://schemas.microsoft.com/office/drawing/2014/main" val="10001"/>
                  </a:ext>
                </a:extLst>
              </a:tr>
              <a:tr h="214436">
                <a:tc>
                  <a:txBody>
                    <a:bodyPr/>
                    <a:lstStyle/>
                    <a:p>
                      <a:r>
                        <a:rPr lang="en-US" sz="1400" dirty="0" smtClean="0"/>
                        <a:t>CST</a:t>
                      </a:r>
                      <a:endParaRPr lang="en-US" sz="1400" dirty="0"/>
                    </a:p>
                  </a:txBody>
                  <a:tcPr/>
                </a:tc>
                <a:tc>
                  <a:txBody>
                    <a:bodyPr/>
                    <a:lstStyle/>
                    <a:p>
                      <a:r>
                        <a:rPr lang="en-US" sz="1400" dirty="0" smtClean="0"/>
                        <a:t>One spanning-tree</a:t>
                      </a:r>
                      <a:r>
                        <a:rPr lang="en-US" sz="1400" baseline="0" dirty="0" smtClean="0"/>
                        <a:t> instance</a:t>
                      </a:r>
                      <a:endParaRPr lang="en-US" sz="1400" dirty="0"/>
                    </a:p>
                  </a:txBody>
                  <a:tcPr/>
                </a:tc>
                <a:extLst>
                  <a:ext uri="{0D108BD9-81ED-4DB2-BD59-A6C34878D82A}">
                    <a16:rowId xmlns:a16="http://schemas.microsoft.com/office/drawing/2014/main" val="10002"/>
                  </a:ext>
                </a:extLst>
              </a:tr>
              <a:tr h="214436">
                <a:tc>
                  <a:txBody>
                    <a:bodyPr/>
                    <a:lstStyle/>
                    <a:p>
                      <a:r>
                        <a:rPr lang="en-US" sz="1400" dirty="0" smtClean="0"/>
                        <a:t>PVST+</a:t>
                      </a:r>
                      <a:endParaRPr lang="en-US" sz="1400" dirty="0"/>
                    </a:p>
                  </a:txBody>
                  <a:tcPr/>
                </a:tc>
                <a:tc>
                  <a:txBody>
                    <a:bodyPr/>
                    <a:lstStyle/>
                    <a:p>
                      <a:r>
                        <a:rPr lang="en-US" sz="1400" dirty="0" smtClean="0"/>
                        <a:t>Cisco</a:t>
                      </a:r>
                      <a:r>
                        <a:rPr lang="en-US" sz="1400" baseline="0" dirty="0" smtClean="0"/>
                        <a:t> update to 802.1D; each VLAN has its own spanning-tree instance</a:t>
                      </a:r>
                      <a:endParaRPr lang="en-US" sz="1400" dirty="0"/>
                    </a:p>
                  </a:txBody>
                  <a:tcPr/>
                </a:tc>
                <a:extLst>
                  <a:ext uri="{0D108BD9-81ED-4DB2-BD59-A6C34878D82A}">
                    <a16:rowId xmlns:a16="http://schemas.microsoft.com/office/drawing/2014/main" val="10003"/>
                  </a:ext>
                </a:extLst>
              </a:tr>
              <a:tr h="482482">
                <a:tc>
                  <a:txBody>
                    <a:bodyPr/>
                    <a:lstStyle/>
                    <a:p>
                      <a:r>
                        <a:rPr lang="en-US" sz="1400" dirty="0" smtClean="0"/>
                        <a:t>802.1D</a:t>
                      </a:r>
                      <a:endParaRPr lang="en-US" sz="1400" dirty="0"/>
                    </a:p>
                  </a:txBody>
                  <a:tcPr/>
                </a:tc>
                <a:tc>
                  <a:txBody>
                    <a:bodyPr/>
                    <a:lstStyle/>
                    <a:p>
                      <a:r>
                        <a:rPr lang="en-US" sz="1400" dirty="0" smtClean="0"/>
                        <a:t>2004 – Updated</a:t>
                      </a:r>
                      <a:r>
                        <a:rPr lang="en-US" sz="1400" baseline="0" dirty="0" smtClean="0"/>
                        <a:t> bridging and STP standard</a:t>
                      </a:r>
                      <a:endParaRPr lang="en-US" sz="1400" dirty="0"/>
                    </a:p>
                  </a:txBody>
                  <a:tcPr/>
                </a:tc>
                <a:extLst>
                  <a:ext uri="{0D108BD9-81ED-4DB2-BD59-A6C34878D82A}">
                    <a16:rowId xmlns:a16="http://schemas.microsoft.com/office/drawing/2014/main" val="10004"/>
                  </a:ext>
                </a:extLst>
              </a:tr>
              <a:tr h="214436">
                <a:tc>
                  <a:txBody>
                    <a:bodyPr/>
                    <a:lstStyle/>
                    <a:p>
                      <a:r>
                        <a:rPr lang="en-US" sz="1400" dirty="0" smtClean="0"/>
                        <a:t>802.1w (RSTP)</a:t>
                      </a:r>
                      <a:endParaRPr lang="en-US" sz="1400" dirty="0"/>
                    </a:p>
                  </a:txBody>
                  <a:tcPr/>
                </a:tc>
                <a:tc>
                  <a:txBody>
                    <a:bodyPr/>
                    <a:lstStyle/>
                    <a:p>
                      <a:r>
                        <a:rPr lang="en-US" sz="1400" dirty="0" smtClean="0"/>
                        <a:t>Improves convergence by adding new roles to ports and enhancing</a:t>
                      </a:r>
                      <a:r>
                        <a:rPr lang="en-US" sz="1400" baseline="0" dirty="0" smtClean="0"/>
                        <a:t> BPDU exchange</a:t>
                      </a:r>
                      <a:endParaRPr lang="en-US" sz="1400" dirty="0"/>
                    </a:p>
                  </a:txBody>
                  <a:tcPr/>
                </a:tc>
                <a:extLst>
                  <a:ext uri="{0D108BD9-81ED-4DB2-BD59-A6C34878D82A}">
                    <a16:rowId xmlns:a16="http://schemas.microsoft.com/office/drawing/2014/main" val="10005"/>
                  </a:ext>
                </a:extLst>
              </a:tr>
              <a:tr h="348459">
                <a:tc>
                  <a:txBody>
                    <a:bodyPr/>
                    <a:lstStyle/>
                    <a:p>
                      <a:r>
                        <a:rPr lang="en-US" sz="1400" dirty="0" smtClean="0"/>
                        <a:t>Rapid PVST+</a:t>
                      </a:r>
                      <a:endParaRPr lang="en-US" sz="1400" dirty="0"/>
                    </a:p>
                  </a:txBody>
                  <a:tcPr/>
                </a:tc>
                <a:tc>
                  <a:txBody>
                    <a:bodyPr/>
                    <a:lstStyle/>
                    <a:p>
                      <a:r>
                        <a:rPr lang="en-US" sz="1400" dirty="0" smtClean="0"/>
                        <a:t>Cisco enhancement of</a:t>
                      </a:r>
                      <a:r>
                        <a:rPr lang="en-US" sz="1400" baseline="0" dirty="0" smtClean="0"/>
                        <a:t> RSTP using PVST+</a:t>
                      </a:r>
                      <a:endParaRPr lang="en-US" sz="1400" dirty="0"/>
                    </a:p>
                  </a:txBody>
                  <a:tcPr/>
                </a:tc>
                <a:extLst>
                  <a:ext uri="{0D108BD9-81ED-4DB2-BD59-A6C34878D82A}">
                    <a16:rowId xmlns:a16="http://schemas.microsoft.com/office/drawing/2014/main" val="10006"/>
                  </a:ext>
                </a:extLst>
              </a:tr>
              <a:tr h="348459">
                <a:tc>
                  <a:txBody>
                    <a:bodyPr/>
                    <a:lstStyle/>
                    <a:p>
                      <a:r>
                        <a:rPr lang="en-US" sz="1400" dirty="0" smtClean="0"/>
                        <a:t>802.1s (MSTP)</a:t>
                      </a:r>
                      <a:endParaRPr lang="en-US" sz="1400" dirty="0"/>
                    </a:p>
                  </a:txBody>
                  <a:tcPr/>
                </a:tc>
                <a:tc>
                  <a:txBody>
                    <a:bodyPr/>
                    <a:lstStyle/>
                    <a:p>
                      <a:r>
                        <a:rPr lang="en-US" sz="1400" dirty="0" smtClean="0"/>
                        <a:t>Multiple</a:t>
                      </a:r>
                      <a:r>
                        <a:rPr lang="en-US" sz="1400" baseline="0" dirty="0" smtClean="0"/>
                        <a:t> VLANs can have the same spanning-tree instance</a:t>
                      </a:r>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530074"/>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Characteristics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1796664681"/>
              </p:ext>
            </p:extLst>
          </p:nvPr>
        </p:nvGraphicFramePr>
        <p:xfrm>
          <a:off x="939800" y="1396998"/>
          <a:ext cx="6942667" cy="1884435"/>
        </p:xfrm>
        <a:graphic>
          <a:graphicData uri="http://schemas.openxmlformats.org/drawingml/2006/table">
            <a:tbl>
              <a:tblPr firstRow="1" bandRow="1">
                <a:tableStyleId>{7DF18680-E054-41AD-8BC1-D1AEF772440D}</a:tableStyleId>
              </a:tblPr>
              <a:tblGrid>
                <a:gridCol w="1261533">
                  <a:extLst>
                    <a:ext uri="{9D8B030D-6E8A-4147-A177-3AD203B41FA5}">
                      <a16:colId xmlns:a16="http://schemas.microsoft.com/office/drawing/2014/main" val="20000"/>
                    </a:ext>
                  </a:extLst>
                </a:gridCol>
                <a:gridCol w="1181600">
                  <a:extLst>
                    <a:ext uri="{9D8B030D-6E8A-4147-A177-3AD203B41FA5}">
                      <a16:colId xmlns:a16="http://schemas.microsoft.com/office/drawing/2014/main" val="20001"/>
                    </a:ext>
                  </a:extLst>
                </a:gridCol>
                <a:gridCol w="1493867">
                  <a:extLst>
                    <a:ext uri="{9D8B030D-6E8A-4147-A177-3AD203B41FA5}">
                      <a16:colId xmlns:a16="http://schemas.microsoft.com/office/drawing/2014/main" val="20002"/>
                    </a:ext>
                  </a:extLst>
                </a:gridCol>
                <a:gridCol w="1269693">
                  <a:extLst>
                    <a:ext uri="{9D8B030D-6E8A-4147-A177-3AD203B41FA5}">
                      <a16:colId xmlns:a16="http://schemas.microsoft.com/office/drawing/2014/main" val="20003"/>
                    </a:ext>
                  </a:extLst>
                </a:gridCol>
                <a:gridCol w="1735974">
                  <a:extLst>
                    <a:ext uri="{9D8B030D-6E8A-4147-A177-3AD203B41FA5}">
                      <a16:colId xmlns:a16="http://schemas.microsoft.com/office/drawing/2014/main" val="20004"/>
                    </a:ext>
                  </a:extLst>
                </a:gridCol>
              </a:tblGrid>
              <a:tr h="440837">
                <a:tc>
                  <a:txBody>
                    <a:bodyPr/>
                    <a:lstStyle/>
                    <a:p>
                      <a:r>
                        <a:rPr lang="en-US" sz="1200" dirty="0" smtClean="0"/>
                        <a:t>STP Type</a:t>
                      </a:r>
                      <a:endParaRPr lang="en-US" sz="1200" dirty="0"/>
                    </a:p>
                  </a:txBody>
                  <a:tcPr/>
                </a:tc>
                <a:tc>
                  <a:txBody>
                    <a:bodyPr/>
                    <a:lstStyle/>
                    <a:p>
                      <a:r>
                        <a:rPr lang="en-US" sz="1200" dirty="0" smtClean="0"/>
                        <a:t>Standard</a:t>
                      </a:r>
                      <a:endParaRPr lang="en-US" sz="1200" dirty="0"/>
                    </a:p>
                  </a:txBody>
                  <a:tcPr/>
                </a:tc>
                <a:tc>
                  <a:txBody>
                    <a:bodyPr/>
                    <a:lstStyle/>
                    <a:p>
                      <a:r>
                        <a:rPr lang="en-US" sz="1200" dirty="0" smtClean="0"/>
                        <a:t>Resources Needed</a:t>
                      </a:r>
                      <a:endParaRPr lang="en-US" sz="1200" dirty="0"/>
                    </a:p>
                  </a:txBody>
                  <a:tcPr/>
                </a:tc>
                <a:tc>
                  <a:txBody>
                    <a:bodyPr/>
                    <a:lstStyle/>
                    <a:p>
                      <a:r>
                        <a:rPr lang="en-US" sz="1200" dirty="0" smtClean="0"/>
                        <a:t>Convergence</a:t>
                      </a:r>
                      <a:endParaRPr lang="en-US" sz="1200" dirty="0"/>
                    </a:p>
                  </a:txBody>
                  <a:tcPr/>
                </a:tc>
                <a:tc>
                  <a:txBody>
                    <a:bodyPr/>
                    <a:lstStyle/>
                    <a:p>
                      <a:r>
                        <a:rPr lang="en-US" sz="1200" dirty="0" smtClean="0"/>
                        <a:t>Tree Calculation</a:t>
                      </a:r>
                      <a:endParaRPr lang="en-US" sz="1200" dirty="0"/>
                    </a:p>
                  </a:txBody>
                  <a:tcPr/>
                </a:tc>
                <a:extLst>
                  <a:ext uri="{0D108BD9-81ED-4DB2-BD59-A6C34878D82A}">
                    <a16:rowId xmlns:a16="http://schemas.microsoft.com/office/drawing/2014/main" val="10000"/>
                  </a:ext>
                </a:extLst>
              </a:tr>
              <a:tr h="264502">
                <a:tc>
                  <a:txBody>
                    <a:bodyPr/>
                    <a:lstStyle/>
                    <a:p>
                      <a:r>
                        <a:rPr lang="en-US" sz="1200" dirty="0" smtClean="0"/>
                        <a:t>STP</a:t>
                      </a:r>
                      <a:endParaRPr lang="en-US" sz="1200" dirty="0"/>
                    </a:p>
                  </a:txBody>
                  <a:tcPr/>
                </a:tc>
                <a:tc>
                  <a:txBody>
                    <a:bodyPr/>
                    <a:lstStyle/>
                    <a:p>
                      <a:r>
                        <a:rPr lang="en-US" sz="1200" dirty="0" smtClean="0"/>
                        <a:t>802.1D</a:t>
                      </a:r>
                      <a:endParaRPr lang="en-US" sz="1200" dirty="0"/>
                    </a:p>
                  </a:txBody>
                  <a:tcPr/>
                </a:tc>
                <a:tc>
                  <a:txBody>
                    <a:bodyPr/>
                    <a:lstStyle/>
                    <a:p>
                      <a:r>
                        <a:rPr lang="en-US" sz="1200" dirty="0" smtClean="0"/>
                        <a:t>Low</a:t>
                      </a:r>
                      <a:endParaRPr lang="en-US" sz="1200" dirty="0"/>
                    </a:p>
                  </a:txBody>
                  <a:tcPr/>
                </a:tc>
                <a:tc>
                  <a:txBody>
                    <a:bodyPr/>
                    <a:lstStyle/>
                    <a:p>
                      <a:r>
                        <a:rPr lang="en-US" sz="1200" dirty="0" smtClean="0"/>
                        <a:t>Slow</a:t>
                      </a:r>
                      <a:endParaRPr lang="en-US" sz="1200" dirty="0"/>
                    </a:p>
                  </a:txBody>
                  <a:tcPr/>
                </a:tc>
                <a:tc>
                  <a:txBody>
                    <a:bodyPr/>
                    <a:lstStyle/>
                    <a:p>
                      <a:r>
                        <a:rPr lang="en-US" sz="1200" dirty="0" smtClean="0"/>
                        <a:t>All VLANs</a:t>
                      </a:r>
                      <a:endParaRPr lang="en-US" sz="1200" dirty="0"/>
                    </a:p>
                  </a:txBody>
                  <a:tcPr/>
                </a:tc>
                <a:extLst>
                  <a:ext uri="{0D108BD9-81ED-4DB2-BD59-A6C34878D82A}">
                    <a16:rowId xmlns:a16="http://schemas.microsoft.com/office/drawing/2014/main" val="10001"/>
                  </a:ext>
                </a:extLst>
              </a:tr>
              <a:tr h="264502">
                <a:tc>
                  <a:txBody>
                    <a:bodyPr/>
                    <a:lstStyle/>
                    <a:p>
                      <a:r>
                        <a:rPr lang="en-US" sz="1200" dirty="0" smtClean="0"/>
                        <a:t>PVST+</a:t>
                      </a:r>
                      <a:endParaRPr lang="en-US" sz="1200" dirty="0"/>
                    </a:p>
                  </a:txBody>
                  <a:tcPr/>
                </a:tc>
                <a:tc>
                  <a:txBody>
                    <a:bodyPr/>
                    <a:lstStyle/>
                    <a:p>
                      <a:r>
                        <a:rPr lang="en-US" sz="1200" dirty="0" smtClean="0"/>
                        <a:t>Cisco</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Slow</a:t>
                      </a:r>
                      <a:endParaRPr lang="en-US" sz="1200" dirty="0"/>
                    </a:p>
                  </a:txBody>
                  <a:tcPr/>
                </a:tc>
                <a:tc>
                  <a:txBody>
                    <a:bodyPr/>
                    <a:lstStyle/>
                    <a:p>
                      <a:r>
                        <a:rPr lang="en-US" sz="1200" dirty="0" smtClean="0"/>
                        <a:t>Per VLAN</a:t>
                      </a:r>
                      <a:endParaRPr lang="en-US" sz="1200" dirty="0"/>
                    </a:p>
                  </a:txBody>
                  <a:tcPr/>
                </a:tc>
                <a:extLst>
                  <a:ext uri="{0D108BD9-81ED-4DB2-BD59-A6C34878D82A}">
                    <a16:rowId xmlns:a16="http://schemas.microsoft.com/office/drawing/2014/main" val="10002"/>
                  </a:ext>
                </a:extLst>
              </a:tr>
              <a:tr h="264502">
                <a:tc>
                  <a:txBody>
                    <a:bodyPr/>
                    <a:lstStyle/>
                    <a:p>
                      <a:r>
                        <a:rPr lang="en-US" sz="1200" dirty="0" smtClean="0"/>
                        <a:t>RSTP</a:t>
                      </a:r>
                      <a:endParaRPr lang="en-US" sz="1200" dirty="0"/>
                    </a:p>
                  </a:txBody>
                  <a:tcPr/>
                </a:tc>
                <a:tc>
                  <a:txBody>
                    <a:bodyPr/>
                    <a:lstStyle/>
                    <a:p>
                      <a:r>
                        <a:rPr lang="en-US" sz="1200" dirty="0" smtClean="0"/>
                        <a:t>802.1w</a:t>
                      </a:r>
                      <a:endParaRPr lang="en-US" sz="1200" dirty="0"/>
                    </a:p>
                  </a:txBody>
                  <a:tcPr/>
                </a:tc>
                <a:tc>
                  <a:txBody>
                    <a:bodyPr/>
                    <a:lstStyle/>
                    <a:p>
                      <a:r>
                        <a:rPr lang="en-US" sz="1200" dirty="0" smtClean="0"/>
                        <a:t>Medium</a:t>
                      </a:r>
                      <a:endParaRPr lang="en-US" sz="1200" dirty="0"/>
                    </a:p>
                  </a:txBody>
                  <a:tcPr/>
                </a:tc>
                <a:tc>
                  <a:txBody>
                    <a:bodyPr/>
                    <a:lstStyle/>
                    <a:p>
                      <a:r>
                        <a:rPr lang="en-US" sz="1200" dirty="0" smtClean="0"/>
                        <a:t>Fast</a:t>
                      </a:r>
                      <a:endParaRPr lang="en-US" sz="1200" dirty="0"/>
                    </a:p>
                  </a:txBody>
                  <a:tcPr/>
                </a:tc>
                <a:tc>
                  <a:txBody>
                    <a:bodyPr/>
                    <a:lstStyle/>
                    <a:p>
                      <a:r>
                        <a:rPr lang="en-US" sz="1200" dirty="0" smtClean="0"/>
                        <a:t>All VLANs</a:t>
                      </a:r>
                      <a:endParaRPr lang="en-US" sz="1200" dirty="0"/>
                    </a:p>
                  </a:txBody>
                  <a:tcPr/>
                </a:tc>
                <a:extLst>
                  <a:ext uri="{0D108BD9-81ED-4DB2-BD59-A6C34878D82A}">
                    <a16:rowId xmlns:a16="http://schemas.microsoft.com/office/drawing/2014/main" val="10003"/>
                  </a:ext>
                </a:extLst>
              </a:tr>
              <a:tr h="329955">
                <a:tc>
                  <a:txBody>
                    <a:bodyPr/>
                    <a:lstStyle/>
                    <a:p>
                      <a:r>
                        <a:rPr lang="en-US" sz="1200" dirty="0" smtClean="0"/>
                        <a:t>Rapid PVST+</a:t>
                      </a:r>
                      <a:endParaRPr lang="en-US" sz="1200" dirty="0"/>
                    </a:p>
                  </a:txBody>
                  <a:tcPr/>
                </a:tc>
                <a:tc>
                  <a:txBody>
                    <a:bodyPr/>
                    <a:lstStyle/>
                    <a:p>
                      <a:r>
                        <a:rPr lang="en-US" sz="1200" dirty="0" smtClean="0"/>
                        <a:t>Cisco</a:t>
                      </a:r>
                      <a:endParaRPr lang="en-US" sz="1200" dirty="0"/>
                    </a:p>
                  </a:txBody>
                  <a:tcPr/>
                </a:tc>
                <a:tc>
                  <a:txBody>
                    <a:bodyPr/>
                    <a:lstStyle/>
                    <a:p>
                      <a:r>
                        <a:rPr lang="en-US" sz="1200" dirty="0" smtClean="0"/>
                        <a:t>Very high</a:t>
                      </a:r>
                      <a:endParaRPr lang="en-US" sz="1200" dirty="0"/>
                    </a:p>
                  </a:txBody>
                  <a:tcPr/>
                </a:tc>
                <a:tc>
                  <a:txBody>
                    <a:bodyPr/>
                    <a:lstStyle/>
                    <a:p>
                      <a:r>
                        <a:rPr lang="en-US" sz="1200" dirty="0" smtClean="0"/>
                        <a:t>Fast</a:t>
                      </a:r>
                      <a:endParaRPr lang="en-US" sz="1200" dirty="0"/>
                    </a:p>
                  </a:txBody>
                  <a:tcPr/>
                </a:tc>
                <a:tc>
                  <a:txBody>
                    <a:bodyPr/>
                    <a:lstStyle/>
                    <a:p>
                      <a:r>
                        <a:rPr lang="en-US" sz="1200" dirty="0" smtClean="0"/>
                        <a:t>Per VLAN</a:t>
                      </a:r>
                      <a:endParaRPr lang="en-US" sz="1200" dirty="0"/>
                    </a:p>
                  </a:txBody>
                  <a:tcPr/>
                </a:tc>
                <a:extLst>
                  <a:ext uri="{0D108BD9-81ED-4DB2-BD59-A6C34878D82A}">
                    <a16:rowId xmlns:a16="http://schemas.microsoft.com/office/drawing/2014/main" val="10004"/>
                  </a:ext>
                </a:extLst>
              </a:tr>
              <a:tr h="264502">
                <a:tc>
                  <a:txBody>
                    <a:bodyPr/>
                    <a:lstStyle/>
                    <a:p>
                      <a:r>
                        <a:rPr lang="en-US" sz="1200" dirty="0" smtClean="0"/>
                        <a:t>MSTP</a:t>
                      </a:r>
                      <a:endParaRPr lang="en-US" sz="1200" dirty="0"/>
                    </a:p>
                  </a:txBody>
                  <a:tcPr/>
                </a:tc>
                <a:tc>
                  <a:txBody>
                    <a:bodyPr/>
                    <a:lstStyle/>
                    <a:p>
                      <a:r>
                        <a:rPr lang="en-US" sz="1200" dirty="0" smtClean="0"/>
                        <a:t>802.1s</a:t>
                      </a:r>
                      <a:endParaRPr lang="en-US" sz="1200" dirty="0"/>
                    </a:p>
                  </a:txBody>
                  <a:tcPr/>
                </a:tc>
                <a:tc>
                  <a:txBody>
                    <a:bodyPr/>
                    <a:lstStyle/>
                    <a:p>
                      <a:r>
                        <a:rPr lang="en-US" sz="1200" dirty="0" smtClean="0"/>
                        <a:t>Medium or high</a:t>
                      </a:r>
                      <a:endParaRPr lang="en-US" sz="1200" dirty="0"/>
                    </a:p>
                  </a:txBody>
                  <a:tcPr/>
                </a:tc>
                <a:tc>
                  <a:txBody>
                    <a:bodyPr/>
                    <a:lstStyle/>
                    <a:p>
                      <a:r>
                        <a:rPr lang="en-US" sz="1200" dirty="0" smtClean="0"/>
                        <a:t>Fast</a:t>
                      </a:r>
                      <a:endParaRPr lang="en-US" sz="1200" dirty="0"/>
                    </a:p>
                  </a:txBody>
                  <a:tcPr/>
                </a:tc>
                <a:tc>
                  <a:txBody>
                    <a:bodyPr/>
                    <a:lstStyle/>
                    <a:p>
                      <a:r>
                        <a:rPr lang="en-US" sz="1200" dirty="0" smtClean="0"/>
                        <a:t>Per instance</a:t>
                      </a:r>
                      <a:endParaRPr lang="en-US"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40981245"/>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Overview of PVST+</a:t>
            </a:r>
          </a:p>
        </p:txBody>
      </p:sp>
      <p:sp>
        <p:nvSpPr>
          <p:cNvPr id="2" name="Content Placeholder 1"/>
          <p:cNvSpPr>
            <a:spLocks noGrp="1"/>
          </p:cNvSpPr>
          <p:nvPr>
            <p:ph idx="1"/>
          </p:nvPr>
        </p:nvSpPr>
        <p:spPr>
          <a:xfrm>
            <a:off x="144064" y="798944"/>
            <a:ext cx="4622669" cy="4155319"/>
          </a:xfrm>
        </p:spPr>
        <p:txBody>
          <a:bodyPr/>
          <a:lstStyle/>
          <a:p>
            <a:r>
              <a:rPr lang="en-US" dirty="0" smtClean="0"/>
              <a:t>Original 802.1D defines a common spanning tree</a:t>
            </a:r>
          </a:p>
          <a:p>
            <a:pPr lvl="1"/>
            <a:r>
              <a:rPr lang="en-US" dirty="0" smtClean="0"/>
              <a:t>One spanning tree instance for the switched network (no matter how many VLANs)</a:t>
            </a:r>
          </a:p>
          <a:p>
            <a:pPr lvl="1"/>
            <a:r>
              <a:rPr lang="en-US" dirty="0" smtClean="0"/>
              <a:t>No load sharing</a:t>
            </a:r>
          </a:p>
          <a:p>
            <a:pPr lvl="1"/>
            <a:r>
              <a:rPr lang="en-US" dirty="0" smtClean="0"/>
              <a:t>One uplink must block for all VLANs</a:t>
            </a:r>
          </a:p>
          <a:p>
            <a:pPr lvl="1"/>
            <a:r>
              <a:rPr lang="en-US" dirty="0" smtClean="0"/>
              <a:t>Low CPU utilization because only one instance of STP is used/calculated</a:t>
            </a:r>
          </a:p>
          <a:p>
            <a:r>
              <a:rPr lang="en-US" dirty="0" smtClean="0"/>
              <a:t>Cisco PVST+ - each VLAN has its own spanning tree instance</a:t>
            </a:r>
          </a:p>
          <a:p>
            <a:pPr lvl="1"/>
            <a:r>
              <a:rPr lang="en-US" dirty="0" smtClean="0"/>
              <a:t>One port can be blocking for one VLAN and forwarding for another VLAN</a:t>
            </a:r>
          </a:p>
          <a:p>
            <a:pPr lvl="1"/>
            <a:r>
              <a:rPr lang="en-US" dirty="0" smtClean="0"/>
              <a:t>Can load balance</a:t>
            </a:r>
          </a:p>
          <a:p>
            <a:pPr lvl="1"/>
            <a:r>
              <a:rPr lang="en-US" dirty="0" smtClean="0"/>
              <a:t>Can stress the CPU if a large number of VLANs are used</a:t>
            </a:r>
            <a:endParaRPr lang="en-US" dirty="0"/>
          </a:p>
        </p:txBody>
      </p:sp>
      <p:pic>
        <p:nvPicPr>
          <p:cNvPr id="3" name="Picture 2"/>
          <p:cNvPicPr>
            <a:picLocks noChangeAspect="1"/>
          </p:cNvPicPr>
          <p:nvPr/>
        </p:nvPicPr>
        <p:blipFill>
          <a:blip r:embed="rId3"/>
          <a:stretch>
            <a:fillRect/>
          </a:stretch>
        </p:blipFill>
        <p:spPr>
          <a:xfrm>
            <a:off x="4910666" y="1720672"/>
            <a:ext cx="3935941" cy="2783593"/>
          </a:xfrm>
          <a:prstGeom prst="rect">
            <a:avLst/>
          </a:prstGeom>
        </p:spPr>
      </p:pic>
    </p:spTree>
    <p:extLst>
      <p:ext uri="{BB962C8B-B14F-4D97-AF65-F5344CB8AC3E}">
        <p14:creationId xmlns:p14="http://schemas.microsoft.com/office/powerpoint/2010/main" val="194514321"/>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Port States and PVST+ Operation</a:t>
            </a:r>
          </a:p>
        </p:txBody>
      </p:sp>
      <p:sp>
        <p:nvSpPr>
          <p:cNvPr id="7" name="Rectangle 6"/>
          <p:cNvSpPr/>
          <p:nvPr/>
        </p:nvSpPr>
        <p:spPr>
          <a:xfrm>
            <a:off x="2768600" y="889000"/>
            <a:ext cx="5410200" cy="313267"/>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Port State</a:t>
            </a:r>
          </a:p>
        </p:txBody>
      </p:sp>
      <p:graphicFrame>
        <p:nvGraphicFramePr>
          <p:cNvPr id="5" name="Table 4"/>
          <p:cNvGraphicFramePr>
            <a:graphicFrameLocks noGrp="1"/>
          </p:cNvGraphicFramePr>
          <p:nvPr>
            <p:extLst>
              <p:ext uri="{D42A27DB-BD31-4B8C-83A1-F6EECF244321}">
                <p14:modId xmlns:p14="http://schemas.microsoft.com/office/powerpoint/2010/main" val="3878990057"/>
              </p:ext>
            </p:extLst>
          </p:nvPr>
        </p:nvGraphicFramePr>
        <p:xfrm>
          <a:off x="711199" y="1193799"/>
          <a:ext cx="7467602" cy="2940197"/>
        </p:xfrm>
        <a:graphic>
          <a:graphicData uri="http://schemas.openxmlformats.org/drawingml/2006/table">
            <a:tbl>
              <a:tblPr firstRow="1" bandRow="1">
                <a:tableStyleId>{7DF18680-E054-41AD-8BC1-D1AEF772440D}</a:tableStyleId>
              </a:tblPr>
              <a:tblGrid>
                <a:gridCol w="2067252">
                  <a:extLst>
                    <a:ext uri="{9D8B030D-6E8A-4147-A177-3AD203B41FA5}">
                      <a16:colId xmlns:a16="http://schemas.microsoft.com/office/drawing/2014/main" val="20000"/>
                    </a:ext>
                  </a:extLst>
                </a:gridCol>
                <a:gridCol w="1038178">
                  <a:extLst>
                    <a:ext uri="{9D8B030D-6E8A-4147-A177-3AD203B41FA5}">
                      <a16:colId xmlns:a16="http://schemas.microsoft.com/office/drawing/2014/main" val="20001"/>
                    </a:ext>
                  </a:extLst>
                </a:gridCol>
                <a:gridCol w="1192995">
                  <a:extLst>
                    <a:ext uri="{9D8B030D-6E8A-4147-A177-3AD203B41FA5}">
                      <a16:colId xmlns:a16="http://schemas.microsoft.com/office/drawing/2014/main" val="20002"/>
                    </a:ext>
                  </a:extLst>
                </a:gridCol>
                <a:gridCol w="1019965">
                  <a:extLst>
                    <a:ext uri="{9D8B030D-6E8A-4147-A177-3AD203B41FA5}">
                      <a16:colId xmlns:a16="http://schemas.microsoft.com/office/drawing/2014/main" val="20003"/>
                    </a:ext>
                  </a:extLst>
                </a:gridCol>
                <a:gridCol w="1165674">
                  <a:extLst>
                    <a:ext uri="{9D8B030D-6E8A-4147-A177-3AD203B41FA5}">
                      <a16:colId xmlns:a16="http://schemas.microsoft.com/office/drawing/2014/main" val="20004"/>
                    </a:ext>
                  </a:extLst>
                </a:gridCol>
                <a:gridCol w="983538">
                  <a:extLst>
                    <a:ext uri="{9D8B030D-6E8A-4147-A177-3AD203B41FA5}">
                      <a16:colId xmlns:a16="http://schemas.microsoft.com/office/drawing/2014/main" val="20005"/>
                    </a:ext>
                  </a:extLst>
                </a:gridCol>
              </a:tblGrid>
              <a:tr h="440837">
                <a:tc>
                  <a:txBody>
                    <a:bodyPr/>
                    <a:lstStyle/>
                    <a:p>
                      <a:r>
                        <a:rPr lang="en-US" sz="1400" dirty="0" smtClean="0"/>
                        <a:t>Operation allowed</a:t>
                      </a:r>
                      <a:endParaRPr lang="en-US" sz="1400" dirty="0"/>
                    </a:p>
                  </a:txBody>
                  <a:tcPr/>
                </a:tc>
                <a:tc>
                  <a:txBody>
                    <a:bodyPr/>
                    <a:lstStyle/>
                    <a:p>
                      <a:r>
                        <a:rPr lang="en-US" sz="1400" dirty="0" smtClean="0"/>
                        <a:t>Blocking</a:t>
                      </a:r>
                      <a:endParaRPr lang="en-US" sz="1400" dirty="0"/>
                    </a:p>
                  </a:txBody>
                  <a:tcPr/>
                </a:tc>
                <a:tc>
                  <a:txBody>
                    <a:bodyPr/>
                    <a:lstStyle/>
                    <a:p>
                      <a:r>
                        <a:rPr lang="en-US" sz="1400" dirty="0" smtClean="0"/>
                        <a:t>Listening</a:t>
                      </a:r>
                      <a:endParaRPr lang="en-US" sz="1400" dirty="0"/>
                    </a:p>
                  </a:txBody>
                  <a:tcPr/>
                </a:tc>
                <a:tc>
                  <a:txBody>
                    <a:bodyPr/>
                    <a:lstStyle/>
                    <a:p>
                      <a:r>
                        <a:rPr lang="en-US" sz="1400" dirty="0" smtClean="0"/>
                        <a:t>Learning</a:t>
                      </a:r>
                      <a:endParaRPr lang="en-US" sz="1400" dirty="0"/>
                    </a:p>
                  </a:txBody>
                  <a:tcPr/>
                </a:tc>
                <a:tc>
                  <a:txBody>
                    <a:bodyPr/>
                    <a:lstStyle/>
                    <a:p>
                      <a:r>
                        <a:rPr lang="en-US" sz="1400" dirty="0" smtClean="0"/>
                        <a:t>Forwarding</a:t>
                      </a:r>
                      <a:endParaRPr lang="en-US" sz="1400" dirty="0"/>
                    </a:p>
                  </a:txBody>
                  <a:tcPr/>
                </a:tc>
                <a:tc>
                  <a:txBody>
                    <a:bodyPr/>
                    <a:lstStyle/>
                    <a:p>
                      <a:r>
                        <a:rPr lang="en-US" sz="1400" dirty="0" smtClean="0"/>
                        <a:t>Disabled</a:t>
                      </a:r>
                      <a:endParaRPr lang="en-US" sz="1400" dirty="0"/>
                    </a:p>
                  </a:txBody>
                  <a:tcPr/>
                </a:tc>
                <a:extLst>
                  <a:ext uri="{0D108BD9-81ED-4DB2-BD59-A6C34878D82A}">
                    <a16:rowId xmlns:a16="http://schemas.microsoft.com/office/drawing/2014/main" val="10000"/>
                  </a:ext>
                </a:extLst>
              </a:tr>
              <a:tr h="264502">
                <a:tc>
                  <a:txBody>
                    <a:bodyPr/>
                    <a:lstStyle/>
                    <a:p>
                      <a:r>
                        <a:rPr lang="en-US" sz="1400" dirty="0" smtClean="0"/>
                        <a:t>Can receive/process BPDUs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val="10001"/>
                  </a:ext>
                </a:extLst>
              </a:tr>
              <a:tr h="264502">
                <a:tc>
                  <a:txBody>
                    <a:bodyPr/>
                    <a:lstStyle/>
                    <a:p>
                      <a:r>
                        <a:rPr lang="en-US" sz="1400" dirty="0" smtClean="0"/>
                        <a:t>Can forward data frames received</a:t>
                      </a:r>
                      <a:r>
                        <a:rPr lang="en-US" sz="1400" baseline="0" dirty="0" smtClean="0"/>
                        <a:t> on an interface</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val="10002"/>
                  </a:ext>
                </a:extLst>
              </a:tr>
              <a:tr h="264502">
                <a:tc>
                  <a:txBody>
                    <a:bodyPr/>
                    <a:lstStyle/>
                    <a:p>
                      <a:r>
                        <a:rPr lang="en-US" sz="1400" dirty="0" smtClean="0"/>
                        <a:t>Can forward data frames switched</a:t>
                      </a:r>
                      <a:r>
                        <a:rPr lang="en-US" sz="1400" baseline="0" dirty="0" smtClean="0"/>
                        <a:t> from another interface</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val="10003"/>
                  </a:ext>
                </a:extLst>
              </a:tr>
              <a:tr h="329955">
                <a:tc>
                  <a:txBody>
                    <a:bodyPr/>
                    <a:lstStyle/>
                    <a:p>
                      <a:r>
                        <a:rPr lang="en-US" sz="1400" dirty="0" smtClean="0"/>
                        <a:t>Can learn</a:t>
                      </a:r>
                      <a:r>
                        <a:rPr lang="en-US" sz="1400" baseline="0" dirty="0" smtClean="0"/>
                        <a:t> MAC addresses</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693308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Extended System ID and PVST+ Operation</a:t>
            </a:r>
          </a:p>
        </p:txBody>
      </p:sp>
      <p:sp>
        <p:nvSpPr>
          <p:cNvPr id="2" name="Content Placeholder 1"/>
          <p:cNvSpPr>
            <a:spLocks noGrp="1"/>
          </p:cNvSpPr>
          <p:nvPr>
            <p:ph idx="1"/>
          </p:nvPr>
        </p:nvSpPr>
        <p:spPr>
          <a:xfrm>
            <a:off x="144064" y="790477"/>
            <a:ext cx="5215336" cy="4155319"/>
          </a:xfrm>
        </p:spPr>
        <p:txBody>
          <a:bodyPr/>
          <a:lstStyle/>
          <a:p>
            <a:r>
              <a:rPr lang="en-US" dirty="0" smtClean="0"/>
              <a:t>The extended system ID field ensures each switch has a unique BID for each VLAN.</a:t>
            </a:r>
          </a:p>
          <a:p>
            <a:r>
              <a:rPr lang="en-US" dirty="0" smtClean="0"/>
              <a:t>The VLAN number is added to the priority value.</a:t>
            </a:r>
          </a:p>
          <a:p>
            <a:pPr lvl="1"/>
            <a:r>
              <a:rPr lang="en-US" dirty="0" smtClean="0"/>
              <a:t>Example – VLAN 2 priority is 32770 (default value of 32768 plus the VLAN number of 2 equals 32770)</a:t>
            </a:r>
          </a:p>
          <a:p>
            <a:pPr lvl="1"/>
            <a:r>
              <a:rPr lang="en-US" dirty="0" smtClean="0"/>
              <a:t>Can modify the priority number to influence the root bridge decision process</a:t>
            </a:r>
          </a:p>
          <a:p>
            <a:r>
              <a:rPr lang="en-US" dirty="0" smtClean="0"/>
              <a:t>Reasons to select a particular switch as root bridge</a:t>
            </a:r>
          </a:p>
          <a:p>
            <a:pPr lvl="1"/>
            <a:r>
              <a:rPr lang="en-US" dirty="0" smtClean="0"/>
              <a:t>Switch is positioned such that most traffic patterns flow toward this particular switch</a:t>
            </a:r>
          </a:p>
          <a:p>
            <a:pPr lvl="1"/>
            <a:r>
              <a:rPr lang="en-US" dirty="0" smtClean="0"/>
              <a:t>Switch has more processing power (better CPU)</a:t>
            </a:r>
          </a:p>
          <a:p>
            <a:pPr lvl="1"/>
            <a:r>
              <a:rPr lang="en-US" dirty="0" smtClean="0"/>
              <a:t>Switch is easier to access and manage remotely</a:t>
            </a:r>
          </a:p>
        </p:txBody>
      </p:sp>
      <p:pic>
        <p:nvPicPr>
          <p:cNvPr id="4" name="Picture 3"/>
          <p:cNvPicPr>
            <a:picLocks noChangeAspect="1"/>
          </p:cNvPicPr>
          <p:nvPr/>
        </p:nvPicPr>
        <p:blipFill>
          <a:blip r:embed="rId3"/>
          <a:stretch>
            <a:fillRect/>
          </a:stretch>
        </p:blipFill>
        <p:spPr>
          <a:xfrm>
            <a:off x="5452533" y="1937266"/>
            <a:ext cx="3477684" cy="2216692"/>
          </a:xfrm>
          <a:prstGeom prst="rect">
            <a:avLst/>
          </a:prstGeom>
        </p:spPr>
      </p:pic>
      <p:sp>
        <p:nvSpPr>
          <p:cNvPr id="6" name="Cloud Callout 5"/>
          <p:cNvSpPr/>
          <p:nvPr/>
        </p:nvSpPr>
        <p:spPr>
          <a:xfrm>
            <a:off x="6075335" y="224726"/>
            <a:ext cx="2743200" cy="1206142"/>
          </a:xfrm>
          <a:prstGeom prst="cloudCallout">
            <a:avLst>
              <a:gd name="adj1" fmla="val -16010"/>
              <a:gd name="adj2" fmla="val 97043"/>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Remember that the BID is a unique ID</a:t>
            </a:r>
          </a:p>
        </p:txBody>
      </p:sp>
    </p:spTree>
    <p:extLst>
      <p:ext uri="{BB962C8B-B14F-4D97-AF65-F5344CB8AC3E}">
        <p14:creationId xmlns:p14="http://schemas.microsoft.com/office/powerpoint/2010/main" val="3784800919"/>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Overview of Rapid PVST+ </a:t>
            </a:r>
          </a:p>
        </p:txBody>
      </p:sp>
      <p:sp>
        <p:nvSpPr>
          <p:cNvPr id="2" name="Content Placeholder 1"/>
          <p:cNvSpPr>
            <a:spLocks noGrp="1"/>
          </p:cNvSpPr>
          <p:nvPr>
            <p:ph idx="1"/>
          </p:nvPr>
        </p:nvSpPr>
        <p:spPr>
          <a:xfrm>
            <a:off x="4284264" y="1086810"/>
            <a:ext cx="5215336" cy="4155319"/>
          </a:xfrm>
        </p:spPr>
        <p:txBody>
          <a:bodyPr/>
          <a:lstStyle/>
          <a:p>
            <a:r>
              <a:rPr lang="en-US" dirty="0" smtClean="0"/>
              <a:t>Rapid PVST+ speeds up STP recalculations and converges quicker</a:t>
            </a:r>
          </a:p>
          <a:p>
            <a:pPr lvl="1"/>
            <a:r>
              <a:rPr lang="en-US" dirty="0" smtClean="0"/>
              <a:t>Cisco version of RSTP</a:t>
            </a:r>
          </a:p>
          <a:p>
            <a:r>
              <a:rPr lang="en-US" dirty="0" smtClean="0"/>
              <a:t>Two new port types</a:t>
            </a:r>
          </a:p>
          <a:p>
            <a:pPr lvl="1"/>
            <a:r>
              <a:rPr lang="en-US" dirty="0" smtClean="0"/>
              <a:t>Alternate port (DIS)</a:t>
            </a:r>
          </a:p>
          <a:p>
            <a:pPr lvl="1"/>
            <a:r>
              <a:rPr lang="en-US" dirty="0" smtClean="0"/>
              <a:t>Backup port</a:t>
            </a:r>
          </a:p>
          <a:p>
            <a:r>
              <a:rPr lang="en-US" dirty="0" smtClean="0"/>
              <a:t>Independent instance of RSTP runs for each VLAN</a:t>
            </a:r>
          </a:p>
          <a:p>
            <a:r>
              <a:rPr lang="en-US" dirty="0" smtClean="0"/>
              <a:t>Cisco features such as </a:t>
            </a:r>
            <a:r>
              <a:rPr lang="en-US" dirty="0" err="1" smtClean="0"/>
              <a:t>UplinkFast</a:t>
            </a:r>
            <a:r>
              <a:rPr lang="en-US" dirty="0" smtClean="0"/>
              <a:t> and </a:t>
            </a:r>
            <a:r>
              <a:rPr lang="en-US" dirty="0" err="1" smtClean="0"/>
              <a:t>BackboneFast</a:t>
            </a:r>
            <a:r>
              <a:rPr lang="en-US" dirty="0" smtClean="0"/>
              <a:t> are not compatible with switches that run RSTP</a:t>
            </a:r>
          </a:p>
        </p:txBody>
      </p:sp>
      <p:pic>
        <p:nvPicPr>
          <p:cNvPr id="3" name="Picture 2"/>
          <p:cNvPicPr>
            <a:picLocks noChangeAspect="1"/>
          </p:cNvPicPr>
          <p:nvPr/>
        </p:nvPicPr>
        <p:blipFill>
          <a:blip r:embed="rId3"/>
          <a:stretch>
            <a:fillRect/>
          </a:stretch>
        </p:blipFill>
        <p:spPr>
          <a:xfrm>
            <a:off x="168632" y="1168401"/>
            <a:ext cx="4022368" cy="2564870"/>
          </a:xfrm>
          <a:prstGeom prst="rect">
            <a:avLst/>
          </a:prstGeom>
        </p:spPr>
      </p:pic>
    </p:spTree>
    <p:extLst>
      <p:ext uri="{BB962C8B-B14F-4D97-AF65-F5344CB8AC3E}">
        <p14:creationId xmlns:p14="http://schemas.microsoft.com/office/powerpoint/2010/main" val="260886642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RSTP BPDUs </a:t>
            </a:r>
          </a:p>
        </p:txBody>
      </p:sp>
      <p:sp>
        <p:nvSpPr>
          <p:cNvPr id="2" name="Content Placeholder 1"/>
          <p:cNvSpPr>
            <a:spLocks noGrp="1"/>
          </p:cNvSpPr>
          <p:nvPr>
            <p:ph idx="1"/>
          </p:nvPr>
        </p:nvSpPr>
        <p:spPr>
          <a:xfrm>
            <a:off x="194733" y="841277"/>
            <a:ext cx="8856133" cy="4155319"/>
          </a:xfrm>
        </p:spPr>
        <p:txBody>
          <a:bodyPr/>
          <a:lstStyle/>
          <a:p>
            <a:r>
              <a:rPr lang="en-US" dirty="0" smtClean="0"/>
              <a:t>RSTP uses type 2, version 2 BPDUs</a:t>
            </a:r>
          </a:p>
          <a:p>
            <a:pPr lvl="1"/>
            <a:r>
              <a:rPr lang="en-US" dirty="0" smtClean="0"/>
              <a:t>Original version was type 0, version 0</a:t>
            </a:r>
          </a:p>
          <a:p>
            <a:r>
              <a:rPr lang="en-US" dirty="0" smtClean="0"/>
              <a:t>A switch using RSTP can work with and communicate with a switch running the original 802.1D version</a:t>
            </a:r>
          </a:p>
          <a:p>
            <a:r>
              <a:rPr lang="en-US" dirty="0" smtClean="0"/>
              <a:t>BPDUs are used as a </a:t>
            </a:r>
            <a:r>
              <a:rPr lang="en-US" dirty="0" err="1" smtClean="0"/>
              <a:t>keepalive</a:t>
            </a:r>
            <a:r>
              <a:rPr lang="en-US" dirty="0" smtClean="0"/>
              <a:t> mechanism</a:t>
            </a:r>
          </a:p>
          <a:p>
            <a:pPr lvl="1"/>
            <a:r>
              <a:rPr lang="en-US" dirty="0" smtClean="0"/>
              <a:t>3 missed BPDUs indicates lost connectivity</a:t>
            </a:r>
          </a:p>
        </p:txBody>
      </p:sp>
      <p:pic>
        <p:nvPicPr>
          <p:cNvPr id="4" name="Picture 3"/>
          <p:cNvPicPr>
            <a:picLocks noChangeAspect="1"/>
          </p:cNvPicPr>
          <p:nvPr/>
        </p:nvPicPr>
        <p:blipFill>
          <a:blip r:embed="rId3"/>
          <a:stretch>
            <a:fillRect/>
          </a:stretch>
        </p:blipFill>
        <p:spPr>
          <a:xfrm>
            <a:off x="4351867" y="1941416"/>
            <a:ext cx="4681537" cy="2611004"/>
          </a:xfrm>
          <a:prstGeom prst="rect">
            <a:avLst/>
          </a:prstGeom>
        </p:spPr>
      </p:pic>
    </p:spTree>
    <p:extLst>
      <p:ext uri="{BB962C8B-B14F-4D97-AF65-F5344CB8AC3E}">
        <p14:creationId xmlns:p14="http://schemas.microsoft.com/office/powerpoint/2010/main" val="313811423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3, </a:t>
            </a:r>
            <a:r>
              <a:rPr lang="en-US" dirty="0"/>
              <a:t>“Assessment” after completing Chapter </a:t>
            </a:r>
            <a:r>
              <a:rPr lang="en-US" dirty="0" smtClean="0"/>
              <a:t>3.</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3: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Edge Ports</a:t>
            </a:r>
          </a:p>
        </p:txBody>
      </p:sp>
      <p:sp>
        <p:nvSpPr>
          <p:cNvPr id="2" name="Content Placeholder 1"/>
          <p:cNvSpPr>
            <a:spLocks noGrp="1"/>
          </p:cNvSpPr>
          <p:nvPr>
            <p:ph idx="1"/>
          </p:nvPr>
        </p:nvSpPr>
        <p:spPr>
          <a:xfrm>
            <a:off x="194733" y="841277"/>
            <a:ext cx="8856133" cy="4155319"/>
          </a:xfrm>
        </p:spPr>
        <p:txBody>
          <a:bodyPr/>
          <a:lstStyle/>
          <a:p>
            <a:r>
              <a:rPr lang="en-US" dirty="0" smtClean="0"/>
              <a:t>Has an end device connected – </a:t>
            </a:r>
            <a:r>
              <a:rPr lang="en-US" dirty="0" smtClean="0">
                <a:solidFill>
                  <a:srgbClr val="00B050"/>
                </a:solidFill>
              </a:rPr>
              <a:t>NEVER</a:t>
            </a:r>
            <a:r>
              <a:rPr lang="en-US" dirty="0" smtClean="0"/>
              <a:t> another switch</a:t>
            </a:r>
          </a:p>
          <a:p>
            <a:r>
              <a:rPr lang="en-US" dirty="0" smtClean="0"/>
              <a:t>Immediately goes to the forwarding state</a:t>
            </a:r>
          </a:p>
          <a:p>
            <a:r>
              <a:rPr lang="en-US" dirty="0" smtClean="0"/>
              <a:t>Functions similar to a port configured with Cisco </a:t>
            </a:r>
            <a:r>
              <a:rPr lang="en-US" dirty="0" err="1" smtClean="0"/>
              <a:t>PortFast</a:t>
            </a:r>
            <a:endParaRPr lang="en-US" dirty="0" smtClean="0"/>
          </a:p>
          <a:p>
            <a:r>
              <a:rPr lang="en-US" dirty="0" smtClean="0"/>
              <a:t>Use the </a:t>
            </a:r>
            <a:r>
              <a:rPr lang="en-US" b="1" dirty="0" smtClean="0"/>
              <a:t>spanning-tree </a:t>
            </a:r>
            <a:r>
              <a:rPr lang="en-US" b="1" dirty="0" err="1" smtClean="0"/>
              <a:t>portfast</a:t>
            </a:r>
            <a:r>
              <a:rPr lang="en-US" b="1" dirty="0" smtClean="0"/>
              <a:t> </a:t>
            </a:r>
            <a:r>
              <a:rPr lang="en-US" dirty="0" smtClean="0"/>
              <a:t>command</a:t>
            </a:r>
          </a:p>
        </p:txBody>
      </p:sp>
      <p:pic>
        <p:nvPicPr>
          <p:cNvPr id="3" name="Picture 2"/>
          <p:cNvPicPr>
            <a:picLocks noChangeAspect="1"/>
          </p:cNvPicPr>
          <p:nvPr/>
        </p:nvPicPr>
        <p:blipFill>
          <a:blip r:embed="rId3"/>
          <a:stretch>
            <a:fillRect/>
          </a:stretch>
        </p:blipFill>
        <p:spPr>
          <a:xfrm>
            <a:off x="1140883" y="2446337"/>
            <a:ext cx="4457700" cy="2486025"/>
          </a:xfrm>
          <a:prstGeom prst="rect">
            <a:avLst/>
          </a:prstGeom>
        </p:spPr>
      </p:pic>
      <p:sp>
        <p:nvSpPr>
          <p:cNvPr id="6" name="Striped Right Arrow 5"/>
          <p:cNvSpPr/>
          <p:nvPr/>
        </p:nvSpPr>
        <p:spPr>
          <a:xfrm rot="21174181" flipH="1">
            <a:off x="4645323" y="3393358"/>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Edge port</a:t>
            </a:r>
          </a:p>
        </p:txBody>
      </p:sp>
      <p:sp>
        <p:nvSpPr>
          <p:cNvPr id="7" name="Striped Right Arrow 6"/>
          <p:cNvSpPr/>
          <p:nvPr/>
        </p:nvSpPr>
        <p:spPr>
          <a:xfrm rot="425819">
            <a:off x="640589" y="3342558"/>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Edge port</a:t>
            </a:r>
          </a:p>
        </p:txBody>
      </p:sp>
    </p:spTree>
    <p:extLst>
      <p:ext uri="{BB962C8B-B14F-4D97-AF65-F5344CB8AC3E}">
        <p14:creationId xmlns:p14="http://schemas.microsoft.com/office/powerpoint/2010/main" val="2213941063"/>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Link Types</a:t>
            </a:r>
          </a:p>
        </p:txBody>
      </p:sp>
      <p:sp>
        <p:nvSpPr>
          <p:cNvPr id="2" name="Content Placeholder 1"/>
          <p:cNvSpPr>
            <a:spLocks noGrp="1"/>
          </p:cNvSpPr>
          <p:nvPr>
            <p:ph idx="1"/>
          </p:nvPr>
        </p:nvSpPr>
        <p:spPr>
          <a:xfrm>
            <a:off x="194733" y="841277"/>
            <a:ext cx="8856133" cy="4155319"/>
          </a:xfrm>
        </p:spPr>
        <p:txBody>
          <a:bodyPr/>
          <a:lstStyle/>
          <a:p>
            <a:r>
              <a:rPr lang="en-US" dirty="0" smtClean="0"/>
              <a:t>Point-to-Point – a port in full-duplex mode connecting from one switch to another switch or from a device to a switch</a:t>
            </a:r>
          </a:p>
          <a:p>
            <a:r>
              <a:rPr lang="en-US" dirty="0" smtClean="0"/>
              <a:t>Shared – a port in half-duplex mode connecting a hub to a switch</a:t>
            </a:r>
          </a:p>
        </p:txBody>
      </p:sp>
      <p:pic>
        <p:nvPicPr>
          <p:cNvPr id="4" name="Picture 3"/>
          <p:cNvPicPr>
            <a:picLocks noChangeAspect="1"/>
          </p:cNvPicPr>
          <p:nvPr/>
        </p:nvPicPr>
        <p:blipFill>
          <a:blip r:embed="rId3"/>
          <a:stretch>
            <a:fillRect/>
          </a:stretch>
        </p:blipFill>
        <p:spPr>
          <a:xfrm>
            <a:off x="1952166" y="1921933"/>
            <a:ext cx="3741668" cy="2647950"/>
          </a:xfrm>
          <a:prstGeom prst="rect">
            <a:avLst/>
          </a:prstGeom>
        </p:spPr>
      </p:pic>
      <p:sp>
        <p:nvSpPr>
          <p:cNvPr id="9" name="Oval 8"/>
          <p:cNvSpPr/>
          <p:nvPr/>
        </p:nvSpPr>
        <p:spPr>
          <a:xfrm>
            <a:off x="3598333" y="22521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Oval 9"/>
          <p:cNvSpPr/>
          <p:nvPr/>
        </p:nvSpPr>
        <p:spPr>
          <a:xfrm>
            <a:off x="2971799" y="3742267"/>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Oval 10"/>
          <p:cNvSpPr/>
          <p:nvPr/>
        </p:nvSpPr>
        <p:spPr>
          <a:xfrm>
            <a:off x="3471333" y="37507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Oval 11"/>
          <p:cNvSpPr/>
          <p:nvPr/>
        </p:nvSpPr>
        <p:spPr>
          <a:xfrm>
            <a:off x="4047066" y="28109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nvSpPr>
        <p:spPr>
          <a:xfrm>
            <a:off x="3014133" y="28109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Oval 13"/>
          <p:cNvSpPr/>
          <p:nvPr/>
        </p:nvSpPr>
        <p:spPr>
          <a:xfrm>
            <a:off x="3970866" y="3742267"/>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Oval 14"/>
          <p:cNvSpPr/>
          <p:nvPr/>
        </p:nvSpPr>
        <p:spPr>
          <a:xfrm>
            <a:off x="6083298" y="3039534"/>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Oval 15"/>
          <p:cNvSpPr/>
          <p:nvPr/>
        </p:nvSpPr>
        <p:spPr>
          <a:xfrm>
            <a:off x="4707466" y="2607734"/>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Oval 16"/>
          <p:cNvSpPr/>
          <p:nvPr/>
        </p:nvSpPr>
        <p:spPr>
          <a:xfrm>
            <a:off x="5122333" y="3471333"/>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Oval 17"/>
          <p:cNvSpPr/>
          <p:nvPr/>
        </p:nvSpPr>
        <p:spPr>
          <a:xfrm>
            <a:off x="6083298" y="2692400"/>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Content Placeholder 1"/>
          <p:cNvSpPr txBox="1">
            <a:spLocks/>
          </p:cNvSpPr>
          <p:nvPr/>
        </p:nvSpPr>
        <p:spPr bwMode="auto">
          <a:xfrm>
            <a:off x="6392334" y="2616200"/>
            <a:ext cx="1981200" cy="120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smtClean="0"/>
              <a:t>Point-to-Point</a:t>
            </a:r>
          </a:p>
          <a:p>
            <a:pPr marL="0" indent="0">
              <a:buNone/>
            </a:pPr>
            <a:r>
              <a:rPr lang="en-US" dirty="0" smtClean="0"/>
              <a:t>Shared</a:t>
            </a:r>
          </a:p>
        </p:txBody>
      </p:sp>
    </p:spTree>
    <p:extLst>
      <p:ext uri="{BB962C8B-B14F-4D97-AF65-F5344CB8AC3E}">
        <p14:creationId xmlns:p14="http://schemas.microsoft.com/office/powerpoint/2010/main" val="136397896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3</a:t>
            </a:r>
            <a:r>
              <a:rPr lang="en-US" sz="4000" dirty="0" smtClean="0"/>
              <a:t>.3 Spanning Tree Configuration</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smtClean="0"/>
              <a:t>Catalyst 2960 Default Configuration</a:t>
            </a:r>
          </a:p>
        </p:txBody>
      </p:sp>
      <p:graphicFrame>
        <p:nvGraphicFramePr>
          <p:cNvPr id="7" name="Table 6"/>
          <p:cNvGraphicFramePr>
            <a:graphicFrameLocks noGrp="1"/>
          </p:cNvGraphicFramePr>
          <p:nvPr>
            <p:extLst>
              <p:ext uri="{D42A27DB-BD31-4B8C-83A1-F6EECF244321}">
                <p14:modId xmlns:p14="http://schemas.microsoft.com/office/powerpoint/2010/main" val="1162312675"/>
              </p:ext>
            </p:extLst>
          </p:nvPr>
        </p:nvGraphicFramePr>
        <p:xfrm>
          <a:off x="457201" y="855132"/>
          <a:ext cx="7907865" cy="4140082"/>
        </p:xfrm>
        <a:graphic>
          <a:graphicData uri="http://schemas.openxmlformats.org/drawingml/2006/table">
            <a:tbl>
              <a:tblPr firstRow="1" bandRow="1">
                <a:tableStyleId>{7DF18680-E054-41AD-8BC1-D1AEF772440D}</a:tableStyleId>
              </a:tblPr>
              <a:tblGrid>
                <a:gridCol w="4407220">
                  <a:extLst>
                    <a:ext uri="{9D8B030D-6E8A-4147-A177-3AD203B41FA5}">
                      <a16:colId xmlns:a16="http://schemas.microsoft.com/office/drawing/2014/main" val="20000"/>
                    </a:ext>
                  </a:extLst>
                </a:gridCol>
                <a:gridCol w="3500645">
                  <a:extLst>
                    <a:ext uri="{9D8B030D-6E8A-4147-A177-3AD203B41FA5}">
                      <a16:colId xmlns:a16="http://schemas.microsoft.com/office/drawing/2014/main" val="20001"/>
                    </a:ext>
                  </a:extLst>
                </a:gridCol>
              </a:tblGrid>
              <a:tr h="0">
                <a:tc>
                  <a:txBody>
                    <a:bodyPr/>
                    <a:lstStyle/>
                    <a:p>
                      <a:r>
                        <a:rPr lang="en-US" sz="1200" dirty="0" smtClean="0"/>
                        <a:t>Feature</a:t>
                      </a:r>
                      <a:endParaRPr lang="en-US" sz="1200" dirty="0"/>
                    </a:p>
                  </a:txBody>
                  <a:tcPr/>
                </a:tc>
                <a:tc>
                  <a:txBody>
                    <a:bodyPr/>
                    <a:lstStyle/>
                    <a:p>
                      <a:r>
                        <a:rPr lang="en-US" sz="1200" dirty="0" smtClean="0"/>
                        <a:t>Default Setting</a:t>
                      </a:r>
                      <a:endParaRPr lang="en-US" sz="1200" dirty="0"/>
                    </a:p>
                  </a:txBody>
                  <a:tcPr/>
                </a:tc>
                <a:extLst>
                  <a:ext uri="{0D108BD9-81ED-4DB2-BD59-A6C34878D82A}">
                    <a16:rowId xmlns:a16="http://schemas.microsoft.com/office/drawing/2014/main" val="10000"/>
                  </a:ext>
                </a:extLst>
              </a:tr>
              <a:tr h="214436">
                <a:tc>
                  <a:txBody>
                    <a:bodyPr/>
                    <a:lstStyle/>
                    <a:p>
                      <a:r>
                        <a:rPr lang="en-US" sz="1200" dirty="0" smtClean="0"/>
                        <a:t>Enable state</a:t>
                      </a:r>
                      <a:endParaRPr lang="en-US" sz="1200" dirty="0"/>
                    </a:p>
                  </a:txBody>
                  <a:tcPr/>
                </a:tc>
                <a:tc>
                  <a:txBody>
                    <a:bodyPr/>
                    <a:lstStyle/>
                    <a:p>
                      <a:r>
                        <a:rPr lang="en-US" sz="1200" dirty="0" smtClean="0"/>
                        <a:t>Enabled on VLAN 1</a:t>
                      </a:r>
                      <a:endParaRPr lang="en-US" sz="1200" dirty="0"/>
                    </a:p>
                  </a:txBody>
                  <a:tcPr/>
                </a:tc>
                <a:extLst>
                  <a:ext uri="{0D108BD9-81ED-4DB2-BD59-A6C34878D82A}">
                    <a16:rowId xmlns:a16="http://schemas.microsoft.com/office/drawing/2014/main" val="10001"/>
                  </a:ext>
                </a:extLst>
              </a:tr>
              <a:tr h="214436">
                <a:tc>
                  <a:txBody>
                    <a:bodyPr/>
                    <a:lstStyle/>
                    <a:p>
                      <a:r>
                        <a:rPr lang="en-US" sz="1200" dirty="0" smtClean="0"/>
                        <a:t>Spanning-tree mode</a:t>
                      </a:r>
                      <a:endParaRPr lang="en-US" sz="1200" dirty="0"/>
                    </a:p>
                  </a:txBody>
                  <a:tcPr/>
                </a:tc>
                <a:tc>
                  <a:txBody>
                    <a:bodyPr/>
                    <a:lstStyle/>
                    <a:p>
                      <a:r>
                        <a:rPr lang="en-US" sz="1200" dirty="0" smtClean="0"/>
                        <a:t>PVST+ (Rapid PVST+ and MSTP are disabled)</a:t>
                      </a:r>
                      <a:endParaRPr lang="en-US" sz="1200" dirty="0"/>
                    </a:p>
                  </a:txBody>
                  <a:tcPr/>
                </a:tc>
                <a:extLst>
                  <a:ext uri="{0D108BD9-81ED-4DB2-BD59-A6C34878D82A}">
                    <a16:rowId xmlns:a16="http://schemas.microsoft.com/office/drawing/2014/main" val="10002"/>
                  </a:ext>
                </a:extLst>
              </a:tr>
              <a:tr h="214436">
                <a:tc>
                  <a:txBody>
                    <a:bodyPr/>
                    <a:lstStyle/>
                    <a:p>
                      <a:r>
                        <a:rPr lang="en-US" sz="1200" dirty="0" smtClean="0"/>
                        <a:t>Switch priority</a:t>
                      </a:r>
                      <a:endParaRPr lang="en-US" sz="1200" dirty="0"/>
                    </a:p>
                  </a:txBody>
                  <a:tcPr/>
                </a:tc>
                <a:tc>
                  <a:txBody>
                    <a:bodyPr/>
                    <a:lstStyle/>
                    <a:p>
                      <a:r>
                        <a:rPr lang="en-US" sz="1200" dirty="0" smtClean="0"/>
                        <a:t>32768</a:t>
                      </a:r>
                      <a:endParaRPr lang="en-US" sz="1200" dirty="0"/>
                    </a:p>
                  </a:txBody>
                  <a:tcPr/>
                </a:tc>
                <a:extLst>
                  <a:ext uri="{0D108BD9-81ED-4DB2-BD59-A6C34878D82A}">
                    <a16:rowId xmlns:a16="http://schemas.microsoft.com/office/drawing/2014/main" val="10003"/>
                  </a:ext>
                </a:extLst>
              </a:tr>
              <a:tr h="482482">
                <a:tc>
                  <a:txBody>
                    <a:bodyPr/>
                    <a:lstStyle/>
                    <a:p>
                      <a:r>
                        <a:rPr lang="en-US" sz="1200" dirty="0" smtClean="0"/>
                        <a:t>Spanning-tree port priority (configurable on a per-interface basis)</a:t>
                      </a:r>
                      <a:endParaRPr lang="en-US" sz="1200" dirty="0"/>
                    </a:p>
                  </a:txBody>
                  <a:tcPr/>
                </a:tc>
                <a:tc>
                  <a:txBody>
                    <a:bodyPr/>
                    <a:lstStyle/>
                    <a:p>
                      <a:r>
                        <a:rPr lang="en-US" sz="1200" dirty="0" smtClean="0"/>
                        <a:t>128</a:t>
                      </a:r>
                      <a:endParaRPr lang="en-US" sz="1200" dirty="0"/>
                    </a:p>
                  </a:txBody>
                  <a:tcPr/>
                </a:tc>
                <a:extLst>
                  <a:ext uri="{0D108BD9-81ED-4DB2-BD59-A6C34878D82A}">
                    <a16:rowId xmlns:a16="http://schemas.microsoft.com/office/drawing/2014/main" val="10004"/>
                  </a:ext>
                </a:extLst>
              </a:tr>
              <a:tr h="214436">
                <a:tc>
                  <a:txBody>
                    <a:bodyPr/>
                    <a:lstStyle/>
                    <a:p>
                      <a:r>
                        <a:rPr lang="en-US" sz="1200" dirty="0" smtClean="0"/>
                        <a:t>Spanning-tree port cost (configurable</a:t>
                      </a:r>
                      <a:r>
                        <a:rPr lang="en-US" sz="1200" baseline="0" dirty="0" smtClean="0"/>
                        <a:t> on a per-interface basis)</a:t>
                      </a:r>
                      <a:endParaRPr lang="en-US" sz="1200" dirty="0"/>
                    </a:p>
                  </a:txBody>
                  <a:tcPr/>
                </a:tc>
                <a:tc>
                  <a:txBody>
                    <a:bodyPr/>
                    <a:lstStyle/>
                    <a:p>
                      <a:r>
                        <a:rPr lang="en-US" sz="1200" dirty="0" smtClean="0"/>
                        <a:t>1000 Mb/s: 4</a:t>
                      </a:r>
                    </a:p>
                    <a:p>
                      <a:r>
                        <a:rPr lang="en-US" sz="1200" dirty="0" smtClean="0"/>
                        <a:t>100 Mb/s: 19</a:t>
                      </a:r>
                    </a:p>
                    <a:p>
                      <a:r>
                        <a:rPr lang="en-US" sz="1200" dirty="0" smtClean="0"/>
                        <a:t>10 Mb/s: 100</a:t>
                      </a:r>
                      <a:endParaRPr lang="en-US" sz="1200" dirty="0"/>
                    </a:p>
                  </a:txBody>
                  <a:tcPr/>
                </a:tc>
                <a:extLst>
                  <a:ext uri="{0D108BD9-81ED-4DB2-BD59-A6C34878D82A}">
                    <a16:rowId xmlns:a16="http://schemas.microsoft.com/office/drawing/2014/main" val="10005"/>
                  </a:ext>
                </a:extLst>
              </a:tr>
              <a:tr h="348459">
                <a:tc>
                  <a:txBody>
                    <a:bodyPr/>
                    <a:lstStyle/>
                    <a:p>
                      <a:r>
                        <a:rPr lang="en-US" sz="1200" dirty="0" smtClean="0"/>
                        <a:t>Spanning-tree VLAN port priority (configurable on a per-VLAN basis)</a:t>
                      </a:r>
                      <a:endParaRPr lang="en-US" sz="1200" dirty="0"/>
                    </a:p>
                  </a:txBody>
                  <a:tcPr/>
                </a:tc>
                <a:tc>
                  <a:txBody>
                    <a:bodyPr/>
                    <a:lstStyle/>
                    <a:p>
                      <a:r>
                        <a:rPr lang="en-US" sz="1200" dirty="0" smtClean="0"/>
                        <a:t>128</a:t>
                      </a:r>
                      <a:endParaRPr lang="en-US" sz="1200" dirty="0"/>
                    </a:p>
                  </a:txBody>
                  <a:tcPr/>
                </a:tc>
                <a:extLst>
                  <a:ext uri="{0D108BD9-81ED-4DB2-BD59-A6C34878D82A}">
                    <a16:rowId xmlns:a16="http://schemas.microsoft.com/office/drawing/2014/main" val="10006"/>
                  </a:ext>
                </a:extLst>
              </a:tr>
              <a:tr h="348459">
                <a:tc>
                  <a:txBody>
                    <a:bodyPr/>
                    <a:lstStyle/>
                    <a:p>
                      <a:r>
                        <a:rPr lang="en-US" sz="1200" dirty="0" smtClean="0"/>
                        <a:t>Spanning-tree VLAN port cost (configurable on a per-VLAN basis)</a:t>
                      </a:r>
                      <a:endParaRPr lang="en-US" sz="1200" dirty="0"/>
                    </a:p>
                  </a:txBody>
                  <a:tcPr/>
                </a:tc>
                <a:tc>
                  <a:txBody>
                    <a:bodyPr/>
                    <a:lstStyle/>
                    <a:p>
                      <a:r>
                        <a:rPr lang="en-US" sz="1200" dirty="0" smtClean="0"/>
                        <a:t>1000 Mb/s: 4</a:t>
                      </a:r>
                    </a:p>
                    <a:p>
                      <a:r>
                        <a:rPr lang="en-US" sz="1200" dirty="0" smtClean="0"/>
                        <a:t>100 Mb/s: 19</a:t>
                      </a:r>
                    </a:p>
                    <a:p>
                      <a:r>
                        <a:rPr lang="en-US" sz="1200" dirty="0" smtClean="0"/>
                        <a:t>10 Mb/s: 100</a:t>
                      </a:r>
                      <a:endParaRPr lang="en-US" sz="1200" dirty="0"/>
                    </a:p>
                  </a:txBody>
                  <a:tcPr/>
                </a:tc>
                <a:extLst>
                  <a:ext uri="{0D108BD9-81ED-4DB2-BD59-A6C34878D82A}">
                    <a16:rowId xmlns:a16="http://schemas.microsoft.com/office/drawing/2014/main" val="10007"/>
                  </a:ext>
                </a:extLst>
              </a:tr>
              <a:tr h="348459">
                <a:tc>
                  <a:txBody>
                    <a:bodyPr/>
                    <a:lstStyle/>
                    <a:p>
                      <a:r>
                        <a:rPr lang="en-US" sz="1200" dirty="0" smtClean="0"/>
                        <a:t>Spanning-tree timers</a:t>
                      </a:r>
                      <a:endParaRPr lang="en-US" sz="1200" dirty="0"/>
                    </a:p>
                  </a:txBody>
                  <a:tcPr/>
                </a:tc>
                <a:tc>
                  <a:txBody>
                    <a:bodyPr/>
                    <a:lstStyle/>
                    <a:p>
                      <a:r>
                        <a:rPr lang="en-US" sz="1200" dirty="0" smtClean="0"/>
                        <a:t>Hello</a:t>
                      </a:r>
                      <a:r>
                        <a:rPr lang="en-US" sz="1200" baseline="0" dirty="0" smtClean="0"/>
                        <a:t> time: 2 seconds</a:t>
                      </a:r>
                    </a:p>
                    <a:p>
                      <a:r>
                        <a:rPr lang="en-US" sz="1200" baseline="0" dirty="0" smtClean="0"/>
                        <a:t>Forward-delay time: 15 seconds</a:t>
                      </a:r>
                    </a:p>
                    <a:p>
                      <a:r>
                        <a:rPr lang="en-US" sz="1200" baseline="0" dirty="0" smtClean="0"/>
                        <a:t>Maximum-aging time: 20 seconds</a:t>
                      </a:r>
                    </a:p>
                    <a:p>
                      <a:r>
                        <a:rPr lang="en-US" sz="1200" baseline="0" dirty="0" smtClean="0"/>
                        <a:t>Transmit hold count: 6 BPDUs</a:t>
                      </a:r>
                      <a:endParaRPr lang="en-US" sz="1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77187127"/>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smtClean="0"/>
              <a:t>Configuring and Verifying the Bridge ID</a:t>
            </a:r>
          </a:p>
        </p:txBody>
      </p:sp>
      <p:sp>
        <p:nvSpPr>
          <p:cNvPr id="4" name="Content Placeholder 1"/>
          <p:cNvSpPr>
            <a:spLocks noGrp="1"/>
          </p:cNvSpPr>
          <p:nvPr>
            <p:ph idx="1"/>
          </p:nvPr>
        </p:nvSpPr>
        <p:spPr>
          <a:xfrm>
            <a:off x="194733" y="841277"/>
            <a:ext cx="4682067" cy="4155319"/>
          </a:xfrm>
        </p:spPr>
        <p:txBody>
          <a:bodyPr/>
          <a:lstStyle/>
          <a:p>
            <a:r>
              <a:rPr lang="en-US" dirty="0" smtClean="0"/>
              <a:t>Two ways to influence the root bridge election process</a:t>
            </a:r>
          </a:p>
          <a:p>
            <a:pPr lvl="1"/>
            <a:r>
              <a:rPr lang="en-US" dirty="0" smtClean="0"/>
              <a:t>Use the </a:t>
            </a:r>
            <a:r>
              <a:rPr lang="en-US" b="1" dirty="0" smtClean="0"/>
              <a:t>spanning-tree </a:t>
            </a:r>
            <a:r>
              <a:rPr lang="en-US" b="1" dirty="0" err="1" smtClean="0"/>
              <a:t>vlan</a:t>
            </a:r>
            <a:r>
              <a:rPr lang="en-US" b="1" dirty="0" smtClean="0"/>
              <a:t> </a:t>
            </a:r>
            <a:r>
              <a:rPr lang="en-US" b="1" i="1" dirty="0" smtClean="0"/>
              <a:t>x </a:t>
            </a:r>
            <a:r>
              <a:rPr lang="en-US" b="1" dirty="0" smtClean="0"/>
              <a:t>root primary </a:t>
            </a:r>
            <a:r>
              <a:rPr lang="en-US" dirty="0" smtClean="0"/>
              <a:t>or</a:t>
            </a:r>
            <a:r>
              <a:rPr lang="en-US" b="1" dirty="0" smtClean="0"/>
              <a:t> secondary </a:t>
            </a:r>
            <a:r>
              <a:rPr lang="en-US" dirty="0" smtClean="0"/>
              <a:t>command.</a:t>
            </a:r>
          </a:p>
          <a:p>
            <a:pPr lvl="1"/>
            <a:r>
              <a:rPr lang="en-US" dirty="0" smtClean="0"/>
              <a:t>Change the priority value by using the </a:t>
            </a:r>
            <a:r>
              <a:rPr lang="en-US" b="1" dirty="0" smtClean="0"/>
              <a:t>spanning-tree </a:t>
            </a:r>
            <a:r>
              <a:rPr lang="en-US" b="1" dirty="0" err="1" smtClean="0"/>
              <a:t>vlan</a:t>
            </a:r>
            <a:r>
              <a:rPr lang="en-US" b="1" dirty="0" smtClean="0"/>
              <a:t> </a:t>
            </a:r>
            <a:r>
              <a:rPr lang="en-US" b="1" i="1" dirty="0" smtClean="0"/>
              <a:t>x </a:t>
            </a:r>
            <a:r>
              <a:rPr lang="en-US" b="1" dirty="0" smtClean="0"/>
              <a:t>priority </a:t>
            </a:r>
            <a:r>
              <a:rPr lang="en-US" b="1" i="1" dirty="0" smtClean="0"/>
              <a:t>x </a:t>
            </a:r>
            <a:r>
              <a:rPr lang="en-US" dirty="0" smtClean="0"/>
              <a:t>command.</a:t>
            </a:r>
          </a:p>
          <a:p>
            <a:r>
              <a:rPr lang="en-US" dirty="0" smtClean="0"/>
              <a:t>Verify the bridge ID and root bridge election by using the </a:t>
            </a:r>
            <a:r>
              <a:rPr lang="en-US" b="1" dirty="0" smtClean="0"/>
              <a:t>show spanning-tree </a:t>
            </a:r>
            <a:r>
              <a:rPr lang="en-US" dirty="0" smtClean="0"/>
              <a:t>command.</a:t>
            </a:r>
          </a:p>
        </p:txBody>
      </p:sp>
      <p:pic>
        <p:nvPicPr>
          <p:cNvPr id="2" name="Picture 1"/>
          <p:cNvPicPr>
            <a:picLocks noChangeAspect="1"/>
          </p:cNvPicPr>
          <p:nvPr/>
        </p:nvPicPr>
        <p:blipFill>
          <a:blip r:embed="rId3"/>
          <a:stretch>
            <a:fillRect/>
          </a:stretch>
        </p:blipFill>
        <p:spPr>
          <a:xfrm>
            <a:off x="4665133" y="773533"/>
            <a:ext cx="4478867" cy="2857078"/>
          </a:xfrm>
          <a:prstGeom prst="rect">
            <a:avLst/>
          </a:prstGeom>
        </p:spPr>
      </p:pic>
      <p:pic>
        <p:nvPicPr>
          <p:cNvPr id="3" name="Picture 2"/>
          <p:cNvPicPr>
            <a:picLocks noChangeAspect="1"/>
          </p:cNvPicPr>
          <p:nvPr/>
        </p:nvPicPr>
        <p:blipFill>
          <a:blip r:embed="rId4"/>
          <a:stretch>
            <a:fillRect/>
          </a:stretch>
        </p:blipFill>
        <p:spPr>
          <a:xfrm>
            <a:off x="1210733" y="3169983"/>
            <a:ext cx="3175529" cy="1711050"/>
          </a:xfrm>
          <a:prstGeom prst="rect">
            <a:avLst/>
          </a:prstGeom>
        </p:spPr>
      </p:pic>
    </p:spTree>
    <p:extLst>
      <p:ext uri="{BB962C8B-B14F-4D97-AF65-F5344CB8AC3E}">
        <p14:creationId xmlns:p14="http://schemas.microsoft.com/office/powerpoint/2010/main" val="225159946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err="1" smtClean="0"/>
              <a:t>PortFast</a:t>
            </a:r>
            <a:r>
              <a:rPr lang="en-US" altLang="en-US" dirty="0" smtClean="0"/>
              <a:t> and BPDU Guard</a:t>
            </a:r>
          </a:p>
        </p:txBody>
      </p:sp>
      <p:sp>
        <p:nvSpPr>
          <p:cNvPr id="4" name="Content Placeholder 1"/>
          <p:cNvSpPr>
            <a:spLocks noGrp="1"/>
          </p:cNvSpPr>
          <p:nvPr>
            <p:ph idx="1"/>
          </p:nvPr>
        </p:nvSpPr>
        <p:spPr>
          <a:xfrm>
            <a:off x="194733" y="841277"/>
            <a:ext cx="4682067" cy="4155319"/>
          </a:xfrm>
        </p:spPr>
        <p:txBody>
          <a:bodyPr/>
          <a:lstStyle/>
          <a:p>
            <a:r>
              <a:rPr lang="en-US" dirty="0" err="1" smtClean="0"/>
              <a:t>PortFast</a:t>
            </a:r>
            <a:r>
              <a:rPr lang="en-US" dirty="0" smtClean="0"/>
              <a:t> is used on ports that have end devices attached.</a:t>
            </a:r>
          </a:p>
          <a:p>
            <a:pPr lvl="1"/>
            <a:r>
              <a:rPr lang="en-US" dirty="0" smtClean="0"/>
              <a:t>Puts a port in the forwarding state</a:t>
            </a:r>
          </a:p>
          <a:p>
            <a:pPr lvl="1"/>
            <a:r>
              <a:rPr lang="en-US" dirty="0" smtClean="0"/>
              <a:t>Allows DHCP to work properly</a:t>
            </a:r>
          </a:p>
          <a:p>
            <a:r>
              <a:rPr lang="en-US" dirty="0" smtClean="0"/>
              <a:t>BPDU Guard disables a port that has </a:t>
            </a:r>
            <a:r>
              <a:rPr lang="en-US" dirty="0" err="1" smtClean="0"/>
              <a:t>PortFast</a:t>
            </a:r>
            <a:r>
              <a:rPr lang="en-US" dirty="0" smtClean="0"/>
              <a:t> configured on it if a BPDU is received</a:t>
            </a:r>
          </a:p>
        </p:txBody>
      </p:sp>
      <p:pic>
        <p:nvPicPr>
          <p:cNvPr id="5" name="Picture 4"/>
          <p:cNvPicPr>
            <a:picLocks noChangeAspect="1"/>
          </p:cNvPicPr>
          <p:nvPr/>
        </p:nvPicPr>
        <p:blipFill>
          <a:blip r:embed="rId3"/>
          <a:stretch>
            <a:fillRect/>
          </a:stretch>
        </p:blipFill>
        <p:spPr>
          <a:xfrm>
            <a:off x="4842710" y="499532"/>
            <a:ext cx="4167410" cy="3004609"/>
          </a:xfrm>
          <a:prstGeom prst="rect">
            <a:avLst/>
          </a:prstGeom>
        </p:spPr>
      </p:pic>
      <p:pic>
        <p:nvPicPr>
          <p:cNvPr id="6" name="Picture 5"/>
          <p:cNvPicPr>
            <a:picLocks noChangeAspect="1"/>
          </p:cNvPicPr>
          <p:nvPr/>
        </p:nvPicPr>
        <p:blipFill>
          <a:blip r:embed="rId4"/>
          <a:stretch>
            <a:fillRect/>
          </a:stretch>
        </p:blipFill>
        <p:spPr>
          <a:xfrm>
            <a:off x="5153553" y="3690938"/>
            <a:ext cx="1873781" cy="866531"/>
          </a:xfrm>
          <a:prstGeom prst="rect">
            <a:avLst/>
          </a:prstGeom>
        </p:spPr>
      </p:pic>
      <p:pic>
        <p:nvPicPr>
          <p:cNvPr id="7" name="Picture 6"/>
          <p:cNvPicPr>
            <a:picLocks noChangeAspect="1"/>
          </p:cNvPicPr>
          <p:nvPr/>
        </p:nvPicPr>
        <p:blipFill>
          <a:blip r:embed="rId5"/>
          <a:stretch>
            <a:fillRect/>
          </a:stretch>
        </p:blipFill>
        <p:spPr>
          <a:xfrm>
            <a:off x="188912" y="2783417"/>
            <a:ext cx="4600575" cy="1371600"/>
          </a:xfrm>
          <a:prstGeom prst="rect">
            <a:avLst/>
          </a:prstGeom>
        </p:spPr>
      </p:pic>
    </p:spTree>
    <p:extLst>
      <p:ext uri="{BB962C8B-B14F-4D97-AF65-F5344CB8AC3E}">
        <p14:creationId xmlns:p14="http://schemas.microsoft.com/office/powerpoint/2010/main" val="145867091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smtClean="0"/>
              <a:t>PVST+ Load Balancing</a:t>
            </a:r>
          </a:p>
        </p:txBody>
      </p:sp>
      <p:pic>
        <p:nvPicPr>
          <p:cNvPr id="2" name="Picture 1"/>
          <p:cNvPicPr>
            <a:picLocks noChangeAspect="1"/>
          </p:cNvPicPr>
          <p:nvPr/>
        </p:nvPicPr>
        <p:blipFill>
          <a:blip r:embed="rId3"/>
          <a:stretch>
            <a:fillRect/>
          </a:stretch>
        </p:blipFill>
        <p:spPr>
          <a:xfrm>
            <a:off x="4628894" y="287866"/>
            <a:ext cx="2990047" cy="2036233"/>
          </a:xfrm>
          <a:prstGeom prst="rect">
            <a:avLst/>
          </a:prstGeom>
        </p:spPr>
      </p:pic>
      <p:pic>
        <p:nvPicPr>
          <p:cNvPr id="3" name="Picture 2"/>
          <p:cNvPicPr>
            <a:picLocks noChangeAspect="1"/>
          </p:cNvPicPr>
          <p:nvPr/>
        </p:nvPicPr>
        <p:blipFill>
          <a:blip r:embed="rId4"/>
          <a:stretch>
            <a:fillRect/>
          </a:stretch>
        </p:blipFill>
        <p:spPr>
          <a:xfrm>
            <a:off x="231245" y="941387"/>
            <a:ext cx="2771775" cy="161925"/>
          </a:xfrm>
          <a:prstGeom prst="rect">
            <a:avLst/>
          </a:prstGeom>
        </p:spPr>
      </p:pic>
      <p:pic>
        <p:nvPicPr>
          <p:cNvPr id="8" name="Picture 7"/>
          <p:cNvPicPr>
            <a:picLocks noChangeAspect="1"/>
          </p:cNvPicPr>
          <p:nvPr/>
        </p:nvPicPr>
        <p:blipFill>
          <a:blip r:embed="rId5"/>
          <a:stretch>
            <a:fillRect/>
          </a:stretch>
        </p:blipFill>
        <p:spPr>
          <a:xfrm>
            <a:off x="229659" y="1094846"/>
            <a:ext cx="2876550" cy="295275"/>
          </a:xfrm>
          <a:prstGeom prst="rect">
            <a:avLst/>
          </a:prstGeom>
        </p:spPr>
      </p:pic>
      <p:pic>
        <p:nvPicPr>
          <p:cNvPr id="9" name="Picture 8"/>
          <p:cNvPicPr>
            <a:picLocks noChangeAspect="1"/>
          </p:cNvPicPr>
          <p:nvPr/>
        </p:nvPicPr>
        <p:blipFill>
          <a:blip r:embed="rId6"/>
          <a:stretch>
            <a:fillRect/>
          </a:stretch>
        </p:blipFill>
        <p:spPr>
          <a:xfrm>
            <a:off x="204785" y="1977497"/>
            <a:ext cx="2790825" cy="257175"/>
          </a:xfrm>
          <a:prstGeom prst="rect">
            <a:avLst/>
          </a:prstGeom>
        </p:spPr>
      </p:pic>
      <p:pic>
        <p:nvPicPr>
          <p:cNvPr id="10" name="Picture 9"/>
          <p:cNvPicPr>
            <a:picLocks noChangeAspect="1"/>
          </p:cNvPicPr>
          <p:nvPr/>
        </p:nvPicPr>
        <p:blipFill>
          <a:blip r:embed="rId7"/>
          <a:stretch>
            <a:fillRect/>
          </a:stretch>
        </p:blipFill>
        <p:spPr>
          <a:xfrm>
            <a:off x="203199" y="2217739"/>
            <a:ext cx="2895600" cy="200025"/>
          </a:xfrm>
          <a:prstGeom prst="rect">
            <a:avLst/>
          </a:prstGeom>
        </p:spPr>
      </p:pic>
      <p:pic>
        <p:nvPicPr>
          <p:cNvPr id="11" name="Picture 10"/>
          <p:cNvPicPr>
            <a:picLocks noChangeAspect="1"/>
          </p:cNvPicPr>
          <p:nvPr/>
        </p:nvPicPr>
        <p:blipFill>
          <a:blip r:embed="rId8"/>
          <a:stretch>
            <a:fillRect/>
          </a:stretch>
        </p:blipFill>
        <p:spPr>
          <a:xfrm>
            <a:off x="211137" y="1557868"/>
            <a:ext cx="2828925" cy="266700"/>
          </a:xfrm>
          <a:prstGeom prst="rect">
            <a:avLst/>
          </a:prstGeom>
        </p:spPr>
      </p:pic>
      <p:pic>
        <p:nvPicPr>
          <p:cNvPr id="12" name="Picture 11"/>
          <p:cNvPicPr>
            <a:picLocks noChangeAspect="1"/>
          </p:cNvPicPr>
          <p:nvPr/>
        </p:nvPicPr>
        <p:blipFill>
          <a:blip r:embed="rId9"/>
          <a:stretch>
            <a:fillRect/>
          </a:stretch>
        </p:blipFill>
        <p:spPr>
          <a:xfrm>
            <a:off x="206376" y="2616201"/>
            <a:ext cx="2838450" cy="266700"/>
          </a:xfrm>
          <a:prstGeom prst="rect">
            <a:avLst/>
          </a:prstGeom>
        </p:spPr>
      </p:pic>
      <p:pic>
        <p:nvPicPr>
          <p:cNvPr id="13" name="Picture 12"/>
          <p:cNvPicPr>
            <a:picLocks noChangeAspect="1"/>
          </p:cNvPicPr>
          <p:nvPr/>
        </p:nvPicPr>
        <p:blipFill>
          <a:blip r:embed="rId10"/>
          <a:stretch>
            <a:fillRect/>
          </a:stretch>
        </p:blipFill>
        <p:spPr>
          <a:xfrm>
            <a:off x="1278467" y="2979581"/>
            <a:ext cx="3171824" cy="2040093"/>
          </a:xfrm>
          <a:prstGeom prst="rect">
            <a:avLst/>
          </a:prstGeom>
        </p:spPr>
      </p:pic>
      <p:pic>
        <p:nvPicPr>
          <p:cNvPr id="14" name="Picture 13"/>
          <p:cNvPicPr>
            <a:picLocks noChangeAspect="1"/>
          </p:cNvPicPr>
          <p:nvPr/>
        </p:nvPicPr>
        <p:blipFill>
          <a:blip r:embed="rId11"/>
          <a:stretch>
            <a:fillRect/>
          </a:stretch>
        </p:blipFill>
        <p:spPr>
          <a:xfrm>
            <a:off x="5026025" y="2532592"/>
            <a:ext cx="2190750" cy="1924050"/>
          </a:xfrm>
          <a:prstGeom prst="rect">
            <a:avLst/>
          </a:prstGeom>
        </p:spPr>
      </p:pic>
      <p:sp>
        <p:nvSpPr>
          <p:cNvPr id="16" name="TextBox 15"/>
          <p:cNvSpPr txBox="1"/>
          <p:nvPr/>
        </p:nvSpPr>
        <p:spPr>
          <a:xfrm>
            <a:off x="1248832" y="1320799"/>
            <a:ext cx="343364" cy="307777"/>
          </a:xfrm>
          <a:prstGeom prst="rect">
            <a:avLst/>
          </a:prstGeom>
          <a:noFill/>
        </p:spPr>
        <p:txBody>
          <a:bodyPr wrap="none" rtlCol="0">
            <a:spAutoFit/>
          </a:bodyPr>
          <a:lstStyle/>
          <a:p>
            <a:r>
              <a:rPr lang="en-US" sz="1400" dirty="0" smtClean="0"/>
              <a:t>or</a:t>
            </a:r>
            <a:endParaRPr lang="en-US" sz="1400" dirty="0"/>
          </a:p>
        </p:txBody>
      </p:sp>
      <p:sp>
        <p:nvSpPr>
          <p:cNvPr id="18" name="TextBox 17"/>
          <p:cNvSpPr txBox="1"/>
          <p:nvPr/>
        </p:nvSpPr>
        <p:spPr>
          <a:xfrm>
            <a:off x="1248832" y="2379138"/>
            <a:ext cx="343364" cy="307777"/>
          </a:xfrm>
          <a:prstGeom prst="rect">
            <a:avLst/>
          </a:prstGeom>
          <a:noFill/>
        </p:spPr>
        <p:txBody>
          <a:bodyPr wrap="none" rtlCol="0">
            <a:spAutoFit/>
          </a:bodyPr>
          <a:lstStyle/>
          <a:p>
            <a:r>
              <a:rPr lang="en-US" sz="1400" dirty="0" smtClean="0"/>
              <a:t>or</a:t>
            </a:r>
            <a:endParaRPr lang="en-US" sz="1400" dirty="0"/>
          </a:p>
        </p:txBody>
      </p:sp>
    </p:spTree>
    <p:extLst>
      <p:ext uri="{BB962C8B-B14F-4D97-AF65-F5344CB8AC3E}">
        <p14:creationId xmlns:p14="http://schemas.microsoft.com/office/powerpoint/2010/main" val="766206394"/>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smtClean="0"/>
              <a:t>PVST+ Configuration</a:t>
            </a:r>
            <a:r>
              <a:rPr lang="en-US" altLang="en-US" dirty="0" smtClean="0"/>
              <a:t/>
            </a:r>
            <a:br>
              <a:rPr lang="en-US" altLang="en-US" dirty="0" smtClean="0"/>
            </a:br>
            <a:r>
              <a:rPr lang="en-US" altLang="en-US" dirty="0" smtClean="0"/>
              <a:t>Packet Tracer – Configuring PVST+</a:t>
            </a:r>
          </a:p>
        </p:txBody>
      </p:sp>
      <p:pic>
        <p:nvPicPr>
          <p:cNvPr id="3" name="Picture 2"/>
          <p:cNvPicPr>
            <a:picLocks noChangeAspect="1"/>
          </p:cNvPicPr>
          <p:nvPr/>
        </p:nvPicPr>
        <p:blipFill>
          <a:blip r:embed="rId3"/>
          <a:stretch>
            <a:fillRect/>
          </a:stretch>
        </p:blipFill>
        <p:spPr>
          <a:xfrm>
            <a:off x="998537" y="1058333"/>
            <a:ext cx="7096125" cy="3619500"/>
          </a:xfrm>
          <a:prstGeom prst="rect">
            <a:avLst/>
          </a:prstGeom>
        </p:spPr>
      </p:pic>
    </p:spTree>
    <p:extLst>
      <p:ext uri="{BB962C8B-B14F-4D97-AF65-F5344CB8AC3E}">
        <p14:creationId xmlns:p14="http://schemas.microsoft.com/office/powerpoint/2010/main" val="2627699970"/>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Rapid PVST+ Configuration</a:t>
            </a:r>
            <a:r>
              <a:rPr lang="en-US" altLang="en-US" dirty="0" smtClean="0"/>
              <a:t/>
            </a:r>
            <a:br>
              <a:rPr lang="en-US" altLang="en-US" dirty="0" smtClean="0"/>
            </a:br>
            <a:r>
              <a:rPr lang="en-US" altLang="en-US" dirty="0" smtClean="0"/>
              <a:t>Spanning Tree Mode</a:t>
            </a:r>
          </a:p>
        </p:txBody>
      </p:sp>
      <p:sp>
        <p:nvSpPr>
          <p:cNvPr id="4" name="Content Placeholder 1"/>
          <p:cNvSpPr>
            <a:spLocks noGrp="1"/>
          </p:cNvSpPr>
          <p:nvPr>
            <p:ph idx="1"/>
          </p:nvPr>
        </p:nvSpPr>
        <p:spPr>
          <a:xfrm>
            <a:off x="194733" y="841277"/>
            <a:ext cx="4868334" cy="4155319"/>
          </a:xfrm>
        </p:spPr>
        <p:txBody>
          <a:bodyPr/>
          <a:lstStyle/>
          <a:p>
            <a:r>
              <a:rPr lang="en-US" dirty="0" smtClean="0"/>
              <a:t>Rapid PVST+ supports RSTP on a per-VLAN basis.</a:t>
            </a:r>
          </a:p>
          <a:p>
            <a:pPr lvl="1"/>
            <a:r>
              <a:rPr lang="en-US" dirty="0" smtClean="0"/>
              <a:t>Default on a 2960 is PVST+.</a:t>
            </a:r>
          </a:p>
          <a:p>
            <a:pPr lvl="1"/>
            <a:r>
              <a:rPr lang="en-US" dirty="0" smtClean="0"/>
              <a:t>The </a:t>
            </a:r>
            <a:r>
              <a:rPr lang="en-US" b="1" dirty="0" smtClean="0"/>
              <a:t>spanning-tree mode rapid-</a:t>
            </a:r>
            <a:r>
              <a:rPr lang="en-US" b="1" dirty="0" err="1" smtClean="0"/>
              <a:t>pvst</a:t>
            </a:r>
            <a:r>
              <a:rPr lang="en-US" b="1" dirty="0" smtClean="0"/>
              <a:t> </a:t>
            </a:r>
            <a:r>
              <a:rPr lang="en-US" dirty="0" smtClean="0"/>
              <a:t>puts a switch into Rapid PVST+ mode.</a:t>
            </a:r>
          </a:p>
          <a:p>
            <a:pPr lvl="1"/>
            <a:r>
              <a:rPr lang="en-US" dirty="0" smtClean="0"/>
              <a:t>The </a:t>
            </a:r>
            <a:r>
              <a:rPr lang="en-US" b="1" dirty="0" smtClean="0"/>
              <a:t>spanning-tree link-type point-to-point </a:t>
            </a:r>
            <a:r>
              <a:rPr lang="en-US" dirty="0" smtClean="0"/>
              <a:t>interface command designates a particular port as a point-to-point link (does not have a hub attached).</a:t>
            </a:r>
          </a:p>
          <a:p>
            <a:pPr lvl="1"/>
            <a:r>
              <a:rPr lang="en-US" dirty="0" smtClean="0"/>
              <a:t>The </a:t>
            </a:r>
            <a:r>
              <a:rPr lang="en-US" b="1" dirty="0" smtClean="0"/>
              <a:t>clear spanning-tree detected-protocols </a:t>
            </a:r>
            <a:r>
              <a:rPr lang="en-US" dirty="0" smtClean="0"/>
              <a:t>privileged mode command is used to clear STP.</a:t>
            </a:r>
          </a:p>
        </p:txBody>
      </p:sp>
      <p:pic>
        <p:nvPicPr>
          <p:cNvPr id="2" name="Picture 1"/>
          <p:cNvPicPr>
            <a:picLocks noChangeAspect="1"/>
          </p:cNvPicPr>
          <p:nvPr/>
        </p:nvPicPr>
        <p:blipFill>
          <a:blip r:embed="rId3"/>
          <a:stretch>
            <a:fillRect/>
          </a:stretch>
        </p:blipFill>
        <p:spPr>
          <a:xfrm>
            <a:off x="5346342" y="87314"/>
            <a:ext cx="3340459" cy="2308754"/>
          </a:xfrm>
          <a:prstGeom prst="rect">
            <a:avLst/>
          </a:prstGeom>
        </p:spPr>
      </p:pic>
      <p:pic>
        <p:nvPicPr>
          <p:cNvPr id="3" name="Picture 2"/>
          <p:cNvPicPr>
            <a:picLocks noChangeAspect="1"/>
          </p:cNvPicPr>
          <p:nvPr/>
        </p:nvPicPr>
        <p:blipFill>
          <a:blip r:embed="rId4"/>
          <a:stretch>
            <a:fillRect/>
          </a:stretch>
        </p:blipFill>
        <p:spPr>
          <a:xfrm>
            <a:off x="0" y="3461811"/>
            <a:ext cx="3181350" cy="895350"/>
          </a:xfrm>
          <a:prstGeom prst="rect">
            <a:avLst/>
          </a:prstGeom>
        </p:spPr>
      </p:pic>
      <p:pic>
        <p:nvPicPr>
          <p:cNvPr id="8" name="Picture 7"/>
          <p:cNvPicPr>
            <a:picLocks noChangeAspect="1"/>
          </p:cNvPicPr>
          <p:nvPr/>
        </p:nvPicPr>
        <p:blipFill>
          <a:blip r:embed="rId5"/>
          <a:stretch>
            <a:fillRect/>
          </a:stretch>
        </p:blipFill>
        <p:spPr>
          <a:xfrm>
            <a:off x="5410200" y="2544299"/>
            <a:ext cx="3733800" cy="1995949"/>
          </a:xfrm>
          <a:prstGeom prst="rect">
            <a:avLst/>
          </a:prstGeom>
        </p:spPr>
      </p:pic>
      <p:pic>
        <p:nvPicPr>
          <p:cNvPr id="9" name="Picture 8"/>
          <p:cNvPicPr>
            <a:picLocks noChangeAspect="1"/>
          </p:cNvPicPr>
          <p:nvPr/>
        </p:nvPicPr>
        <p:blipFill>
          <a:blip r:embed="rId6"/>
          <a:stretch>
            <a:fillRect/>
          </a:stretch>
        </p:blipFill>
        <p:spPr>
          <a:xfrm>
            <a:off x="3239030" y="3316819"/>
            <a:ext cx="2124075" cy="1219200"/>
          </a:xfrm>
          <a:prstGeom prst="rect">
            <a:avLst/>
          </a:prstGeom>
        </p:spPr>
      </p:pic>
    </p:spTree>
    <p:extLst>
      <p:ext uri="{BB962C8B-B14F-4D97-AF65-F5344CB8AC3E}">
        <p14:creationId xmlns:p14="http://schemas.microsoft.com/office/powerpoint/2010/main" val="205842492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smtClean="0"/>
              <a:t>Rapid PVST+ Configuration</a:t>
            </a:r>
            <a:r>
              <a:rPr lang="en-US" altLang="en-US" dirty="0" smtClean="0"/>
              <a:t/>
            </a:r>
            <a:br>
              <a:rPr lang="en-US" altLang="en-US" dirty="0" smtClean="0"/>
            </a:br>
            <a:r>
              <a:rPr lang="en-US" altLang="en-US" dirty="0" smtClean="0"/>
              <a:t>Packet Tracer – Configuring Rapid PVST+</a:t>
            </a:r>
          </a:p>
        </p:txBody>
      </p:sp>
      <p:pic>
        <p:nvPicPr>
          <p:cNvPr id="2" name="Picture 1"/>
          <p:cNvPicPr>
            <a:picLocks noChangeAspect="1"/>
          </p:cNvPicPr>
          <p:nvPr/>
        </p:nvPicPr>
        <p:blipFill>
          <a:blip r:embed="rId3"/>
          <a:stretch>
            <a:fillRect/>
          </a:stretch>
        </p:blipFill>
        <p:spPr>
          <a:xfrm>
            <a:off x="1523998" y="978530"/>
            <a:ext cx="5647267" cy="3522032"/>
          </a:xfrm>
          <a:prstGeom prst="rect">
            <a:avLst/>
          </a:prstGeom>
        </p:spPr>
      </p:pic>
    </p:spTree>
    <p:extLst>
      <p:ext uri="{BB962C8B-B14F-4D97-AF65-F5344CB8AC3E}">
        <p14:creationId xmlns:p14="http://schemas.microsoft.com/office/powerpoint/2010/main" val="203721691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3, </a:t>
            </a:r>
            <a:r>
              <a:rPr lang="en-US" dirty="0"/>
              <a:t>the instructor should:</a:t>
            </a:r>
          </a:p>
          <a:p>
            <a:pPr eaLnBrk="1" hangingPunct="1">
              <a:lnSpc>
                <a:spcPct val="85000"/>
              </a:lnSpc>
              <a:spcBef>
                <a:spcPct val="30000"/>
              </a:spcBef>
            </a:pPr>
            <a:r>
              <a:rPr lang="en-US" dirty="0"/>
              <a:t>Complete Chapter </a:t>
            </a:r>
            <a:r>
              <a:rPr lang="en-US" dirty="0" smtClean="0"/>
              <a:t>3,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Explain common problems in a redundant, switched network.</a:t>
            </a:r>
            <a:endParaRPr lang="en-US" sz="1200" dirty="0"/>
          </a:p>
          <a:p>
            <a:pPr marL="557213" lvl="1" indent="-214313">
              <a:buFont typeface="Arial" panose="020B0604020202020204" pitchFamily="34" charset="0"/>
              <a:buChar char="•"/>
            </a:pPr>
            <a:r>
              <a:rPr lang="en-US" sz="1200" dirty="0" smtClean="0"/>
              <a:t>Build a simple, switched network using STP.</a:t>
            </a:r>
            <a:endParaRPr lang="en-US" sz="1200" dirty="0"/>
          </a:p>
          <a:p>
            <a:pPr marL="557213" lvl="1" indent="-214313">
              <a:buFont typeface="Arial" panose="020B0604020202020204" pitchFamily="34" charset="0"/>
              <a:buChar char="•"/>
            </a:pPr>
            <a:r>
              <a:rPr lang="en-US" sz="1200" dirty="0" smtClean="0"/>
              <a:t>Describe the different spanning tree varieties.</a:t>
            </a:r>
            <a:endParaRPr lang="en-US" sz="1200" dirty="0"/>
          </a:p>
          <a:p>
            <a:pPr marL="557213" lvl="1" indent="-214313">
              <a:buFont typeface="Arial" panose="020B0604020202020204" pitchFamily="34" charset="0"/>
              <a:buChar char="•"/>
            </a:pPr>
            <a:r>
              <a:rPr lang="en-US" sz="1200" dirty="0" smtClean="0"/>
              <a:t>Explain how PVST+ operates.</a:t>
            </a:r>
          </a:p>
          <a:p>
            <a:pPr marL="557213" lvl="1" indent="-214313">
              <a:buFont typeface="Arial" panose="020B0604020202020204" pitchFamily="34" charset="0"/>
              <a:buChar char="•"/>
            </a:pPr>
            <a:r>
              <a:rPr lang="en-US" sz="1200" dirty="0" smtClean="0"/>
              <a:t>Explain how Rapid PVST+ operates.</a:t>
            </a:r>
          </a:p>
          <a:p>
            <a:pPr marL="557213" lvl="1" indent="-214313">
              <a:buFont typeface="Arial" panose="020B0604020202020204" pitchFamily="34" charset="0"/>
              <a:buChar char="•"/>
            </a:pPr>
            <a:r>
              <a:rPr lang="en-US" sz="1200" dirty="0" smtClean="0"/>
              <a:t>Configure PVST+ in a switched LAN environment.</a:t>
            </a:r>
          </a:p>
          <a:p>
            <a:pPr marL="557213" lvl="1" indent="-214313">
              <a:buFont typeface="Arial" panose="020B0604020202020204" pitchFamily="34" charset="0"/>
              <a:buChar char="•"/>
            </a:pPr>
            <a:r>
              <a:rPr lang="en-US" sz="1200" dirty="0" smtClean="0"/>
              <a:t>Configure </a:t>
            </a:r>
            <a:r>
              <a:rPr lang="en-US" sz="1200" dirty="0"/>
              <a:t>Rapid PVST+ in a switched LAN environment.</a:t>
            </a:r>
            <a:endParaRPr lang="en-US" sz="1200" dirty="0" smtClean="0"/>
          </a:p>
          <a:p>
            <a:pPr marL="557213" lvl="1" indent="-214313">
              <a:buFont typeface="Arial" panose="020B0604020202020204" pitchFamily="34" charset="0"/>
              <a:buChar char="•"/>
            </a:pPr>
            <a:r>
              <a:rPr lang="en-US" sz="1200" dirty="0" smtClean="0"/>
              <a:t>Analyze common STP configuration issues.</a:t>
            </a:r>
          </a:p>
          <a:p>
            <a:pPr marL="557213" lvl="1" indent="-214313">
              <a:buFont typeface="Arial" panose="020B0604020202020204" pitchFamily="34" charset="0"/>
              <a:buChar char="•"/>
            </a:pPr>
            <a:r>
              <a:rPr lang="en-US" sz="1200" dirty="0" smtClean="0"/>
              <a:t>Explain the value of switch stacking and chassis aggregation in a small, switched LAN.</a:t>
            </a:r>
            <a:endParaRPr lang="en-US" sz="1200" dirty="0"/>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3: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254758"/>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smtClean="0"/>
              <a:t>Rapid PVST+ Configuration</a:t>
            </a:r>
            <a:r>
              <a:rPr lang="en-US" altLang="en-US" dirty="0" smtClean="0"/>
              <a:t/>
            </a:r>
            <a:br>
              <a:rPr lang="en-US" altLang="en-US" dirty="0" smtClean="0"/>
            </a:br>
            <a:r>
              <a:rPr lang="en-US" altLang="en-US" dirty="0" smtClean="0"/>
              <a:t>Packet Tracer – Configuring Rapid PVST+, </a:t>
            </a:r>
            <a:r>
              <a:rPr lang="en-US" altLang="en-US" dirty="0" err="1" smtClean="0"/>
              <a:t>PortFast</a:t>
            </a:r>
            <a:r>
              <a:rPr lang="en-US" altLang="en-US" dirty="0" smtClean="0"/>
              <a:t> and BPDU Guard</a:t>
            </a:r>
          </a:p>
        </p:txBody>
      </p:sp>
      <p:pic>
        <p:nvPicPr>
          <p:cNvPr id="4" name="Picture 3"/>
          <p:cNvPicPr>
            <a:picLocks noChangeAspect="1"/>
          </p:cNvPicPr>
          <p:nvPr/>
        </p:nvPicPr>
        <p:blipFill>
          <a:blip r:embed="rId3"/>
          <a:stretch>
            <a:fillRect/>
          </a:stretch>
        </p:blipFill>
        <p:spPr>
          <a:xfrm>
            <a:off x="1312333" y="896284"/>
            <a:ext cx="6321954" cy="3815415"/>
          </a:xfrm>
          <a:prstGeom prst="rect">
            <a:avLst/>
          </a:prstGeom>
        </p:spPr>
      </p:pic>
    </p:spTree>
    <p:extLst>
      <p:ext uri="{BB962C8B-B14F-4D97-AF65-F5344CB8AC3E}">
        <p14:creationId xmlns:p14="http://schemas.microsoft.com/office/powerpoint/2010/main" val="3035572536"/>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Analyzing the STP Topology</a:t>
            </a:r>
          </a:p>
        </p:txBody>
      </p:sp>
      <p:pic>
        <p:nvPicPr>
          <p:cNvPr id="6" name="Picture 5"/>
          <p:cNvPicPr>
            <a:picLocks noChangeAspect="1"/>
          </p:cNvPicPr>
          <p:nvPr/>
        </p:nvPicPr>
        <p:blipFill>
          <a:blip r:embed="rId3"/>
          <a:stretch>
            <a:fillRect/>
          </a:stretch>
        </p:blipFill>
        <p:spPr>
          <a:xfrm>
            <a:off x="1963517" y="1024467"/>
            <a:ext cx="3855200" cy="3752850"/>
          </a:xfrm>
          <a:prstGeom prst="rect">
            <a:avLst/>
          </a:prstGeom>
        </p:spPr>
      </p:pic>
    </p:spTree>
    <p:extLst>
      <p:ext uri="{BB962C8B-B14F-4D97-AF65-F5344CB8AC3E}">
        <p14:creationId xmlns:p14="http://schemas.microsoft.com/office/powerpoint/2010/main" val="946020168"/>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Expected Topology Versus Actual Topology</a:t>
            </a:r>
          </a:p>
        </p:txBody>
      </p:sp>
      <p:sp>
        <p:nvSpPr>
          <p:cNvPr id="4" name="Content Placeholder 1"/>
          <p:cNvSpPr>
            <a:spLocks noGrp="1"/>
          </p:cNvSpPr>
          <p:nvPr>
            <p:ph idx="1"/>
          </p:nvPr>
        </p:nvSpPr>
        <p:spPr>
          <a:xfrm>
            <a:off x="194733" y="841277"/>
            <a:ext cx="8509000" cy="4155319"/>
          </a:xfrm>
        </p:spPr>
        <p:txBody>
          <a:bodyPr/>
          <a:lstStyle/>
          <a:p>
            <a:r>
              <a:rPr lang="en-US" dirty="0" smtClean="0"/>
              <a:t>Ensure that the spanning-tree topology matches what is expected.</a:t>
            </a:r>
          </a:p>
        </p:txBody>
      </p:sp>
      <p:pic>
        <p:nvPicPr>
          <p:cNvPr id="5" name="Picture 4"/>
          <p:cNvPicPr>
            <a:picLocks noChangeAspect="1"/>
          </p:cNvPicPr>
          <p:nvPr/>
        </p:nvPicPr>
        <p:blipFill>
          <a:blip r:embed="rId3"/>
          <a:stretch>
            <a:fillRect/>
          </a:stretch>
        </p:blipFill>
        <p:spPr>
          <a:xfrm>
            <a:off x="1573212" y="2002895"/>
            <a:ext cx="4676775" cy="2695575"/>
          </a:xfrm>
          <a:prstGeom prst="rect">
            <a:avLst/>
          </a:prstGeom>
        </p:spPr>
      </p:pic>
      <p:sp>
        <p:nvSpPr>
          <p:cNvPr id="6" name="Cloud Callout 5"/>
          <p:cNvSpPr/>
          <p:nvPr/>
        </p:nvSpPr>
        <p:spPr>
          <a:xfrm>
            <a:off x="6400800" y="292459"/>
            <a:ext cx="2743200" cy="1596325"/>
          </a:xfrm>
          <a:prstGeom prst="cloudCallout">
            <a:avLst>
              <a:gd name="adj1" fmla="val -87615"/>
              <a:gd name="adj2" fmla="val 59309"/>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Use </a:t>
            </a:r>
            <a:r>
              <a:rPr lang="en-US" sz="1200" b="1" dirty="0" smtClean="0">
                <a:solidFill>
                  <a:schemeClr val="bg1"/>
                </a:solidFill>
              </a:rPr>
              <a:t>show </a:t>
            </a:r>
            <a:r>
              <a:rPr lang="en-US" sz="1200" dirty="0" smtClean="0">
                <a:solidFill>
                  <a:schemeClr val="bg1"/>
                </a:solidFill>
              </a:rPr>
              <a:t>commands to verify STP. Do not forget to verify load balancing.</a:t>
            </a:r>
          </a:p>
        </p:txBody>
      </p:sp>
    </p:spTree>
    <p:extLst>
      <p:ext uri="{BB962C8B-B14F-4D97-AF65-F5344CB8AC3E}">
        <p14:creationId xmlns:p14="http://schemas.microsoft.com/office/powerpoint/2010/main" val="3207615593"/>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Overview of STP Status</a:t>
            </a:r>
          </a:p>
        </p:txBody>
      </p:sp>
      <p:sp>
        <p:nvSpPr>
          <p:cNvPr id="4" name="Content Placeholder 1"/>
          <p:cNvSpPr>
            <a:spLocks noGrp="1"/>
          </p:cNvSpPr>
          <p:nvPr>
            <p:ph idx="1"/>
          </p:nvPr>
        </p:nvSpPr>
        <p:spPr>
          <a:xfrm>
            <a:off x="194733" y="841277"/>
            <a:ext cx="8509000" cy="4155319"/>
          </a:xfrm>
        </p:spPr>
        <p:txBody>
          <a:bodyPr/>
          <a:lstStyle/>
          <a:p>
            <a:r>
              <a:rPr lang="en-US" dirty="0" smtClean="0"/>
              <a:t>Use the </a:t>
            </a:r>
            <a:r>
              <a:rPr lang="en-US" b="1" dirty="0" smtClean="0"/>
              <a:t>show spanning-tree </a:t>
            </a:r>
            <a:r>
              <a:rPr lang="en-US" dirty="0" smtClean="0"/>
              <a:t>and </a:t>
            </a:r>
            <a:r>
              <a:rPr lang="en-US" b="1" dirty="0" smtClean="0"/>
              <a:t>show spanning-tree </a:t>
            </a:r>
            <a:r>
              <a:rPr lang="en-US" b="1" dirty="0" err="1" smtClean="0"/>
              <a:t>vlan</a:t>
            </a:r>
            <a:r>
              <a:rPr lang="en-US" b="1" dirty="0" smtClean="0"/>
              <a:t> </a:t>
            </a:r>
            <a:r>
              <a:rPr lang="en-US" b="1" i="1" dirty="0" smtClean="0"/>
              <a:t>x</a:t>
            </a:r>
            <a:r>
              <a:rPr lang="en-US" b="1" dirty="0" smtClean="0"/>
              <a:t> </a:t>
            </a:r>
            <a:r>
              <a:rPr lang="en-US" dirty="0" smtClean="0"/>
              <a:t>commands to verify the STP status.</a:t>
            </a:r>
          </a:p>
        </p:txBody>
      </p:sp>
      <p:pic>
        <p:nvPicPr>
          <p:cNvPr id="6" name="Picture 5"/>
          <p:cNvPicPr>
            <a:picLocks noChangeAspect="1"/>
          </p:cNvPicPr>
          <p:nvPr/>
        </p:nvPicPr>
        <p:blipFill>
          <a:blip r:embed="rId3"/>
          <a:stretch>
            <a:fillRect/>
          </a:stretch>
        </p:blipFill>
        <p:spPr>
          <a:xfrm>
            <a:off x="2311399" y="1296994"/>
            <a:ext cx="4585229" cy="3202508"/>
          </a:xfrm>
          <a:prstGeom prst="rect">
            <a:avLst/>
          </a:prstGeom>
        </p:spPr>
      </p:pic>
      <p:sp>
        <p:nvSpPr>
          <p:cNvPr id="10" name="Striped Right Arrow 9"/>
          <p:cNvSpPr/>
          <p:nvPr/>
        </p:nvSpPr>
        <p:spPr>
          <a:xfrm>
            <a:off x="414867" y="4021666"/>
            <a:ext cx="1928879" cy="743847"/>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Ten gigabit Ethernet interface</a:t>
            </a:r>
          </a:p>
        </p:txBody>
      </p:sp>
    </p:spTree>
    <p:extLst>
      <p:ext uri="{BB962C8B-B14F-4D97-AF65-F5344CB8AC3E}">
        <p14:creationId xmlns:p14="http://schemas.microsoft.com/office/powerpoint/2010/main" val="537881191"/>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Spanning Tree Failure Consequences</a:t>
            </a:r>
          </a:p>
        </p:txBody>
      </p:sp>
      <p:sp>
        <p:nvSpPr>
          <p:cNvPr id="4" name="Content Placeholder 1"/>
          <p:cNvSpPr>
            <a:spLocks noGrp="1"/>
          </p:cNvSpPr>
          <p:nvPr>
            <p:ph idx="1"/>
          </p:nvPr>
        </p:nvSpPr>
        <p:spPr>
          <a:xfrm>
            <a:off x="194733" y="841277"/>
            <a:ext cx="8509000" cy="4155319"/>
          </a:xfrm>
        </p:spPr>
        <p:txBody>
          <a:bodyPr/>
          <a:lstStyle/>
          <a:p>
            <a:r>
              <a:rPr lang="en-US" dirty="0" smtClean="0"/>
              <a:t>NEVER turn STP off; this can cause a switched network to be unusable – Remember that there is not a TTL mechanism at Layer 2.</a:t>
            </a:r>
          </a:p>
        </p:txBody>
      </p:sp>
      <p:pic>
        <p:nvPicPr>
          <p:cNvPr id="2" name="Picture 1"/>
          <p:cNvPicPr>
            <a:picLocks noChangeAspect="1"/>
          </p:cNvPicPr>
          <p:nvPr/>
        </p:nvPicPr>
        <p:blipFill>
          <a:blip r:embed="rId3"/>
          <a:stretch>
            <a:fillRect/>
          </a:stretch>
        </p:blipFill>
        <p:spPr>
          <a:xfrm>
            <a:off x="588011" y="1540934"/>
            <a:ext cx="3641090" cy="2686050"/>
          </a:xfrm>
          <a:prstGeom prst="rect">
            <a:avLst/>
          </a:prstGeom>
        </p:spPr>
      </p:pic>
      <p:pic>
        <p:nvPicPr>
          <p:cNvPr id="3" name="Picture 2"/>
          <p:cNvPicPr>
            <a:picLocks noChangeAspect="1"/>
          </p:cNvPicPr>
          <p:nvPr/>
        </p:nvPicPr>
        <p:blipFill>
          <a:blip r:embed="rId4"/>
          <a:stretch>
            <a:fillRect/>
          </a:stretch>
        </p:blipFill>
        <p:spPr>
          <a:xfrm>
            <a:off x="4694071" y="1583266"/>
            <a:ext cx="3658823" cy="2679701"/>
          </a:xfrm>
          <a:prstGeom prst="rect">
            <a:avLst/>
          </a:prstGeom>
        </p:spPr>
      </p:pic>
    </p:spTree>
    <p:extLst>
      <p:ext uri="{BB962C8B-B14F-4D97-AF65-F5344CB8AC3E}">
        <p14:creationId xmlns:p14="http://schemas.microsoft.com/office/powerpoint/2010/main" val="4007816783"/>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Repairing a Spanning Tree Problem</a:t>
            </a:r>
          </a:p>
        </p:txBody>
      </p:sp>
      <p:sp>
        <p:nvSpPr>
          <p:cNvPr id="4" name="Content Placeholder 1"/>
          <p:cNvSpPr>
            <a:spLocks noGrp="1"/>
          </p:cNvSpPr>
          <p:nvPr>
            <p:ph idx="1"/>
          </p:nvPr>
        </p:nvSpPr>
        <p:spPr>
          <a:xfrm>
            <a:off x="194733" y="841277"/>
            <a:ext cx="8509000" cy="4155319"/>
          </a:xfrm>
        </p:spPr>
        <p:txBody>
          <a:bodyPr/>
          <a:lstStyle/>
          <a:p>
            <a:r>
              <a:rPr lang="en-US" dirty="0" smtClean="0"/>
              <a:t>Manually remove redundant links (physically remove the cable OR through configuration, if possible).</a:t>
            </a:r>
          </a:p>
          <a:p>
            <a:pPr lvl="1"/>
            <a:r>
              <a:rPr lang="en-US" dirty="0" smtClean="0"/>
              <a:t>Determine and repair the cause of the spanning tree failure.</a:t>
            </a:r>
          </a:p>
          <a:p>
            <a:pPr lvl="1"/>
            <a:r>
              <a:rPr lang="en-US" dirty="0" smtClean="0"/>
              <a:t>If unable to determine the problem, reinstall cables one at a time (or re-enable the ports) to locate the issue.</a:t>
            </a:r>
          </a:p>
          <a:p>
            <a:pPr lvl="1"/>
            <a:endParaRPr lang="en-US" dirty="0" smtClean="0"/>
          </a:p>
        </p:txBody>
      </p:sp>
      <p:pic>
        <p:nvPicPr>
          <p:cNvPr id="5" name="Picture 4"/>
          <p:cNvPicPr>
            <a:picLocks noChangeAspect="1"/>
          </p:cNvPicPr>
          <p:nvPr/>
        </p:nvPicPr>
        <p:blipFill>
          <a:blip r:embed="rId3"/>
          <a:stretch>
            <a:fillRect/>
          </a:stretch>
        </p:blipFill>
        <p:spPr>
          <a:xfrm>
            <a:off x="1766887" y="2102378"/>
            <a:ext cx="4086225" cy="2581275"/>
          </a:xfrm>
          <a:prstGeom prst="rect">
            <a:avLst/>
          </a:prstGeom>
        </p:spPr>
      </p:pic>
    </p:spTree>
    <p:extLst>
      <p:ext uri="{BB962C8B-B14F-4D97-AF65-F5344CB8AC3E}">
        <p14:creationId xmlns:p14="http://schemas.microsoft.com/office/powerpoint/2010/main" val="2913499727"/>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Stacking and Chassis Aggregation</a:t>
            </a:r>
            <a:r>
              <a:rPr lang="en-US" altLang="en-US" dirty="0" smtClean="0"/>
              <a:t/>
            </a:r>
            <a:br>
              <a:rPr lang="en-US" altLang="en-US" dirty="0" smtClean="0"/>
            </a:br>
            <a:r>
              <a:rPr lang="en-US" altLang="en-US" dirty="0" smtClean="0"/>
              <a:t>Switch Stacking Concepts</a:t>
            </a:r>
          </a:p>
        </p:txBody>
      </p:sp>
      <p:sp>
        <p:nvSpPr>
          <p:cNvPr id="4" name="Content Placeholder 1"/>
          <p:cNvSpPr>
            <a:spLocks noGrp="1"/>
          </p:cNvSpPr>
          <p:nvPr>
            <p:ph idx="1"/>
          </p:nvPr>
        </p:nvSpPr>
        <p:spPr>
          <a:xfrm>
            <a:off x="194733" y="841277"/>
            <a:ext cx="6002867" cy="4155319"/>
          </a:xfrm>
        </p:spPr>
        <p:txBody>
          <a:bodyPr/>
          <a:lstStyle/>
          <a:p>
            <a:r>
              <a:rPr lang="en-US" dirty="0" smtClean="0"/>
              <a:t>Can connect up to nine 3750 switches</a:t>
            </a:r>
          </a:p>
          <a:p>
            <a:r>
              <a:rPr lang="en-US" dirty="0" smtClean="0"/>
              <a:t>One switch (the stack master) controls the operation of the stack</a:t>
            </a:r>
          </a:p>
          <a:p>
            <a:pPr lvl="1"/>
            <a:r>
              <a:rPr lang="en-US" dirty="0" smtClean="0"/>
              <a:t>If this switch goes down, a new stack master is elected</a:t>
            </a:r>
          </a:p>
          <a:p>
            <a:r>
              <a:rPr lang="en-US" dirty="0" smtClean="0"/>
              <a:t>Appears as one entity to the network</a:t>
            </a:r>
          </a:p>
          <a:p>
            <a:pPr lvl="1"/>
            <a:r>
              <a:rPr lang="en-US" dirty="0" smtClean="0"/>
              <a:t>Stack is assigned one IP address</a:t>
            </a:r>
          </a:p>
          <a:p>
            <a:r>
              <a:rPr lang="en-US" dirty="0" smtClean="0"/>
              <a:t>Each switch has a unique stack member number</a:t>
            </a:r>
          </a:p>
          <a:p>
            <a:pPr lvl="1"/>
            <a:r>
              <a:rPr lang="en-US" dirty="0" smtClean="0"/>
              <a:t>Can configure a priority value to determine which switch is stack master</a:t>
            </a:r>
          </a:p>
          <a:p>
            <a:pPr lvl="1"/>
            <a:r>
              <a:rPr lang="en-US" dirty="0" smtClean="0"/>
              <a:t>Highest stack member priority value is stack master</a:t>
            </a:r>
          </a:p>
          <a:p>
            <a:r>
              <a:rPr lang="en-US" dirty="0" smtClean="0"/>
              <a:t>The stack master has the saved and running configuration files for the entire stack.</a:t>
            </a:r>
          </a:p>
          <a:p>
            <a:pPr lvl="1"/>
            <a:r>
              <a:rPr lang="en-US" dirty="0" smtClean="0"/>
              <a:t>Only one configuration file to manage and maintain</a:t>
            </a:r>
          </a:p>
          <a:p>
            <a:endParaRPr lang="en-US" dirty="0" smtClean="0"/>
          </a:p>
          <a:p>
            <a:pPr lvl="1"/>
            <a:endParaRPr lang="en-US" dirty="0" smtClean="0"/>
          </a:p>
        </p:txBody>
      </p:sp>
      <p:pic>
        <p:nvPicPr>
          <p:cNvPr id="2" name="Picture 1"/>
          <p:cNvPicPr>
            <a:picLocks noChangeAspect="1"/>
          </p:cNvPicPr>
          <p:nvPr/>
        </p:nvPicPr>
        <p:blipFill>
          <a:blip r:embed="rId3"/>
          <a:stretch>
            <a:fillRect/>
          </a:stretch>
        </p:blipFill>
        <p:spPr>
          <a:xfrm>
            <a:off x="6087533" y="420429"/>
            <a:ext cx="2921000" cy="1360746"/>
          </a:xfrm>
          <a:prstGeom prst="rect">
            <a:avLst/>
          </a:prstGeom>
        </p:spPr>
      </p:pic>
      <p:pic>
        <p:nvPicPr>
          <p:cNvPr id="3" name="Picture 2"/>
          <p:cNvPicPr>
            <a:picLocks noChangeAspect="1"/>
          </p:cNvPicPr>
          <p:nvPr/>
        </p:nvPicPr>
        <p:blipFill>
          <a:blip r:embed="rId4"/>
          <a:stretch>
            <a:fillRect/>
          </a:stretch>
        </p:blipFill>
        <p:spPr>
          <a:xfrm>
            <a:off x="6435171" y="1811867"/>
            <a:ext cx="2224111" cy="2889778"/>
          </a:xfrm>
          <a:prstGeom prst="rect">
            <a:avLst/>
          </a:prstGeom>
        </p:spPr>
      </p:pic>
    </p:spTree>
    <p:extLst>
      <p:ext uri="{BB962C8B-B14F-4D97-AF65-F5344CB8AC3E}">
        <p14:creationId xmlns:p14="http://schemas.microsoft.com/office/powerpoint/2010/main" val="2757120047"/>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Stacking and Chassis Aggregation</a:t>
            </a:r>
            <a:r>
              <a:rPr lang="en-US" altLang="en-US" dirty="0" smtClean="0"/>
              <a:t/>
            </a:r>
            <a:br>
              <a:rPr lang="en-US" altLang="en-US" dirty="0" smtClean="0"/>
            </a:br>
            <a:r>
              <a:rPr lang="en-US" altLang="en-US" dirty="0" smtClean="0"/>
              <a:t>Spanning Tree and Switch Stacks</a:t>
            </a:r>
          </a:p>
        </p:txBody>
      </p:sp>
      <p:sp>
        <p:nvSpPr>
          <p:cNvPr id="4" name="Content Placeholder 1"/>
          <p:cNvSpPr>
            <a:spLocks noGrp="1"/>
          </p:cNvSpPr>
          <p:nvPr>
            <p:ph idx="1"/>
          </p:nvPr>
        </p:nvSpPr>
        <p:spPr>
          <a:xfrm>
            <a:off x="194734" y="841277"/>
            <a:ext cx="5706534" cy="4155319"/>
          </a:xfrm>
        </p:spPr>
        <p:txBody>
          <a:bodyPr/>
          <a:lstStyle/>
          <a:p>
            <a:r>
              <a:rPr lang="en-US" dirty="0" smtClean="0"/>
              <a:t>Each stack appears as one spanning tree instance</a:t>
            </a:r>
          </a:p>
          <a:p>
            <a:r>
              <a:rPr lang="en-US" dirty="0" smtClean="0"/>
              <a:t>Can add switches without affecting the STP diameter (the maximum number of switches data must cross to connect between any two switches)</a:t>
            </a:r>
          </a:p>
          <a:p>
            <a:pPr lvl="1"/>
            <a:r>
              <a:rPr lang="en-US" dirty="0" smtClean="0"/>
              <a:t>IEEE recommends a maximum diameter of 7 switches for default STP timers</a:t>
            </a:r>
          </a:p>
          <a:p>
            <a:pPr lvl="2"/>
            <a:r>
              <a:rPr lang="en-US" dirty="0" smtClean="0"/>
              <a:t>Default STP timers are hello – 2 seconds, max age – 20 seconds, </a:t>
            </a:r>
            <a:br>
              <a:rPr lang="en-US" dirty="0" smtClean="0"/>
            </a:br>
            <a:r>
              <a:rPr lang="en-US" dirty="0" smtClean="0"/>
              <a:t>forward delay timer – 15 seconds</a:t>
            </a:r>
          </a:p>
          <a:p>
            <a:endParaRPr lang="en-US" dirty="0" smtClean="0"/>
          </a:p>
          <a:p>
            <a:pPr lvl="1"/>
            <a:endParaRPr lang="en-US" dirty="0" smtClean="0"/>
          </a:p>
        </p:txBody>
      </p:sp>
      <p:pic>
        <p:nvPicPr>
          <p:cNvPr id="5" name="Picture 4"/>
          <p:cNvPicPr>
            <a:picLocks noChangeAspect="1"/>
          </p:cNvPicPr>
          <p:nvPr/>
        </p:nvPicPr>
        <p:blipFill>
          <a:blip r:embed="rId3"/>
          <a:stretch>
            <a:fillRect/>
          </a:stretch>
        </p:blipFill>
        <p:spPr>
          <a:xfrm>
            <a:off x="5823479" y="242170"/>
            <a:ext cx="3320521" cy="2139609"/>
          </a:xfrm>
          <a:prstGeom prst="rect">
            <a:avLst/>
          </a:prstGeom>
        </p:spPr>
      </p:pic>
      <p:sp>
        <p:nvSpPr>
          <p:cNvPr id="7" name="Rectangle 34"/>
          <p:cNvSpPr txBox="1">
            <a:spLocks noChangeArrowheads="1"/>
          </p:cNvSpPr>
          <p:nvPr/>
        </p:nvSpPr>
        <p:spPr bwMode="auto">
          <a:xfrm>
            <a:off x="5820665" y="2438401"/>
            <a:ext cx="3323335" cy="279399"/>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Diameter of 9 from S1-4 to S3-4</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pic>
        <p:nvPicPr>
          <p:cNvPr id="6" name="Picture 5"/>
          <p:cNvPicPr>
            <a:picLocks noChangeAspect="1"/>
          </p:cNvPicPr>
          <p:nvPr/>
        </p:nvPicPr>
        <p:blipFill>
          <a:blip r:embed="rId4"/>
          <a:stretch>
            <a:fillRect/>
          </a:stretch>
        </p:blipFill>
        <p:spPr>
          <a:xfrm>
            <a:off x="1158568" y="3048001"/>
            <a:ext cx="3266853" cy="2019298"/>
          </a:xfrm>
          <a:prstGeom prst="rect">
            <a:avLst/>
          </a:prstGeom>
        </p:spPr>
      </p:pic>
      <p:sp>
        <p:nvSpPr>
          <p:cNvPr id="9" name="Rectangle 34"/>
          <p:cNvSpPr txBox="1">
            <a:spLocks noChangeArrowheads="1"/>
          </p:cNvSpPr>
          <p:nvPr/>
        </p:nvSpPr>
        <p:spPr bwMode="auto">
          <a:xfrm>
            <a:off x="4660732" y="3793067"/>
            <a:ext cx="3323335" cy="279399"/>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With stacked switches, the diameter is now 3</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2882726702"/>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9.4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Build a simple switched network with redundant links.</a:t>
            </a:r>
          </a:p>
          <a:p>
            <a:r>
              <a:rPr lang="en-US" dirty="0" smtClean="0"/>
              <a:t>Explain how different varieties of spanning tree protocols operate</a:t>
            </a:r>
          </a:p>
          <a:p>
            <a:r>
              <a:rPr lang="en-US" dirty="0" smtClean="0"/>
              <a:t>Implement PVST+ and Rapid PVST+ in a switched LAN environment.</a:t>
            </a:r>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3: STP</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Before the lecture you may want to assign some group  discussions. Have one person from each group describe the main points they discovered the day the topic is covered. Note that if you have a limited number of students, the first two bullets can be combined and the third and fourth bullets can be combined. </a:t>
            </a:r>
          </a:p>
          <a:p>
            <a:pPr lvl="1"/>
            <a:r>
              <a:rPr lang="en-US" dirty="0" smtClean="0"/>
              <a:t>Differences between STP and PVST+</a:t>
            </a:r>
          </a:p>
          <a:p>
            <a:pPr lvl="1"/>
            <a:r>
              <a:rPr lang="en-US" dirty="0" smtClean="0"/>
              <a:t>Differences between RSTP, Rapid PVST+, MSTP</a:t>
            </a:r>
          </a:p>
          <a:p>
            <a:pPr lvl="1"/>
            <a:r>
              <a:rPr lang="en-US" dirty="0" smtClean="0"/>
              <a:t>Edge ports versus non-edge ports and how they affect spanning tree</a:t>
            </a:r>
          </a:p>
          <a:p>
            <a:pPr lvl="1"/>
            <a:r>
              <a:rPr lang="en-US" dirty="0" smtClean="0"/>
              <a:t>Point-to-point links versus shared ports and how they affect spanning tree</a:t>
            </a:r>
          </a:p>
          <a:p>
            <a:pPr lvl="1"/>
            <a:r>
              <a:rPr lang="en-US" dirty="0" smtClean="0"/>
              <a:t>Switch stacking and how it affects spanning tree</a:t>
            </a:r>
          </a:p>
        </p:txBody>
      </p:sp>
      <p:sp>
        <p:nvSpPr>
          <p:cNvPr id="2" name="Title 1"/>
          <p:cNvSpPr>
            <a:spLocks noGrp="1"/>
          </p:cNvSpPr>
          <p:nvPr>
            <p:ph type="title"/>
          </p:nvPr>
        </p:nvSpPr>
        <p:spPr/>
        <p:txBody>
          <a:bodyPr/>
          <a:lstStyle/>
          <a:p>
            <a:r>
              <a:rPr lang="en-US" dirty="0" smtClean="0"/>
              <a:t>Chapter 3: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3</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33922844"/>
              </p:ext>
            </p:extLst>
          </p:nvPr>
        </p:nvGraphicFramePr>
        <p:xfrm>
          <a:off x="144463" y="798513"/>
          <a:ext cx="8853486" cy="42672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Broadcast storm</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MAC database instability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Spanning</a:t>
                      </a:r>
                      <a:r>
                        <a:rPr lang="en-US" sz="1400" b="0" kern="1200" baseline="0" dirty="0" smtClean="0">
                          <a:solidFill>
                            <a:schemeClr val="tx1"/>
                          </a:solidFill>
                          <a:latin typeface="+mn-lt"/>
                          <a:ea typeface="+mn-ea"/>
                          <a:cs typeface="+mn-cs"/>
                        </a:rPr>
                        <a:t> tree algorithm</a:t>
                      </a: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Spanning Tree Protocol</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BPDU</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Loop-free path</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RSTP</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MSTP</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IEEE 802.1D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Root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Designated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Alternate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Backup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Spanning Tree instance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BID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Root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Bridge priority value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Root path cost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spanning-tree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spanning-tree cost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Extended system 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PVST+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802.1w</a:t>
                      </a:r>
                      <a:r>
                        <a:rPr lang="en-US" sz="1400" b="0" kern="1200" baseline="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Rapid PVST+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802.1s</a:t>
                      </a:r>
                      <a:endParaRPr lang="en-US" sz="1400" b="0" kern="1200" dirty="0" smtClean="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Edge port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Point-to-point link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Shared link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a:t>
                      </a:r>
                      <a:r>
                        <a:rPr lang="en-US" sz="1400" b="1" kern="1200" dirty="0" err="1" smtClean="0">
                          <a:solidFill>
                            <a:schemeClr val="tx1"/>
                          </a:solidFill>
                          <a:latin typeface="+mn-lt"/>
                          <a:ea typeface="+mn-ea"/>
                          <a:cs typeface="+mn-cs"/>
                        </a:rPr>
                        <a:t>portfast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VLAN root primary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VLAN root secondary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VLAN priority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a:t>
                      </a:r>
                      <a:r>
                        <a:rPr lang="en-US" sz="1400" b="1" kern="1200" dirty="0" err="1" smtClean="0">
                          <a:solidFill>
                            <a:schemeClr val="tx1"/>
                          </a:solidFill>
                          <a:latin typeface="+mn-lt"/>
                          <a:ea typeface="+mn-ea"/>
                          <a:cs typeface="+mn-cs"/>
                        </a:rPr>
                        <a:t>bpduguard</a:t>
                      </a:r>
                      <a:r>
                        <a:rPr lang="en-US" sz="1400" b="1" kern="1200" dirty="0" smtClean="0">
                          <a:solidFill>
                            <a:schemeClr val="tx1"/>
                          </a:solidFill>
                          <a:latin typeface="+mn-lt"/>
                          <a:ea typeface="+mn-ea"/>
                          <a:cs typeface="+mn-cs"/>
                        </a:rPr>
                        <a:t> enable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spanning-tree active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a:t>
                      </a:r>
                      <a:r>
                        <a:rPr lang="en-US" sz="1400" b="1" kern="1200" baseline="0" dirty="0" smtClean="0">
                          <a:solidFill>
                            <a:schemeClr val="tx1"/>
                          </a:solidFill>
                          <a:latin typeface="+mn-lt"/>
                          <a:ea typeface="+mn-ea"/>
                          <a:cs typeface="+mn-cs"/>
                        </a:rPr>
                        <a:t> mode rapid-</a:t>
                      </a:r>
                      <a:r>
                        <a:rPr lang="en-US" sz="1400" b="1" kern="1200" baseline="0" dirty="0" err="1" smtClean="0">
                          <a:solidFill>
                            <a:schemeClr val="tx1"/>
                          </a:solidFill>
                          <a:latin typeface="+mn-lt"/>
                          <a:ea typeface="+mn-ea"/>
                          <a:cs typeface="+mn-cs"/>
                        </a:rPr>
                        <a:t>pvst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spanning-tree </a:t>
                      </a:r>
                      <a:r>
                        <a:rPr lang="en-US" sz="1400" b="1" kern="1200" dirty="0" err="1" smtClean="0">
                          <a:solidFill>
                            <a:schemeClr val="tx1"/>
                          </a:solidFill>
                          <a:latin typeface="+mn-lt"/>
                          <a:ea typeface="+mn-ea"/>
                          <a:cs typeface="+mn-cs"/>
                        </a:rPr>
                        <a:t>vlan</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link-type</a:t>
                      </a:r>
                      <a:r>
                        <a:rPr lang="en-US" sz="1400" b="1" kern="1200" baseline="0" dirty="0" smtClean="0">
                          <a:solidFill>
                            <a:schemeClr val="tx1"/>
                          </a:solidFill>
                          <a:latin typeface="+mn-lt"/>
                          <a:ea typeface="+mn-ea"/>
                          <a:cs typeface="+mn-cs"/>
                        </a:rPr>
                        <a:t> point-to-point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clear spanning-tree detected-protocols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cdp</a:t>
                      </a:r>
                      <a:r>
                        <a:rPr lang="en-US" sz="1400" b="1" kern="1200" dirty="0" smtClean="0">
                          <a:solidFill>
                            <a:schemeClr val="tx1"/>
                          </a:solidFill>
                          <a:latin typeface="+mn-lt"/>
                          <a:ea typeface="+mn-ea"/>
                          <a:cs typeface="+mn-cs"/>
                        </a:rPr>
                        <a:t> neighbors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Switch stack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Stack master</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Draw several routers connected by WAN links on the board. Draw a rectangle somewhere and tell them it is an IP header. Remind them about source and destination IP address fields. Add a field in the rectangle and label it TTL. Explain how routers decrement this value each time a packet goes through the router. When the value gets to 0, the packet cannot be sent any further. This prevents packets from circling the Internet forever.</a:t>
            </a:r>
          </a:p>
          <a:p>
            <a:r>
              <a:rPr lang="en-US" dirty="0" smtClean="0"/>
              <a:t>In a separate drawing, draw several switches and draw one or more cables between them all. Do not just connect them in a straight line.</a:t>
            </a:r>
          </a:p>
          <a:p>
            <a:r>
              <a:rPr lang="en-US" dirty="0" smtClean="0"/>
              <a:t>Talk about the fact that, when data travels between switches, there is no TTL-equivalent in the Ethernet Layer 2 header. Frames that are sent that never reach their destination could theoretically travel between the switches forever.</a:t>
            </a:r>
          </a:p>
          <a:p>
            <a:r>
              <a:rPr lang="en-US" dirty="0" smtClean="0"/>
              <a:t>Write the following statement on the top of the board: Spanning Tree Protocol creates ONE path through the switch network. Emphasize the words ONE and switch network. Tell everyone to keep that in mind throughout the session as you explore STP.</a:t>
            </a:r>
          </a:p>
        </p:txBody>
      </p:sp>
      <p:sp>
        <p:nvSpPr>
          <p:cNvPr id="2" name="Title 1"/>
          <p:cNvSpPr>
            <a:spLocks noGrp="1"/>
          </p:cNvSpPr>
          <p:nvPr>
            <p:ph type="title"/>
          </p:nvPr>
        </p:nvSpPr>
        <p:spPr/>
        <p:txBody>
          <a:bodyPr/>
          <a:lstStyle/>
          <a:p>
            <a:r>
              <a:rPr lang="en-US" dirty="0" smtClean="0"/>
              <a:t>Chapter 3: Best Practices (Cont.)</a:t>
            </a:r>
            <a:endParaRPr lang="en-US" dirty="0"/>
          </a:p>
        </p:txBody>
      </p:sp>
    </p:spTree>
    <p:extLst>
      <p:ext uri="{BB962C8B-B14F-4D97-AF65-F5344CB8AC3E}">
        <p14:creationId xmlns:p14="http://schemas.microsoft.com/office/powerpoint/2010/main" val="383085848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10811</TotalTime>
  <Words>6439</Words>
  <Application>Microsoft Office PowerPoint</Application>
  <PresentationFormat>On-screen Show (16:9)</PresentationFormat>
  <Paragraphs>1127</Paragraphs>
  <Slides>81</Slides>
  <Notes>79</Notes>
  <HiddenSlides>25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ＭＳ Ｐゴシック</vt:lpstr>
      <vt:lpstr>Arial</vt:lpstr>
      <vt:lpstr>Calibri</vt:lpstr>
      <vt:lpstr>CiscoSans</vt:lpstr>
      <vt:lpstr>CiscoSans ExtraLight</vt:lpstr>
      <vt:lpstr>CiscoSans Thin</vt:lpstr>
      <vt:lpstr>Courier New</vt:lpstr>
      <vt:lpstr>Times New Roman</vt:lpstr>
      <vt:lpstr>Wingdings</vt:lpstr>
      <vt:lpstr>Default Theme</vt:lpstr>
      <vt:lpstr>Chapter 3: STP</vt:lpstr>
      <vt:lpstr>Instructor Materials – Chapter 3 Planning Guide</vt:lpstr>
      <vt:lpstr>Chapter 3: STP</vt:lpstr>
      <vt:lpstr>Chapter 3: Activities</vt:lpstr>
      <vt:lpstr>Chapter 3: Activities (Cont.)</vt:lpstr>
      <vt:lpstr>Chapter 3: Assessment</vt:lpstr>
      <vt:lpstr>Chapter 3: Best Practices</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Best Practices (Cont.)</vt:lpstr>
      <vt:lpstr>Chapter 3: Additional Help</vt:lpstr>
      <vt:lpstr>PowerPoint Presentation</vt:lpstr>
      <vt:lpstr>Chapter 3: STP</vt:lpstr>
      <vt:lpstr>Chapter 3 - Sections &amp; Objectives</vt:lpstr>
      <vt:lpstr>Chapter 3 - Sections &amp; Objectives (Cont.)</vt:lpstr>
      <vt:lpstr>3.1 STP Operation</vt:lpstr>
      <vt:lpstr>Spanning Tree Redundancy at OSI Layers 1 and 2</vt:lpstr>
      <vt:lpstr>Spanning Tree Issues with Layer 1 Redundancy: MAC Database Instability</vt:lpstr>
      <vt:lpstr>Spanning Tree Issues with Layer 1 Redundancy: Broadcast Storms</vt:lpstr>
      <vt:lpstr>Spanning Tree Issues with Layer 1 Redundancy: Duplicate Unicast Frames</vt:lpstr>
      <vt:lpstr>Types of NAT Packet Tracer – Examining a Redundant Design</vt:lpstr>
      <vt:lpstr>STP Operation Spanning Tree Algorithm: Introduction</vt:lpstr>
      <vt:lpstr>STP Operation Spanning Tree Algorithm: Port Roles</vt:lpstr>
      <vt:lpstr>STP Operation Spanning Tree Algorithm: Root Bridge</vt:lpstr>
      <vt:lpstr>STP Operation Spanning Tree Algorithm:  Root Path Cost</vt:lpstr>
      <vt:lpstr>STP Operation Port Role Decisions for RSTP</vt:lpstr>
      <vt:lpstr>STP Operation Port Role Decisions for RSTP (Cont.)</vt:lpstr>
      <vt:lpstr>STP Operation Determine Designated and Alternate Ports</vt:lpstr>
      <vt:lpstr>STP Operation 802.1D BPDU Frame  Format</vt:lpstr>
      <vt:lpstr>STP Operation 802.1D BPDU Propagation and  Process</vt:lpstr>
      <vt:lpstr>STP Operation 802.1D BPDU Propagation and  Process (Cont.)</vt:lpstr>
      <vt:lpstr>STP Operation 802.1D BPDU Propagation and  Process (Cont.)</vt:lpstr>
      <vt:lpstr>STP Operation 802.1D BPDU Propagation and  Process (Cont.)</vt:lpstr>
      <vt:lpstr>STP Operation 802.1D BPDU Propagation and  Process (Cont.)</vt:lpstr>
      <vt:lpstr>STP Operation Extended System ID</vt:lpstr>
      <vt:lpstr>STP Operation Video Demonstration – Observing Spanning Tree Protocol Operation</vt:lpstr>
      <vt:lpstr>STP Operation Building a Switched Network with Redundant Links</vt:lpstr>
      <vt:lpstr>3.2 Types of Spanning Tree Protocols</vt:lpstr>
      <vt:lpstr>Varieties of Spanning Tree Protocols Types of Spanning Tree Protocols</vt:lpstr>
      <vt:lpstr>Varieties of Spanning Tree Protocols Characteristics of Spanning Tree Protocols</vt:lpstr>
      <vt:lpstr>Varieties of Spanning Tree Protocols Overview of PVST+</vt:lpstr>
      <vt:lpstr>Varieties of Spanning Tree Protocols Port States and PVST+ Operation</vt:lpstr>
      <vt:lpstr>Varieties of Spanning Tree Protocols Extended System ID and PVST+ Operation</vt:lpstr>
      <vt:lpstr>Varieties of Spanning Tree Protocols Overview of Rapid PVST+ </vt:lpstr>
      <vt:lpstr>Varieties of Spanning Tree Protocols RSTP BPDUs </vt:lpstr>
      <vt:lpstr>Varieties of Spanning Tree Protocols Edge Ports</vt:lpstr>
      <vt:lpstr>Varieties of Spanning Tree Protocols Link Types</vt:lpstr>
      <vt:lpstr>3.3 Spanning Tree Configuration</vt:lpstr>
      <vt:lpstr>PVST+ Configuration Catalyst 2960 Default Configuration</vt:lpstr>
      <vt:lpstr>PVST+ Configuration Configuring and Verifying the Bridge ID</vt:lpstr>
      <vt:lpstr>PVST+ Configuration PortFast and BPDU Guard</vt:lpstr>
      <vt:lpstr>PVST+ Configuration PVST+ Load Balancing</vt:lpstr>
      <vt:lpstr>PVST+ Configuration Packet Tracer – Configuring PVST+</vt:lpstr>
      <vt:lpstr>Rapid PVST+ Configuration Spanning Tree Mode</vt:lpstr>
      <vt:lpstr>Rapid PVST+ Configuration Packet Tracer – Configuring Rapid PVST+</vt:lpstr>
      <vt:lpstr>PowerPoint Presentation</vt:lpstr>
      <vt:lpstr>STP Configuration Issues Analyzing the STP Topology</vt:lpstr>
      <vt:lpstr>STP Configuration Issues Expected Topology Versus Actual Topology</vt:lpstr>
      <vt:lpstr>STP Configuration Issues Overview of STP Status</vt:lpstr>
      <vt:lpstr>STP Configuration Issues Spanning Tree Failure Consequences</vt:lpstr>
      <vt:lpstr>STP Configuration Issues Repairing a Spanning Tree Problem</vt:lpstr>
      <vt:lpstr>Switch Stacking and Chassis Aggregation Switch Stacking Concepts</vt:lpstr>
      <vt:lpstr>Switch Stacking and Chassis Aggregation Spanning Tree and Switch Stacks</vt:lpstr>
      <vt:lpstr>9.4 Chapter Summary</vt:lpstr>
      <vt:lpstr>Conclusion Chapter 3: STP</vt:lpstr>
      <vt:lpstr>Module 3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502</cp:revision>
  <dcterms:created xsi:type="dcterms:W3CDTF">2016-08-22T22:27:36Z</dcterms:created>
  <dcterms:modified xsi:type="dcterms:W3CDTF">2018-01-15T17:06:05Z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