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sldIdLst>
    <p:sldId id="513" r:id="rId2"/>
    <p:sldId id="730" r:id="rId3"/>
    <p:sldId id="747" r:id="rId4"/>
    <p:sldId id="763" r:id="rId5"/>
    <p:sldId id="735" r:id="rId6"/>
    <p:sldId id="736" r:id="rId7"/>
    <p:sldId id="750" r:id="rId8"/>
    <p:sldId id="751" r:id="rId9"/>
    <p:sldId id="745" r:id="rId10"/>
    <p:sldId id="777" r:id="rId11"/>
    <p:sldId id="758" r:id="rId12"/>
    <p:sldId id="760" r:id="rId13"/>
    <p:sldId id="759" r:id="rId14"/>
    <p:sldId id="628" r:id="rId15"/>
    <p:sldId id="872" r:id="rId16"/>
    <p:sldId id="873" r:id="rId17"/>
    <p:sldId id="875" r:id="rId18"/>
    <p:sldId id="876" r:id="rId19"/>
    <p:sldId id="874" r:id="rId20"/>
    <p:sldId id="877" r:id="rId21"/>
    <p:sldId id="878" r:id="rId22"/>
    <p:sldId id="762" r:id="rId23"/>
    <p:sldId id="879" r:id="rId24"/>
    <p:sldId id="880" r:id="rId25"/>
    <p:sldId id="881" r:id="rId26"/>
    <p:sldId id="882" r:id="rId27"/>
    <p:sldId id="883" r:id="rId28"/>
    <p:sldId id="884" r:id="rId29"/>
    <p:sldId id="885" r:id="rId30"/>
    <p:sldId id="886" r:id="rId31"/>
    <p:sldId id="887" r:id="rId32"/>
    <p:sldId id="904" r:id="rId33"/>
    <p:sldId id="889" r:id="rId34"/>
    <p:sldId id="761" r:id="rId35"/>
    <p:sldId id="888" r:id="rId36"/>
    <p:sldId id="890" r:id="rId37"/>
    <p:sldId id="891" r:id="rId38"/>
    <p:sldId id="892" r:id="rId39"/>
    <p:sldId id="893" r:id="rId40"/>
    <p:sldId id="894" r:id="rId41"/>
    <p:sldId id="895" r:id="rId42"/>
    <p:sldId id="896" r:id="rId43"/>
    <p:sldId id="897" r:id="rId44"/>
    <p:sldId id="898" r:id="rId45"/>
    <p:sldId id="899" r:id="rId46"/>
    <p:sldId id="900" r:id="rId47"/>
    <p:sldId id="901" r:id="rId48"/>
    <p:sldId id="902" r:id="rId49"/>
    <p:sldId id="771" r:id="rId50"/>
    <p:sldId id="765" r:id="rId51"/>
    <p:sldId id="773" r:id="rId52"/>
    <p:sldId id="903" r:id="rId53"/>
    <p:sldId id="291" r:id="rId5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1065" autoAdjust="0"/>
  </p:normalViewPr>
  <p:slideViewPr>
    <p:cSldViewPr snapToGrid="0" showGuides="1">
      <p:cViewPr varScale="1">
        <p:scale>
          <a:sx n="105" d="100"/>
          <a:sy n="105" d="100"/>
        </p:scale>
        <p:origin x="57" y="201"/>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Scaling Networks </a:t>
            </a:r>
            <a:r>
              <a:rPr lang="en-US" b="0" baseline="0" dirty="0"/>
              <a:t>v6.0</a:t>
            </a:r>
            <a:endParaRPr lang="en-US" b="0" dirty="0"/>
          </a:p>
          <a:p>
            <a:pPr>
              <a:buFontTx/>
              <a:buNone/>
            </a:pPr>
            <a:r>
              <a:rPr lang="en-US" sz="1200" b="0" dirty="0"/>
              <a:t>Chapter 5: Dynamic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Scaling Networks v6.0</a:t>
            </a:r>
          </a:p>
          <a:p>
            <a:pPr>
              <a:buFontTx/>
              <a:buNone/>
            </a:pPr>
            <a:r>
              <a:rPr lang="en-US" b="0" dirty="0"/>
              <a:t>Chapter 5: Dynamic Routing</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Scaling Networks </a:t>
            </a:r>
            <a:r>
              <a:rPr lang="en-US" b="0" baseline="0" dirty="0"/>
              <a:t>v6.0</a:t>
            </a:r>
            <a:endParaRPr lang="en-US" b="0" dirty="0"/>
          </a:p>
          <a:p>
            <a:pPr>
              <a:buFontTx/>
              <a:buNone/>
            </a:pPr>
            <a:r>
              <a:rPr lang="en-US" sz="1200" b="0" dirty="0"/>
              <a:t>Chapter 5: Dynamic Routing</a:t>
            </a:r>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5 – Dynamic Routing</a:t>
            </a:r>
          </a:p>
          <a:p>
            <a:pPr>
              <a:buFontTx/>
              <a:buNone/>
            </a:pPr>
            <a:r>
              <a:rPr lang="en-US" sz="1200" b="0" dirty="0"/>
              <a:t>5.1 – Dynamic Routing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5.1.1.1</a:t>
            </a:r>
            <a:r>
              <a:rPr lang="en-US" baseline="0" dirty="0">
                <a:latin typeface="Arial" charset="0"/>
              </a:rPr>
              <a:t> – Classifying Routing Protocols</a:t>
            </a:r>
            <a:endParaRPr lang="en-US" dirty="0"/>
          </a:p>
        </p:txBody>
      </p:sp>
    </p:spTree>
    <p:extLst>
      <p:ext uri="{BB962C8B-B14F-4D97-AF65-F5344CB8AC3E}">
        <p14:creationId xmlns:p14="http://schemas.microsoft.com/office/powerpoint/2010/main" val="352519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5.1.1.2</a:t>
            </a:r>
            <a:r>
              <a:rPr lang="en-US" baseline="0" dirty="0">
                <a:latin typeface="Arial" charset="0"/>
              </a:rPr>
              <a:t> – IGP and EGP Routing Protocols</a:t>
            </a:r>
            <a:endParaRPr lang="en-US" dirty="0"/>
          </a:p>
        </p:txBody>
      </p:sp>
    </p:spTree>
    <p:extLst>
      <p:ext uri="{BB962C8B-B14F-4D97-AF65-F5344CB8AC3E}">
        <p14:creationId xmlns:p14="http://schemas.microsoft.com/office/powerpoint/2010/main" val="4289678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5.1.1.3</a:t>
            </a:r>
            <a:r>
              <a:rPr lang="en-US" baseline="0" dirty="0">
                <a:latin typeface="Arial" charset="0"/>
              </a:rPr>
              <a:t> – Distance Vector Routing Protocols</a:t>
            </a:r>
            <a:endParaRPr lang="en-US" dirty="0"/>
          </a:p>
        </p:txBody>
      </p:sp>
    </p:spTree>
    <p:extLst>
      <p:ext uri="{BB962C8B-B14F-4D97-AF65-F5344CB8AC3E}">
        <p14:creationId xmlns:p14="http://schemas.microsoft.com/office/powerpoint/2010/main" val="393805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5.1.1.4</a:t>
            </a:r>
            <a:r>
              <a:rPr lang="en-US" baseline="0" dirty="0">
                <a:latin typeface="Arial" charset="0"/>
              </a:rPr>
              <a:t> – Link-State Routing Protocols</a:t>
            </a:r>
            <a:endParaRPr lang="en-US" dirty="0"/>
          </a:p>
        </p:txBody>
      </p:sp>
    </p:spTree>
    <p:extLst>
      <p:ext uri="{BB962C8B-B14F-4D97-AF65-F5344CB8AC3E}">
        <p14:creationId xmlns:p14="http://schemas.microsoft.com/office/powerpoint/2010/main" val="234646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5.1.1.5</a:t>
            </a:r>
            <a:r>
              <a:rPr lang="en-US" baseline="0" dirty="0">
                <a:latin typeface="Arial" charset="0"/>
              </a:rPr>
              <a:t> – Classful Routing Protocols</a:t>
            </a:r>
            <a:endParaRPr lang="en-US" dirty="0"/>
          </a:p>
        </p:txBody>
      </p:sp>
    </p:spTree>
    <p:extLst>
      <p:ext uri="{BB962C8B-B14F-4D97-AF65-F5344CB8AC3E}">
        <p14:creationId xmlns:p14="http://schemas.microsoft.com/office/powerpoint/2010/main" val="182848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5.1.1.6</a:t>
            </a:r>
            <a:r>
              <a:rPr lang="en-US" baseline="0" dirty="0">
                <a:latin typeface="Arial" charset="0"/>
              </a:rPr>
              <a:t> – Classless Routing Protocols</a:t>
            </a:r>
            <a:endParaRPr lang="en-US" dirty="0"/>
          </a:p>
        </p:txBody>
      </p:sp>
    </p:spTree>
    <p:extLst>
      <p:ext uri="{BB962C8B-B14F-4D97-AF65-F5344CB8AC3E}">
        <p14:creationId xmlns:p14="http://schemas.microsoft.com/office/powerpoint/2010/main" val="334771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5.1.1.7</a:t>
            </a:r>
            <a:r>
              <a:rPr lang="en-US" baseline="0" dirty="0">
                <a:latin typeface="Arial" charset="0"/>
              </a:rPr>
              <a:t> – Routing Protocol Characteristics</a:t>
            </a:r>
            <a:endParaRPr lang="en-US" dirty="0"/>
          </a:p>
        </p:txBody>
      </p:sp>
    </p:spTree>
    <p:extLst>
      <p:ext uri="{BB962C8B-B14F-4D97-AF65-F5344CB8AC3E}">
        <p14:creationId xmlns:p14="http://schemas.microsoft.com/office/powerpoint/2010/main" val="92499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5.1 – Dynamic Routing Protocols</a:t>
            </a:r>
          </a:p>
          <a:p>
            <a:pPr>
              <a:lnSpc>
                <a:spcPct val="80000"/>
              </a:lnSpc>
              <a:buFontTx/>
              <a:buNone/>
            </a:pPr>
            <a:r>
              <a:rPr lang="en-US" dirty="0">
                <a:latin typeface="Arial" charset="0"/>
              </a:rPr>
              <a:t>5.1.1 – Types of Routing Protocols</a:t>
            </a:r>
          </a:p>
          <a:p>
            <a:pPr>
              <a:lnSpc>
                <a:spcPct val="80000"/>
              </a:lnSpc>
              <a:buFontTx/>
              <a:buNone/>
            </a:pPr>
            <a:r>
              <a:rPr lang="en-US" dirty="0">
                <a:latin typeface="Arial" charset="0"/>
              </a:rPr>
              <a:t>5.1.1.8</a:t>
            </a:r>
            <a:r>
              <a:rPr lang="en-US" baseline="0" dirty="0">
                <a:latin typeface="Arial" charset="0"/>
              </a:rPr>
              <a:t> – Routing Protocol Metrics</a:t>
            </a:r>
            <a:endParaRPr lang="en-US" dirty="0"/>
          </a:p>
        </p:txBody>
      </p:sp>
    </p:spTree>
    <p:extLst>
      <p:ext uri="{BB962C8B-B14F-4D97-AF65-F5344CB8AC3E}">
        <p14:creationId xmlns:p14="http://schemas.microsoft.com/office/powerpoint/2010/main" val="1859107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5 – Dynamic Routing</a:t>
            </a:r>
          </a:p>
          <a:p>
            <a:pPr>
              <a:buFontTx/>
              <a:buNone/>
            </a:pPr>
            <a:r>
              <a:rPr lang="en-US" sz="1200" b="0" dirty="0"/>
              <a:t>5.2 – Distance Vector Dynamic Routing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5.2.1 – Distance Vector Fundamentals</a:t>
            </a:r>
          </a:p>
          <a:p>
            <a:pPr>
              <a:lnSpc>
                <a:spcPct val="80000"/>
              </a:lnSpc>
              <a:buFontTx/>
              <a:buNone/>
            </a:pPr>
            <a:r>
              <a:rPr lang="en-US" dirty="0">
                <a:latin typeface="Arial" charset="0"/>
              </a:rPr>
              <a:t>5.2.1.1</a:t>
            </a:r>
            <a:r>
              <a:rPr lang="en-US" baseline="0" dirty="0">
                <a:latin typeface="Arial" charset="0"/>
              </a:rPr>
              <a:t> – Dynamic Routing Protocol Operation</a:t>
            </a:r>
            <a:endParaRPr lang="en-US" dirty="0"/>
          </a:p>
        </p:txBody>
      </p:sp>
    </p:spTree>
    <p:extLst>
      <p:ext uri="{BB962C8B-B14F-4D97-AF65-F5344CB8AC3E}">
        <p14:creationId xmlns:p14="http://schemas.microsoft.com/office/powerpoint/2010/main" val="730352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5.2.1 – Distance Vector Fundamentals</a:t>
            </a:r>
          </a:p>
          <a:p>
            <a:pPr>
              <a:lnSpc>
                <a:spcPct val="80000"/>
              </a:lnSpc>
              <a:buFontTx/>
              <a:buNone/>
            </a:pPr>
            <a:r>
              <a:rPr lang="en-US" dirty="0">
                <a:latin typeface="Arial" charset="0"/>
              </a:rPr>
              <a:t>5.2.1.2</a:t>
            </a:r>
            <a:r>
              <a:rPr lang="en-US" baseline="0" dirty="0">
                <a:latin typeface="Arial" charset="0"/>
              </a:rPr>
              <a:t> – Cold Start</a:t>
            </a:r>
            <a:endParaRPr lang="en-US" dirty="0"/>
          </a:p>
        </p:txBody>
      </p:sp>
    </p:spTree>
    <p:extLst>
      <p:ext uri="{BB962C8B-B14F-4D97-AF65-F5344CB8AC3E}">
        <p14:creationId xmlns:p14="http://schemas.microsoft.com/office/powerpoint/2010/main" val="2316353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5.2.1 – Distance Vector Fundamentals</a:t>
            </a:r>
          </a:p>
          <a:p>
            <a:pPr>
              <a:lnSpc>
                <a:spcPct val="80000"/>
              </a:lnSpc>
              <a:buFontTx/>
              <a:buNone/>
            </a:pPr>
            <a:r>
              <a:rPr lang="en-US" dirty="0">
                <a:latin typeface="Arial" charset="0"/>
              </a:rPr>
              <a:t>5.2.1.3</a:t>
            </a:r>
            <a:r>
              <a:rPr lang="en-US" baseline="0" dirty="0">
                <a:latin typeface="Arial" charset="0"/>
              </a:rPr>
              <a:t> – Network Discovery</a:t>
            </a:r>
            <a:endParaRPr lang="en-US" dirty="0"/>
          </a:p>
        </p:txBody>
      </p:sp>
    </p:spTree>
    <p:extLst>
      <p:ext uri="{BB962C8B-B14F-4D97-AF65-F5344CB8AC3E}">
        <p14:creationId xmlns:p14="http://schemas.microsoft.com/office/powerpoint/2010/main" val="4061405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5.2.1 – Distance Vector Fundamentals</a:t>
            </a:r>
          </a:p>
          <a:p>
            <a:pPr>
              <a:lnSpc>
                <a:spcPct val="80000"/>
              </a:lnSpc>
              <a:buFontTx/>
              <a:buNone/>
            </a:pPr>
            <a:r>
              <a:rPr lang="en-US" dirty="0">
                <a:latin typeface="Arial" charset="0"/>
              </a:rPr>
              <a:t>5.2.1.4</a:t>
            </a:r>
            <a:r>
              <a:rPr lang="en-US" baseline="0" dirty="0">
                <a:latin typeface="Arial" charset="0"/>
              </a:rPr>
              <a:t> – Exchanging the Routing Information</a:t>
            </a:r>
            <a:endParaRPr lang="en-US" dirty="0"/>
          </a:p>
        </p:txBody>
      </p:sp>
    </p:spTree>
    <p:extLst>
      <p:ext uri="{BB962C8B-B14F-4D97-AF65-F5344CB8AC3E}">
        <p14:creationId xmlns:p14="http://schemas.microsoft.com/office/powerpoint/2010/main" val="838327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5.2.1 – Distance Vector Fundamentals</a:t>
            </a:r>
          </a:p>
          <a:p>
            <a:pPr>
              <a:lnSpc>
                <a:spcPct val="80000"/>
              </a:lnSpc>
              <a:buFontTx/>
              <a:buNone/>
            </a:pPr>
            <a:r>
              <a:rPr lang="en-US" dirty="0">
                <a:latin typeface="Arial" charset="0"/>
              </a:rPr>
              <a:t>5.2.1.5</a:t>
            </a:r>
            <a:r>
              <a:rPr lang="en-US" baseline="0" dirty="0">
                <a:latin typeface="Arial" charset="0"/>
              </a:rPr>
              <a:t> – Achieving Convergence</a:t>
            </a:r>
            <a:endParaRPr lang="en-US" dirty="0"/>
          </a:p>
        </p:txBody>
      </p:sp>
    </p:spTree>
    <p:extLst>
      <p:ext uri="{BB962C8B-B14F-4D97-AF65-F5344CB8AC3E}">
        <p14:creationId xmlns:p14="http://schemas.microsoft.com/office/powerpoint/2010/main" val="344623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5.2.1 – Distance Vector Fundamentals</a:t>
            </a:r>
          </a:p>
          <a:p>
            <a:pPr>
              <a:lnSpc>
                <a:spcPct val="80000"/>
              </a:lnSpc>
              <a:buFontTx/>
              <a:buNone/>
            </a:pPr>
            <a:r>
              <a:rPr lang="en-US" dirty="0">
                <a:latin typeface="Arial" charset="0"/>
              </a:rPr>
              <a:t>5.2.1.6</a:t>
            </a:r>
            <a:r>
              <a:rPr lang="en-US" baseline="0" dirty="0">
                <a:latin typeface="Arial" charset="0"/>
              </a:rPr>
              <a:t> – Packet Tracer - Investigating Convergence</a:t>
            </a:r>
            <a:endParaRPr lang="en-US" dirty="0"/>
          </a:p>
        </p:txBody>
      </p:sp>
    </p:spTree>
    <p:extLst>
      <p:ext uri="{BB962C8B-B14F-4D97-AF65-F5344CB8AC3E}">
        <p14:creationId xmlns:p14="http://schemas.microsoft.com/office/powerpoint/2010/main" val="4026622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5.2.2 – Distance Vector Routing Protocol Operation</a:t>
            </a:r>
          </a:p>
          <a:p>
            <a:pPr>
              <a:lnSpc>
                <a:spcPct val="80000"/>
              </a:lnSpc>
              <a:buFontTx/>
              <a:buNone/>
            </a:pPr>
            <a:r>
              <a:rPr lang="en-US" dirty="0">
                <a:latin typeface="Arial" charset="0"/>
              </a:rPr>
              <a:t>5.2.2.1</a:t>
            </a:r>
            <a:r>
              <a:rPr lang="en-US" baseline="0" dirty="0">
                <a:latin typeface="Arial" charset="0"/>
              </a:rPr>
              <a:t> – Distance Vector Technologies</a:t>
            </a:r>
            <a:endParaRPr lang="en-US" dirty="0"/>
          </a:p>
        </p:txBody>
      </p:sp>
    </p:spTree>
    <p:extLst>
      <p:ext uri="{BB962C8B-B14F-4D97-AF65-F5344CB8AC3E}">
        <p14:creationId xmlns:p14="http://schemas.microsoft.com/office/powerpoint/2010/main" val="2278871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5.2.2 – Distance Vector Routing Protocol Operation</a:t>
            </a:r>
          </a:p>
          <a:p>
            <a:pPr>
              <a:lnSpc>
                <a:spcPct val="80000"/>
              </a:lnSpc>
              <a:buFontTx/>
              <a:buNone/>
            </a:pPr>
            <a:r>
              <a:rPr lang="en-US" dirty="0">
                <a:latin typeface="Arial" charset="0"/>
              </a:rPr>
              <a:t>5.2.2.2</a:t>
            </a:r>
            <a:r>
              <a:rPr lang="en-US" baseline="0" dirty="0">
                <a:latin typeface="Arial" charset="0"/>
              </a:rPr>
              <a:t> – Distance Vector Algorithm</a:t>
            </a:r>
            <a:endParaRPr lang="en-US" dirty="0"/>
          </a:p>
        </p:txBody>
      </p:sp>
    </p:spTree>
    <p:extLst>
      <p:ext uri="{BB962C8B-B14F-4D97-AF65-F5344CB8AC3E}">
        <p14:creationId xmlns:p14="http://schemas.microsoft.com/office/powerpoint/2010/main" val="4612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Scaling Networks v6.0</a:t>
            </a:r>
          </a:p>
          <a:p>
            <a:pPr>
              <a:buFontTx/>
              <a:buNone/>
            </a:pPr>
            <a:r>
              <a:rPr lang="en-US" b="0" dirty="0"/>
              <a:t>Chapter 5: Dynamic Routing</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5.2.3 – Types of Distance Vector Routing Protocols</a:t>
            </a:r>
          </a:p>
          <a:p>
            <a:pPr>
              <a:lnSpc>
                <a:spcPct val="80000"/>
              </a:lnSpc>
              <a:buFontTx/>
              <a:buNone/>
            </a:pPr>
            <a:r>
              <a:rPr lang="en-US" dirty="0">
                <a:latin typeface="Arial" charset="0"/>
              </a:rPr>
              <a:t>5.2.3.1</a:t>
            </a:r>
            <a:r>
              <a:rPr lang="en-US" baseline="0" dirty="0">
                <a:latin typeface="Arial" charset="0"/>
              </a:rPr>
              <a:t> – Routing Information Protocol</a:t>
            </a:r>
            <a:endParaRPr lang="en-US" dirty="0"/>
          </a:p>
        </p:txBody>
      </p:sp>
    </p:spTree>
    <p:extLst>
      <p:ext uri="{BB962C8B-B14F-4D97-AF65-F5344CB8AC3E}">
        <p14:creationId xmlns:p14="http://schemas.microsoft.com/office/powerpoint/2010/main" val="3643323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5.2.3 – Types of Distance Vector Routing Protocols</a:t>
            </a:r>
          </a:p>
          <a:p>
            <a:pPr>
              <a:lnSpc>
                <a:spcPct val="80000"/>
              </a:lnSpc>
              <a:buFontTx/>
              <a:buNone/>
            </a:pPr>
            <a:r>
              <a:rPr lang="en-US" dirty="0">
                <a:latin typeface="Arial" charset="0"/>
              </a:rPr>
              <a:t>5.2.3.2</a:t>
            </a:r>
            <a:r>
              <a:rPr lang="en-US" baseline="0" dirty="0">
                <a:latin typeface="Arial" charset="0"/>
              </a:rPr>
              <a:t> – Enhanced Interior-Gateway Routing Protocol</a:t>
            </a:r>
            <a:endParaRPr lang="en-US" dirty="0"/>
          </a:p>
        </p:txBody>
      </p:sp>
    </p:spTree>
    <p:extLst>
      <p:ext uri="{BB962C8B-B14F-4D97-AF65-F5344CB8AC3E}">
        <p14:creationId xmlns:p14="http://schemas.microsoft.com/office/powerpoint/2010/main" val="401592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5.2 – Distance Vector Dynamic Routing</a:t>
            </a:r>
          </a:p>
          <a:p>
            <a:pPr>
              <a:lnSpc>
                <a:spcPct val="80000"/>
              </a:lnSpc>
              <a:buFontTx/>
              <a:buNone/>
            </a:pPr>
            <a:r>
              <a:rPr lang="en-US" dirty="0">
                <a:latin typeface="Arial" charset="0"/>
              </a:rPr>
              <a:t>5.2.3 – Types of Distance Vector Routing Protocols</a:t>
            </a:r>
          </a:p>
          <a:p>
            <a:pPr>
              <a:lnSpc>
                <a:spcPct val="80000"/>
              </a:lnSpc>
              <a:buFontTx/>
              <a:buNone/>
            </a:pPr>
            <a:r>
              <a:rPr lang="en-US" dirty="0">
                <a:latin typeface="Arial" charset="0"/>
              </a:rPr>
              <a:t>5.2.3.4</a:t>
            </a:r>
            <a:r>
              <a:rPr lang="en-US" baseline="0" dirty="0">
                <a:latin typeface="Arial" charset="0"/>
              </a:rPr>
              <a:t> – Packet Tracer - Comparing RIP and EIGRP Path Selection</a:t>
            </a:r>
            <a:endParaRPr lang="en-US" dirty="0"/>
          </a:p>
        </p:txBody>
      </p:sp>
    </p:spTree>
    <p:extLst>
      <p:ext uri="{BB962C8B-B14F-4D97-AF65-F5344CB8AC3E}">
        <p14:creationId xmlns:p14="http://schemas.microsoft.com/office/powerpoint/2010/main" val="1722905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5 – Dynamic Routing</a:t>
            </a:r>
          </a:p>
          <a:p>
            <a:r>
              <a:rPr lang="en-US" dirty="0"/>
              <a:t>5.3 – Link-State Dynamic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720186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5.3.1 – Link-State Routing Protocol Operation</a:t>
            </a:r>
          </a:p>
          <a:p>
            <a:pPr>
              <a:lnSpc>
                <a:spcPct val="80000"/>
              </a:lnSpc>
              <a:buFontTx/>
              <a:buNone/>
            </a:pPr>
            <a:r>
              <a:rPr lang="en-US" dirty="0">
                <a:latin typeface="Arial" charset="0"/>
              </a:rPr>
              <a:t>5.3.1.1</a:t>
            </a:r>
            <a:r>
              <a:rPr lang="en-US" baseline="0" dirty="0">
                <a:latin typeface="Arial" charset="0"/>
              </a:rPr>
              <a:t> – Shortest Path First Protocols</a:t>
            </a:r>
            <a:endParaRPr lang="en-US" dirty="0"/>
          </a:p>
        </p:txBody>
      </p:sp>
    </p:spTree>
    <p:extLst>
      <p:ext uri="{BB962C8B-B14F-4D97-AF65-F5344CB8AC3E}">
        <p14:creationId xmlns:p14="http://schemas.microsoft.com/office/powerpoint/2010/main" val="1471226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5.3.1 – Link-State Routing Protocol Operation</a:t>
            </a:r>
          </a:p>
          <a:p>
            <a:pPr>
              <a:lnSpc>
                <a:spcPct val="80000"/>
              </a:lnSpc>
              <a:buFontTx/>
              <a:buNone/>
            </a:pPr>
            <a:r>
              <a:rPr lang="en-US" dirty="0">
                <a:latin typeface="Arial" charset="0"/>
              </a:rPr>
              <a:t>5.3.1.2</a:t>
            </a:r>
            <a:r>
              <a:rPr lang="en-US" baseline="0" dirty="0">
                <a:latin typeface="Arial" charset="0"/>
              </a:rPr>
              <a:t> – Dijkstra's Algorithm</a:t>
            </a:r>
            <a:endParaRPr lang="en-US" dirty="0"/>
          </a:p>
        </p:txBody>
      </p:sp>
    </p:spTree>
    <p:extLst>
      <p:ext uri="{BB962C8B-B14F-4D97-AF65-F5344CB8AC3E}">
        <p14:creationId xmlns:p14="http://schemas.microsoft.com/office/powerpoint/2010/main" val="1696867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5.3.1 – Link-State Routing Protocol Operation</a:t>
            </a:r>
          </a:p>
          <a:p>
            <a:pPr>
              <a:lnSpc>
                <a:spcPct val="80000"/>
              </a:lnSpc>
              <a:buFontTx/>
              <a:buNone/>
            </a:pPr>
            <a:r>
              <a:rPr lang="en-US" dirty="0">
                <a:latin typeface="Arial" charset="0"/>
              </a:rPr>
              <a:t>5.3.1.3</a:t>
            </a:r>
            <a:r>
              <a:rPr lang="en-US" baseline="0" dirty="0">
                <a:latin typeface="Arial" charset="0"/>
              </a:rPr>
              <a:t> – SPF Example</a:t>
            </a:r>
            <a:endParaRPr lang="en-US" dirty="0"/>
          </a:p>
        </p:txBody>
      </p:sp>
    </p:spTree>
    <p:extLst>
      <p:ext uri="{BB962C8B-B14F-4D97-AF65-F5344CB8AC3E}">
        <p14:creationId xmlns:p14="http://schemas.microsoft.com/office/powerpoint/2010/main" val="1441793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5.3.2.1</a:t>
            </a:r>
            <a:r>
              <a:rPr lang="en-US" baseline="0" dirty="0">
                <a:latin typeface="Arial" charset="0"/>
              </a:rPr>
              <a:t> – Link-State Routing Process</a:t>
            </a:r>
            <a:endParaRPr lang="en-US" dirty="0"/>
          </a:p>
        </p:txBody>
      </p:sp>
    </p:spTree>
    <p:extLst>
      <p:ext uri="{BB962C8B-B14F-4D97-AF65-F5344CB8AC3E}">
        <p14:creationId xmlns:p14="http://schemas.microsoft.com/office/powerpoint/2010/main" val="2809690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5.3.2.2</a:t>
            </a:r>
            <a:r>
              <a:rPr lang="en-US" baseline="0" dirty="0">
                <a:latin typeface="Arial" charset="0"/>
              </a:rPr>
              <a:t> – </a:t>
            </a:r>
            <a:r>
              <a:rPr lang="en-US" baseline="0" dirty="0" smtClean="0">
                <a:latin typeface="Arial" charset="0"/>
              </a:rPr>
              <a:t>Link and Link-State</a:t>
            </a:r>
            <a:endParaRPr lang="en-US" dirty="0"/>
          </a:p>
        </p:txBody>
      </p:sp>
    </p:spTree>
    <p:extLst>
      <p:ext uri="{BB962C8B-B14F-4D97-AF65-F5344CB8AC3E}">
        <p14:creationId xmlns:p14="http://schemas.microsoft.com/office/powerpoint/2010/main" val="3168705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5.3.2.3</a:t>
            </a:r>
            <a:r>
              <a:rPr lang="en-US" baseline="0" dirty="0">
                <a:latin typeface="Arial" charset="0"/>
              </a:rPr>
              <a:t> – Say Hello</a:t>
            </a:r>
            <a:endParaRPr lang="en-US" dirty="0"/>
          </a:p>
        </p:txBody>
      </p:sp>
    </p:spTree>
    <p:extLst>
      <p:ext uri="{BB962C8B-B14F-4D97-AF65-F5344CB8AC3E}">
        <p14:creationId xmlns:p14="http://schemas.microsoft.com/office/powerpoint/2010/main" val="86581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5.3.2.4</a:t>
            </a:r>
            <a:r>
              <a:rPr lang="en-US" baseline="0" dirty="0">
                <a:latin typeface="Arial" charset="0"/>
              </a:rPr>
              <a:t> – Building the Link-State Packet</a:t>
            </a:r>
            <a:endParaRPr lang="en-US" dirty="0"/>
          </a:p>
        </p:txBody>
      </p:sp>
    </p:spTree>
    <p:extLst>
      <p:ext uri="{BB962C8B-B14F-4D97-AF65-F5344CB8AC3E}">
        <p14:creationId xmlns:p14="http://schemas.microsoft.com/office/powerpoint/2010/main" val="2286004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5.3.2.5</a:t>
            </a:r>
            <a:r>
              <a:rPr lang="en-US" baseline="0" dirty="0">
                <a:latin typeface="Arial" charset="0"/>
              </a:rPr>
              <a:t> – Flooding the LSP</a:t>
            </a:r>
            <a:endParaRPr lang="en-US" dirty="0"/>
          </a:p>
        </p:txBody>
      </p:sp>
    </p:spTree>
    <p:extLst>
      <p:ext uri="{BB962C8B-B14F-4D97-AF65-F5344CB8AC3E}">
        <p14:creationId xmlns:p14="http://schemas.microsoft.com/office/powerpoint/2010/main" val="2663470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5.3.2.6</a:t>
            </a:r>
            <a:r>
              <a:rPr lang="en-US" baseline="0" dirty="0">
                <a:latin typeface="Arial" charset="0"/>
              </a:rPr>
              <a:t> – Building the Link-State Database</a:t>
            </a:r>
            <a:endParaRPr lang="en-US" dirty="0"/>
          </a:p>
        </p:txBody>
      </p:sp>
    </p:spTree>
    <p:extLst>
      <p:ext uri="{BB962C8B-B14F-4D97-AF65-F5344CB8AC3E}">
        <p14:creationId xmlns:p14="http://schemas.microsoft.com/office/powerpoint/2010/main" val="4104743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5.3.2.7</a:t>
            </a:r>
            <a:r>
              <a:rPr lang="en-US" baseline="0" dirty="0">
                <a:latin typeface="Arial" charset="0"/>
              </a:rPr>
              <a:t> – Building the SPF Tree</a:t>
            </a:r>
            <a:endParaRPr lang="en-US" dirty="0"/>
          </a:p>
        </p:txBody>
      </p:sp>
    </p:spTree>
    <p:extLst>
      <p:ext uri="{BB962C8B-B14F-4D97-AF65-F5344CB8AC3E}">
        <p14:creationId xmlns:p14="http://schemas.microsoft.com/office/powerpoint/2010/main" val="508771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5.3.2 – Link-State Updates</a:t>
            </a:r>
          </a:p>
          <a:p>
            <a:pPr>
              <a:lnSpc>
                <a:spcPct val="80000"/>
              </a:lnSpc>
              <a:buFontTx/>
              <a:buNone/>
            </a:pPr>
            <a:r>
              <a:rPr lang="en-US" dirty="0">
                <a:latin typeface="Arial" charset="0"/>
              </a:rPr>
              <a:t>5.3.2.8</a:t>
            </a:r>
            <a:r>
              <a:rPr lang="en-US" baseline="0" dirty="0">
                <a:latin typeface="Arial" charset="0"/>
              </a:rPr>
              <a:t> – Adding OSPF Routes to the Routing Table</a:t>
            </a:r>
            <a:endParaRPr lang="en-US" dirty="0"/>
          </a:p>
        </p:txBody>
      </p:sp>
    </p:spTree>
    <p:extLst>
      <p:ext uri="{BB962C8B-B14F-4D97-AF65-F5344CB8AC3E}">
        <p14:creationId xmlns:p14="http://schemas.microsoft.com/office/powerpoint/2010/main" val="2315686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5.3.3 – Link-State Routing Protocol Benefits</a:t>
            </a:r>
          </a:p>
          <a:p>
            <a:pPr>
              <a:lnSpc>
                <a:spcPct val="80000"/>
              </a:lnSpc>
              <a:buFontTx/>
              <a:buNone/>
            </a:pPr>
            <a:r>
              <a:rPr lang="en-US" dirty="0">
                <a:latin typeface="Arial" charset="0"/>
              </a:rPr>
              <a:t>5.3.3.1</a:t>
            </a:r>
            <a:r>
              <a:rPr lang="en-US" baseline="0" dirty="0">
                <a:latin typeface="Arial" charset="0"/>
              </a:rPr>
              <a:t> – Why Use Link-State Protocols?</a:t>
            </a:r>
            <a:endParaRPr lang="en-US" dirty="0"/>
          </a:p>
        </p:txBody>
      </p:sp>
    </p:spTree>
    <p:extLst>
      <p:ext uri="{BB962C8B-B14F-4D97-AF65-F5344CB8AC3E}">
        <p14:creationId xmlns:p14="http://schemas.microsoft.com/office/powerpoint/2010/main" val="1447360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5.3.3 – Link-State Routing Protocol Benefits</a:t>
            </a:r>
          </a:p>
          <a:p>
            <a:pPr>
              <a:lnSpc>
                <a:spcPct val="80000"/>
              </a:lnSpc>
              <a:buFontTx/>
              <a:buNone/>
            </a:pPr>
            <a:r>
              <a:rPr lang="en-US" dirty="0">
                <a:latin typeface="Arial" charset="0"/>
              </a:rPr>
              <a:t>5.3.3.2</a:t>
            </a:r>
            <a:r>
              <a:rPr lang="en-US" baseline="0" dirty="0">
                <a:latin typeface="Arial" charset="0"/>
              </a:rPr>
              <a:t> – </a:t>
            </a:r>
            <a:r>
              <a:rPr lang="en-US" baseline="0" dirty="0" smtClean="0">
                <a:latin typeface="Arial" charset="0"/>
              </a:rPr>
              <a:t>Disadvantages of Link-State Protocols</a:t>
            </a:r>
            <a:endParaRPr lang="en-US" dirty="0"/>
          </a:p>
        </p:txBody>
      </p:sp>
    </p:spTree>
    <p:extLst>
      <p:ext uri="{BB962C8B-B14F-4D97-AF65-F5344CB8AC3E}">
        <p14:creationId xmlns:p14="http://schemas.microsoft.com/office/powerpoint/2010/main" val="2417414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5.3 – Link-State Routing Protocols</a:t>
            </a:r>
          </a:p>
          <a:p>
            <a:pPr>
              <a:lnSpc>
                <a:spcPct val="80000"/>
              </a:lnSpc>
              <a:buFontTx/>
              <a:buNone/>
            </a:pPr>
            <a:r>
              <a:rPr lang="en-US" dirty="0">
                <a:latin typeface="Arial" charset="0"/>
              </a:rPr>
              <a:t>5.3.3 – Link-State Routing Protocol Benefits</a:t>
            </a:r>
          </a:p>
          <a:p>
            <a:pPr>
              <a:lnSpc>
                <a:spcPct val="80000"/>
              </a:lnSpc>
              <a:buFontTx/>
              <a:buNone/>
            </a:pPr>
            <a:r>
              <a:rPr lang="en-US" dirty="0">
                <a:latin typeface="Arial" charset="0"/>
              </a:rPr>
              <a:t>5.3.3.3</a:t>
            </a:r>
            <a:r>
              <a:rPr lang="en-US" baseline="0" dirty="0">
                <a:latin typeface="Arial" charset="0"/>
              </a:rPr>
              <a:t> – Protocols that Use Link-State</a:t>
            </a:r>
            <a:endParaRPr lang="en-US" dirty="0"/>
          </a:p>
        </p:txBody>
      </p:sp>
    </p:spTree>
    <p:extLst>
      <p:ext uri="{BB962C8B-B14F-4D97-AF65-F5344CB8AC3E}">
        <p14:creationId xmlns:p14="http://schemas.microsoft.com/office/powerpoint/2010/main" val="341388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5 – Dynamic Routing</a:t>
            </a:r>
          </a:p>
          <a:p>
            <a:r>
              <a:rPr lang="en-US" dirty="0"/>
              <a:t>5.4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5.4 – Summary</a:t>
            </a:r>
          </a:p>
          <a:p>
            <a:r>
              <a:rPr lang="en-US" dirty="0"/>
              <a:t>5.4.1 – </a:t>
            </a:r>
            <a:r>
              <a:rPr lang="en-US" sz="1200" b="0" i="0" kern="1200" dirty="0">
                <a:solidFill>
                  <a:schemeClr val="tx1"/>
                </a:solidFill>
                <a:effectLst/>
                <a:latin typeface="+mn-lt"/>
                <a:ea typeface="+mn-ea"/>
                <a:cs typeface="+mn-cs"/>
              </a:rPr>
              <a:t>Conclusion 	</a:t>
            </a:r>
            <a:endParaRPr lang="en-US" dirty="0"/>
          </a:p>
          <a:p>
            <a:pPr>
              <a:lnSpc>
                <a:spcPct val="80000"/>
              </a:lnSpc>
              <a:buFontTx/>
              <a:buNone/>
            </a:pPr>
            <a:r>
              <a:rPr lang="en-US" altLang="en-US" dirty="0"/>
              <a:t>5.4.1.1 – </a:t>
            </a:r>
            <a:r>
              <a:rPr lang="en-US" dirty="0"/>
              <a:t>Chapter 5: Dynamic Routing</a:t>
            </a:r>
            <a:endParaRPr lang="en-US" altLang="en-US" dirty="0"/>
          </a:p>
        </p:txBody>
      </p:sp>
    </p:spTree>
    <p:extLst>
      <p:ext uri="{BB962C8B-B14F-4D97-AF65-F5344CB8AC3E}">
        <p14:creationId xmlns:p14="http://schemas.microsoft.com/office/powerpoint/2010/main" val="242379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422613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51</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52</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5599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56057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52454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22203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9</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2915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a:t>Chapter 5: Dynamic Routing</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Scaling Networks v6.0</a:t>
            </a: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5: Dynamic Routing</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Scaling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7" y="624255"/>
            <a:ext cx="8853286" cy="4273946"/>
          </a:xfrm>
        </p:spPr>
        <p:txBody>
          <a:bodyPr/>
          <a:lstStyle/>
          <a:p>
            <a:r>
              <a:rPr lang="en-CA" sz="1600" dirty="0"/>
              <a:t>5.1 </a:t>
            </a:r>
            <a:r>
              <a:rPr lang="en-US" sz="1600" dirty="0"/>
              <a:t>Dynamic Routing Protocols</a:t>
            </a:r>
          </a:p>
          <a:p>
            <a:pPr marL="474662" lvl="1" indent="-285750">
              <a:buFont typeface="Arial" panose="020B0604020202020204" pitchFamily="34" charset="0"/>
              <a:buChar char="•"/>
            </a:pPr>
            <a:r>
              <a:rPr lang="en-US" sz="1500" dirty="0"/>
              <a:t>Explain the features and characteristics of dynamic routing protocols.</a:t>
            </a:r>
          </a:p>
          <a:p>
            <a:pPr lvl="3"/>
            <a:r>
              <a:rPr lang="en-US" sz="1400" dirty="0"/>
              <a:t>Compare the different types of routing protocols. </a:t>
            </a:r>
          </a:p>
          <a:p>
            <a:r>
              <a:rPr lang="en-CA" sz="1600" dirty="0"/>
              <a:t>5.2 Distance Vector Dynamic Routing</a:t>
            </a:r>
          </a:p>
          <a:p>
            <a:pPr lvl="1"/>
            <a:r>
              <a:rPr lang="en-US" sz="1500" dirty="0"/>
              <a:t>Explain how distance vector routing protocols operate.</a:t>
            </a:r>
          </a:p>
          <a:p>
            <a:pPr lvl="2"/>
            <a:r>
              <a:rPr lang="en-US" sz="1400" dirty="0"/>
              <a:t>Explain how dynamic routing protocols achieve convergence. </a:t>
            </a:r>
          </a:p>
          <a:p>
            <a:pPr lvl="2"/>
            <a:r>
              <a:rPr lang="en-US" sz="1400" dirty="0"/>
              <a:t>Describe the algorithm used by distance vector routing protocols to determine the best path. </a:t>
            </a:r>
          </a:p>
          <a:p>
            <a:pPr lvl="2"/>
            <a:r>
              <a:rPr lang="en-US" sz="1400" dirty="0"/>
              <a:t>Identify the types of distance-vector routing protocols.</a:t>
            </a:r>
          </a:p>
          <a:p>
            <a:r>
              <a:rPr lang="en-US" sz="1600" dirty="0"/>
              <a:t>5.3 Link-State Dynamic Routing</a:t>
            </a:r>
          </a:p>
          <a:p>
            <a:pPr lvl="1"/>
            <a:r>
              <a:rPr lang="en-US" sz="1600" dirty="0"/>
              <a:t>Explain how link-state protocols operate.</a:t>
            </a:r>
          </a:p>
          <a:p>
            <a:pPr lvl="2"/>
            <a:r>
              <a:rPr lang="en-US" sz="1400" dirty="0"/>
              <a:t>Describe the algorithm used by link-state routing protocols to determine the best path.</a:t>
            </a:r>
          </a:p>
          <a:p>
            <a:pPr lvl="2"/>
            <a:r>
              <a:rPr lang="en-US" sz="1400" dirty="0"/>
              <a:t>Explain how the link-state routing protocol uses information sent in a link-state update.</a:t>
            </a:r>
          </a:p>
          <a:p>
            <a:pPr lvl="2"/>
            <a:r>
              <a:rPr lang="en-US" sz="1400" dirty="0"/>
              <a:t>Explain the advantages and disadvantages of using link-state routing protocols.</a:t>
            </a:r>
          </a:p>
          <a:p>
            <a:pPr lvl="2"/>
            <a:endParaRPr lang="en-US" sz="1400" dirty="0"/>
          </a:p>
        </p:txBody>
      </p:sp>
      <p:sp>
        <p:nvSpPr>
          <p:cNvPr id="4098" name="Rectangle 33"/>
          <p:cNvSpPr>
            <a:spLocks noGrp="1" noChangeArrowheads="1"/>
          </p:cNvSpPr>
          <p:nvPr>
            <p:ph type="title"/>
          </p:nvPr>
        </p:nvSpPr>
        <p:spPr>
          <a:xfrm>
            <a:off x="0" y="0"/>
            <a:ext cx="9144000" cy="757551"/>
          </a:xfrm>
        </p:spPr>
        <p:txBody>
          <a:bodyPr/>
          <a:lstStyle/>
          <a:p>
            <a:pPr eaLnBrk="1" hangingPunct="1"/>
            <a:r>
              <a:rPr lang="en-US" dirty="0"/>
              <a:t>Chapter 5 -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5.1 Dynamic Routing Protocols</a:t>
            </a:r>
          </a:p>
        </p:txBody>
      </p:sp>
    </p:spTree>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3675581" cy="3749907"/>
          </a:xfrm>
        </p:spPr>
        <p:txBody>
          <a:bodyPr/>
          <a:lstStyle/>
          <a:p>
            <a:r>
              <a:rPr lang="en-US" altLang="ja-JP" sz="1700" dirty="0"/>
              <a:t>The purpose of dynamic routing protocols includes:</a:t>
            </a:r>
          </a:p>
          <a:p>
            <a:pPr lvl="1"/>
            <a:r>
              <a:rPr lang="en-US" altLang="ja-JP" sz="1500" dirty="0"/>
              <a:t>Discovery of remote networks.</a:t>
            </a:r>
          </a:p>
          <a:p>
            <a:pPr lvl="1"/>
            <a:r>
              <a:rPr lang="en-US" altLang="ja-JP" sz="1500" dirty="0"/>
              <a:t>Maintaining up-to-date routing information.</a:t>
            </a:r>
          </a:p>
          <a:p>
            <a:pPr lvl="1"/>
            <a:r>
              <a:rPr lang="en-US" altLang="ja-JP" sz="1500" dirty="0"/>
              <a:t>Choosing the best path to destination networks.</a:t>
            </a:r>
          </a:p>
          <a:p>
            <a:pPr lvl="1"/>
            <a:r>
              <a:rPr lang="en-US" altLang="ja-JP" sz="1500" dirty="0"/>
              <a:t>Ability to find a new best path if current path is no longer available.</a:t>
            </a:r>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Classifying Routing Protocols</a:t>
            </a:r>
          </a:p>
        </p:txBody>
      </p:sp>
      <p:pic>
        <p:nvPicPr>
          <p:cNvPr id="3" name="Picture 2" descr="Scaling Networks - Mozilla Firefox">
            <a:extLst>
              <a:ext uri="{FF2B5EF4-FFF2-40B4-BE49-F238E27FC236}">
                <a16:creationId xmlns:a16="http://schemas.microsoft.com/office/drawing/2014/main" id="{62BCF941-659B-4484-A1B9-A0B5E421FF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19646" y="873977"/>
            <a:ext cx="5073038" cy="3570499"/>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3675581" cy="3749907"/>
          </a:xfrm>
        </p:spPr>
        <p:txBody>
          <a:bodyPr/>
          <a:lstStyle/>
          <a:p>
            <a:r>
              <a:rPr lang="en-US" altLang="ja-JP" sz="1700" dirty="0"/>
              <a:t>Interior Gateway Protocols (IGP) - Used for routing within an Autonomous System (AS). </a:t>
            </a:r>
          </a:p>
          <a:p>
            <a:pPr lvl="1"/>
            <a:r>
              <a:rPr lang="en-US" altLang="ja-JP" sz="1600" dirty="0"/>
              <a:t>RIP, EIGRP, OSPF, and IS-IS. </a:t>
            </a:r>
          </a:p>
          <a:p>
            <a:r>
              <a:rPr lang="en-US" altLang="ja-JP" sz="1700" dirty="0"/>
              <a:t>Exterior Gateway Protocols (EGP) - Used for routing between Autonomous Systems.</a:t>
            </a:r>
          </a:p>
          <a:p>
            <a:pPr lvl="1"/>
            <a:r>
              <a:rPr lang="en-US" altLang="ja-JP" sz="1600" dirty="0"/>
              <a:t>BGP</a:t>
            </a:r>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IGP and EGP Routing Protocols</a:t>
            </a:r>
          </a:p>
        </p:txBody>
      </p:sp>
      <p:pic>
        <p:nvPicPr>
          <p:cNvPr id="4" name="Picture 3" descr="Scaling Networks - Mozilla Firefox">
            <a:extLst>
              <a:ext uri="{FF2B5EF4-FFF2-40B4-BE49-F238E27FC236}">
                <a16:creationId xmlns:a16="http://schemas.microsoft.com/office/drawing/2014/main" id="{E4D5F8FF-145C-4936-96E9-B9FBDB5A45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63710" y="1012784"/>
            <a:ext cx="4985180" cy="2691115"/>
          </a:xfrm>
          <a:prstGeom prst="rect">
            <a:avLst/>
          </a:prstGeom>
        </p:spPr>
      </p:pic>
    </p:spTree>
    <p:extLst>
      <p:ext uri="{BB962C8B-B14F-4D97-AF65-F5344CB8AC3E}">
        <p14:creationId xmlns:p14="http://schemas.microsoft.com/office/powerpoint/2010/main" val="375211379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341098" y="955202"/>
            <a:ext cx="3675581" cy="3749907"/>
          </a:xfrm>
        </p:spPr>
        <p:txBody>
          <a:bodyPr/>
          <a:lstStyle/>
          <a:p>
            <a:r>
              <a:rPr lang="en-US" altLang="ja-JP" sz="1700" dirty="0"/>
              <a:t>Distance vector means that routes are advertised by providing two characteristics:</a:t>
            </a:r>
          </a:p>
          <a:p>
            <a:pPr lvl="1"/>
            <a:r>
              <a:rPr lang="en-US" altLang="ja-JP" sz="1500" dirty="0"/>
              <a:t>Distance - Identifies how far it is to the destination network based on a metric such as hop count, cost, bandwidth, delay.</a:t>
            </a:r>
          </a:p>
          <a:p>
            <a:pPr lvl="1"/>
            <a:r>
              <a:rPr lang="en-US" altLang="ja-JP" sz="1500" dirty="0"/>
              <a:t>Vector - Specifies the direction of the next-hop router or exit interface to reach the destination. </a:t>
            </a:r>
          </a:p>
          <a:p>
            <a:r>
              <a:rPr lang="en-US" altLang="ja-JP" sz="1600" dirty="0"/>
              <a:t>RIPv1 (legacy), RIPv2, IGRP  Cisco proprietary (obsolete), EIGRP.</a:t>
            </a:r>
          </a:p>
          <a:p>
            <a:pPr marL="142875" lvl="1" indent="0">
              <a:buNone/>
            </a:pPr>
            <a:endParaRPr lang="en-US" altLang="ja-JP" sz="1600" dirty="0"/>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Distance Vector Routing Protocols</a:t>
            </a:r>
          </a:p>
        </p:txBody>
      </p:sp>
      <p:pic>
        <p:nvPicPr>
          <p:cNvPr id="3" name="Picture 2" descr="Scaling Networks - Mozilla Firefox">
            <a:extLst>
              <a:ext uri="{FF2B5EF4-FFF2-40B4-BE49-F238E27FC236}">
                <a16:creationId xmlns:a16="http://schemas.microsoft.com/office/drawing/2014/main" id="{9A93A1B3-D3EC-4903-8353-F7DEE33BC1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408" y="1197980"/>
            <a:ext cx="4999878" cy="2262850"/>
          </a:xfrm>
          <a:prstGeom prst="rect">
            <a:avLst/>
          </a:prstGeom>
        </p:spPr>
      </p:pic>
    </p:spTree>
    <p:extLst>
      <p:ext uri="{BB962C8B-B14F-4D97-AF65-F5344CB8AC3E}">
        <p14:creationId xmlns:p14="http://schemas.microsoft.com/office/powerpoint/2010/main" val="62628552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341098" y="955202"/>
            <a:ext cx="3675581" cy="3749907"/>
          </a:xfrm>
        </p:spPr>
        <p:txBody>
          <a:bodyPr/>
          <a:lstStyle/>
          <a:p>
            <a:r>
              <a:rPr lang="en-US" altLang="ja-JP" sz="1700" dirty="0"/>
              <a:t>A link-State router uses the link-state information received from other routers:</a:t>
            </a:r>
          </a:p>
          <a:p>
            <a:pPr lvl="1"/>
            <a:r>
              <a:rPr lang="en-US" altLang="ja-JP" sz="1600" dirty="0"/>
              <a:t>to create a topology map. </a:t>
            </a:r>
          </a:p>
          <a:p>
            <a:pPr lvl="1"/>
            <a:r>
              <a:rPr lang="en-US" altLang="ja-JP" sz="1600" dirty="0"/>
              <a:t>to select the best path to all destination networks in the topology. </a:t>
            </a:r>
          </a:p>
          <a:p>
            <a:r>
              <a:rPr lang="en-US" altLang="ja-JP" sz="1700" dirty="0"/>
              <a:t>Link-state routing protocols do not use periodic updates.</a:t>
            </a:r>
          </a:p>
          <a:p>
            <a:pPr lvl="1"/>
            <a:r>
              <a:rPr lang="en-US" altLang="ja-JP" sz="1600" dirty="0"/>
              <a:t>updates </a:t>
            </a:r>
            <a:r>
              <a:rPr lang="en-US" altLang="ja-JP" sz="1600" dirty="0" smtClean="0"/>
              <a:t>are only </a:t>
            </a:r>
            <a:r>
              <a:rPr lang="en-US" altLang="ja-JP" sz="1600" dirty="0"/>
              <a:t>sent when there is a change in the topology</a:t>
            </a:r>
          </a:p>
          <a:p>
            <a:r>
              <a:rPr lang="en-US" altLang="ja-JP" sz="1700" dirty="0"/>
              <a:t>OSPF and IS-IS</a:t>
            </a:r>
          </a:p>
          <a:p>
            <a:endParaRPr lang="en-US" altLang="ja-JP" sz="1700" dirty="0"/>
          </a:p>
          <a:p>
            <a:pPr marL="142875" lvl="1" indent="0">
              <a:buNone/>
            </a:pPr>
            <a:endParaRPr lang="en-US" altLang="ja-JP" sz="1600" dirty="0"/>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Link-State Routing Protocols</a:t>
            </a:r>
          </a:p>
        </p:txBody>
      </p:sp>
      <p:pic>
        <p:nvPicPr>
          <p:cNvPr id="6" name="Picture 5" descr="Scaling Networks - Mozilla Firefox">
            <a:extLst>
              <a:ext uri="{FF2B5EF4-FFF2-40B4-BE49-F238E27FC236}">
                <a16:creationId xmlns:a16="http://schemas.microsoft.com/office/drawing/2014/main" id="{D7E2A195-0752-453D-87A1-680BE80CE6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7833" y="955202"/>
            <a:ext cx="4694968" cy="3067292"/>
          </a:xfrm>
          <a:prstGeom prst="rect">
            <a:avLst/>
          </a:prstGeom>
        </p:spPr>
      </p:pic>
    </p:spTree>
    <p:extLst>
      <p:ext uri="{BB962C8B-B14F-4D97-AF65-F5344CB8AC3E}">
        <p14:creationId xmlns:p14="http://schemas.microsoft.com/office/powerpoint/2010/main" val="10397536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8494" y="798944"/>
            <a:ext cx="3675581" cy="3749907"/>
          </a:xfrm>
        </p:spPr>
        <p:txBody>
          <a:bodyPr/>
          <a:lstStyle/>
          <a:p>
            <a:r>
              <a:rPr lang="en-US" altLang="ja-JP" sz="1700" dirty="0"/>
              <a:t>Classless routing protocols include subnet mask information in the routing updates. </a:t>
            </a:r>
          </a:p>
          <a:p>
            <a:r>
              <a:rPr lang="en-US" altLang="ja-JP" sz="1700" dirty="0"/>
              <a:t>Classful routing protocols do not send subnet mask information in routing updates. </a:t>
            </a:r>
          </a:p>
          <a:p>
            <a:r>
              <a:rPr lang="en-US" altLang="ja-JP" sz="1700" dirty="0"/>
              <a:t>Classful routing protocols cannot support variable-length subnet masks (VLSMs) and classless interdomain routing (CIDR). </a:t>
            </a:r>
          </a:p>
          <a:p>
            <a:r>
              <a:rPr lang="en-US" altLang="ja-JP" sz="1700" dirty="0"/>
              <a:t>Classful routing protocols also create problems in </a:t>
            </a:r>
            <a:r>
              <a:rPr lang="en-US" altLang="ja-JP" sz="1700" dirty="0" err="1"/>
              <a:t>discontiguous</a:t>
            </a:r>
            <a:r>
              <a:rPr lang="en-US" altLang="ja-JP" sz="1700" dirty="0"/>
              <a:t> networks.</a:t>
            </a:r>
          </a:p>
          <a:p>
            <a:pPr marL="142875" lvl="1" indent="0">
              <a:buNone/>
            </a:pPr>
            <a:endParaRPr lang="en-US" altLang="ja-JP" sz="1600" dirty="0"/>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Classful Routing Protocols</a:t>
            </a:r>
          </a:p>
        </p:txBody>
      </p:sp>
      <p:pic>
        <p:nvPicPr>
          <p:cNvPr id="3" name="Picture 2" descr="Scaling Networks - Mozilla Firefox">
            <a:extLst>
              <a:ext uri="{FF2B5EF4-FFF2-40B4-BE49-F238E27FC236}">
                <a16:creationId xmlns:a16="http://schemas.microsoft.com/office/drawing/2014/main" id="{A9397DE8-698F-4C49-A3EF-8CD37C53F0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71174" y="882071"/>
            <a:ext cx="5134332" cy="3215614"/>
          </a:xfrm>
          <a:prstGeom prst="rect">
            <a:avLst/>
          </a:prstGeom>
        </p:spPr>
      </p:pic>
    </p:spTree>
    <p:extLst>
      <p:ext uri="{BB962C8B-B14F-4D97-AF65-F5344CB8AC3E}">
        <p14:creationId xmlns:p14="http://schemas.microsoft.com/office/powerpoint/2010/main" val="17743788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5640" y="920478"/>
            <a:ext cx="3675581" cy="3749907"/>
          </a:xfrm>
        </p:spPr>
        <p:txBody>
          <a:bodyPr/>
          <a:lstStyle/>
          <a:p>
            <a:r>
              <a:rPr lang="en-US" altLang="ja-JP" sz="1700" dirty="0"/>
              <a:t>Classless IPv4 routing protocols (RIPv2, EIGRP, OSPF, and IS-IS) all include the subnet mask information in routing updates.</a:t>
            </a:r>
          </a:p>
          <a:p>
            <a:r>
              <a:rPr lang="en-US" altLang="ja-JP" sz="1700" dirty="0"/>
              <a:t>Classless routing protocols support VLSM and CIDR.</a:t>
            </a:r>
          </a:p>
          <a:p>
            <a:r>
              <a:rPr lang="en-US" altLang="ja-JP" sz="1700" dirty="0"/>
              <a:t>IPv6 routing protocols are classless.</a:t>
            </a:r>
          </a:p>
          <a:p>
            <a:pPr marL="142875" lvl="1" indent="0">
              <a:buNone/>
            </a:pPr>
            <a:endParaRPr lang="en-US" altLang="ja-JP" sz="1600" dirty="0"/>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Classless Routing Protocols</a:t>
            </a:r>
          </a:p>
        </p:txBody>
      </p:sp>
      <p:pic>
        <p:nvPicPr>
          <p:cNvPr id="12" name="Picture 11" descr="Scaling Networks - Mozilla Firefox">
            <a:extLst>
              <a:ext uri="{FF2B5EF4-FFF2-40B4-BE49-F238E27FC236}">
                <a16:creationId xmlns:a16="http://schemas.microsoft.com/office/drawing/2014/main" id="{6D9D8DCC-869C-4E9C-9B73-FAD86BB88E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17597" y="1017086"/>
            <a:ext cx="5070763" cy="3191266"/>
          </a:xfrm>
          <a:prstGeom prst="rect">
            <a:avLst/>
          </a:prstGeom>
        </p:spPr>
      </p:pic>
    </p:spTree>
    <p:extLst>
      <p:ext uri="{BB962C8B-B14F-4D97-AF65-F5344CB8AC3E}">
        <p14:creationId xmlns:p14="http://schemas.microsoft.com/office/powerpoint/2010/main" val="86285936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a:t>This PowerPoint deck is divided in two parts:</a:t>
            </a:r>
          </a:p>
          <a:p>
            <a:r>
              <a:rPr lang="en-US" dirty="0"/>
              <a:t>Instructor Planning Guide</a:t>
            </a:r>
            <a:endParaRPr lang="en-CA" dirty="0"/>
          </a:p>
          <a:p>
            <a:pPr lvl="1"/>
            <a:r>
              <a:rPr lang="en-CA" dirty="0"/>
              <a:t>Information to help you become familiar with the chapter</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a:t>
            </a:r>
            <a:r>
              <a:rPr lang="en-CA" dirty="0" smtClean="0"/>
              <a:t>11</a:t>
            </a:r>
            <a:endParaRPr lang="en-CA" dirty="0"/>
          </a:p>
          <a:p>
            <a:endParaRPr lang="en-CA" dirty="0"/>
          </a:p>
          <a:p>
            <a:r>
              <a:rPr lang="en-CA" b="1" dirty="0"/>
              <a:t>Note</a:t>
            </a:r>
            <a:r>
              <a:rPr lang="en-CA" dirty="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a:t>Instructor Materials – Chapter 5 Planning Guide</a:t>
            </a:r>
          </a:p>
        </p:txBody>
      </p:sp>
    </p:spTree>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0750" y="920478"/>
            <a:ext cx="8616732" cy="1055017"/>
          </a:xfrm>
        </p:spPr>
        <p:txBody>
          <a:bodyPr/>
          <a:lstStyle/>
          <a:p>
            <a:r>
              <a:rPr lang="en-US" altLang="ja-JP" sz="1700" dirty="0"/>
              <a:t>Routing protocols can be compared based on the characteristics in the chart.</a:t>
            </a:r>
          </a:p>
          <a:p>
            <a:pPr marL="142875" lvl="1" indent="0">
              <a:buNone/>
            </a:pPr>
            <a:endParaRPr lang="en-US" altLang="ja-JP" sz="1600" dirty="0"/>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Routing Protocol Characteristics</a:t>
            </a:r>
          </a:p>
        </p:txBody>
      </p:sp>
      <p:pic>
        <p:nvPicPr>
          <p:cNvPr id="3" name="Picture 2" descr="Scaling Networks - Mozilla Firefox">
            <a:extLst>
              <a:ext uri="{FF2B5EF4-FFF2-40B4-BE49-F238E27FC236}">
                <a16:creationId xmlns:a16="http://schemas.microsoft.com/office/drawing/2014/main" id="{BBA7D904-308F-4CF7-8875-97858C9E65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996" y="1447986"/>
            <a:ext cx="8968008" cy="2703034"/>
          </a:xfrm>
          <a:prstGeom prst="rect">
            <a:avLst/>
          </a:prstGeom>
        </p:spPr>
      </p:pic>
    </p:spTree>
    <p:extLst>
      <p:ext uri="{BB962C8B-B14F-4D97-AF65-F5344CB8AC3E}">
        <p14:creationId xmlns:p14="http://schemas.microsoft.com/office/powerpoint/2010/main" val="124812316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572000" y="527538"/>
            <a:ext cx="4474203" cy="4281854"/>
          </a:xfrm>
        </p:spPr>
        <p:txBody>
          <a:bodyPr/>
          <a:lstStyle/>
          <a:p>
            <a:r>
              <a:rPr lang="en-US" altLang="ja-JP" sz="1700" dirty="0"/>
              <a:t>A metric is a measurable value that is assigned by the routing protocol to different routes based on the usefulness of that route. </a:t>
            </a:r>
          </a:p>
          <a:p>
            <a:r>
              <a:rPr lang="en-US" altLang="ja-JP" sz="1600" dirty="0"/>
              <a:t>Routing metrics are used to determine the overall “cost” of a path from source to destination.</a:t>
            </a:r>
          </a:p>
          <a:p>
            <a:r>
              <a:rPr lang="en-US" altLang="ja-JP" sz="1600" dirty="0"/>
              <a:t>Best path is  route with the lowest cost. </a:t>
            </a:r>
          </a:p>
          <a:p>
            <a:r>
              <a:rPr lang="en-US" altLang="ja-JP" sz="1600" dirty="0"/>
              <a:t>Metrics used by various dynamic protocols:</a:t>
            </a:r>
          </a:p>
          <a:p>
            <a:pPr lvl="1"/>
            <a:r>
              <a:rPr lang="en-US" altLang="ja-JP" sz="1500" dirty="0"/>
              <a:t>RIP – Hop count</a:t>
            </a:r>
          </a:p>
          <a:p>
            <a:pPr lvl="1"/>
            <a:r>
              <a:rPr lang="en-US" altLang="ja-JP" sz="1500" dirty="0"/>
              <a:t>OSPF – Cost based on cumulative bandwidth </a:t>
            </a:r>
          </a:p>
          <a:p>
            <a:pPr lvl="1"/>
            <a:r>
              <a:rPr lang="en-US" altLang="ja-JP" sz="1500" dirty="0"/>
              <a:t>EIGRP - Bandwidth, delay, load, and reliability.</a:t>
            </a:r>
          </a:p>
          <a:p>
            <a:pPr lvl="1"/>
            <a:endParaRPr lang="en-US" altLang="ja-JP" sz="1500" dirty="0"/>
          </a:p>
        </p:txBody>
      </p:sp>
      <p:sp>
        <p:nvSpPr>
          <p:cNvPr id="8194" name="Rectangle 2"/>
          <p:cNvSpPr>
            <a:spLocks noGrp="1" noChangeArrowheads="1"/>
          </p:cNvSpPr>
          <p:nvPr>
            <p:ph type="title"/>
          </p:nvPr>
        </p:nvSpPr>
        <p:spPr/>
        <p:txBody>
          <a:bodyPr/>
          <a:lstStyle/>
          <a:p>
            <a:r>
              <a:rPr lang="en-US" altLang="en-US" sz="1600" dirty="0"/>
              <a:t>Types of Routing Protocols</a:t>
            </a:r>
            <a:r>
              <a:rPr lang="en-US" altLang="en-US" dirty="0"/>
              <a:t/>
            </a:r>
            <a:br>
              <a:rPr lang="en-US" altLang="en-US" dirty="0"/>
            </a:br>
            <a:r>
              <a:rPr lang="en-US" altLang="en-US" dirty="0"/>
              <a:t>Routing Protocol Metrics</a:t>
            </a:r>
          </a:p>
        </p:txBody>
      </p:sp>
      <p:pic>
        <p:nvPicPr>
          <p:cNvPr id="6" name="Picture 5" descr="Scaling Networks - Mozilla Firefox">
            <a:extLst>
              <a:ext uri="{FF2B5EF4-FFF2-40B4-BE49-F238E27FC236}">
                <a16:creationId xmlns:a16="http://schemas.microsoft.com/office/drawing/2014/main" id="{7A4582D1-CDB5-4660-BF82-74D197A03C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2027" y="963587"/>
            <a:ext cx="4312839" cy="3352964"/>
          </a:xfrm>
          <a:prstGeom prst="rect">
            <a:avLst/>
          </a:prstGeom>
        </p:spPr>
      </p:pic>
    </p:spTree>
    <p:extLst>
      <p:ext uri="{BB962C8B-B14F-4D97-AF65-F5344CB8AC3E}">
        <p14:creationId xmlns:p14="http://schemas.microsoft.com/office/powerpoint/2010/main" val="192365951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5.2 Distance Vector Dynamic Routing</a:t>
            </a:r>
          </a:p>
        </p:txBody>
      </p:sp>
    </p:spTree>
    <p:extLst>
      <p:ext uri="{BB962C8B-B14F-4D97-AF65-F5344CB8AC3E}">
        <p14:creationId xmlns:p14="http://schemas.microsoft.com/office/powerpoint/2010/main" val="35519054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17356" y="849933"/>
            <a:ext cx="8909288" cy="4377305"/>
          </a:xfrm>
        </p:spPr>
        <p:txBody>
          <a:bodyPr/>
          <a:lstStyle/>
          <a:p>
            <a:r>
              <a:rPr lang="en-US" altLang="ja-JP" sz="1700" dirty="0"/>
              <a:t>Operation of a dynamic routing protocol can be described as follows:</a:t>
            </a:r>
          </a:p>
          <a:p>
            <a:pPr lvl="1"/>
            <a:r>
              <a:rPr lang="en-US" altLang="ja-JP" dirty="0"/>
              <a:t>The router sends and receives routing messages on its interfaces. </a:t>
            </a:r>
          </a:p>
          <a:p>
            <a:pPr lvl="1"/>
            <a:r>
              <a:rPr lang="en-US" altLang="ja-JP" dirty="0"/>
              <a:t>The router shares routing messages and routing information with other routers using the same routing protocol.</a:t>
            </a:r>
          </a:p>
          <a:p>
            <a:pPr lvl="1"/>
            <a:r>
              <a:rPr lang="en-US" altLang="ja-JP" dirty="0"/>
              <a:t>Routers exchange routing information to learn about remote networks. </a:t>
            </a:r>
          </a:p>
          <a:p>
            <a:pPr lvl="1"/>
            <a:r>
              <a:rPr lang="en-US" altLang="ja-JP" dirty="0"/>
              <a:t>When a router detects a topology change, the routing protocol can advertise this change to other routers. </a:t>
            </a:r>
          </a:p>
        </p:txBody>
      </p:sp>
      <p:sp>
        <p:nvSpPr>
          <p:cNvPr id="8194" name="Rectangle 2"/>
          <p:cNvSpPr>
            <a:spLocks noGrp="1" noChangeArrowheads="1"/>
          </p:cNvSpPr>
          <p:nvPr>
            <p:ph type="title"/>
          </p:nvPr>
        </p:nvSpPr>
        <p:spPr/>
        <p:txBody>
          <a:bodyPr/>
          <a:lstStyle/>
          <a:p>
            <a:r>
              <a:rPr lang="en-US" altLang="en-US" sz="1600" dirty="0"/>
              <a:t>Distance Vector Fundamentals</a:t>
            </a:r>
            <a:r>
              <a:rPr lang="en-US" altLang="en-US" dirty="0"/>
              <a:t/>
            </a:r>
            <a:br>
              <a:rPr lang="en-US" altLang="en-US" dirty="0"/>
            </a:br>
            <a:r>
              <a:rPr lang="en-US" altLang="en-US" dirty="0"/>
              <a:t>Dynamic Routing Protocol Operation</a:t>
            </a:r>
          </a:p>
        </p:txBody>
      </p:sp>
      <p:pic>
        <p:nvPicPr>
          <p:cNvPr id="5" name="Picture 4" descr="Scaling Networks - Mozilla Firefox">
            <a:extLst>
              <a:ext uri="{FF2B5EF4-FFF2-40B4-BE49-F238E27FC236}">
                <a16:creationId xmlns:a16="http://schemas.microsoft.com/office/drawing/2014/main" id="{587BB14F-0D2B-426F-947C-1CAA49F6BA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44706" y="2684522"/>
            <a:ext cx="4307949" cy="1983107"/>
          </a:xfrm>
          <a:prstGeom prst="rect">
            <a:avLst/>
          </a:prstGeom>
        </p:spPr>
      </p:pic>
    </p:spTree>
    <p:extLst>
      <p:ext uri="{BB962C8B-B14F-4D97-AF65-F5344CB8AC3E}">
        <p14:creationId xmlns:p14="http://schemas.microsoft.com/office/powerpoint/2010/main" val="155732994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17356" y="849933"/>
            <a:ext cx="8909288" cy="4377305"/>
          </a:xfrm>
        </p:spPr>
        <p:txBody>
          <a:bodyPr/>
          <a:lstStyle/>
          <a:p>
            <a:r>
              <a:rPr lang="en-US" altLang="ja-JP" sz="1700" dirty="0"/>
              <a:t>After a router boots successfully it applies the saved configuration, then the router initially discovers its own directly connected networks. </a:t>
            </a:r>
          </a:p>
          <a:p>
            <a:pPr lvl="1"/>
            <a:r>
              <a:rPr lang="en-US" altLang="ja-JP" dirty="0"/>
              <a:t>It adds those directly connected interface IP addresses to its routing table</a:t>
            </a:r>
          </a:p>
        </p:txBody>
      </p:sp>
      <p:sp>
        <p:nvSpPr>
          <p:cNvPr id="8194" name="Rectangle 2"/>
          <p:cNvSpPr>
            <a:spLocks noGrp="1" noChangeArrowheads="1"/>
          </p:cNvSpPr>
          <p:nvPr>
            <p:ph type="title"/>
          </p:nvPr>
        </p:nvSpPr>
        <p:spPr/>
        <p:txBody>
          <a:bodyPr/>
          <a:lstStyle/>
          <a:p>
            <a:r>
              <a:rPr lang="en-US" altLang="en-US" sz="1600" dirty="0"/>
              <a:t>Distance Vector Fundamentals</a:t>
            </a:r>
            <a:r>
              <a:rPr lang="en-US" altLang="en-US" dirty="0"/>
              <a:t/>
            </a:r>
            <a:br>
              <a:rPr lang="en-US" altLang="en-US" dirty="0"/>
            </a:br>
            <a:r>
              <a:rPr lang="en-US" altLang="en-US" dirty="0"/>
              <a:t>Cold Start</a:t>
            </a:r>
          </a:p>
        </p:txBody>
      </p:sp>
      <p:pic>
        <p:nvPicPr>
          <p:cNvPr id="3" name="Picture 2" descr="Scaling Networks - Mozilla Firefox">
            <a:extLst>
              <a:ext uri="{FF2B5EF4-FFF2-40B4-BE49-F238E27FC236}">
                <a16:creationId xmlns:a16="http://schemas.microsoft.com/office/drawing/2014/main" id="{79543DAD-D8E7-4FC4-82F6-B68268A785E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27833" y="1862129"/>
            <a:ext cx="6342121" cy="2691116"/>
          </a:xfrm>
          <a:prstGeom prst="rect">
            <a:avLst/>
          </a:prstGeom>
        </p:spPr>
      </p:pic>
    </p:spTree>
    <p:extLst>
      <p:ext uri="{BB962C8B-B14F-4D97-AF65-F5344CB8AC3E}">
        <p14:creationId xmlns:p14="http://schemas.microsoft.com/office/powerpoint/2010/main" val="419600824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17356" y="849934"/>
            <a:ext cx="3168616" cy="3844312"/>
          </a:xfrm>
        </p:spPr>
        <p:txBody>
          <a:bodyPr/>
          <a:lstStyle/>
          <a:p>
            <a:r>
              <a:rPr lang="en-US" altLang="ja-JP" sz="1600" dirty="0"/>
              <a:t>If a routing protocol is configured, the router exchanges routing updates to learn about any remote routes.</a:t>
            </a:r>
          </a:p>
          <a:p>
            <a:pPr lvl="1"/>
            <a:r>
              <a:rPr lang="en-US" altLang="ja-JP" dirty="0"/>
              <a:t>The router sends an update packet with its routing table information out all interfaces.</a:t>
            </a:r>
          </a:p>
          <a:p>
            <a:pPr lvl="1"/>
            <a:r>
              <a:rPr lang="en-US" altLang="ja-JP" dirty="0"/>
              <a:t>The router also receives updates from directly connected routers and adds new information to its routing table.</a:t>
            </a:r>
          </a:p>
          <a:p>
            <a:pPr lvl="1"/>
            <a:endParaRPr lang="en-US" altLang="ja-JP" dirty="0"/>
          </a:p>
          <a:p>
            <a:pPr marL="142875" lvl="1" indent="0">
              <a:buNone/>
            </a:pPr>
            <a:endParaRPr lang="en-US" altLang="ja-JP" dirty="0"/>
          </a:p>
        </p:txBody>
      </p:sp>
      <p:sp>
        <p:nvSpPr>
          <p:cNvPr id="8194" name="Rectangle 2"/>
          <p:cNvSpPr>
            <a:spLocks noGrp="1" noChangeArrowheads="1"/>
          </p:cNvSpPr>
          <p:nvPr>
            <p:ph type="title"/>
          </p:nvPr>
        </p:nvSpPr>
        <p:spPr/>
        <p:txBody>
          <a:bodyPr/>
          <a:lstStyle/>
          <a:p>
            <a:r>
              <a:rPr lang="en-US" altLang="en-US" sz="1600" dirty="0"/>
              <a:t>Distance Vector Fundamentals</a:t>
            </a:r>
            <a:r>
              <a:rPr lang="en-US" altLang="en-US" dirty="0"/>
              <a:t/>
            </a:r>
            <a:br>
              <a:rPr lang="en-US" altLang="en-US" dirty="0"/>
            </a:br>
            <a:r>
              <a:rPr lang="en-US" altLang="en-US" dirty="0"/>
              <a:t>Network Discovery</a:t>
            </a:r>
          </a:p>
        </p:txBody>
      </p:sp>
      <p:pic>
        <p:nvPicPr>
          <p:cNvPr id="4" name="Picture 3" descr="Scaling Networks - Mozilla Firefox">
            <a:extLst>
              <a:ext uri="{FF2B5EF4-FFF2-40B4-BE49-F238E27FC236}">
                <a16:creationId xmlns:a16="http://schemas.microsoft.com/office/drawing/2014/main" id="{0F1F5162-1764-4918-B57F-B0789C8C90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85972" y="933061"/>
            <a:ext cx="5731472" cy="3101056"/>
          </a:xfrm>
          <a:prstGeom prst="rect">
            <a:avLst/>
          </a:prstGeom>
        </p:spPr>
      </p:pic>
    </p:spTree>
    <p:extLst>
      <p:ext uri="{BB962C8B-B14F-4D97-AF65-F5344CB8AC3E}">
        <p14:creationId xmlns:p14="http://schemas.microsoft.com/office/powerpoint/2010/main" val="213359602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17356" y="849934"/>
            <a:ext cx="3417998" cy="3844312"/>
          </a:xfrm>
        </p:spPr>
        <p:txBody>
          <a:bodyPr/>
          <a:lstStyle/>
          <a:p>
            <a:r>
              <a:rPr lang="en-US" altLang="ja-JP" dirty="0"/>
              <a:t>Working </a:t>
            </a:r>
            <a:r>
              <a:rPr lang="en-US" altLang="ja-JP" dirty="0" smtClean="0"/>
              <a:t>toward </a:t>
            </a:r>
            <a:r>
              <a:rPr lang="en-US" altLang="ja-JP" dirty="0"/>
              <a:t>convergence, the routers exchange the next round of periodic updates.</a:t>
            </a:r>
          </a:p>
          <a:p>
            <a:r>
              <a:rPr lang="en-US" altLang="ja-JP" dirty="0"/>
              <a:t>Distance vector routing protocols use split horizon to avoid loops.</a:t>
            </a:r>
          </a:p>
          <a:p>
            <a:r>
              <a:rPr lang="en-US" altLang="ja-JP" dirty="0"/>
              <a:t>Split horizon prevents information from being sent out the same interface from which it was received.</a:t>
            </a:r>
          </a:p>
          <a:p>
            <a:pPr marL="142875" lvl="1" indent="0">
              <a:buNone/>
            </a:pPr>
            <a:endParaRPr lang="en-US" altLang="ja-JP" dirty="0"/>
          </a:p>
          <a:p>
            <a:pPr lvl="1"/>
            <a:endParaRPr lang="en-US" altLang="ja-JP" dirty="0"/>
          </a:p>
        </p:txBody>
      </p:sp>
      <p:sp>
        <p:nvSpPr>
          <p:cNvPr id="8194" name="Rectangle 2"/>
          <p:cNvSpPr>
            <a:spLocks noGrp="1" noChangeArrowheads="1"/>
          </p:cNvSpPr>
          <p:nvPr>
            <p:ph type="title"/>
          </p:nvPr>
        </p:nvSpPr>
        <p:spPr/>
        <p:txBody>
          <a:bodyPr/>
          <a:lstStyle/>
          <a:p>
            <a:r>
              <a:rPr lang="en-US" altLang="en-US" sz="1600" dirty="0"/>
              <a:t>Distance Vector Fundamentals</a:t>
            </a:r>
            <a:r>
              <a:rPr lang="en-US" altLang="en-US" dirty="0"/>
              <a:t/>
            </a:r>
            <a:br>
              <a:rPr lang="en-US" altLang="en-US" dirty="0"/>
            </a:br>
            <a:r>
              <a:rPr lang="en-US" altLang="en-US" dirty="0"/>
              <a:t>Exchanging the Routing Information</a:t>
            </a:r>
          </a:p>
        </p:txBody>
      </p:sp>
      <p:pic>
        <p:nvPicPr>
          <p:cNvPr id="3" name="Picture 2" descr="Scaling Networks - Mozilla Firefox">
            <a:extLst>
              <a:ext uri="{FF2B5EF4-FFF2-40B4-BE49-F238E27FC236}">
                <a16:creationId xmlns:a16="http://schemas.microsoft.com/office/drawing/2014/main" id="{8DFF9F75-4F4F-4173-86FD-72988F4CB5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9362" y="1193120"/>
            <a:ext cx="5105118" cy="2669853"/>
          </a:xfrm>
          <a:prstGeom prst="rect">
            <a:avLst/>
          </a:prstGeom>
        </p:spPr>
      </p:pic>
    </p:spTree>
    <p:extLst>
      <p:ext uri="{BB962C8B-B14F-4D97-AF65-F5344CB8AC3E}">
        <p14:creationId xmlns:p14="http://schemas.microsoft.com/office/powerpoint/2010/main" val="231201705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393493" y="937952"/>
            <a:ext cx="3589142" cy="3844312"/>
          </a:xfrm>
        </p:spPr>
        <p:txBody>
          <a:bodyPr/>
          <a:lstStyle/>
          <a:p>
            <a:r>
              <a:rPr lang="en-US" altLang="ja-JP" dirty="0"/>
              <a:t>The network has converged when all routers have complete and accurate information about the entire network</a:t>
            </a:r>
          </a:p>
          <a:p>
            <a:r>
              <a:rPr lang="en-US" altLang="ja-JP" dirty="0"/>
              <a:t>Convergence time is the time it takes routers to share information, calculate best paths, and update routing tables. </a:t>
            </a:r>
          </a:p>
          <a:p>
            <a:r>
              <a:rPr lang="en-US" altLang="ja-JP" dirty="0"/>
              <a:t>Routing protocols can be rated based on the speed to convergence; the faster the convergence, the better the routing protocol.</a:t>
            </a:r>
          </a:p>
          <a:p>
            <a:endParaRPr lang="en-US" altLang="ja-JP" dirty="0"/>
          </a:p>
          <a:p>
            <a:pPr marL="142875" lvl="1" indent="0">
              <a:buNone/>
            </a:pPr>
            <a:endParaRPr lang="en-US" altLang="ja-JP" dirty="0"/>
          </a:p>
        </p:txBody>
      </p:sp>
      <p:sp>
        <p:nvSpPr>
          <p:cNvPr id="8194" name="Rectangle 2"/>
          <p:cNvSpPr>
            <a:spLocks noGrp="1" noChangeArrowheads="1"/>
          </p:cNvSpPr>
          <p:nvPr>
            <p:ph type="title"/>
          </p:nvPr>
        </p:nvSpPr>
        <p:spPr/>
        <p:txBody>
          <a:bodyPr/>
          <a:lstStyle/>
          <a:p>
            <a:r>
              <a:rPr lang="en-US" altLang="en-US" sz="1600" dirty="0"/>
              <a:t>Distance Vector Fundamentals</a:t>
            </a:r>
            <a:r>
              <a:rPr lang="en-US" altLang="en-US" dirty="0"/>
              <a:t/>
            </a:r>
            <a:br>
              <a:rPr lang="en-US" altLang="en-US" dirty="0"/>
            </a:br>
            <a:r>
              <a:rPr lang="en-US" altLang="en-US" dirty="0"/>
              <a:t>Achieving Convergence</a:t>
            </a:r>
          </a:p>
        </p:txBody>
      </p:sp>
      <p:pic>
        <p:nvPicPr>
          <p:cNvPr id="4" name="Picture 3" descr="Scaling Networks - Mozilla Firefox">
            <a:extLst>
              <a:ext uri="{FF2B5EF4-FFF2-40B4-BE49-F238E27FC236}">
                <a16:creationId xmlns:a16="http://schemas.microsoft.com/office/drawing/2014/main" id="{C5A34813-18FB-4CF6-85EE-36A69FAFAD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457" y="981959"/>
            <a:ext cx="5237921" cy="2455597"/>
          </a:xfrm>
          <a:prstGeom prst="rect">
            <a:avLst/>
          </a:prstGeom>
        </p:spPr>
      </p:pic>
    </p:spTree>
    <p:extLst>
      <p:ext uri="{BB962C8B-B14F-4D97-AF65-F5344CB8AC3E}">
        <p14:creationId xmlns:p14="http://schemas.microsoft.com/office/powerpoint/2010/main" val="36626365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Distance Vector Fundamentals</a:t>
            </a:r>
            <a:r>
              <a:rPr lang="en-US" altLang="en-US" dirty="0"/>
              <a:t/>
            </a:r>
            <a:br>
              <a:rPr lang="en-US" altLang="en-US" dirty="0"/>
            </a:br>
            <a:r>
              <a:rPr lang="en-US" altLang="en-US" dirty="0"/>
              <a:t>Packet Tracer - Investigating Convergence</a:t>
            </a:r>
          </a:p>
        </p:txBody>
      </p:sp>
      <p:pic>
        <p:nvPicPr>
          <p:cNvPr id="3" name="Picture 2" descr="5.2.1.6 Packet Tracer - Investigating Convergence Instructions.pdf - Mozilla Firefox">
            <a:extLst>
              <a:ext uri="{FF2B5EF4-FFF2-40B4-BE49-F238E27FC236}">
                <a16:creationId xmlns:a16="http://schemas.microsoft.com/office/drawing/2014/main" id="{770F35DC-7011-4AA9-A95B-797C96393B7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26810" y="845942"/>
            <a:ext cx="3187405" cy="3823853"/>
          </a:xfrm>
          <a:prstGeom prst="rect">
            <a:avLst/>
          </a:prstGeom>
        </p:spPr>
      </p:pic>
      <p:sp>
        <p:nvSpPr>
          <p:cNvPr id="7" name="Rectangle 6">
            <a:extLst>
              <a:ext uri="{FF2B5EF4-FFF2-40B4-BE49-F238E27FC236}">
                <a16:creationId xmlns:a16="http://schemas.microsoft.com/office/drawing/2014/main" id="{FCEF937A-A16F-4C49-8B50-CD964577CA39}"/>
              </a:ext>
            </a:extLst>
          </p:cNvPr>
          <p:cNvSpPr/>
          <p:nvPr/>
        </p:nvSpPr>
        <p:spPr>
          <a:xfrm>
            <a:off x="3051260" y="845942"/>
            <a:ext cx="3139277" cy="3789626"/>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02321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147371" y="570615"/>
            <a:ext cx="3854823" cy="4148080"/>
          </a:xfrm>
        </p:spPr>
        <p:txBody>
          <a:bodyPr/>
          <a:lstStyle/>
          <a:p>
            <a:r>
              <a:rPr lang="en-US" altLang="ja-JP" dirty="0"/>
              <a:t>Distance vector routing protocols share updates between neighbors.</a:t>
            </a:r>
          </a:p>
          <a:p>
            <a:r>
              <a:rPr lang="en-US" altLang="ja-JP" dirty="0"/>
              <a:t>Routers using distance vector routing are not aware of the network topology.</a:t>
            </a:r>
          </a:p>
          <a:p>
            <a:r>
              <a:rPr lang="en-US" altLang="ja-JP" dirty="0"/>
              <a:t>Some distance vector routing protocols send periodic updates.</a:t>
            </a:r>
          </a:p>
          <a:p>
            <a:pPr lvl="1"/>
            <a:r>
              <a:rPr lang="en-US" altLang="ja-JP" dirty="0"/>
              <a:t>RIPv1 sends updates as broadcasts 255.255.255.255.</a:t>
            </a:r>
          </a:p>
          <a:p>
            <a:pPr lvl="1"/>
            <a:r>
              <a:rPr lang="en-US" altLang="ja-JP" dirty="0"/>
              <a:t>RIPv2 and EIGRP can use multicast addresses to reach only specific neighbor routers.</a:t>
            </a:r>
          </a:p>
          <a:p>
            <a:pPr lvl="1"/>
            <a:r>
              <a:rPr lang="en-US" altLang="ja-JP" dirty="0"/>
              <a:t>EIGRP can use a unicast message to reach a specific neighbor router. </a:t>
            </a:r>
          </a:p>
          <a:p>
            <a:pPr lvl="1"/>
            <a:r>
              <a:rPr lang="en-US" altLang="ja-JP" dirty="0"/>
              <a:t>EIGRP only sends updates when needed, not periodically. </a:t>
            </a:r>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Distance Vector Routing Protocol Operation</a:t>
            </a:r>
            <a:r>
              <a:rPr lang="en-US" altLang="en-US" dirty="0"/>
              <a:t/>
            </a:r>
            <a:br>
              <a:rPr lang="en-US" altLang="en-US" dirty="0"/>
            </a:br>
            <a:r>
              <a:rPr lang="en-US" altLang="en-US" dirty="0"/>
              <a:t>Distance Vector Technologies</a:t>
            </a:r>
          </a:p>
        </p:txBody>
      </p:sp>
      <p:pic>
        <p:nvPicPr>
          <p:cNvPr id="5" name="Picture 4" descr="Scaling Networks - Mozilla Firefox">
            <a:extLst>
              <a:ext uri="{FF2B5EF4-FFF2-40B4-BE49-F238E27FC236}">
                <a16:creationId xmlns:a16="http://schemas.microsoft.com/office/drawing/2014/main" id="{F5F0C861-7D08-4293-B0CE-EEF3774CCE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0043" y="937952"/>
            <a:ext cx="4831569" cy="3286746"/>
          </a:xfrm>
          <a:prstGeom prst="rect">
            <a:avLst/>
          </a:prstGeom>
        </p:spPr>
      </p:pic>
    </p:spTree>
    <p:extLst>
      <p:ext uri="{BB962C8B-B14F-4D97-AF65-F5344CB8AC3E}">
        <p14:creationId xmlns:p14="http://schemas.microsoft.com/office/powerpoint/2010/main" val="39359686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5: Dynamic Routing</a:t>
            </a:r>
          </a:p>
        </p:txBody>
      </p:sp>
      <p:sp>
        <p:nvSpPr>
          <p:cNvPr id="3" name="Rectangle 2"/>
          <p:cNvSpPr/>
          <p:nvPr/>
        </p:nvSpPr>
        <p:spPr>
          <a:xfrm>
            <a:off x="628650" y="3436035"/>
            <a:ext cx="4572000" cy="369332"/>
          </a:xfrm>
          <a:prstGeom prst="rect">
            <a:avLst/>
          </a:prstGeom>
        </p:spPr>
        <p:txBody>
          <a:bodyPr>
            <a:spAutoFit/>
          </a:bodyPr>
          <a:lstStyle/>
          <a:p>
            <a:r>
              <a:rPr lang="en-US" b="1" dirty="0"/>
              <a:t>Scaling Networks v6.0 Planning Guide</a:t>
            </a:r>
          </a:p>
        </p:txBody>
      </p:sp>
    </p:spTree>
    <p:extLst>
      <p:ext uri="{BB962C8B-B14F-4D97-AF65-F5344CB8AC3E}">
        <p14:creationId xmlns:p14="http://schemas.microsoft.com/office/powerpoint/2010/main" val="91424956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147371" y="849336"/>
            <a:ext cx="3854823" cy="4148080"/>
          </a:xfrm>
        </p:spPr>
        <p:txBody>
          <a:bodyPr/>
          <a:lstStyle/>
          <a:p>
            <a:r>
              <a:rPr lang="en-US" altLang="ja-JP" dirty="0"/>
              <a:t>The distance vector algorithm defines the following processes:</a:t>
            </a:r>
          </a:p>
          <a:p>
            <a:pPr lvl="1"/>
            <a:r>
              <a:rPr lang="en-US" altLang="ja-JP" dirty="0"/>
              <a:t>Mechanism for sending and receiving routing information</a:t>
            </a:r>
          </a:p>
          <a:p>
            <a:pPr lvl="1"/>
            <a:r>
              <a:rPr lang="en-US" altLang="ja-JP" dirty="0"/>
              <a:t>Mechanism for calculating the best paths and installing routes in the routing table</a:t>
            </a:r>
          </a:p>
          <a:p>
            <a:pPr lvl="1"/>
            <a:r>
              <a:rPr lang="en-US" altLang="ja-JP" dirty="0"/>
              <a:t>Mechanism for detecting and reacting to topology changes</a:t>
            </a:r>
          </a:p>
          <a:p>
            <a:r>
              <a:rPr lang="en-US" altLang="ja-JP" dirty="0"/>
              <a:t>RIP uses the Bellman-Ford algorithm as its routing algorithm.</a:t>
            </a:r>
          </a:p>
          <a:p>
            <a:r>
              <a:rPr lang="en-US" altLang="ja-JP" dirty="0"/>
              <a:t>IGRP and EIGRP use the Diffusing Update Algorithm (DUAL) routing algorithm.</a:t>
            </a:r>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Distance Vector Routing Protocol Operation</a:t>
            </a:r>
            <a:r>
              <a:rPr lang="en-US" altLang="en-US" dirty="0"/>
              <a:t/>
            </a:r>
            <a:br>
              <a:rPr lang="en-US" altLang="en-US" dirty="0"/>
            </a:br>
            <a:r>
              <a:rPr lang="en-US" altLang="en-US" dirty="0"/>
              <a:t>Distance Vector Algorithm</a:t>
            </a:r>
          </a:p>
        </p:txBody>
      </p:sp>
      <p:pic>
        <p:nvPicPr>
          <p:cNvPr id="6" name="Picture 5" descr="Scaling Networks - Mozilla Firefox">
            <a:extLst>
              <a:ext uri="{FF2B5EF4-FFF2-40B4-BE49-F238E27FC236}">
                <a16:creationId xmlns:a16="http://schemas.microsoft.com/office/drawing/2014/main" id="{E66CA664-15B8-4904-A776-7D4A8DBA7B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1806" y="1021976"/>
            <a:ext cx="4775582" cy="2679631"/>
          </a:xfrm>
          <a:prstGeom prst="rect">
            <a:avLst/>
          </a:prstGeom>
        </p:spPr>
      </p:pic>
    </p:spTree>
    <p:extLst>
      <p:ext uri="{BB962C8B-B14F-4D97-AF65-F5344CB8AC3E}">
        <p14:creationId xmlns:p14="http://schemas.microsoft.com/office/powerpoint/2010/main" val="171006591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74966" y="830287"/>
            <a:ext cx="3854823" cy="4148080"/>
          </a:xfrm>
        </p:spPr>
        <p:txBody>
          <a:bodyPr/>
          <a:lstStyle/>
          <a:p>
            <a:r>
              <a:rPr lang="en-US" altLang="ja-JP" dirty="0"/>
              <a:t>The Routing Information Protocol (RIP)</a:t>
            </a:r>
          </a:p>
          <a:p>
            <a:pPr lvl="1"/>
            <a:r>
              <a:rPr lang="en-US" altLang="ja-JP" dirty="0"/>
              <a:t>Easy to </a:t>
            </a:r>
            <a:r>
              <a:rPr lang="en-US" altLang="ja-JP" dirty="0" err="1"/>
              <a:t>confgure</a:t>
            </a:r>
            <a:endParaRPr lang="en-US" altLang="ja-JP" dirty="0"/>
          </a:p>
          <a:p>
            <a:pPr lvl="1"/>
            <a:r>
              <a:rPr lang="en-US" altLang="ja-JP" dirty="0"/>
              <a:t>Routing updates broadcasted (255.255.255.255) every 30 seconds</a:t>
            </a:r>
          </a:p>
          <a:p>
            <a:pPr lvl="1"/>
            <a:r>
              <a:rPr lang="en-US" altLang="ja-JP" dirty="0"/>
              <a:t>Metric is hop count</a:t>
            </a:r>
          </a:p>
          <a:p>
            <a:pPr lvl="1"/>
            <a:r>
              <a:rPr lang="en-US" altLang="ja-JP" dirty="0"/>
              <a:t>15 hop limit</a:t>
            </a:r>
          </a:p>
          <a:p>
            <a:pPr marL="239713" indent="-285750"/>
            <a:r>
              <a:rPr lang="en-US" altLang="ja-JP" dirty="0"/>
              <a:t>RIPv2</a:t>
            </a:r>
          </a:p>
          <a:p>
            <a:pPr marL="428625" lvl="1" indent="-285750"/>
            <a:r>
              <a:rPr lang="en-US" altLang="ja-JP" b="1" dirty="0"/>
              <a:t>Classless routing protocol </a:t>
            </a:r>
            <a:r>
              <a:rPr lang="en-US" altLang="ja-JP" dirty="0"/>
              <a:t>- supports VLSM and CIDR</a:t>
            </a:r>
          </a:p>
          <a:p>
            <a:pPr marL="428625" lvl="1" indent="-285750"/>
            <a:r>
              <a:rPr lang="en-US" altLang="ja-JP" b="1" dirty="0"/>
              <a:t>Increased efficiency </a:t>
            </a:r>
            <a:r>
              <a:rPr lang="en-US" altLang="ja-JP" dirty="0"/>
              <a:t>– sends updates to multicast address 224.0.0.9</a:t>
            </a:r>
          </a:p>
          <a:p>
            <a:pPr marL="428625" lvl="1" indent="-285750"/>
            <a:r>
              <a:rPr lang="en-US" altLang="ja-JP" b="1" dirty="0"/>
              <a:t>Reduced routing entries </a:t>
            </a:r>
            <a:r>
              <a:rPr lang="en-US" altLang="ja-JP" dirty="0"/>
              <a:t>- supports manual route summarization</a:t>
            </a:r>
          </a:p>
          <a:p>
            <a:pPr marL="428625" lvl="1" indent="-285750"/>
            <a:r>
              <a:rPr lang="en-US" altLang="ja-JP" b="1" dirty="0"/>
              <a:t>Secure</a:t>
            </a:r>
            <a:r>
              <a:rPr lang="en-US" altLang="ja-JP" dirty="0"/>
              <a:t> - supports authentication</a:t>
            </a:r>
          </a:p>
          <a:p>
            <a:pPr lvl="1"/>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Types of Distance Vector Routing Protocols</a:t>
            </a:r>
            <a:r>
              <a:rPr lang="en-US" altLang="en-US" dirty="0"/>
              <a:t/>
            </a:r>
            <a:br>
              <a:rPr lang="en-US" altLang="en-US" dirty="0"/>
            </a:br>
            <a:r>
              <a:rPr lang="en-US" altLang="en-US" dirty="0"/>
              <a:t>Routing Information Protocol</a:t>
            </a:r>
          </a:p>
        </p:txBody>
      </p:sp>
      <p:pic>
        <p:nvPicPr>
          <p:cNvPr id="3" name="Picture 2" descr="Scaling Networks - Mozilla Firefox">
            <a:extLst>
              <a:ext uri="{FF2B5EF4-FFF2-40B4-BE49-F238E27FC236}">
                <a16:creationId xmlns:a16="http://schemas.microsoft.com/office/drawing/2014/main" id="{B4A23579-F963-454B-8DD3-DDACF21D62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06707" y="953212"/>
            <a:ext cx="5125896" cy="1706860"/>
          </a:xfrm>
          <a:prstGeom prst="rect">
            <a:avLst/>
          </a:prstGeom>
        </p:spPr>
      </p:pic>
      <p:sp>
        <p:nvSpPr>
          <p:cNvPr id="4" name="TextBox 3">
            <a:extLst>
              <a:ext uri="{FF2B5EF4-FFF2-40B4-BE49-F238E27FC236}">
                <a16:creationId xmlns:a16="http://schemas.microsoft.com/office/drawing/2014/main" id="{47EDC018-4996-4DD7-92B1-5BD89CDC073D}"/>
              </a:ext>
            </a:extLst>
          </p:cNvPr>
          <p:cNvSpPr txBox="1"/>
          <p:nvPr/>
        </p:nvSpPr>
        <p:spPr>
          <a:xfrm>
            <a:off x="4196015" y="2904327"/>
            <a:ext cx="4684466" cy="946413"/>
          </a:xfrm>
          <a:prstGeom prst="rect">
            <a:avLst/>
          </a:prstGeom>
          <a:noFill/>
        </p:spPr>
        <p:txBody>
          <a:bodyPr wrap="square" rtlCol="0">
            <a:spAutoFit/>
          </a:bodyPr>
          <a:lstStyle/>
          <a:p>
            <a:pPr marL="169863" lvl="0" indent="-169863" defTabSz="684213">
              <a:spcBef>
                <a:spcPts val="600"/>
              </a:spcBef>
              <a:spcAft>
                <a:spcPts val="600"/>
              </a:spcAft>
              <a:buClr>
                <a:srgbClr val="58585B"/>
              </a:buClr>
              <a:buSzPct val="90000"/>
              <a:buFont typeface="Wingdings" panose="05000000000000000000" pitchFamily="2" charset="2"/>
              <a:buChar char="§"/>
            </a:pPr>
            <a:r>
              <a:rPr lang="en-US" altLang="ja-JP" sz="1500" dirty="0">
                <a:solidFill>
                  <a:srgbClr val="000000"/>
                </a:solidFill>
                <a:latin typeface="Arial"/>
                <a:ea typeface="ＭＳ Ｐゴシック" charset="0"/>
              </a:rPr>
              <a:t>RIPng</a:t>
            </a:r>
          </a:p>
          <a:p>
            <a:pPr marL="358775" lvl="1" indent="-215900" defTabSz="684213">
              <a:spcBef>
                <a:spcPts val="300"/>
              </a:spcBef>
              <a:spcAft>
                <a:spcPts val="300"/>
              </a:spcAft>
              <a:buClr>
                <a:srgbClr val="58585B"/>
              </a:buClr>
              <a:buFont typeface="Arial" charset="0"/>
              <a:buChar char="•"/>
            </a:pPr>
            <a:r>
              <a:rPr lang="en-US" altLang="ja-JP" sz="1400" dirty="0">
                <a:solidFill>
                  <a:srgbClr val="000000"/>
                </a:solidFill>
                <a:latin typeface="Arial"/>
                <a:ea typeface="ＭＳ Ｐゴシック" charset="0"/>
              </a:rPr>
              <a:t> IPv6 enabled version of RIP</a:t>
            </a:r>
          </a:p>
          <a:p>
            <a:pPr marL="358775" lvl="1" indent="-215900" defTabSz="684213">
              <a:spcBef>
                <a:spcPts val="300"/>
              </a:spcBef>
              <a:spcAft>
                <a:spcPts val="300"/>
              </a:spcAft>
              <a:buClr>
                <a:srgbClr val="58585B"/>
              </a:buClr>
              <a:buFont typeface="Arial" charset="0"/>
              <a:buChar char="•"/>
            </a:pPr>
            <a:r>
              <a:rPr lang="en-US" altLang="ja-JP" sz="1400" dirty="0">
                <a:solidFill>
                  <a:srgbClr val="000000"/>
                </a:solidFill>
                <a:latin typeface="Arial"/>
                <a:ea typeface="ＭＳ Ｐゴシック" charset="0"/>
              </a:rPr>
              <a:t>15 hop limit and administrative distance is 120</a:t>
            </a:r>
          </a:p>
        </p:txBody>
      </p:sp>
    </p:spTree>
    <p:extLst>
      <p:ext uri="{BB962C8B-B14F-4D97-AF65-F5344CB8AC3E}">
        <p14:creationId xmlns:p14="http://schemas.microsoft.com/office/powerpoint/2010/main" val="21663304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336331" y="2482119"/>
            <a:ext cx="8841898" cy="3347709"/>
          </a:xfrm>
        </p:spPr>
        <p:txBody>
          <a:bodyPr/>
          <a:lstStyle/>
          <a:p>
            <a:r>
              <a:rPr lang="en-US" altLang="ja-JP" dirty="0"/>
              <a:t>EIGRP replaced IGRP in 1992. It includes the following features:</a:t>
            </a:r>
          </a:p>
          <a:p>
            <a:pPr lvl="1"/>
            <a:r>
              <a:rPr lang="en-US" altLang="ja-JP" b="1" dirty="0"/>
              <a:t>Bounded triggered updates </a:t>
            </a:r>
            <a:r>
              <a:rPr lang="en-US" altLang="ja-JP" dirty="0"/>
              <a:t>– sends updates only to routers that need it.</a:t>
            </a:r>
          </a:p>
          <a:p>
            <a:pPr lvl="1"/>
            <a:r>
              <a:rPr lang="en-US" altLang="ja-JP" b="1" dirty="0"/>
              <a:t>Hello keepalive mechanism </a:t>
            </a:r>
            <a:r>
              <a:rPr lang="en-US" altLang="ja-JP" dirty="0"/>
              <a:t>-  Hello messages are periodically exchanged to maintain adjacencies.</a:t>
            </a:r>
          </a:p>
          <a:p>
            <a:pPr lvl="1"/>
            <a:r>
              <a:rPr lang="en-US" altLang="ja-JP" b="1" dirty="0"/>
              <a:t>Maintains a topology table </a:t>
            </a:r>
            <a:r>
              <a:rPr lang="en-US" altLang="ja-JP" dirty="0"/>
              <a:t>- maintains all the routes received from neighbors (not only the best paths) in a topology table.</a:t>
            </a:r>
          </a:p>
          <a:p>
            <a:pPr lvl="1"/>
            <a:r>
              <a:rPr lang="en-US" altLang="ja-JP" b="1" dirty="0"/>
              <a:t>Rapid convergence </a:t>
            </a:r>
            <a:r>
              <a:rPr lang="en-US" altLang="ja-JP" dirty="0"/>
              <a:t>– because it maintains alternate routes.</a:t>
            </a:r>
          </a:p>
          <a:p>
            <a:pPr lvl="1"/>
            <a:r>
              <a:rPr lang="en-US" altLang="ja-JP" b="1" dirty="0"/>
              <a:t>Multiple network layer protocol support </a:t>
            </a:r>
            <a:r>
              <a:rPr lang="en-US" altLang="ja-JP" dirty="0"/>
              <a:t>– uses Protocol Dependent Modules (PDM) to support layer 3 protocols.</a:t>
            </a:r>
          </a:p>
          <a:p>
            <a:pPr marL="0" indent="0">
              <a:buNone/>
            </a:pPr>
            <a:endParaRPr lang="en-US" altLang="ja-JP" dirty="0"/>
          </a:p>
          <a:p>
            <a:pPr lvl="1"/>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Types of Distance Vector Routing Protocols</a:t>
            </a:r>
            <a:r>
              <a:rPr lang="en-US" altLang="en-US" dirty="0"/>
              <a:t/>
            </a:r>
            <a:br>
              <a:rPr lang="en-US" altLang="en-US" dirty="0"/>
            </a:br>
            <a:r>
              <a:rPr lang="en-US" altLang="en-US" dirty="0"/>
              <a:t>Enhanced Interior-Gateway Routing Protocol</a:t>
            </a:r>
          </a:p>
        </p:txBody>
      </p:sp>
      <p:pic>
        <p:nvPicPr>
          <p:cNvPr id="5" name="Picture 4" descr="Scaling Networks - Mozilla Firefox">
            <a:extLst>
              <a:ext uri="{FF2B5EF4-FFF2-40B4-BE49-F238E27FC236}">
                <a16:creationId xmlns:a16="http://schemas.microsoft.com/office/drawing/2014/main" id="{98F78E9D-2467-4DCB-AE65-034AFF2937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23861" y="798944"/>
            <a:ext cx="4830413" cy="1683175"/>
          </a:xfrm>
          <a:prstGeom prst="rect">
            <a:avLst/>
          </a:prstGeom>
        </p:spPr>
      </p:pic>
    </p:spTree>
    <p:extLst>
      <p:ext uri="{BB962C8B-B14F-4D97-AF65-F5344CB8AC3E}">
        <p14:creationId xmlns:p14="http://schemas.microsoft.com/office/powerpoint/2010/main" val="311981865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Types of Distance Vector Routing Protocols</a:t>
            </a:r>
            <a:r>
              <a:rPr lang="en-US" altLang="en-US" dirty="0"/>
              <a:t/>
            </a:r>
            <a:br>
              <a:rPr lang="en-US" altLang="en-US" dirty="0"/>
            </a:br>
            <a:r>
              <a:rPr lang="en-US" altLang="en-US" dirty="0"/>
              <a:t>Packet Tracer - Comparing RIP and EIGRP Path Selection</a:t>
            </a:r>
          </a:p>
        </p:txBody>
      </p:sp>
      <p:pic>
        <p:nvPicPr>
          <p:cNvPr id="6" name="Picture 5" descr="5.2.3.4 Packet Tracer - Comparing RIP and EIGRP Path Selection Instructions.pdf - Mozilla Firefox">
            <a:extLst>
              <a:ext uri="{FF2B5EF4-FFF2-40B4-BE49-F238E27FC236}">
                <a16:creationId xmlns:a16="http://schemas.microsoft.com/office/drawing/2014/main" id="{F2A534AC-814F-46BC-A9F8-969865A0C8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48572" y="1017087"/>
            <a:ext cx="3031701" cy="3770066"/>
          </a:xfrm>
          <a:prstGeom prst="rect">
            <a:avLst/>
          </a:prstGeom>
        </p:spPr>
      </p:pic>
      <p:sp>
        <p:nvSpPr>
          <p:cNvPr id="7" name="Rectangle 6">
            <a:extLst>
              <a:ext uri="{FF2B5EF4-FFF2-40B4-BE49-F238E27FC236}">
                <a16:creationId xmlns:a16="http://schemas.microsoft.com/office/drawing/2014/main" id="{A36E9151-9D0A-410A-8703-230232B5F8E8}"/>
              </a:ext>
            </a:extLst>
          </p:cNvPr>
          <p:cNvSpPr/>
          <p:nvPr/>
        </p:nvSpPr>
        <p:spPr>
          <a:xfrm>
            <a:off x="2948573" y="1026866"/>
            <a:ext cx="3021921" cy="3745617"/>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399628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5.3 Link-State Dynamic Routing</a:t>
            </a:r>
          </a:p>
        </p:txBody>
      </p:sp>
    </p:spTree>
    <p:extLst>
      <p:ext uri="{BB962C8B-B14F-4D97-AF65-F5344CB8AC3E}">
        <p14:creationId xmlns:p14="http://schemas.microsoft.com/office/powerpoint/2010/main" val="20075765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882624" y="714441"/>
            <a:ext cx="4404166" cy="4161378"/>
          </a:xfrm>
        </p:spPr>
        <p:txBody>
          <a:bodyPr/>
          <a:lstStyle/>
          <a:p>
            <a:r>
              <a:rPr lang="en-US" altLang="ja-JP" dirty="0"/>
              <a:t>Link-state routing protocols, also known as shortest path first protocols, are built around </a:t>
            </a:r>
            <a:r>
              <a:rPr lang="en-US" altLang="ja-JP" dirty="0" err="1"/>
              <a:t>Edsger</a:t>
            </a:r>
            <a:r>
              <a:rPr lang="en-US" altLang="ja-JP" dirty="0"/>
              <a:t> Dijkstra's shortest path first (SPF) algorithm.</a:t>
            </a:r>
          </a:p>
          <a:p>
            <a:r>
              <a:rPr lang="en-US" altLang="ja-JP" dirty="0"/>
              <a:t>IPv4 Link-State routing protocols:</a:t>
            </a:r>
          </a:p>
          <a:p>
            <a:pPr lvl="1"/>
            <a:r>
              <a:rPr lang="en-US" altLang="ja-JP" dirty="0"/>
              <a:t>Open Shortest Path First (OSPF)</a:t>
            </a:r>
          </a:p>
          <a:p>
            <a:pPr lvl="1"/>
            <a:r>
              <a:rPr lang="en-US" altLang="ja-JP" dirty="0"/>
              <a:t>Intermediate System-to-Intermediate System (IS-IS)</a:t>
            </a:r>
          </a:p>
          <a:p>
            <a:pPr lvl="1"/>
            <a:endParaRPr lang="en-US" altLang="ja-JP" dirty="0"/>
          </a:p>
          <a:p>
            <a:pPr lvl="1"/>
            <a:endParaRPr lang="en-US" altLang="ja-JP" dirty="0"/>
          </a:p>
          <a:p>
            <a:pPr marL="0" indent="0">
              <a:buNone/>
            </a:pPr>
            <a:endParaRPr lang="en-US" altLang="ja-JP" dirty="0"/>
          </a:p>
          <a:p>
            <a:pPr lvl="1"/>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Routing Protocol Operation</a:t>
            </a:r>
            <a:r>
              <a:rPr lang="en-US" altLang="en-US" dirty="0"/>
              <a:t/>
            </a:r>
            <a:br>
              <a:rPr lang="en-US" altLang="en-US" dirty="0"/>
            </a:br>
            <a:r>
              <a:rPr lang="en-US" altLang="en-US" dirty="0"/>
              <a:t>Shortest Path First Protocols</a:t>
            </a:r>
          </a:p>
        </p:txBody>
      </p:sp>
      <p:pic>
        <p:nvPicPr>
          <p:cNvPr id="7" name="Picture 6" descr="Scaling Networks - Mozilla Firefox">
            <a:extLst>
              <a:ext uri="{FF2B5EF4-FFF2-40B4-BE49-F238E27FC236}">
                <a16:creationId xmlns:a16="http://schemas.microsoft.com/office/drawing/2014/main" id="{592E806A-9FA7-4621-8EF1-3008699C6B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211" y="977967"/>
            <a:ext cx="4625749" cy="3134387"/>
          </a:xfrm>
          <a:prstGeom prst="rect">
            <a:avLst/>
          </a:prstGeom>
        </p:spPr>
      </p:pic>
    </p:spTree>
    <p:extLst>
      <p:ext uri="{BB962C8B-B14F-4D97-AF65-F5344CB8AC3E}">
        <p14:creationId xmlns:p14="http://schemas.microsoft.com/office/powerpoint/2010/main" val="270131747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461951" y="729109"/>
            <a:ext cx="3515794" cy="4062933"/>
          </a:xfrm>
        </p:spPr>
        <p:txBody>
          <a:bodyPr/>
          <a:lstStyle/>
          <a:p>
            <a:r>
              <a:rPr lang="en-US" altLang="ja-JP" dirty="0"/>
              <a:t>All link-state routing protocols apply Dijkstra’s algorithm (also known as shortest path first (SPF)) to calculate the best path route:</a:t>
            </a:r>
          </a:p>
          <a:p>
            <a:pPr lvl="1"/>
            <a:r>
              <a:rPr lang="en-US" altLang="ja-JP" dirty="0"/>
              <a:t>Uses accumulated costs along each path, from source to destination. </a:t>
            </a:r>
          </a:p>
          <a:p>
            <a:pPr lvl="1"/>
            <a:r>
              <a:rPr lang="en-US" altLang="ja-JP" dirty="0"/>
              <a:t>Each router determines its own cost to each destination in the topology.</a:t>
            </a:r>
          </a:p>
          <a:p>
            <a:pPr lvl="1"/>
            <a:endParaRPr lang="en-US" altLang="ja-JP" dirty="0"/>
          </a:p>
          <a:p>
            <a:pPr marL="0" indent="0">
              <a:buNone/>
            </a:pPr>
            <a:endParaRPr lang="en-US" altLang="ja-JP" dirty="0"/>
          </a:p>
          <a:p>
            <a:pPr lvl="1"/>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Routing Protocol Operation</a:t>
            </a:r>
            <a:r>
              <a:rPr lang="en-US" altLang="en-US" dirty="0"/>
              <a:t/>
            </a:r>
            <a:br>
              <a:rPr lang="en-US" altLang="en-US" dirty="0"/>
            </a:br>
            <a:r>
              <a:rPr lang="en-US" altLang="en-US" dirty="0"/>
              <a:t>Dijkstra's Algorithm</a:t>
            </a:r>
          </a:p>
        </p:txBody>
      </p:sp>
      <p:pic>
        <p:nvPicPr>
          <p:cNvPr id="3" name="Picture 2" descr="Scaling Networks - Mozilla Firefox">
            <a:extLst>
              <a:ext uri="{FF2B5EF4-FFF2-40B4-BE49-F238E27FC236}">
                <a16:creationId xmlns:a16="http://schemas.microsoft.com/office/drawing/2014/main" id="{6DCF1454-3BD5-4E1E-B1C2-ED9DAED5887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5030" y="938848"/>
            <a:ext cx="5107558" cy="3085489"/>
          </a:xfrm>
          <a:prstGeom prst="rect">
            <a:avLst/>
          </a:prstGeom>
        </p:spPr>
      </p:pic>
    </p:spTree>
    <p:extLst>
      <p:ext uri="{BB962C8B-B14F-4D97-AF65-F5344CB8AC3E}">
        <p14:creationId xmlns:p14="http://schemas.microsoft.com/office/powerpoint/2010/main" val="11882961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82259" y="841575"/>
            <a:ext cx="3790494" cy="1173039"/>
          </a:xfrm>
        </p:spPr>
        <p:txBody>
          <a:bodyPr/>
          <a:lstStyle/>
          <a:p>
            <a:r>
              <a:rPr lang="en-US" altLang="ja-JP" dirty="0"/>
              <a:t>The table displays the shortest path and the accumulated cost to reach the identified destination networks from the perspective of R4.</a:t>
            </a:r>
          </a:p>
          <a:p>
            <a:pPr lvl="1"/>
            <a:endParaRPr lang="en-US" altLang="ja-JP" dirty="0"/>
          </a:p>
          <a:p>
            <a:pPr marL="0" indent="0">
              <a:buNone/>
            </a:pPr>
            <a:endParaRPr lang="en-US" altLang="ja-JP" dirty="0"/>
          </a:p>
          <a:p>
            <a:pPr lvl="1"/>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Routing Protocol Operation</a:t>
            </a:r>
            <a:r>
              <a:rPr lang="en-US" altLang="en-US" dirty="0"/>
              <a:t/>
            </a:r>
            <a:br>
              <a:rPr lang="en-US" altLang="en-US" dirty="0"/>
            </a:br>
            <a:r>
              <a:rPr lang="en-US" altLang="en-US" dirty="0"/>
              <a:t>SPF Example</a:t>
            </a:r>
          </a:p>
        </p:txBody>
      </p:sp>
      <p:pic>
        <p:nvPicPr>
          <p:cNvPr id="6" name="Picture 5" descr="Scaling Networks - Mozilla Firefox">
            <a:extLst>
              <a:ext uri="{FF2B5EF4-FFF2-40B4-BE49-F238E27FC236}">
                <a16:creationId xmlns:a16="http://schemas.microsoft.com/office/drawing/2014/main" id="{8E51E3D8-296B-4DA9-97D1-F5F897DA4E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88315" y="798943"/>
            <a:ext cx="5214748" cy="3440548"/>
          </a:xfrm>
          <a:prstGeom prst="rect">
            <a:avLst/>
          </a:prstGeom>
        </p:spPr>
      </p:pic>
    </p:spTree>
    <p:extLst>
      <p:ext uri="{BB962C8B-B14F-4D97-AF65-F5344CB8AC3E}">
        <p14:creationId xmlns:p14="http://schemas.microsoft.com/office/powerpoint/2010/main" val="128105764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68940" y="3772926"/>
            <a:ext cx="8417859" cy="1173039"/>
          </a:xfrm>
        </p:spPr>
        <p:txBody>
          <a:bodyPr/>
          <a:lstStyle/>
          <a:p>
            <a:pPr marL="142875" lvl="1" indent="0">
              <a:buNone/>
            </a:pPr>
            <a:r>
              <a:rPr lang="en-US" altLang="ja-JP" dirty="0"/>
              <a:t>Note: This process is the same for both OSPF for IPv4 and OSPF for IPv6.</a:t>
            </a:r>
          </a:p>
          <a:p>
            <a:pPr marL="0" indent="0">
              <a:buNone/>
            </a:pPr>
            <a:endParaRPr lang="en-US" altLang="ja-JP" dirty="0"/>
          </a:p>
          <a:p>
            <a:pPr lvl="1"/>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Link-State Routing Process</a:t>
            </a:r>
          </a:p>
        </p:txBody>
      </p:sp>
      <p:pic>
        <p:nvPicPr>
          <p:cNvPr id="3" name="Picture 2" descr="Scaling Networks - Mozilla Firefox">
            <a:extLst>
              <a:ext uri="{FF2B5EF4-FFF2-40B4-BE49-F238E27FC236}">
                <a16:creationId xmlns:a16="http://schemas.microsoft.com/office/drawing/2014/main" id="{6F19B7C9-80E8-4C9D-A6E8-8549EFF908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8941" y="938695"/>
            <a:ext cx="8528792" cy="2758023"/>
          </a:xfrm>
          <a:prstGeom prst="rect">
            <a:avLst/>
          </a:prstGeom>
        </p:spPr>
      </p:pic>
    </p:spTree>
    <p:extLst>
      <p:ext uri="{BB962C8B-B14F-4D97-AF65-F5344CB8AC3E}">
        <p14:creationId xmlns:p14="http://schemas.microsoft.com/office/powerpoint/2010/main" val="227334741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865391" y="956380"/>
            <a:ext cx="3790494" cy="1173039"/>
          </a:xfrm>
        </p:spPr>
        <p:txBody>
          <a:bodyPr/>
          <a:lstStyle/>
          <a:p>
            <a:r>
              <a:rPr lang="en-US" altLang="ja-JP" dirty="0"/>
              <a:t>The first step in the link-state routing process is that each router learns its own directly connected networks.</a:t>
            </a:r>
          </a:p>
          <a:p>
            <a:pPr lvl="1"/>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smtClean="0"/>
              <a:t>Link and Link-State</a:t>
            </a:r>
            <a:endParaRPr lang="en-US" altLang="en-US" dirty="0"/>
          </a:p>
        </p:txBody>
      </p:sp>
      <p:pic>
        <p:nvPicPr>
          <p:cNvPr id="4" name="Picture 3" descr="Scaling Networks - Mozilla Firefox">
            <a:extLst>
              <a:ext uri="{FF2B5EF4-FFF2-40B4-BE49-F238E27FC236}">
                <a16:creationId xmlns:a16="http://schemas.microsoft.com/office/drawing/2014/main" id="{9FB97EB6-6704-40E8-87ED-4AA81FEA51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3390" y="1134442"/>
            <a:ext cx="4206284" cy="2796989"/>
          </a:xfrm>
          <a:prstGeom prst="rect">
            <a:avLst/>
          </a:prstGeom>
        </p:spPr>
      </p:pic>
      <p:pic>
        <p:nvPicPr>
          <p:cNvPr id="6" name="Picture 5" descr="Scaling Networks - Mozilla Firefox">
            <a:extLst>
              <a:ext uri="{FF2B5EF4-FFF2-40B4-BE49-F238E27FC236}">
                <a16:creationId xmlns:a16="http://schemas.microsoft.com/office/drawing/2014/main" id="{75E7F277-8DA8-4629-8441-5CD45EDA3E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89752" y="1764621"/>
            <a:ext cx="3350111" cy="2876909"/>
          </a:xfrm>
          <a:prstGeom prst="rect">
            <a:avLst/>
          </a:prstGeom>
        </p:spPr>
      </p:pic>
    </p:spTree>
    <p:extLst>
      <p:ext uri="{BB962C8B-B14F-4D97-AF65-F5344CB8AC3E}">
        <p14:creationId xmlns:p14="http://schemas.microsoft.com/office/powerpoint/2010/main" val="31756363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a:t>Chapter 5: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356276064"/>
              </p:ext>
            </p:extLst>
          </p:nvPr>
        </p:nvGraphicFramePr>
        <p:xfrm>
          <a:off x="369273" y="1122081"/>
          <a:ext cx="8319971" cy="2920008"/>
        </p:xfrm>
        <a:graphic>
          <a:graphicData uri="http://schemas.openxmlformats.org/drawingml/2006/table">
            <a:tbl>
              <a:tblPr firstRow="1" bandRow="1">
                <a:tableStyleId>{5C22544A-7EE6-4342-B048-85BDC9FD1C3A}</a:tableStyleId>
              </a:tblPr>
              <a:tblGrid>
                <a:gridCol w="1142164">
                  <a:extLst>
                    <a:ext uri="{9D8B030D-6E8A-4147-A177-3AD203B41FA5}">
                      <a16:colId xmlns:a16="http://schemas.microsoft.com/office/drawing/2014/main" val="20001"/>
                    </a:ext>
                  </a:extLst>
                </a:gridCol>
                <a:gridCol w="1878178">
                  <a:extLst>
                    <a:ext uri="{9D8B030D-6E8A-4147-A177-3AD203B41FA5}">
                      <a16:colId xmlns:a16="http://schemas.microsoft.com/office/drawing/2014/main" val="3156509146"/>
                    </a:ext>
                  </a:extLst>
                </a:gridCol>
                <a:gridCol w="4057611">
                  <a:extLst>
                    <a:ext uri="{9D8B030D-6E8A-4147-A177-3AD203B41FA5}">
                      <a16:colId xmlns:a16="http://schemas.microsoft.com/office/drawing/2014/main" val="20002"/>
                    </a:ext>
                  </a:extLst>
                </a:gridCol>
                <a:gridCol w="1242018">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200" dirty="0">
                          <a:solidFill>
                            <a:schemeClr val="tx1"/>
                          </a:solidFill>
                        </a:rPr>
                        <a:t>5.0.1.2</a:t>
                      </a:r>
                    </a:p>
                  </a:txBody>
                  <a:tcPr anchor="ctr"/>
                </a:tc>
                <a:tc>
                  <a:txBody>
                    <a:bodyPr/>
                    <a:lstStyle/>
                    <a:p>
                      <a:pPr algn="ctr"/>
                      <a:r>
                        <a:rPr lang="en-US" sz="1200" dirty="0">
                          <a:solidFill>
                            <a:schemeClr val="tx1"/>
                          </a:solidFill>
                        </a:rPr>
                        <a:t>Class Activity</a:t>
                      </a:r>
                    </a:p>
                  </a:txBody>
                  <a:tcPr anchor="ctr"/>
                </a:tc>
                <a:tc>
                  <a:txBody>
                    <a:bodyPr/>
                    <a:lstStyle/>
                    <a:p>
                      <a:r>
                        <a:rPr lang="en-US" sz="1200" dirty="0">
                          <a:solidFill>
                            <a:schemeClr val="tx1"/>
                          </a:solidFill>
                        </a:rPr>
                        <a:t>How Much Does This Cost?</a:t>
                      </a:r>
                    </a:p>
                  </a:txBody>
                  <a:tcPr anchor="ctr"/>
                </a:tc>
                <a:tc>
                  <a:txBody>
                    <a:bodyPr/>
                    <a:lstStyle/>
                    <a:p>
                      <a:r>
                        <a:rPr lang="en-US" sz="1200" dirty="0">
                          <a:solidFill>
                            <a:schemeClr val="tx1"/>
                          </a:solidFill>
                        </a:rPr>
                        <a:t>Optional</a:t>
                      </a:r>
                    </a:p>
                  </a:txBody>
                  <a:tcPr anchor="ctr"/>
                </a:tc>
                <a:extLst>
                  <a:ext uri="{0D108BD9-81ED-4DB2-BD59-A6C34878D82A}">
                    <a16:rowId xmlns:a16="http://schemas.microsoft.com/office/drawing/2014/main" val="10001"/>
                  </a:ext>
                </a:extLst>
              </a:tr>
              <a:tr h="292629">
                <a:tc>
                  <a:txBody>
                    <a:bodyPr/>
                    <a:lstStyle/>
                    <a:p>
                      <a:pPr algn="ctr"/>
                      <a:r>
                        <a:rPr lang="en-US" sz="1200" dirty="0">
                          <a:solidFill>
                            <a:schemeClr val="tx1"/>
                          </a:solidFill>
                        </a:rPr>
                        <a:t>5.1.1.9</a:t>
                      </a:r>
                    </a:p>
                  </a:txBody>
                  <a:tcPr anchor="ctr"/>
                </a:tc>
                <a:tc>
                  <a:txBody>
                    <a:bodyPr/>
                    <a:lstStyle/>
                    <a:p>
                      <a:pPr algn="ctr"/>
                      <a:r>
                        <a:rPr lang="en-US" sz="1200" baseline="0" dirty="0" smtClean="0">
                          <a:solidFill>
                            <a:schemeClr val="tx1"/>
                          </a:solidFill>
                        </a:rPr>
                        <a:t>Interactive Activity</a:t>
                      </a:r>
                      <a:endParaRPr lang="en-US" sz="1200" dirty="0">
                        <a:solidFill>
                          <a:schemeClr val="tx1"/>
                        </a:solidFill>
                      </a:endParaRPr>
                    </a:p>
                  </a:txBody>
                  <a:tcPr anchor="ctr"/>
                </a:tc>
                <a:tc>
                  <a:txBody>
                    <a:bodyPr/>
                    <a:lstStyle/>
                    <a:p>
                      <a:r>
                        <a:rPr lang="en-US" sz="1200" dirty="0">
                          <a:solidFill>
                            <a:schemeClr val="tx1"/>
                          </a:solidFill>
                        </a:rPr>
                        <a:t>Classify Dynamic Routing Protocols</a:t>
                      </a:r>
                    </a:p>
                  </a:txBody>
                  <a:tcPr anchor="ctr"/>
                </a:tc>
                <a:tc>
                  <a:txBody>
                    <a:bodyPr/>
                    <a:lstStyle/>
                    <a:p>
                      <a:r>
                        <a:rPr lang="en-US" sz="1200" dirty="0">
                          <a:solidFill>
                            <a:schemeClr val="tx1"/>
                          </a:solidFill>
                        </a:rPr>
                        <a:t>Recommended</a:t>
                      </a:r>
                    </a:p>
                  </a:txBody>
                  <a:tcPr anchor="ctr"/>
                </a:tc>
                <a:extLst>
                  <a:ext uri="{0D108BD9-81ED-4DB2-BD59-A6C34878D82A}">
                    <a16:rowId xmlns:a16="http://schemas.microsoft.com/office/drawing/2014/main" val="10002"/>
                  </a:ext>
                </a:extLst>
              </a:tr>
              <a:tr h="292629">
                <a:tc>
                  <a:txBody>
                    <a:bodyPr/>
                    <a:lstStyle/>
                    <a:p>
                      <a:pPr algn="ctr"/>
                      <a:r>
                        <a:rPr lang="en-US" sz="1200" dirty="0">
                          <a:solidFill>
                            <a:schemeClr val="tx1"/>
                          </a:solidFill>
                        </a:rPr>
                        <a:t>5.1.1.10</a:t>
                      </a:r>
                    </a:p>
                  </a:txBody>
                  <a:tcPr anchor="ctr"/>
                </a:tc>
                <a:tc>
                  <a:txBody>
                    <a:bodyPr/>
                    <a:lstStyle/>
                    <a:p>
                      <a:pPr algn="ctr"/>
                      <a:r>
                        <a:rPr lang="en-US" sz="1200" baseline="0" dirty="0" smtClean="0">
                          <a:solidFill>
                            <a:schemeClr val="tx1"/>
                          </a:solidFill>
                        </a:rPr>
                        <a:t>Interactive Activity</a:t>
                      </a:r>
                      <a:endParaRPr lang="en-US" sz="1200" dirty="0">
                        <a:solidFill>
                          <a:schemeClr val="tx1"/>
                        </a:solidFill>
                      </a:endParaRPr>
                    </a:p>
                  </a:txBody>
                  <a:tcPr anchor="ctr"/>
                </a:tc>
                <a:tc>
                  <a:txBody>
                    <a:bodyPr/>
                    <a:lstStyle/>
                    <a:p>
                      <a:r>
                        <a:rPr lang="en-US" sz="1200" dirty="0">
                          <a:solidFill>
                            <a:schemeClr val="tx1"/>
                          </a:solidFill>
                        </a:rPr>
                        <a:t>Compare</a:t>
                      </a:r>
                      <a:r>
                        <a:rPr lang="en-US" sz="1200" baseline="0" dirty="0">
                          <a:solidFill>
                            <a:schemeClr val="tx1"/>
                          </a:solidFill>
                        </a:rPr>
                        <a:t> Routing Protocols</a:t>
                      </a:r>
                      <a:endParaRPr lang="en-US" sz="1200" dirty="0">
                        <a:solidFill>
                          <a:schemeClr val="tx1"/>
                        </a:solidFill>
                      </a:endParaRPr>
                    </a:p>
                  </a:txBody>
                  <a:tcPr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Recommended</a:t>
                      </a:r>
                    </a:p>
                  </a:txBody>
                  <a:tcPr anchor="ctr"/>
                </a:tc>
                <a:extLst>
                  <a:ext uri="{0D108BD9-81ED-4DB2-BD59-A6C34878D82A}">
                    <a16:rowId xmlns:a16="http://schemas.microsoft.com/office/drawing/2014/main" val="10003"/>
                  </a:ext>
                </a:extLst>
              </a:tr>
              <a:tr h="292629">
                <a:tc>
                  <a:txBody>
                    <a:bodyPr/>
                    <a:lstStyle/>
                    <a:p>
                      <a:pPr algn="ctr"/>
                      <a:r>
                        <a:rPr lang="en-US" sz="1200" dirty="0">
                          <a:solidFill>
                            <a:schemeClr val="tx1"/>
                          </a:solidFill>
                        </a:rPr>
                        <a:t>5.1.1.11</a:t>
                      </a:r>
                    </a:p>
                  </a:txBody>
                  <a:tcPr anchor="ctr"/>
                </a:tc>
                <a:tc>
                  <a:txBody>
                    <a:bodyPr/>
                    <a:lstStyle/>
                    <a:p>
                      <a:pPr algn="ctr"/>
                      <a:r>
                        <a:rPr lang="en-US" sz="1200" dirty="0" smtClean="0">
                          <a:solidFill>
                            <a:schemeClr val="tx1"/>
                          </a:solidFill>
                        </a:rPr>
                        <a:t>Interactive Activity</a:t>
                      </a:r>
                      <a:endParaRPr lang="en-US" sz="1200" dirty="0">
                        <a:solidFill>
                          <a:schemeClr val="tx1"/>
                        </a:solidFill>
                      </a:endParaRPr>
                    </a:p>
                  </a:txBody>
                  <a:tcPr anchor="ctr"/>
                </a:tc>
                <a:tc>
                  <a:txBody>
                    <a:bodyPr/>
                    <a:lstStyle/>
                    <a:p>
                      <a:r>
                        <a:rPr lang="en-US" sz="1200" dirty="0">
                          <a:solidFill>
                            <a:schemeClr val="tx1"/>
                          </a:solidFill>
                        </a:rPr>
                        <a:t>Match the Metric to the Protocol</a:t>
                      </a:r>
                    </a:p>
                  </a:txBody>
                  <a:tcPr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Recommended</a:t>
                      </a:r>
                    </a:p>
                  </a:txBody>
                  <a:tcPr anchor="ctr"/>
                </a:tc>
                <a:extLst>
                  <a:ext uri="{0D108BD9-81ED-4DB2-BD59-A6C34878D82A}">
                    <a16:rowId xmlns:a16="http://schemas.microsoft.com/office/drawing/2014/main" val="10004"/>
                  </a:ext>
                </a:extLst>
              </a:tr>
              <a:tr h="292629">
                <a:tc>
                  <a:txBody>
                    <a:bodyPr/>
                    <a:lstStyle/>
                    <a:p>
                      <a:pPr algn="ctr"/>
                      <a:r>
                        <a:rPr lang="en-US" sz="1200" dirty="0">
                          <a:solidFill>
                            <a:schemeClr val="tx1"/>
                          </a:solidFill>
                        </a:rPr>
                        <a:t>5.2.1.6</a:t>
                      </a:r>
                    </a:p>
                  </a:txBody>
                  <a:tcPr anchor="ctr"/>
                </a:tc>
                <a:tc>
                  <a:txBody>
                    <a:bodyPr/>
                    <a:lstStyle/>
                    <a:p>
                      <a:pPr algn="ctr"/>
                      <a:r>
                        <a:rPr lang="en-US" sz="1200" dirty="0">
                          <a:solidFill>
                            <a:schemeClr val="tx1"/>
                          </a:solidFill>
                        </a:rPr>
                        <a:t>Packet Tracer</a:t>
                      </a:r>
                    </a:p>
                  </a:txBody>
                  <a:tcPr anchor="ctr"/>
                </a:tc>
                <a:tc>
                  <a:txBody>
                    <a:bodyPr/>
                    <a:lstStyle/>
                    <a:p>
                      <a:r>
                        <a:rPr lang="en-US" sz="1200" dirty="0">
                          <a:solidFill>
                            <a:schemeClr val="tx1"/>
                          </a:solidFill>
                        </a:rPr>
                        <a:t>Investigating</a:t>
                      </a:r>
                      <a:r>
                        <a:rPr lang="en-US" sz="1200" baseline="0" dirty="0">
                          <a:solidFill>
                            <a:schemeClr val="tx1"/>
                          </a:solidFill>
                        </a:rPr>
                        <a:t> Convergence</a:t>
                      </a:r>
                      <a:endParaRPr lang="en-US" sz="1200" dirty="0">
                        <a:solidFill>
                          <a:schemeClr val="tx1"/>
                        </a:solidFill>
                      </a:endParaRPr>
                    </a:p>
                  </a:txBody>
                  <a:tcPr anchor="ctr"/>
                </a:tc>
                <a:tc>
                  <a:txBody>
                    <a:bodyPr/>
                    <a:lstStyle/>
                    <a:p>
                      <a:r>
                        <a:rPr lang="en-US" sz="1200" dirty="0">
                          <a:solidFill>
                            <a:schemeClr val="tx1"/>
                          </a:solidFill>
                        </a:rPr>
                        <a:t>Optional</a:t>
                      </a:r>
                    </a:p>
                  </a:txBody>
                  <a:tcPr anchor="ctr"/>
                </a:tc>
                <a:extLst>
                  <a:ext uri="{0D108BD9-81ED-4DB2-BD59-A6C34878D82A}">
                    <a16:rowId xmlns:a16="http://schemas.microsoft.com/office/drawing/2014/main" val="10005"/>
                  </a:ext>
                </a:extLst>
              </a:tr>
              <a:tr h="292629">
                <a:tc>
                  <a:txBody>
                    <a:bodyPr/>
                    <a:lstStyle/>
                    <a:p>
                      <a:pPr algn="ctr"/>
                      <a:r>
                        <a:rPr lang="en-US" sz="1200" dirty="0">
                          <a:solidFill>
                            <a:schemeClr val="tx1"/>
                          </a:solidFill>
                        </a:rPr>
                        <a:t>5.2.2.3</a:t>
                      </a:r>
                    </a:p>
                  </a:txBody>
                  <a:tcPr anchor="ctr"/>
                </a:tc>
                <a:tc>
                  <a:txBody>
                    <a:bodyPr/>
                    <a:lstStyle/>
                    <a:p>
                      <a:pPr algn="ctr"/>
                      <a:r>
                        <a:rPr lang="en-US" sz="1200" dirty="0" smtClean="0">
                          <a:solidFill>
                            <a:schemeClr val="tx1"/>
                          </a:solidFill>
                        </a:rPr>
                        <a:t>Interactive</a:t>
                      </a:r>
                      <a:r>
                        <a:rPr lang="en-US" sz="1200" baseline="0" dirty="0" smtClean="0">
                          <a:solidFill>
                            <a:schemeClr val="tx1"/>
                          </a:solidFill>
                        </a:rPr>
                        <a:t> </a:t>
                      </a:r>
                      <a:r>
                        <a:rPr lang="en-US" sz="1200" dirty="0" smtClean="0">
                          <a:solidFill>
                            <a:schemeClr val="tx1"/>
                          </a:solidFill>
                        </a:rPr>
                        <a:t>Activity</a:t>
                      </a:r>
                      <a:endParaRPr lang="en-US" sz="1200" dirty="0">
                        <a:solidFill>
                          <a:schemeClr val="tx1"/>
                        </a:solidFill>
                      </a:endParaRPr>
                    </a:p>
                  </a:txBody>
                  <a:tcPr anchor="ctr"/>
                </a:tc>
                <a:tc>
                  <a:txBody>
                    <a:bodyPr/>
                    <a:lstStyle/>
                    <a:p>
                      <a:r>
                        <a:rPr lang="en-US" sz="1200" dirty="0">
                          <a:solidFill>
                            <a:schemeClr val="tx1"/>
                          </a:solidFill>
                        </a:rPr>
                        <a:t>Identify Distance Vector</a:t>
                      </a:r>
                      <a:r>
                        <a:rPr lang="en-US" sz="1200" baseline="0" dirty="0">
                          <a:solidFill>
                            <a:schemeClr val="tx1"/>
                          </a:solidFill>
                        </a:rPr>
                        <a:t> Terminology</a:t>
                      </a:r>
                      <a:endParaRPr lang="en-US" sz="1200" dirty="0">
                        <a:solidFill>
                          <a:schemeClr val="tx1"/>
                        </a:solidFill>
                      </a:endParaRPr>
                    </a:p>
                  </a:txBody>
                  <a:tcPr anchor="ctr"/>
                </a:tc>
                <a:tc>
                  <a:txBody>
                    <a:bodyPr/>
                    <a:lstStyle/>
                    <a:p>
                      <a:r>
                        <a:rPr lang="en-US" sz="1200" dirty="0">
                          <a:solidFill>
                            <a:schemeClr val="tx1"/>
                          </a:solidFill>
                        </a:rPr>
                        <a:t>Recommended</a:t>
                      </a:r>
                    </a:p>
                  </a:txBody>
                  <a:tcPr anchor="ctr"/>
                </a:tc>
                <a:extLst>
                  <a:ext uri="{0D108BD9-81ED-4DB2-BD59-A6C34878D82A}">
                    <a16:rowId xmlns:a16="http://schemas.microsoft.com/office/drawing/2014/main" val="10006"/>
                  </a:ext>
                </a:extLst>
              </a:tr>
              <a:tr h="292629">
                <a:tc>
                  <a:txBody>
                    <a:bodyPr/>
                    <a:lstStyle/>
                    <a:p>
                      <a:pPr algn="ctr"/>
                      <a:r>
                        <a:rPr lang="en-US" sz="1200" dirty="0">
                          <a:solidFill>
                            <a:schemeClr val="tx1"/>
                          </a:solidFill>
                        </a:rPr>
                        <a:t>5.2.3.3</a:t>
                      </a:r>
                    </a:p>
                  </a:txBody>
                  <a:tcPr anchor="ctr"/>
                </a:tc>
                <a:tc>
                  <a:txBody>
                    <a:bodyPr/>
                    <a:lstStyle/>
                    <a:p>
                      <a:pPr algn="ctr"/>
                      <a:r>
                        <a:rPr lang="en-US" sz="1200" baseline="0" dirty="0" smtClean="0">
                          <a:solidFill>
                            <a:schemeClr val="tx1"/>
                          </a:solidFill>
                        </a:rPr>
                        <a:t>Interactive Activity</a:t>
                      </a:r>
                      <a:endParaRPr lang="en-US" sz="1200" dirty="0">
                        <a:solidFill>
                          <a:schemeClr val="tx1"/>
                        </a:solidFill>
                      </a:endParaRPr>
                    </a:p>
                  </a:txBody>
                  <a:tcPr anchor="ctr"/>
                </a:tc>
                <a:tc>
                  <a:txBody>
                    <a:bodyPr/>
                    <a:lstStyle/>
                    <a:p>
                      <a:r>
                        <a:rPr lang="en-US" sz="1200" dirty="0">
                          <a:solidFill>
                            <a:schemeClr val="tx1"/>
                          </a:solidFill>
                        </a:rPr>
                        <a:t>Compare RIP and EIGRP</a:t>
                      </a:r>
                    </a:p>
                  </a:txBody>
                  <a:tcPr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Recommended</a:t>
                      </a:r>
                    </a:p>
                  </a:txBody>
                  <a:tcPr anchor="ctr"/>
                </a:tc>
                <a:extLst>
                  <a:ext uri="{0D108BD9-81ED-4DB2-BD59-A6C34878D82A}">
                    <a16:rowId xmlns:a16="http://schemas.microsoft.com/office/drawing/2014/main" val="10007"/>
                  </a:ext>
                </a:extLst>
              </a:tr>
              <a:tr h="292629">
                <a:tc>
                  <a:txBody>
                    <a:bodyPr/>
                    <a:lstStyle/>
                    <a:p>
                      <a:pPr algn="ctr"/>
                      <a:r>
                        <a:rPr lang="en-US" sz="1200" dirty="0">
                          <a:solidFill>
                            <a:schemeClr val="tx1"/>
                          </a:solidFill>
                        </a:rPr>
                        <a:t>5.2.3.4</a:t>
                      </a:r>
                    </a:p>
                  </a:txBody>
                  <a:tcPr anchor="ctr"/>
                </a:tc>
                <a:tc>
                  <a:txBody>
                    <a:bodyPr/>
                    <a:lstStyle/>
                    <a:p>
                      <a:pPr algn="ctr"/>
                      <a:r>
                        <a:rPr lang="en-US" sz="1200" dirty="0">
                          <a:solidFill>
                            <a:schemeClr val="tx1"/>
                          </a:solidFill>
                        </a:rPr>
                        <a:t>Packet Tracer</a:t>
                      </a:r>
                    </a:p>
                  </a:txBody>
                  <a:tcPr anchor="ctr"/>
                </a:tc>
                <a:tc>
                  <a:txBody>
                    <a:bodyPr/>
                    <a:lstStyle/>
                    <a:p>
                      <a:r>
                        <a:rPr lang="en-US" sz="1200" dirty="0">
                          <a:solidFill>
                            <a:schemeClr val="tx1"/>
                          </a:solidFill>
                        </a:rPr>
                        <a:t>Comparing RIP and EIGRP Path Selection</a:t>
                      </a:r>
                    </a:p>
                  </a:txBody>
                  <a:tcPr anchor="ctr"/>
                </a:tc>
                <a:tc>
                  <a:txBody>
                    <a:bodyPr/>
                    <a:lstStyle/>
                    <a:p>
                      <a:r>
                        <a:rPr lang="en-US" sz="1200" dirty="0">
                          <a:solidFill>
                            <a:schemeClr val="tx1"/>
                          </a:solidFill>
                        </a:rPr>
                        <a:t>Optional</a:t>
                      </a:r>
                    </a:p>
                  </a:txBody>
                  <a:tcPr anchor="ctr"/>
                </a:tc>
                <a:extLst>
                  <a:ext uri="{0D108BD9-81ED-4DB2-BD59-A6C34878D82A}">
                    <a16:rowId xmlns:a16="http://schemas.microsoft.com/office/drawing/2014/main" val="10008"/>
                  </a:ext>
                </a:extLst>
              </a:tr>
              <a:tr h="292629">
                <a:tc>
                  <a:txBody>
                    <a:bodyPr/>
                    <a:lstStyle/>
                    <a:p>
                      <a:pPr algn="ctr"/>
                      <a:r>
                        <a:rPr lang="en-US" sz="1200" dirty="0">
                          <a:solidFill>
                            <a:schemeClr val="tx1"/>
                          </a:solidFill>
                        </a:rPr>
                        <a:t>5.3.2.9</a:t>
                      </a:r>
                    </a:p>
                  </a:txBody>
                  <a:tcPr anchor="ctr"/>
                </a:tc>
                <a:tc>
                  <a:txBody>
                    <a:bodyPr/>
                    <a:lstStyle/>
                    <a:p>
                      <a:pPr algn="ctr"/>
                      <a:r>
                        <a:rPr lang="en-US" sz="1200" dirty="0" smtClean="0">
                          <a:solidFill>
                            <a:schemeClr val="tx1"/>
                          </a:solidFill>
                        </a:rPr>
                        <a:t>Interactive</a:t>
                      </a:r>
                      <a:r>
                        <a:rPr lang="en-US" sz="1200" baseline="0" dirty="0" smtClean="0">
                          <a:solidFill>
                            <a:schemeClr val="tx1"/>
                          </a:solidFill>
                        </a:rPr>
                        <a:t> </a:t>
                      </a:r>
                      <a:r>
                        <a:rPr lang="en-US" sz="1200" dirty="0" smtClean="0">
                          <a:solidFill>
                            <a:schemeClr val="tx1"/>
                          </a:solidFill>
                        </a:rPr>
                        <a:t>Activity</a:t>
                      </a:r>
                      <a:endParaRPr lang="en-US" sz="1200" dirty="0">
                        <a:solidFill>
                          <a:schemeClr val="tx1"/>
                        </a:solidFill>
                      </a:endParaRPr>
                    </a:p>
                  </a:txBody>
                  <a:tcPr anchor="ctr"/>
                </a:tc>
                <a:tc>
                  <a:txBody>
                    <a:bodyPr/>
                    <a:lstStyle/>
                    <a:p>
                      <a:r>
                        <a:rPr lang="en-US" sz="1200" dirty="0">
                          <a:solidFill>
                            <a:schemeClr val="tx1"/>
                          </a:solidFill>
                        </a:rPr>
                        <a:t>Building the Link-State</a:t>
                      </a:r>
                      <a:r>
                        <a:rPr lang="en-US" sz="1200" baseline="0" dirty="0">
                          <a:solidFill>
                            <a:schemeClr val="tx1"/>
                          </a:solidFill>
                        </a:rPr>
                        <a:t> Database and SPF Tree</a:t>
                      </a:r>
                      <a:endParaRPr lang="en-US" sz="1200" dirty="0">
                        <a:solidFill>
                          <a:schemeClr val="tx1"/>
                        </a:solidFill>
                      </a:endParaRPr>
                    </a:p>
                  </a:txBody>
                  <a:tcPr anchor="ctr"/>
                </a:tc>
                <a:tc>
                  <a:txBody>
                    <a:bodyPr/>
                    <a:lstStyle/>
                    <a:p>
                      <a:r>
                        <a:rPr lang="en-US" sz="1200" dirty="0">
                          <a:solidFill>
                            <a:schemeClr val="tx1"/>
                          </a:solidFill>
                        </a:rPr>
                        <a:t>Recommended</a:t>
                      </a:r>
                    </a:p>
                  </a:txBody>
                  <a:tcPr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234412" y="4228928"/>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865391" y="956380"/>
            <a:ext cx="3790494" cy="3107077"/>
          </a:xfrm>
        </p:spPr>
        <p:txBody>
          <a:bodyPr/>
          <a:lstStyle/>
          <a:p>
            <a:r>
              <a:rPr lang="en-US" altLang="ja-JP" dirty="0"/>
              <a:t>The second step in the link-state routing process is that each router uses a Hello protocol to discover any neighbors on its links.</a:t>
            </a:r>
          </a:p>
          <a:p>
            <a:r>
              <a:rPr lang="en-US" altLang="ja-JP" dirty="0"/>
              <a:t>When two link-state routers learn that they are neighbors, they form an adjacency. </a:t>
            </a:r>
          </a:p>
          <a:p>
            <a:r>
              <a:rPr lang="en-US" altLang="ja-JP" dirty="0"/>
              <a:t> If a router stops receiving Hello packets from a neighbor, that neighbor is considered unreachable.</a:t>
            </a:r>
          </a:p>
          <a:p>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Say Hello</a:t>
            </a:r>
          </a:p>
        </p:txBody>
      </p:sp>
      <p:pic>
        <p:nvPicPr>
          <p:cNvPr id="3" name="Picture 2" descr="Scaling Networks - Mozilla Firefox">
            <a:extLst>
              <a:ext uri="{FF2B5EF4-FFF2-40B4-BE49-F238E27FC236}">
                <a16:creationId xmlns:a16="http://schemas.microsoft.com/office/drawing/2014/main" id="{2F582808-2650-4893-B86E-75619AD6A6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686" y="894840"/>
            <a:ext cx="4649541" cy="3051260"/>
          </a:xfrm>
          <a:prstGeom prst="rect">
            <a:avLst/>
          </a:prstGeom>
        </p:spPr>
      </p:pic>
    </p:spTree>
    <p:extLst>
      <p:ext uri="{BB962C8B-B14F-4D97-AF65-F5344CB8AC3E}">
        <p14:creationId xmlns:p14="http://schemas.microsoft.com/office/powerpoint/2010/main" val="404045551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71145" y="917261"/>
            <a:ext cx="3931430" cy="3605841"/>
          </a:xfrm>
        </p:spPr>
        <p:txBody>
          <a:bodyPr/>
          <a:lstStyle/>
          <a:p>
            <a:r>
              <a:rPr lang="en-US" altLang="ja-JP" dirty="0"/>
              <a:t>The third step in the link-state routing process is that each router builds a link-state packet (LSP) that contains the link-state information about its links.</a:t>
            </a:r>
          </a:p>
          <a:p>
            <a:r>
              <a:rPr lang="en-US" altLang="ja-JP" dirty="0"/>
              <a:t>R1 LSP (in diagram) would contain:</a:t>
            </a:r>
          </a:p>
          <a:p>
            <a:pPr lvl="1"/>
            <a:r>
              <a:rPr lang="en-US" altLang="ja-JP" dirty="0"/>
              <a:t>R1; Ethernet network 10.1.0.0/16; Cost 2</a:t>
            </a:r>
          </a:p>
          <a:p>
            <a:pPr lvl="1"/>
            <a:r>
              <a:rPr lang="en-US" altLang="ja-JP" dirty="0"/>
              <a:t>R1 -&gt; R2; Serial point-to-point network; 10.2.0.0/16; Cost 20</a:t>
            </a:r>
          </a:p>
          <a:p>
            <a:pPr lvl="1"/>
            <a:r>
              <a:rPr lang="en-US" altLang="ja-JP" dirty="0"/>
              <a:t>R1 -&gt; R3; Serial point-to-point network; 10.3.0.0/16; Cost 5</a:t>
            </a:r>
          </a:p>
          <a:p>
            <a:pPr lvl="1"/>
            <a:r>
              <a:rPr lang="en-US" altLang="ja-JP" dirty="0"/>
              <a:t>R1 -&gt; R4; Serial point-to-point network; 10.4.0.0/16; Cost 20</a:t>
            </a:r>
          </a:p>
          <a:p>
            <a:endParaRPr lang="en-US" altLang="ja-JP" dirty="0"/>
          </a:p>
          <a:p>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Building the Link-State Packet</a:t>
            </a:r>
          </a:p>
        </p:txBody>
      </p:sp>
      <p:pic>
        <p:nvPicPr>
          <p:cNvPr id="4" name="Picture 3" descr="Scaling Networks - Mozilla Firefox">
            <a:extLst>
              <a:ext uri="{FF2B5EF4-FFF2-40B4-BE49-F238E27FC236}">
                <a16:creationId xmlns:a16="http://schemas.microsoft.com/office/drawing/2014/main" id="{540B26AE-0427-427F-9F61-9D60C12B16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46584" y="895901"/>
            <a:ext cx="4508432" cy="3149795"/>
          </a:xfrm>
          <a:prstGeom prst="rect">
            <a:avLst/>
          </a:prstGeom>
        </p:spPr>
      </p:pic>
    </p:spTree>
    <p:extLst>
      <p:ext uri="{BB962C8B-B14F-4D97-AF65-F5344CB8AC3E}">
        <p14:creationId xmlns:p14="http://schemas.microsoft.com/office/powerpoint/2010/main" val="112731843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39119" y="716778"/>
            <a:ext cx="3931430" cy="4243524"/>
          </a:xfrm>
        </p:spPr>
        <p:txBody>
          <a:bodyPr/>
          <a:lstStyle/>
          <a:p>
            <a:r>
              <a:rPr lang="en-US" altLang="ja-JP" dirty="0"/>
              <a:t>The fourth step in the link-state routing process is that each router floods the LSP to all neighbors.</a:t>
            </a:r>
          </a:p>
          <a:p>
            <a:r>
              <a:rPr lang="en-US" altLang="ja-JP" dirty="0"/>
              <a:t>An LSP only needs to be sent:</a:t>
            </a:r>
          </a:p>
          <a:p>
            <a:pPr lvl="1"/>
            <a:r>
              <a:rPr lang="en-US" altLang="ja-JP" dirty="0"/>
              <a:t>During initial startup of the routing protocol process on that router (e.g., router restart)</a:t>
            </a:r>
          </a:p>
          <a:p>
            <a:pPr lvl="1"/>
            <a:r>
              <a:rPr lang="en-US" altLang="ja-JP" dirty="0"/>
              <a:t>Whenever there is a change in the topology (e.g., a link going down)</a:t>
            </a:r>
          </a:p>
          <a:p>
            <a:r>
              <a:rPr lang="en-US" altLang="ja-JP" dirty="0"/>
              <a:t> An LSP also includes sequence numbers and aging information:</a:t>
            </a:r>
          </a:p>
          <a:p>
            <a:pPr lvl="1"/>
            <a:r>
              <a:rPr lang="en-US" altLang="ja-JP" dirty="0"/>
              <a:t>used by each router to determine if it has already received the LSP.</a:t>
            </a:r>
          </a:p>
          <a:p>
            <a:pPr lvl="1"/>
            <a:r>
              <a:rPr lang="en-US" altLang="ja-JP" dirty="0"/>
              <a:t>used to determine if the LSP has newer information.</a:t>
            </a:r>
          </a:p>
          <a:p>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Flooding the LSP</a:t>
            </a:r>
          </a:p>
        </p:txBody>
      </p:sp>
      <p:pic>
        <p:nvPicPr>
          <p:cNvPr id="3" name="Picture 2" descr="Scaling Networks - Mozilla Firefox">
            <a:extLst>
              <a:ext uri="{FF2B5EF4-FFF2-40B4-BE49-F238E27FC236}">
                <a16:creationId xmlns:a16="http://schemas.microsoft.com/office/drawing/2014/main" id="{294667B8-78C8-44B4-BDB8-C3D139FE7D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31399" y="858583"/>
            <a:ext cx="5037727" cy="3204874"/>
          </a:xfrm>
          <a:prstGeom prst="rect">
            <a:avLst/>
          </a:prstGeom>
        </p:spPr>
      </p:pic>
    </p:spTree>
    <p:extLst>
      <p:ext uri="{BB962C8B-B14F-4D97-AF65-F5344CB8AC3E}">
        <p14:creationId xmlns:p14="http://schemas.microsoft.com/office/powerpoint/2010/main" val="3165591006"/>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88017" y="798944"/>
            <a:ext cx="8787042" cy="1465052"/>
          </a:xfrm>
        </p:spPr>
        <p:txBody>
          <a:bodyPr/>
          <a:lstStyle/>
          <a:p>
            <a:r>
              <a:rPr lang="en-US" altLang="ja-JP" dirty="0"/>
              <a:t>The final step in the link-state routing process is that each router uses the database to construct a complete map of the topology and computes the best path to each destination network. </a:t>
            </a:r>
          </a:p>
          <a:p>
            <a:endParaRPr lang="en-US" altLang="ja-JP" dirty="0"/>
          </a:p>
          <a:p>
            <a:pPr marL="142875" lvl="1" indent="0">
              <a:buNone/>
            </a:pP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Building the Link-State Database</a:t>
            </a:r>
          </a:p>
        </p:txBody>
      </p:sp>
      <p:pic>
        <p:nvPicPr>
          <p:cNvPr id="4" name="Picture 3" descr="Scaling Networks - Mozilla Firefox">
            <a:extLst>
              <a:ext uri="{FF2B5EF4-FFF2-40B4-BE49-F238E27FC236}">
                <a16:creationId xmlns:a16="http://schemas.microsoft.com/office/drawing/2014/main" id="{CF076B39-0747-417D-A98E-FA923DFF34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41775" y="1439684"/>
            <a:ext cx="5306687" cy="3453290"/>
          </a:xfrm>
          <a:prstGeom prst="rect">
            <a:avLst/>
          </a:prstGeom>
        </p:spPr>
      </p:pic>
    </p:spTree>
    <p:extLst>
      <p:ext uri="{BB962C8B-B14F-4D97-AF65-F5344CB8AC3E}">
        <p14:creationId xmlns:p14="http://schemas.microsoft.com/office/powerpoint/2010/main" val="103143996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452171" y="800844"/>
            <a:ext cx="3525574" cy="3714378"/>
          </a:xfrm>
        </p:spPr>
        <p:txBody>
          <a:bodyPr/>
          <a:lstStyle/>
          <a:p>
            <a:r>
              <a:rPr lang="en-US" altLang="ja-JP" dirty="0"/>
              <a:t>Each router uses the link-state database and SPF algorithm to construct the SPF tree.</a:t>
            </a:r>
          </a:p>
          <a:p>
            <a:pPr marL="387350" lvl="2" indent="-171450"/>
            <a:r>
              <a:rPr lang="en-US" altLang="ja-JP" sz="1400" dirty="0"/>
              <a:t>R1 identifies its directly connected networks and costs.</a:t>
            </a:r>
          </a:p>
          <a:p>
            <a:pPr marL="387350" lvl="2" indent="-171450"/>
            <a:r>
              <a:rPr lang="en-US" altLang="ja-JP" sz="1400" dirty="0"/>
              <a:t>R1 adds any unknown networks and associated costs.</a:t>
            </a:r>
          </a:p>
          <a:p>
            <a:pPr marL="387350" lvl="2" indent="-171450"/>
            <a:r>
              <a:rPr lang="en-US" altLang="ja-JP" sz="1400" dirty="0"/>
              <a:t>The SPF algorithm then calculates the shortest paths to reach each individual network resulting in the SPF tree shown in the diagram.</a:t>
            </a:r>
          </a:p>
          <a:p>
            <a:r>
              <a:rPr lang="en-US" altLang="ja-JP" dirty="0"/>
              <a:t>Each router constructs its own SPF tree independently from all other routers.</a:t>
            </a:r>
          </a:p>
          <a:p>
            <a:pPr marL="387350" lvl="2" indent="-171450"/>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Building the SPF Tree</a:t>
            </a:r>
          </a:p>
        </p:txBody>
      </p:sp>
      <p:pic>
        <p:nvPicPr>
          <p:cNvPr id="3" name="Picture 2" descr="Scaling Networks - Mozilla Firefox">
            <a:extLst>
              <a:ext uri="{FF2B5EF4-FFF2-40B4-BE49-F238E27FC236}">
                <a16:creationId xmlns:a16="http://schemas.microsoft.com/office/drawing/2014/main" id="{EF7ED07D-BA3D-4E79-A747-380A5F42AC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4271" y="1021975"/>
            <a:ext cx="5131986" cy="2743201"/>
          </a:xfrm>
          <a:prstGeom prst="rect">
            <a:avLst/>
          </a:prstGeom>
        </p:spPr>
      </p:pic>
    </p:spTree>
    <p:extLst>
      <p:ext uri="{BB962C8B-B14F-4D97-AF65-F5344CB8AC3E}">
        <p14:creationId xmlns:p14="http://schemas.microsoft.com/office/powerpoint/2010/main" val="176238684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5452171" y="800844"/>
            <a:ext cx="3525574" cy="3714378"/>
          </a:xfrm>
        </p:spPr>
        <p:txBody>
          <a:bodyPr/>
          <a:lstStyle/>
          <a:p>
            <a:pPr marL="171450" indent="-171450"/>
            <a:r>
              <a:rPr lang="en-US" altLang="ja-JP" dirty="0"/>
              <a:t>Using the shortest path information </a:t>
            </a:r>
            <a:r>
              <a:rPr lang="en-US" altLang="ja-JP" dirty="0" smtClean="0"/>
              <a:t>      determined </a:t>
            </a:r>
            <a:r>
              <a:rPr lang="en-US" altLang="ja-JP" dirty="0"/>
              <a:t>by the SPF algorithm, these best paths are then added to the routing </a:t>
            </a:r>
            <a:r>
              <a:rPr lang="en-US" altLang="ja-JP" dirty="0" smtClean="0"/>
              <a:t>table.</a:t>
            </a:r>
          </a:p>
          <a:p>
            <a:pPr marL="171450" indent="-171450"/>
            <a:r>
              <a:rPr lang="en-US" altLang="ja-JP" dirty="0" smtClean="0"/>
              <a:t>Directly </a:t>
            </a:r>
            <a:r>
              <a:rPr lang="en-US" altLang="ja-JP" dirty="0"/>
              <a:t>connected routes and static </a:t>
            </a:r>
            <a:r>
              <a:rPr lang="en-US" altLang="ja-JP" dirty="0" smtClean="0"/>
              <a:t>  routes </a:t>
            </a:r>
            <a:r>
              <a:rPr lang="en-US" altLang="ja-JP" dirty="0"/>
              <a:t>are also included in the routing </a:t>
            </a:r>
            <a:r>
              <a:rPr lang="en-US" altLang="ja-JP" dirty="0" smtClean="0"/>
              <a:t>table.</a:t>
            </a:r>
            <a:endParaRPr lang="en-US" altLang="ja-JP" dirty="0"/>
          </a:p>
          <a:p>
            <a:pPr marL="142875" lvl="1" indent="0">
              <a:buNone/>
            </a:pPr>
            <a:r>
              <a:rPr lang="en-US" altLang="ja-JP" dirty="0"/>
              <a:t>	</a:t>
            </a:r>
          </a:p>
        </p:txBody>
      </p:sp>
      <p:sp>
        <p:nvSpPr>
          <p:cNvPr id="8194" name="Rectangle 2"/>
          <p:cNvSpPr>
            <a:spLocks noGrp="1" noChangeArrowheads="1"/>
          </p:cNvSpPr>
          <p:nvPr>
            <p:ph type="title"/>
          </p:nvPr>
        </p:nvSpPr>
        <p:spPr/>
        <p:txBody>
          <a:bodyPr/>
          <a:lstStyle/>
          <a:p>
            <a:r>
              <a:rPr lang="en-US" altLang="en-US" sz="1600" dirty="0"/>
              <a:t>Link-State Updates</a:t>
            </a:r>
            <a:r>
              <a:rPr lang="en-US" altLang="en-US" dirty="0"/>
              <a:t/>
            </a:r>
            <a:br>
              <a:rPr lang="en-US" altLang="en-US" dirty="0"/>
            </a:br>
            <a:r>
              <a:rPr lang="en-US" altLang="en-US" dirty="0"/>
              <a:t>Adding OSPF Routes to the Routing Table</a:t>
            </a:r>
          </a:p>
        </p:txBody>
      </p:sp>
      <p:pic>
        <p:nvPicPr>
          <p:cNvPr id="6" name="Picture 5" descr="Scaling Networks - Mozilla Firefox">
            <a:extLst>
              <a:ext uri="{FF2B5EF4-FFF2-40B4-BE49-F238E27FC236}">
                <a16:creationId xmlns:a16="http://schemas.microsoft.com/office/drawing/2014/main" id="{8888CB1E-7021-4530-9ACF-0D20B29231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6256" y="914400"/>
            <a:ext cx="5237520" cy="3376252"/>
          </a:xfrm>
          <a:prstGeom prst="rect">
            <a:avLst/>
          </a:prstGeom>
        </p:spPr>
      </p:pic>
    </p:spTree>
    <p:extLst>
      <p:ext uri="{BB962C8B-B14F-4D97-AF65-F5344CB8AC3E}">
        <p14:creationId xmlns:p14="http://schemas.microsoft.com/office/powerpoint/2010/main" val="439697998"/>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Link-State Routing Protocol Benefits</a:t>
            </a:r>
            <a:r>
              <a:rPr lang="en-US" altLang="en-US" dirty="0"/>
              <a:t/>
            </a:r>
            <a:br>
              <a:rPr lang="en-US" altLang="en-US" dirty="0"/>
            </a:br>
            <a:r>
              <a:rPr lang="en-US" altLang="en-US" dirty="0"/>
              <a:t>Why Use Link-State Protocols?</a:t>
            </a:r>
          </a:p>
        </p:txBody>
      </p:sp>
      <p:pic>
        <p:nvPicPr>
          <p:cNvPr id="3" name="Picture 2" descr="Scaling Networks - Mozilla Firefox">
            <a:extLst>
              <a:ext uri="{FF2B5EF4-FFF2-40B4-BE49-F238E27FC236}">
                <a16:creationId xmlns:a16="http://schemas.microsoft.com/office/drawing/2014/main" id="{571E9D9F-D8E7-43E6-BE3B-695528F784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311" y="977967"/>
            <a:ext cx="9032323" cy="2982803"/>
          </a:xfrm>
          <a:prstGeom prst="rect">
            <a:avLst/>
          </a:prstGeom>
        </p:spPr>
      </p:pic>
    </p:spTree>
    <p:extLst>
      <p:ext uri="{BB962C8B-B14F-4D97-AF65-F5344CB8AC3E}">
        <p14:creationId xmlns:p14="http://schemas.microsoft.com/office/powerpoint/2010/main" val="261596879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68458" y="791064"/>
            <a:ext cx="3755398" cy="3898292"/>
          </a:xfrm>
        </p:spPr>
        <p:txBody>
          <a:bodyPr/>
          <a:lstStyle/>
          <a:p>
            <a:pPr marL="125413" indent="-171450"/>
            <a:r>
              <a:rPr lang="en-US" altLang="ja-JP" dirty="0"/>
              <a:t>Disadvantages of Link-State protocols:</a:t>
            </a:r>
          </a:p>
          <a:p>
            <a:pPr marL="314325" lvl="1" indent="-171450"/>
            <a:r>
              <a:rPr lang="en-US" altLang="ja-JP" dirty="0"/>
              <a:t>Memory Requirements - Link-state protocols require additional memory.</a:t>
            </a:r>
          </a:p>
          <a:p>
            <a:pPr marL="314325" lvl="1" indent="-171450"/>
            <a:r>
              <a:rPr lang="en-US" altLang="ja-JP" dirty="0"/>
              <a:t>Processing Requirements - Link-state protocols can require more CPU processing.</a:t>
            </a:r>
          </a:p>
          <a:p>
            <a:pPr marL="314325" lvl="1" indent="-171450"/>
            <a:r>
              <a:rPr lang="en-US" altLang="ja-JP" dirty="0"/>
              <a:t>Bandwidth Requirements - The flooding of link-state packets can adversely affect bandwidth.</a:t>
            </a:r>
          </a:p>
          <a:p>
            <a:pPr marL="171450" indent="-171450"/>
            <a:r>
              <a:rPr lang="en-US" altLang="ja-JP" dirty="0"/>
              <a:t>Using multiple areas can reduce the size of the link-state </a:t>
            </a:r>
            <a:r>
              <a:rPr lang="en-US" altLang="ja-JP" dirty="0" smtClean="0"/>
              <a:t>databases.</a:t>
            </a:r>
          </a:p>
          <a:p>
            <a:pPr marL="171450" indent="-171450"/>
            <a:r>
              <a:rPr lang="en-US" altLang="ja-JP" dirty="0" smtClean="0"/>
              <a:t>Multiple </a:t>
            </a:r>
            <a:r>
              <a:rPr lang="en-US" altLang="ja-JP" dirty="0"/>
              <a:t>areas can limit the amount of link-state information flooding and send LSPs only to those routers that need them.	</a:t>
            </a:r>
          </a:p>
        </p:txBody>
      </p:sp>
      <p:sp>
        <p:nvSpPr>
          <p:cNvPr id="8194" name="Rectangle 2"/>
          <p:cNvSpPr>
            <a:spLocks noGrp="1" noChangeArrowheads="1"/>
          </p:cNvSpPr>
          <p:nvPr>
            <p:ph type="title"/>
          </p:nvPr>
        </p:nvSpPr>
        <p:spPr/>
        <p:txBody>
          <a:bodyPr/>
          <a:lstStyle/>
          <a:p>
            <a:r>
              <a:rPr lang="en-US" altLang="en-US" sz="1600" dirty="0"/>
              <a:t>Link-State Routing Protocol Benefits</a:t>
            </a:r>
            <a:r>
              <a:rPr lang="en-US" altLang="en-US" dirty="0"/>
              <a:t/>
            </a:r>
            <a:br>
              <a:rPr lang="en-US" altLang="en-US" dirty="0"/>
            </a:br>
            <a:r>
              <a:rPr lang="en-US" altLang="en-US" dirty="0" smtClean="0"/>
              <a:t>Disadvantages of Link-State Protocols</a:t>
            </a:r>
            <a:endParaRPr lang="en-US" altLang="en-US" dirty="0"/>
          </a:p>
        </p:txBody>
      </p:sp>
      <p:pic>
        <p:nvPicPr>
          <p:cNvPr id="4" name="Picture 3" descr="Scaling Networks - Mozilla Firefox">
            <a:extLst>
              <a:ext uri="{FF2B5EF4-FFF2-40B4-BE49-F238E27FC236}">
                <a16:creationId xmlns:a16="http://schemas.microsoft.com/office/drawing/2014/main" id="{F3F78430-AB10-429B-B8C4-3C49FE3ADF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92313" y="1032130"/>
            <a:ext cx="5077930" cy="2840623"/>
          </a:xfrm>
          <a:prstGeom prst="rect">
            <a:avLst/>
          </a:prstGeom>
        </p:spPr>
      </p:pic>
    </p:spTree>
    <p:extLst>
      <p:ext uri="{BB962C8B-B14F-4D97-AF65-F5344CB8AC3E}">
        <p14:creationId xmlns:p14="http://schemas.microsoft.com/office/powerpoint/2010/main" val="300085715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68457" y="791064"/>
            <a:ext cx="3980329" cy="3898292"/>
          </a:xfrm>
        </p:spPr>
        <p:txBody>
          <a:bodyPr/>
          <a:lstStyle/>
          <a:p>
            <a:pPr marL="228600" indent="-85725"/>
            <a:r>
              <a:rPr lang="en-US" altLang="ja-JP" dirty="0" smtClean="0"/>
              <a:t>Two </a:t>
            </a:r>
            <a:r>
              <a:rPr lang="en-US" altLang="ja-JP" dirty="0"/>
              <a:t>link-state routing protocols, OSPF and </a:t>
            </a:r>
            <a:r>
              <a:rPr lang="en-US" altLang="ja-JP" dirty="0" smtClean="0"/>
              <a:t>IS-</a:t>
            </a:r>
            <a:r>
              <a:rPr lang="en-US" altLang="ja-JP" dirty="0" err="1" smtClean="0"/>
              <a:t>IS.Open</a:t>
            </a:r>
            <a:r>
              <a:rPr lang="en-US" altLang="ja-JP" dirty="0" smtClean="0"/>
              <a:t> </a:t>
            </a:r>
            <a:r>
              <a:rPr lang="en-US" altLang="ja-JP" dirty="0"/>
              <a:t>Shortest Path First (OSPF) -  most popular implementation with two versions in use:</a:t>
            </a:r>
          </a:p>
          <a:p>
            <a:pPr marL="301625" lvl="2" indent="-85725"/>
            <a:r>
              <a:rPr lang="en-US" altLang="ja-JP" sz="1400" dirty="0"/>
              <a:t>OSPFv2- OSPF for IPv4 networks (RFC 1247 and RFC 2328)</a:t>
            </a:r>
          </a:p>
          <a:p>
            <a:pPr marL="301625" lvl="2" indent="-85725"/>
            <a:r>
              <a:rPr lang="en-US" altLang="ja-JP" sz="1400" dirty="0"/>
              <a:t>OSPFv3- OSPF for IPv6 networks (RFC 2740)</a:t>
            </a:r>
          </a:p>
          <a:p>
            <a:pPr marL="228600" indent="-85725"/>
            <a:r>
              <a:rPr lang="en-US" altLang="ja-JP" dirty="0"/>
              <a:t>Integrated IS-IS, or Dual IS-IS, includes support for IP networks.</a:t>
            </a:r>
          </a:p>
          <a:p>
            <a:pPr marL="228600" lvl="1" indent="-85725"/>
            <a:r>
              <a:rPr lang="en-US" altLang="ja-JP" dirty="0"/>
              <a:t>used mainly by ISPs and carriers.</a:t>
            </a:r>
          </a:p>
        </p:txBody>
      </p:sp>
      <p:sp>
        <p:nvSpPr>
          <p:cNvPr id="8194" name="Rectangle 2"/>
          <p:cNvSpPr>
            <a:spLocks noGrp="1" noChangeArrowheads="1"/>
          </p:cNvSpPr>
          <p:nvPr>
            <p:ph type="title"/>
          </p:nvPr>
        </p:nvSpPr>
        <p:spPr/>
        <p:txBody>
          <a:bodyPr/>
          <a:lstStyle/>
          <a:p>
            <a:r>
              <a:rPr lang="en-US" altLang="en-US" sz="1600" dirty="0"/>
              <a:t>Link-State Routing Protocol Benefits</a:t>
            </a:r>
            <a:r>
              <a:rPr lang="en-US" altLang="en-US" dirty="0"/>
              <a:t/>
            </a:r>
            <a:br>
              <a:rPr lang="en-US" altLang="en-US" dirty="0"/>
            </a:br>
            <a:r>
              <a:rPr lang="en-US" altLang="en-US" dirty="0"/>
              <a:t>Protocols that Use Link-State</a:t>
            </a:r>
          </a:p>
        </p:txBody>
      </p:sp>
      <p:pic>
        <p:nvPicPr>
          <p:cNvPr id="3" name="Picture 2" descr="Scaling Networks - Mozilla Firefox">
            <a:extLst>
              <a:ext uri="{FF2B5EF4-FFF2-40B4-BE49-F238E27FC236}">
                <a16:creationId xmlns:a16="http://schemas.microsoft.com/office/drawing/2014/main" id="{EF3FA496-7E4D-41B7-8F47-95B580C740C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93763" y="372248"/>
            <a:ext cx="4034118" cy="4317108"/>
          </a:xfrm>
          <a:prstGeom prst="rect">
            <a:avLst/>
          </a:prstGeom>
        </p:spPr>
      </p:pic>
    </p:spTree>
    <p:extLst>
      <p:ext uri="{BB962C8B-B14F-4D97-AF65-F5344CB8AC3E}">
        <p14:creationId xmlns:p14="http://schemas.microsoft.com/office/powerpoint/2010/main" val="362702400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5.4 Chapter Summary</a:t>
            </a:r>
          </a:p>
        </p:txBody>
      </p:sp>
    </p:spTree>
    <p:extLst>
      <p:ext uri="{BB962C8B-B14F-4D97-AF65-F5344CB8AC3E}">
        <p14:creationId xmlns:p14="http://schemas.microsoft.com/office/powerpoint/2010/main" val="388694427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5, “Assessment” after completing Chapter 5.</a:t>
            </a:r>
          </a:p>
          <a:p>
            <a:pPr eaLnBrk="1" hangingPunct="1">
              <a:spcBef>
                <a:spcPct val="30000"/>
              </a:spcBef>
            </a:pPr>
            <a:r>
              <a:rPr lang="en-US" dirty="0"/>
              <a:t>Quizzes, labs, Packet Tracers and other activities can be used to informally assess student progress.</a:t>
            </a:r>
          </a:p>
          <a:p>
            <a:pPr eaLnBrk="1" hangingPunct="1">
              <a:spcBef>
                <a:spcPct val="30000"/>
              </a:spcBef>
            </a:pPr>
            <a:endParaRPr lang="en-US" dirty="0"/>
          </a:p>
        </p:txBody>
      </p:sp>
      <p:sp>
        <p:nvSpPr>
          <p:cNvPr id="7170" name="Rectangle 33"/>
          <p:cNvSpPr>
            <a:spLocks noGrp="1" noChangeArrowheads="1"/>
          </p:cNvSpPr>
          <p:nvPr>
            <p:ph type="title"/>
          </p:nvPr>
        </p:nvSpPr>
        <p:spPr/>
        <p:txBody>
          <a:bodyPr/>
          <a:lstStyle/>
          <a:p>
            <a:pPr eaLnBrk="1" hangingPunct="1"/>
            <a:r>
              <a:rPr lang="en-US" dirty="0"/>
              <a:t>Chapter 5: Assessment</a:t>
            </a:r>
          </a:p>
        </p:txBody>
      </p:sp>
    </p:spTree>
    <p:extLst>
      <p:ext uri="{BB962C8B-B14F-4D97-AF65-F5344CB8AC3E}">
        <p14:creationId xmlns:p14="http://schemas.microsoft.com/office/powerpoint/2010/main" val="129608035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Explain the features and characteristics of dynamic routing protocols.</a:t>
            </a:r>
          </a:p>
          <a:p>
            <a:r>
              <a:rPr lang="en-US" dirty="0"/>
              <a:t>Explain how distance vector routing protocols operate.</a:t>
            </a:r>
          </a:p>
          <a:p>
            <a:r>
              <a:rPr lang="en-US" dirty="0"/>
              <a:t>Explain how link-state protocols operate.</a:t>
            </a:r>
          </a:p>
          <a:p>
            <a:endParaRPr lang="en-US" dirty="0"/>
          </a:p>
          <a:p>
            <a:endParaRPr lang="en-US" dirty="0"/>
          </a:p>
          <a:p>
            <a:endParaRPr lang="en-US" dirty="0"/>
          </a:p>
        </p:txBody>
      </p:sp>
      <p:sp>
        <p:nvSpPr>
          <p:cNvPr id="21505" name="Rectangle 2"/>
          <p:cNvSpPr>
            <a:spLocks noGrp="1" noChangeArrowheads="1"/>
          </p:cNvSpPr>
          <p:nvPr>
            <p:ph type="title"/>
          </p:nvPr>
        </p:nvSpPr>
        <p:spPr/>
        <p:txBody>
          <a:bodyPr/>
          <a:lstStyle/>
          <a:p>
            <a:r>
              <a:rPr lang="en-US" sz="1400" dirty="0">
                <a:latin typeface="Arial" charset="0"/>
              </a:rPr>
              <a:t>Conclusion</a:t>
            </a:r>
            <a:r>
              <a:rPr lang="en-US" dirty="0">
                <a:latin typeface="Arial" charset="0"/>
              </a:rPr>
              <a:t/>
            </a:r>
            <a:br>
              <a:rPr lang="en-US" dirty="0">
                <a:latin typeface="Arial" charset="0"/>
              </a:rPr>
            </a:br>
            <a:r>
              <a:rPr lang="en-US" dirty="0">
                <a:latin typeface="Arial" charset="0"/>
              </a:rPr>
              <a:t>Chapter 5: Dynamic Routing</a:t>
            </a:r>
          </a:p>
        </p:txBody>
      </p:sp>
    </p:spTree>
    <p:extLst>
      <p:ext uri="{BB962C8B-B14F-4D97-AF65-F5344CB8AC3E}">
        <p14:creationId xmlns:p14="http://schemas.microsoft.com/office/powerpoint/2010/main" val="217562991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5: Dynamic Routing</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46615192"/>
              </p:ext>
            </p:extLst>
          </p:nvPr>
        </p:nvGraphicFramePr>
        <p:xfrm>
          <a:off x="118683" y="754505"/>
          <a:ext cx="8769718" cy="4296699"/>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4296699">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best path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Interior Gateway Protocol (IGP)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Exterior Gateway Protocol (EGP)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path-vector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classless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Routing Information Protocol version 1 (RIPv1)</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Interior Gateway Routing Protocol (IGRP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Routing Information Protocol version 2 (RIPv2</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Enhanced Interior Gateway Routing Protocol (EIGRP)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Open Shortest Path First (OSPF)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Intermediate System to Intermediate System (IS-I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Border Gateway Protocol (BGP)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classless routing protocols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autonomous system (AS)</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Distance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metric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cost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periodic updates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neighbors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Variable-Length Subnet Mask (VLSM)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Classless Inter-Domain Routing (CIDR)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convergence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route summarization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Bellman-Ford algorithm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Dijkstra’s algorithm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Shortest Path First (SPF) algorithm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Diffusing Update Algorithm (DUAL)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directly connected networks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split horizon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converge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Convergence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5: Dynamic Routing</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36541385"/>
              </p:ext>
            </p:extLst>
          </p:nvPr>
        </p:nvGraphicFramePr>
        <p:xfrm>
          <a:off x="118683" y="754505"/>
          <a:ext cx="8769718" cy="4296699"/>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4296699">
                <a:tc>
                  <a:txBody>
                    <a:bodyPr/>
                    <a:lstStyle/>
                    <a:p>
                      <a:pPr marL="173038" indent="-173038">
                        <a:spcBef>
                          <a:spcPts val="200"/>
                        </a:spcBef>
                        <a:spcAft>
                          <a:spcPts val="200"/>
                        </a:spcAft>
                        <a:buFont typeface="Arial" panose="020B0604020202020204" pitchFamily="34" charset="0"/>
                        <a:buChar char="•"/>
                      </a:pPr>
                      <a:r>
                        <a:rPr lang="en-US" b="0" dirty="0">
                          <a:solidFill>
                            <a:schemeClr val="tx1"/>
                          </a:solidFill>
                          <a:latin typeface="+mn-lt"/>
                        </a:rPr>
                        <a:t>multicast addresses 	</a:t>
                      </a:r>
                    </a:p>
                    <a:p>
                      <a:pPr marL="173038" indent="-173038">
                        <a:spcBef>
                          <a:spcPts val="200"/>
                        </a:spcBef>
                        <a:spcAft>
                          <a:spcPts val="200"/>
                        </a:spcAft>
                        <a:buFont typeface="Arial" panose="020B0604020202020204" pitchFamily="34" charset="0"/>
                        <a:buChar char="•"/>
                      </a:pPr>
                      <a:r>
                        <a:rPr lang="en-US" b="0" dirty="0" err="1">
                          <a:solidFill>
                            <a:schemeClr val="tx1"/>
                          </a:solidFill>
                          <a:latin typeface="+mn-lt"/>
                        </a:rPr>
                        <a:t>RIPng</a:t>
                      </a:r>
                      <a:r>
                        <a:rPr lang="en-US" b="0" dirty="0">
                          <a:solidFill>
                            <a:schemeClr val="tx1"/>
                          </a:solidFill>
                          <a:latin typeface="+mn-lt"/>
                        </a:rPr>
                        <a:t>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administrative distance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SPF tree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link state information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OSPF area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link-state routers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Hello packets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Link-State Packets (LSP)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router ID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All OSPF routers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link-state database (LSDB)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adjacency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OSPFv2 	</a:t>
                      </a:r>
                    </a:p>
                    <a:p>
                      <a:pPr marL="173038" indent="-173038">
                        <a:spcBef>
                          <a:spcPts val="200"/>
                        </a:spcBef>
                        <a:spcAft>
                          <a:spcPts val="200"/>
                        </a:spcAft>
                        <a:buFont typeface="Arial" panose="020B0604020202020204" pitchFamily="34" charset="0"/>
                        <a:buChar char="•"/>
                      </a:pPr>
                      <a:r>
                        <a:rPr lang="en-US" b="0" dirty="0">
                          <a:solidFill>
                            <a:schemeClr val="tx1"/>
                          </a:solidFill>
                          <a:latin typeface="+mn-lt"/>
                        </a:rPr>
                        <a:t>OSPFv3 </a:t>
                      </a:r>
                    </a:p>
                    <a:p>
                      <a:pPr marL="0" indent="0">
                        <a:spcBef>
                          <a:spcPts val="200"/>
                        </a:spcBef>
                        <a:spcAft>
                          <a:spcPts val="200"/>
                        </a:spcAft>
                        <a:buFont typeface="Arial" panose="020B0604020202020204" pitchFamily="34" charset="0"/>
                        <a:buNone/>
                      </a:pPr>
                      <a:r>
                        <a:rPr lang="en-US" b="0" dirty="0">
                          <a:solidFill>
                            <a:schemeClr val="tx1"/>
                          </a:solidFill>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8709562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5, the instructor should:</a:t>
            </a:r>
          </a:p>
          <a:p>
            <a:pPr eaLnBrk="1" hangingPunct="1">
              <a:lnSpc>
                <a:spcPct val="85000"/>
              </a:lnSpc>
              <a:spcBef>
                <a:spcPct val="30000"/>
              </a:spcBef>
            </a:pPr>
            <a:r>
              <a:rPr lang="en-US" dirty="0"/>
              <a:t>Complete Chapter 5, “Assessment.”</a:t>
            </a:r>
          </a:p>
          <a:p>
            <a:pPr eaLnBrk="1" hangingPunct="1">
              <a:lnSpc>
                <a:spcPct val="85000"/>
              </a:lnSpc>
              <a:spcBef>
                <a:spcPct val="30000"/>
              </a:spcBef>
            </a:pPr>
            <a:r>
              <a:rPr lang="en-US" dirty="0"/>
              <a:t>The objectives of this chapter are:</a:t>
            </a:r>
          </a:p>
          <a:p>
            <a:pPr lvl="1">
              <a:lnSpc>
                <a:spcPct val="85000"/>
              </a:lnSpc>
              <a:spcBef>
                <a:spcPct val="30000"/>
              </a:spcBef>
            </a:pPr>
            <a:r>
              <a:rPr lang="en-US" dirty="0"/>
              <a:t>Compare the different types of routing protocols. </a:t>
            </a:r>
          </a:p>
          <a:p>
            <a:pPr lvl="1">
              <a:lnSpc>
                <a:spcPct val="85000"/>
              </a:lnSpc>
              <a:spcBef>
                <a:spcPct val="30000"/>
              </a:spcBef>
            </a:pPr>
            <a:r>
              <a:rPr lang="en-US" dirty="0"/>
              <a:t>Explain how dynamic routing protocols achieve convergence.</a:t>
            </a:r>
          </a:p>
          <a:p>
            <a:pPr lvl="1">
              <a:lnSpc>
                <a:spcPct val="85000"/>
              </a:lnSpc>
              <a:spcBef>
                <a:spcPct val="30000"/>
              </a:spcBef>
            </a:pPr>
            <a:r>
              <a:rPr lang="en-US" dirty="0"/>
              <a:t>Describe the algorithm used by distance vector routing protocols to determine the best path. </a:t>
            </a:r>
          </a:p>
          <a:p>
            <a:pPr lvl="1">
              <a:lnSpc>
                <a:spcPct val="85000"/>
              </a:lnSpc>
              <a:spcBef>
                <a:spcPct val="30000"/>
              </a:spcBef>
            </a:pPr>
            <a:r>
              <a:rPr lang="en-US" dirty="0"/>
              <a:t>Identify the types of distance-vector routing protocols.</a:t>
            </a:r>
          </a:p>
          <a:p>
            <a:pPr lvl="1">
              <a:lnSpc>
                <a:spcPct val="85000"/>
              </a:lnSpc>
              <a:spcBef>
                <a:spcPct val="30000"/>
              </a:spcBef>
            </a:pPr>
            <a:r>
              <a:rPr lang="en-US" dirty="0"/>
              <a:t>Describe the algorithm used by link-state routing protocols to determine the best path.</a:t>
            </a:r>
          </a:p>
          <a:p>
            <a:pPr lvl="1">
              <a:lnSpc>
                <a:spcPct val="85000"/>
              </a:lnSpc>
              <a:spcBef>
                <a:spcPct val="30000"/>
              </a:spcBef>
            </a:pPr>
            <a:r>
              <a:rPr lang="en-US" dirty="0"/>
              <a:t>Explain how the link-state routing protocol uses information sent in a link-state update.</a:t>
            </a:r>
          </a:p>
          <a:p>
            <a:pPr lvl="1">
              <a:lnSpc>
                <a:spcPct val="85000"/>
              </a:lnSpc>
              <a:spcBef>
                <a:spcPct val="30000"/>
              </a:spcBef>
            </a:pPr>
            <a:r>
              <a:rPr lang="en-US" dirty="0"/>
              <a:t>Explain the advantages and disadvantages of using link-state routing protocols.</a:t>
            </a:r>
          </a:p>
          <a:p>
            <a:pPr lvl="1">
              <a:lnSpc>
                <a:spcPct val="85000"/>
              </a:lnSpc>
              <a:spcBef>
                <a:spcPct val="30000"/>
              </a:spcBef>
            </a:pPr>
            <a:endParaRPr lang="en-US" dirty="0"/>
          </a:p>
        </p:txBody>
      </p:sp>
      <p:sp>
        <p:nvSpPr>
          <p:cNvPr id="2" name="Title 1"/>
          <p:cNvSpPr>
            <a:spLocks noGrp="1"/>
          </p:cNvSpPr>
          <p:nvPr>
            <p:ph type="title"/>
          </p:nvPr>
        </p:nvSpPr>
        <p:spPr/>
        <p:txBody>
          <a:bodyPr/>
          <a:lstStyle/>
          <a:p>
            <a:r>
              <a:rPr lang="en-US" dirty="0"/>
              <a:t>Chapter 5: Best Practices</a:t>
            </a:r>
          </a:p>
        </p:txBody>
      </p:sp>
    </p:spTree>
    <p:extLst>
      <p:ext uri="{BB962C8B-B14F-4D97-AF65-F5344CB8AC3E}">
        <p14:creationId xmlns:p14="http://schemas.microsoft.com/office/powerpoint/2010/main" val="237934136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a:t>During this chapter, consider setting up a large network as a Packet Tracer demonstration to allow students to see size and complexity.</a:t>
            </a:r>
          </a:p>
          <a:p>
            <a:r>
              <a:rPr lang="en-US" dirty="0"/>
              <a:t>Discuss with students the advantages and disadvantages of using routing protocols rather than static routing. Introduce terms such as metrics, convergence, distance vector, link state, classless, classful, IGP, and EGP.</a:t>
            </a:r>
          </a:p>
          <a:p>
            <a:r>
              <a:rPr lang="en-US" dirty="0"/>
              <a:t>Differentiating between link-state and distance vector protocols is sometimes difficult for students. Classroom activities, particularly in Packet Tracer, that demonstrate convergence and routing updates in large networks will help students gain insight into the differences. Use of analogies and discussion is highly recommended. All recommended activities in the curriculum should be completed.</a:t>
            </a:r>
          </a:p>
          <a:p>
            <a:r>
              <a:rPr lang="en-US" dirty="0"/>
              <a:t>Be sure that students understand that by using routing protocols, they are not giving up control of their network. They are merely allowing some administration to be done automatically. Dynamic routing protocols allow an internetwork to re-converge in the case of a link failure. Network professionals need to understand routing protocols in order to make correct choices for implementation, know how network traffic is routed, and easily scale a large internetwork.</a:t>
            </a:r>
          </a:p>
          <a:p>
            <a:endParaRPr lang="en-US" dirty="0"/>
          </a:p>
        </p:txBody>
      </p:sp>
      <p:sp>
        <p:nvSpPr>
          <p:cNvPr id="2" name="Title 1"/>
          <p:cNvSpPr>
            <a:spLocks noGrp="1"/>
          </p:cNvSpPr>
          <p:nvPr>
            <p:ph type="title"/>
          </p:nvPr>
        </p:nvSpPr>
        <p:spPr/>
        <p:txBody>
          <a:bodyPr/>
          <a:lstStyle/>
          <a:p>
            <a:r>
              <a:rPr lang="en-US" dirty="0"/>
              <a:t>Chapter 5: Best Practices (Cont.)</a:t>
            </a:r>
          </a:p>
        </p:txBody>
      </p:sp>
    </p:spTree>
    <p:extLst>
      <p:ext uri="{BB962C8B-B14F-4D97-AF65-F5344CB8AC3E}">
        <p14:creationId xmlns:p14="http://schemas.microsoft.com/office/powerpoint/2010/main" val="39290717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a:t>Use the following questions for discussion and/or review.</a:t>
            </a:r>
          </a:p>
          <a:p>
            <a:pPr lvl="1"/>
            <a:r>
              <a:rPr lang="en-US" dirty="0"/>
              <a:t>When do we need to use static routing? </a:t>
            </a:r>
          </a:p>
          <a:p>
            <a:pPr lvl="1"/>
            <a:r>
              <a:rPr lang="en-US" dirty="0"/>
              <a:t>When do we need to use dynamic routing? </a:t>
            </a:r>
          </a:p>
          <a:p>
            <a:pPr lvl="1"/>
            <a:r>
              <a:rPr lang="en-US" dirty="0"/>
              <a:t>What are the advantages and disadvantages of static and dynamic  routing? </a:t>
            </a:r>
          </a:p>
          <a:p>
            <a:pPr lvl="1"/>
            <a:r>
              <a:rPr lang="en-US" dirty="0"/>
              <a:t>Compare and contrast the distance vector and link-state routing protocols. </a:t>
            </a:r>
          </a:p>
          <a:p>
            <a:pPr lvl="1"/>
            <a:r>
              <a:rPr lang="en-US" dirty="0"/>
              <a:t>What is the advantage of classless routing protocols over classful routing  protocols? </a:t>
            </a:r>
          </a:p>
          <a:p>
            <a:pPr lvl="1"/>
            <a:r>
              <a:rPr lang="en-US" dirty="0"/>
              <a:t>Why do we want to have convergence in the shortest possible time after a change in a network? </a:t>
            </a:r>
          </a:p>
          <a:p>
            <a:pPr lvl="1"/>
            <a:r>
              <a:rPr lang="en-US" dirty="0"/>
              <a:t>Why do we need to have multiple metrics? </a:t>
            </a:r>
          </a:p>
          <a:p>
            <a:pPr lvl="1"/>
            <a:r>
              <a:rPr lang="en-US" dirty="0"/>
              <a:t>What affects the speed of convergence? </a:t>
            </a:r>
          </a:p>
          <a:p>
            <a:pPr lvl="1"/>
            <a:r>
              <a:rPr lang="en-US" dirty="0"/>
              <a:t>When you compare distance vector to link-state routing protocols, which of these would you expect to converge faster? Why?</a:t>
            </a:r>
          </a:p>
          <a:p>
            <a:pPr lvl="1"/>
            <a:endParaRPr lang="en-US" dirty="0"/>
          </a:p>
          <a:p>
            <a:pPr lvl="1"/>
            <a:endParaRPr lang="en-US" dirty="0"/>
          </a:p>
          <a:p>
            <a:pPr marL="0" indent="0">
              <a:buNone/>
            </a:pPr>
            <a:endParaRPr lang="en-US" dirty="0"/>
          </a:p>
          <a:p>
            <a:endParaRPr lang="en-US" dirty="0"/>
          </a:p>
        </p:txBody>
      </p:sp>
      <p:sp>
        <p:nvSpPr>
          <p:cNvPr id="2" name="Title 1"/>
          <p:cNvSpPr>
            <a:spLocks noGrp="1"/>
          </p:cNvSpPr>
          <p:nvPr>
            <p:ph type="title"/>
          </p:nvPr>
        </p:nvSpPr>
        <p:spPr/>
        <p:txBody>
          <a:bodyPr/>
          <a:lstStyle/>
          <a:p>
            <a:r>
              <a:rPr lang="en-US" dirty="0"/>
              <a:t>Chapter 5: Best Practices (Cont.)</a:t>
            </a:r>
          </a:p>
        </p:txBody>
      </p:sp>
    </p:spTree>
    <p:extLst>
      <p:ext uri="{BB962C8B-B14F-4D97-AF65-F5344CB8AC3E}">
        <p14:creationId xmlns:p14="http://schemas.microsoft.com/office/powerpoint/2010/main" val="388899861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a:t>Introduction to Packet Tracer </a:t>
            </a:r>
            <a:r>
              <a:rPr lang="en-US" dirty="0"/>
              <a:t>(self-paced)</a:t>
            </a:r>
          </a:p>
        </p:txBody>
      </p:sp>
      <p:sp>
        <p:nvSpPr>
          <p:cNvPr id="13314" name="Rectangle 33"/>
          <p:cNvSpPr>
            <a:spLocks noGrp="1" noChangeArrowheads="1"/>
          </p:cNvSpPr>
          <p:nvPr>
            <p:ph type="title"/>
          </p:nvPr>
        </p:nvSpPr>
        <p:spPr/>
        <p:txBody>
          <a:bodyPr/>
          <a:lstStyle/>
          <a:p>
            <a:pPr eaLnBrk="1" hangingPunct="1"/>
            <a:r>
              <a:rPr lang="en-US" dirty="0"/>
              <a:t>Chapter 5: Additional Help</a:t>
            </a:r>
          </a:p>
        </p:txBody>
      </p:sp>
    </p:spTree>
    <p:extLst>
      <p:ext uri="{BB962C8B-B14F-4D97-AF65-F5344CB8AC3E}">
        <p14:creationId xmlns:p14="http://schemas.microsoft.com/office/powerpoint/2010/main" val="1849301981"/>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7944</TotalTime>
  <Words>3366</Words>
  <Application>Microsoft Office PowerPoint</Application>
  <PresentationFormat>On-screen Show (16:9)</PresentationFormat>
  <Paragraphs>555</Paragraphs>
  <Slides>53</Slides>
  <Notes>51</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CiscoSans</vt:lpstr>
      <vt:lpstr>CiscoSans ExtraLight</vt:lpstr>
      <vt:lpstr>CiscoSans Thin</vt:lpstr>
      <vt:lpstr>Wingdings</vt:lpstr>
      <vt:lpstr>Default Theme</vt:lpstr>
      <vt:lpstr>Chapter 5: Dynamic Routing</vt:lpstr>
      <vt:lpstr>Instructor Materials – Chapter 5 Planning Guide</vt:lpstr>
      <vt:lpstr>Chapter 5: Dynamic Routing</vt:lpstr>
      <vt:lpstr>Chapter 5: Activities</vt:lpstr>
      <vt:lpstr>Chapter 5: Assessment</vt:lpstr>
      <vt:lpstr>Chapter 5: Best Practices</vt:lpstr>
      <vt:lpstr>Chapter 5: Best Practices (Cont.)</vt:lpstr>
      <vt:lpstr>Chapter 5: Best Practices (Cont.)</vt:lpstr>
      <vt:lpstr>Chapter 5: Additional Help</vt:lpstr>
      <vt:lpstr>PowerPoint Presentation</vt:lpstr>
      <vt:lpstr>Chapter 5: Dynamic Routing</vt:lpstr>
      <vt:lpstr>Chapter 5 - Sections &amp; Objectives</vt:lpstr>
      <vt:lpstr>5.1 Dynamic Routing Protocols</vt:lpstr>
      <vt:lpstr>Types of Routing Protocols Classifying Routing Protocols</vt:lpstr>
      <vt:lpstr>Types of Routing Protocols IGP and EGP Routing Protocols</vt:lpstr>
      <vt:lpstr>Types of Routing Protocols Distance Vector Routing Protocols</vt:lpstr>
      <vt:lpstr>Types of Routing Protocols Link-State Routing Protocols</vt:lpstr>
      <vt:lpstr>Types of Routing Protocols Classful Routing Protocols</vt:lpstr>
      <vt:lpstr>Types of Routing Protocols Classless Routing Protocols</vt:lpstr>
      <vt:lpstr>Types of Routing Protocols Routing Protocol Characteristics</vt:lpstr>
      <vt:lpstr>Types of Routing Protocols Routing Protocol Metrics</vt:lpstr>
      <vt:lpstr>5.2 Distance Vector Dynamic Routing</vt:lpstr>
      <vt:lpstr>Distance Vector Fundamentals Dynamic Routing Protocol Operation</vt:lpstr>
      <vt:lpstr>Distance Vector Fundamentals Cold Start</vt:lpstr>
      <vt:lpstr>Distance Vector Fundamentals Network Discovery</vt:lpstr>
      <vt:lpstr>Distance Vector Fundamentals Exchanging the Routing Information</vt:lpstr>
      <vt:lpstr>Distance Vector Fundamentals Achieving Convergence</vt:lpstr>
      <vt:lpstr>Distance Vector Fundamentals Packet Tracer - Investigating Convergence</vt:lpstr>
      <vt:lpstr>Distance Vector Routing Protocol Operation Distance Vector Technologies</vt:lpstr>
      <vt:lpstr>Distance Vector Routing Protocol Operation Distance Vector Algorithm</vt:lpstr>
      <vt:lpstr>Types of Distance Vector Routing Protocols Routing Information Protocol</vt:lpstr>
      <vt:lpstr>Types of Distance Vector Routing Protocols Enhanced Interior-Gateway Routing Protocol</vt:lpstr>
      <vt:lpstr>Types of Distance Vector Routing Protocols Packet Tracer - Comparing RIP and EIGRP Path Selection</vt:lpstr>
      <vt:lpstr>5.3 Link-State Dynamic Routing</vt:lpstr>
      <vt:lpstr>Link-State Routing Protocol Operation Shortest Path First Protocols</vt:lpstr>
      <vt:lpstr>Link-State Routing Protocol Operation Dijkstra's Algorithm</vt:lpstr>
      <vt:lpstr>Link-State Routing Protocol Operation SPF Example</vt:lpstr>
      <vt:lpstr>Link-State Updates Link-State Routing Process</vt:lpstr>
      <vt:lpstr>Link-State Updates Link and Link-State</vt:lpstr>
      <vt:lpstr>Link-State Updates Say Hello</vt:lpstr>
      <vt:lpstr>Link-State Updates Building the Link-State Packet</vt:lpstr>
      <vt:lpstr>Link-State Updates Flooding the LSP</vt:lpstr>
      <vt:lpstr>Link-State Updates Building the Link-State Database</vt:lpstr>
      <vt:lpstr>Link-State Updates Building the SPF Tree</vt:lpstr>
      <vt:lpstr>Link-State Updates Adding OSPF Routes to the Routing Table</vt:lpstr>
      <vt:lpstr>Link-State Routing Protocol Benefits Why Use Link-State Protocols?</vt:lpstr>
      <vt:lpstr>Link-State Routing Protocol Benefits Disadvantages of Link-State Protocols</vt:lpstr>
      <vt:lpstr>Link-State Routing Protocol Benefits Protocols that Use Link-State</vt:lpstr>
      <vt:lpstr>5.4 Chapter Summary</vt:lpstr>
      <vt:lpstr>Conclusion Chapter 5: Dynamic Routing</vt:lpstr>
      <vt:lpstr>Chapter 5: Dynamic Routing New Terms and Commands</vt:lpstr>
      <vt:lpstr>Chapter 5: Dynamic Routing 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449</cp:revision>
  <dcterms:created xsi:type="dcterms:W3CDTF">2016-08-22T22:27:36Z</dcterms:created>
  <dcterms:modified xsi:type="dcterms:W3CDTF">2018-01-15T17:43:25Z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