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7"/>
  </p:notesMasterIdLst>
  <p:sldIdLst>
    <p:sldId id="513" r:id="rId2"/>
    <p:sldId id="730" r:id="rId3"/>
    <p:sldId id="747" r:id="rId4"/>
    <p:sldId id="763" r:id="rId5"/>
    <p:sldId id="875" r:id="rId6"/>
    <p:sldId id="992" r:id="rId7"/>
    <p:sldId id="993" r:id="rId8"/>
    <p:sldId id="735" r:id="rId9"/>
    <p:sldId id="736" r:id="rId10"/>
    <p:sldId id="750" r:id="rId11"/>
    <p:sldId id="952" r:id="rId12"/>
    <p:sldId id="994" r:id="rId13"/>
    <p:sldId id="995" r:id="rId14"/>
    <p:sldId id="1001" r:id="rId15"/>
    <p:sldId id="745" r:id="rId16"/>
    <p:sldId id="777" r:id="rId17"/>
    <p:sldId id="758" r:id="rId18"/>
    <p:sldId id="760" r:id="rId19"/>
    <p:sldId id="887" r:id="rId20"/>
    <p:sldId id="759" r:id="rId21"/>
    <p:sldId id="628" r:id="rId22"/>
    <p:sldId id="996" r:id="rId23"/>
    <p:sldId id="997" r:id="rId24"/>
    <p:sldId id="998" r:id="rId25"/>
    <p:sldId id="999" r:id="rId26"/>
    <p:sldId id="1000" r:id="rId27"/>
    <p:sldId id="1002" r:id="rId28"/>
    <p:sldId id="1003" r:id="rId29"/>
    <p:sldId id="1004" r:id="rId30"/>
    <p:sldId id="1005" r:id="rId31"/>
    <p:sldId id="1006" r:id="rId32"/>
    <p:sldId id="1007" r:id="rId33"/>
    <p:sldId id="1008" r:id="rId34"/>
    <p:sldId id="1009" r:id="rId35"/>
    <p:sldId id="1054" r:id="rId36"/>
    <p:sldId id="762" r:id="rId37"/>
    <p:sldId id="1010" r:id="rId38"/>
    <p:sldId id="1011" r:id="rId39"/>
    <p:sldId id="1012" r:id="rId40"/>
    <p:sldId id="1013" r:id="rId41"/>
    <p:sldId id="1014" r:id="rId42"/>
    <p:sldId id="1015" r:id="rId43"/>
    <p:sldId id="1016" r:id="rId44"/>
    <p:sldId id="1017" r:id="rId45"/>
    <p:sldId id="1018" r:id="rId46"/>
    <p:sldId id="1019" r:id="rId47"/>
    <p:sldId id="1020" r:id="rId48"/>
    <p:sldId id="1021" r:id="rId49"/>
    <p:sldId id="1022" r:id="rId50"/>
    <p:sldId id="1023" r:id="rId51"/>
    <p:sldId id="1024" r:id="rId52"/>
    <p:sldId id="1025" r:id="rId53"/>
    <p:sldId id="1026" r:id="rId54"/>
    <p:sldId id="1027" r:id="rId55"/>
    <p:sldId id="1055" r:id="rId56"/>
    <p:sldId id="1028" r:id="rId57"/>
    <p:sldId id="1029" r:id="rId58"/>
    <p:sldId id="1030" r:id="rId59"/>
    <p:sldId id="1031" r:id="rId60"/>
    <p:sldId id="1032" r:id="rId61"/>
    <p:sldId id="1033" r:id="rId62"/>
    <p:sldId id="931" r:id="rId63"/>
    <p:sldId id="1034" r:id="rId64"/>
    <p:sldId id="1035" r:id="rId65"/>
    <p:sldId id="1036" r:id="rId66"/>
    <p:sldId id="1037" r:id="rId67"/>
    <p:sldId id="1038" r:id="rId68"/>
    <p:sldId id="1039" r:id="rId69"/>
    <p:sldId id="1040" r:id="rId70"/>
    <p:sldId id="1041" r:id="rId71"/>
    <p:sldId id="1042" r:id="rId72"/>
    <p:sldId id="1043" r:id="rId73"/>
    <p:sldId id="1044" r:id="rId74"/>
    <p:sldId id="1045" r:id="rId75"/>
    <p:sldId id="1046" r:id="rId76"/>
    <p:sldId id="1047" r:id="rId77"/>
    <p:sldId id="1048" r:id="rId78"/>
    <p:sldId id="1049" r:id="rId79"/>
    <p:sldId id="1050" r:id="rId80"/>
    <p:sldId id="771" r:id="rId81"/>
    <p:sldId id="1053" r:id="rId82"/>
    <p:sldId id="765" r:id="rId83"/>
    <p:sldId id="939" r:id="rId84"/>
    <p:sldId id="1052" r:id="rId85"/>
    <p:sldId id="291" r:id="rId8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BA5"/>
    <a:srgbClr val="E8F5FD"/>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7" autoAdjust="0"/>
    <p:restoredTop sz="80968" autoAdjust="0"/>
  </p:normalViewPr>
  <p:slideViewPr>
    <p:cSldViewPr snapToGrid="0" showGuides="1">
      <p:cViewPr varScale="1">
        <p:scale>
          <a:sx n="101" d="100"/>
          <a:sy n="101" d="100"/>
        </p:scale>
        <p:origin x="96" y="267"/>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a:t>
            </a:r>
            <a:r>
              <a:rPr lang="en-US" b="0" baseline="0" dirty="0" smtClean="0"/>
              <a:t> v6.0</a:t>
            </a:r>
            <a:endParaRPr lang="en-US" b="0" dirty="0" smtClean="0"/>
          </a:p>
          <a:p>
            <a:pPr>
              <a:buFontTx/>
              <a:buNone/>
            </a:pPr>
            <a:r>
              <a:rPr lang="en-US" sz="1200" b="0" dirty="0" smtClean="0"/>
              <a:t>Chapter 8: Single-Area</a:t>
            </a:r>
            <a:r>
              <a:rPr lang="en-US" sz="1200" b="0" baseline="0" dirty="0" smtClean="0"/>
              <a:t> OSPF</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81864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12</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94956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49546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14</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91865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15</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8: Single-Area OSPF</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18</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8: Single-Area OSPF</a:t>
            </a:r>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19</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8: Single-Area OSPF</a:t>
            </a:r>
            <a:endParaRPr lang="en-GB" dirty="0" smtClean="0"/>
          </a:p>
        </p:txBody>
      </p:sp>
    </p:spTree>
    <p:extLst>
      <p:ext uri="{BB962C8B-B14F-4D97-AF65-F5344CB8AC3E}">
        <p14:creationId xmlns:p14="http://schemas.microsoft.com/office/powerpoint/2010/main" val="3033486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8 – Single-Area</a:t>
            </a:r>
            <a:r>
              <a:rPr lang="en-US" sz="1200" b="0" baseline="0" dirty="0" smtClean="0"/>
              <a:t> OSPF</a:t>
            </a:r>
            <a:endParaRPr lang="en-US" sz="1200" b="0" dirty="0" smtClean="0"/>
          </a:p>
          <a:p>
            <a:pPr>
              <a:buFontTx/>
              <a:buNone/>
            </a:pPr>
            <a:r>
              <a:rPr lang="en-US" sz="1200" b="0" dirty="0" smtClean="0"/>
              <a:t>8.1 – OSPF Characteristics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8.1.1.1</a:t>
            </a:r>
            <a:r>
              <a:rPr lang="en-US" baseline="0" dirty="0" smtClean="0">
                <a:latin typeface="Arial" charset="0"/>
              </a:rPr>
              <a:t> – Evolution of OSPF</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8.1.1.2</a:t>
            </a:r>
            <a:r>
              <a:rPr lang="en-US" baseline="0" dirty="0" smtClean="0">
                <a:latin typeface="Arial" charset="0"/>
              </a:rPr>
              <a:t> – Features of OSPF</a:t>
            </a:r>
            <a:endParaRPr lang="en-US" dirty="0" smtClean="0"/>
          </a:p>
        </p:txBody>
      </p:sp>
    </p:spTree>
    <p:extLst>
      <p:ext uri="{BB962C8B-B14F-4D97-AF65-F5344CB8AC3E}">
        <p14:creationId xmlns:p14="http://schemas.microsoft.com/office/powerpoint/2010/main" val="2463084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8.1.1.3</a:t>
            </a:r>
            <a:r>
              <a:rPr lang="en-US" baseline="0" dirty="0" smtClean="0">
                <a:latin typeface="Arial" charset="0"/>
              </a:rPr>
              <a:t> – Components of OSPF</a:t>
            </a:r>
            <a:endParaRPr lang="en-US" dirty="0" smtClean="0"/>
          </a:p>
        </p:txBody>
      </p:sp>
    </p:spTree>
    <p:extLst>
      <p:ext uri="{BB962C8B-B14F-4D97-AF65-F5344CB8AC3E}">
        <p14:creationId xmlns:p14="http://schemas.microsoft.com/office/powerpoint/2010/main" val="2970853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8.1.1.4</a:t>
            </a:r>
            <a:r>
              <a:rPr lang="en-US" baseline="0" dirty="0" smtClean="0">
                <a:latin typeface="Arial" charset="0"/>
              </a:rPr>
              <a:t> – Link-State Operation</a:t>
            </a:r>
            <a:endParaRPr lang="en-US" dirty="0" smtClean="0"/>
          </a:p>
        </p:txBody>
      </p:sp>
    </p:spTree>
    <p:extLst>
      <p:ext uri="{BB962C8B-B14F-4D97-AF65-F5344CB8AC3E}">
        <p14:creationId xmlns:p14="http://schemas.microsoft.com/office/powerpoint/2010/main" val="1759563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8.1.1.5</a:t>
            </a:r>
            <a:r>
              <a:rPr lang="en-US" baseline="0" dirty="0" smtClean="0">
                <a:latin typeface="Arial" charset="0"/>
              </a:rPr>
              <a:t> – Single-Area and Multiarea OSPF</a:t>
            </a:r>
            <a:endParaRPr lang="en-US" dirty="0" smtClean="0"/>
          </a:p>
        </p:txBody>
      </p:sp>
    </p:spTree>
    <p:extLst>
      <p:ext uri="{BB962C8B-B14F-4D97-AF65-F5344CB8AC3E}">
        <p14:creationId xmlns:p14="http://schemas.microsoft.com/office/powerpoint/2010/main" val="4272553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8.1.2.1</a:t>
            </a:r>
            <a:r>
              <a:rPr lang="en-US" baseline="0" dirty="0" smtClean="0">
                <a:latin typeface="Arial" charset="0"/>
              </a:rPr>
              <a:t> – Encapsulating OSPF Messages</a:t>
            </a:r>
            <a:endParaRPr lang="en-US" dirty="0" smtClean="0"/>
          </a:p>
        </p:txBody>
      </p:sp>
    </p:spTree>
    <p:extLst>
      <p:ext uri="{BB962C8B-B14F-4D97-AF65-F5344CB8AC3E}">
        <p14:creationId xmlns:p14="http://schemas.microsoft.com/office/powerpoint/2010/main" val="543891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8.1.2.1</a:t>
            </a:r>
            <a:r>
              <a:rPr lang="en-US" baseline="0" dirty="0" smtClean="0">
                <a:latin typeface="Arial" charset="0"/>
              </a:rPr>
              <a:t> – Encapsulating OSPF Messages</a:t>
            </a:r>
            <a:endParaRPr lang="en-US" dirty="0" smtClean="0"/>
          </a:p>
        </p:txBody>
      </p:sp>
    </p:spTree>
    <p:extLst>
      <p:ext uri="{BB962C8B-B14F-4D97-AF65-F5344CB8AC3E}">
        <p14:creationId xmlns:p14="http://schemas.microsoft.com/office/powerpoint/2010/main" val="1308665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8.1.2.3</a:t>
            </a:r>
            <a:r>
              <a:rPr lang="en-US" baseline="0" dirty="0" smtClean="0">
                <a:latin typeface="Arial" charset="0"/>
              </a:rPr>
              <a:t> – Hello Packet</a:t>
            </a:r>
            <a:endParaRPr lang="en-US" dirty="0" smtClean="0"/>
          </a:p>
        </p:txBody>
      </p:sp>
    </p:spTree>
    <p:extLst>
      <p:ext uri="{BB962C8B-B14F-4D97-AF65-F5344CB8AC3E}">
        <p14:creationId xmlns:p14="http://schemas.microsoft.com/office/powerpoint/2010/main" val="3630849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8.1.2.4</a:t>
            </a:r>
            <a:r>
              <a:rPr lang="en-US" baseline="0" dirty="0" smtClean="0">
                <a:latin typeface="Arial" charset="0"/>
              </a:rPr>
              <a:t> – Hello Packet Intervals</a:t>
            </a:r>
            <a:endParaRPr lang="en-US" dirty="0" smtClean="0"/>
          </a:p>
        </p:txBody>
      </p:sp>
    </p:spTree>
    <p:extLst>
      <p:ext uri="{BB962C8B-B14F-4D97-AF65-F5344CB8AC3E}">
        <p14:creationId xmlns:p14="http://schemas.microsoft.com/office/powerpoint/2010/main" val="2436516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8.1.2.5</a:t>
            </a:r>
            <a:r>
              <a:rPr lang="en-US" baseline="0" dirty="0" smtClean="0">
                <a:latin typeface="Arial" charset="0"/>
              </a:rPr>
              <a:t> – Link-State Updates</a:t>
            </a:r>
            <a:endParaRPr lang="en-US" dirty="0" smtClean="0"/>
          </a:p>
        </p:txBody>
      </p:sp>
    </p:spTree>
    <p:extLst>
      <p:ext uri="{BB962C8B-B14F-4D97-AF65-F5344CB8AC3E}">
        <p14:creationId xmlns:p14="http://schemas.microsoft.com/office/powerpoint/2010/main" val="404567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8: Single-Area OSPF</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8.1.3.1</a:t>
            </a:r>
            <a:r>
              <a:rPr lang="en-US" baseline="0" dirty="0" smtClean="0">
                <a:latin typeface="Arial" charset="0"/>
              </a:rPr>
              <a:t> – OSPF Operational States</a:t>
            </a:r>
            <a:endParaRPr lang="en-US" dirty="0" smtClean="0"/>
          </a:p>
        </p:txBody>
      </p:sp>
    </p:spTree>
    <p:extLst>
      <p:ext uri="{BB962C8B-B14F-4D97-AF65-F5344CB8AC3E}">
        <p14:creationId xmlns:p14="http://schemas.microsoft.com/office/powerpoint/2010/main" val="2700039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8.1.3.2</a:t>
            </a:r>
            <a:r>
              <a:rPr lang="en-US" baseline="0" dirty="0" smtClean="0">
                <a:latin typeface="Arial" charset="0"/>
              </a:rPr>
              <a:t> – Establish Neighbor Adjacencies</a:t>
            </a:r>
            <a:endParaRPr lang="en-US" dirty="0" smtClean="0"/>
          </a:p>
        </p:txBody>
      </p:sp>
    </p:spTree>
    <p:extLst>
      <p:ext uri="{BB962C8B-B14F-4D97-AF65-F5344CB8AC3E}">
        <p14:creationId xmlns:p14="http://schemas.microsoft.com/office/powerpoint/2010/main" val="1995745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8.1.3.3</a:t>
            </a:r>
            <a:r>
              <a:rPr lang="en-US" baseline="0" dirty="0" smtClean="0">
                <a:latin typeface="Arial" charset="0"/>
              </a:rPr>
              <a:t> – OSPF DR and BDR</a:t>
            </a:r>
            <a:endParaRPr lang="en-US" dirty="0" smtClean="0"/>
          </a:p>
        </p:txBody>
      </p:sp>
    </p:spTree>
    <p:extLst>
      <p:ext uri="{BB962C8B-B14F-4D97-AF65-F5344CB8AC3E}">
        <p14:creationId xmlns:p14="http://schemas.microsoft.com/office/powerpoint/2010/main" val="2577801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8.1.3.4</a:t>
            </a:r>
            <a:r>
              <a:rPr lang="en-US" baseline="0" dirty="0" smtClean="0">
                <a:latin typeface="Arial" charset="0"/>
              </a:rPr>
              <a:t> – Synchronizing OSPF Databases</a:t>
            </a:r>
            <a:endParaRPr lang="en-US" dirty="0" smtClean="0"/>
          </a:p>
        </p:txBody>
      </p:sp>
    </p:spTree>
    <p:extLst>
      <p:ext uri="{BB962C8B-B14F-4D97-AF65-F5344CB8AC3E}">
        <p14:creationId xmlns:p14="http://schemas.microsoft.com/office/powerpoint/2010/main" val="732777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8.1.3.4</a:t>
            </a:r>
            <a:r>
              <a:rPr lang="en-US" baseline="0" dirty="0" smtClean="0">
                <a:latin typeface="Arial" charset="0"/>
              </a:rPr>
              <a:t> – Synchronizing OSPF Databases</a:t>
            </a:r>
            <a:endParaRPr lang="en-US" dirty="0" smtClean="0"/>
          </a:p>
        </p:txBody>
      </p:sp>
    </p:spTree>
    <p:extLst>
      <p:ext uri="{BB962C8B-B14F-4D97-AF65-F5344CB8AC3E}">
        <p14:creationId xmlns:p14="http://schemas.microsoft.com/office/powerpoint/2010/main" val="1096119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8 – Single-Area OSPF</a:t>
            </a:r>
          </a:p>
          <a:p>
            <a:pPr>
              <a:buFontTx/>
              <a:buNone/>
            </a:pPr>
            <a:r>
              <a:rPr lang="en-US" sz="1200" b="0" dirty="0" smtClean="0"/>
              <a:t>8.2 – Single-Area OSPFv2</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8.2.1.1 – OSPF Network Topology</a:t>
            </a:r>
            <a:endParaRPr lang="en-GB" b="0" dirty="0" smtClean="0"/>
          </a:p>
          <a:p>
            <a:endParaRPr lang="en-US" dirty="0"/>
          </a:p>
        </p:txBody>
      </p:sp>
    </p:spTree>
    <p:extLst>
      <p:ext uri="{BB962C8B-B14F-4D97-AF65-F5344CB8AC3E}">
        <p14:creationId xmlns:p14="http://schemas.microsoft.com/office/powerpoint/2010/main" val="214236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8.2.1.2 – Router OSPF Configuration Mode</a:t>
            </a:r>
            <a:endParaRPr lang="en-GB" b="0" dirty="0" smtClean="0"/>
          </a:p>
          <a:p>
            <a:endParaRPr lang="en-US" dirty="0"/>
          </a:p>
        </p:txBody>
      </p:sp>
    </p:spTree>
    <p:extLst>
      <p:ext uri="{BB962C8B-B14F-4D97-AF65-F5344CB8AC3E}">
        <p14:creationId xmlns:p14="http://schemas.microsoft.com/office/powerpoint/2010/main" val="171144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8.2.1.3 – Router IDs</a:t>
            </a:r>
            <a:endParaRPr lang="en-GB" b="0" dirty="0" smtClean="0"/>
          </a:p>
          <a:p>
            <a:endParaRPr lang="en-US" dirty="0"/>
          </a:p>
        </p:txBody>
      </p:sp>
    </p:spTree>
    <p:extLst>
      <p:ext uri="{BB962C8B-B14F-4D97-AF65-F5344CB8AC3E}">
        <p14:creationId xmlns:p14="http://schemas.microsoft.com/office/powerpoint/2010/main" val="393486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8.2.1.4 – Configuring an OSPF Router ID</a:t>
            </a:r>
            <a:endParaRPr lang="en-GB" b="0" dirty="0" smtClean="0"/>
          </a:p>
          <a:p>
            <a:endParaRPr lang="en-US" dirty="0"/>
          </a:p>
        </p:txBody>
      </p:sp>
    </p:spTree>
    <p:extLst>
      <p:ext uri="{BB962C8B-B14F-4D97-AF65-F5344CB8AC3E}">
        <p14:creationId xmlns:p14="http://schemas.microsoft.com/office/powerpoint/2010/main" val="173531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8.2.1.5 – Modifying a Router ID</a:t>
            </a:r>
            <a:endParaRPr lang="en-GB" b="0" dirty="0" smtClean="0"/>
          </a:p>
          <a:p>
            <a:endParaRPr lang="en-US" dirty="0"/>
          </a:p>
        </p:txBody>
      </p:sp>
    </p:spTree>
    <p:extLst>
      <p:ext uri="{BB962C8B-B14F-4D97-AF65-F5344CB8AC3E}">
        <p14:creationId xmlns:p14="http://schemas.microsoft.com/office/powerpoint/2010/main" val="1150330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a:t>
            </a:r>
            <a:r>
              <a:rPr lang="en-US" sz="1200" b="0" baseline="0" dirty="0" smtClean="0"/>
              <a:t> </a:t>
            </a:r>
            <a:r>
              <a:rPr lang="en-US" sz="1200" b="0" dirty="0" smtClean="0"/>
              <a:t>– OSPF Router ID</a:t>
            </a:r>
          </a:p>
          <a:p>
            <a:pPr>
              <a:buFontTx/>
              <a:buNone/>
            </a:pPr>
            <a:r>
              <a:rPr lang="en-US" sz="1200" b="0" dirty="0" smtClean="0"/>
              <a:t>8.2.1.6 – Using a</a:t>
            </a:r>
            <a:r>
              <a:rPr lang="en-US" sz="1200" b="0" baseline="0" dirty="0" smtClean="0"/>
              <a:t> Loopback Interface as the </a:t>
            </a:r>
            <a:r>
              <a:rPr lang="en-US" sz="1200" b="0" dirty="0" smtClean="0"/>
              <a:t>Router ID</a:t>
            </a:r>
            <a:endParaRPr lang="en-GB" b="0" dirty="0" smtClean="0"/>
          </a:p>
          <a:p>
            <a:endParaRPr lang="en-US" dirty="0"/>
          </a:p>
        </p:txBody>
      </p:sp>
    </p:spTree>
    <p:extLst>
      <p:ext uri="{BB962C8B-B14F-4D97-AF65-F5344CB8AC3E}">
        <p14:creationId xmlns:p14="http://schemas.microsoft.com/office/powerpoint/2010/main" val="1673581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8.2.2.1 – Enabling OSPF on Interfaces</a:t>
            </a:r>
            <a:endParaRPr lang="en-GB" b="0" dirty="0" smtClean="0"/>
          </a:p>
          <a:p>
            <a:endParaRPr lang="en-US" dirty="0"/>
          </a:p>
        </p:txBody>
      </p:sp>
    </p:spTree>
    <p:extLst>
      <p:ext uri="{BB962C8B-B14F-4D97-AF65-F5344CB8AC3E}">
        <p14:creationId xmlns:p14="http://schemas.microsoft.com/office/powerpoint/2010/main" val="2526144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8.2.2.2 – Wildcard Mask</a:t>
            </a:r>
            <a:endParaRPr lang="en-GB" b="0" dirty="0" smtClean="0"/>
          </a:p>
          <a:p>
            <a:endParaRPr lang="en-US" dirty="0"/>
          </a:p>
        </p:txBody>
      </p:sp>
    </p:spTree>
    <p:extLst>
      <p:ext uri="{BB962C8B-B14F-4D97-AF65-F5344CB8AC3E}">
        <p14:creationId xmlns:p14="http://schemas.microsoft.com/office/powerpoint/2010/main" val="3993475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8.2.2.3 – The </a:t>
            </a:r>
            <a:r>
              <a:rPr lang="en-US" sz="1200" b="1" dirty="0" smtClean="0"/>
              <a:t>network </a:t>
            </a:r>
            <a:r>
              <a:rPr lang="en-US" sz="1200" b="0" dirty="0" smtClean="0"/>
              <a:t>Command</a:t>
            </a:r>
            <a:endParaRPr lang="en-GB" b="0" dirty="0" smtClean="0"/>
          </a:p>
          <a:p>
            <a:endParaRPr lang="en-US" dirty="0"/>
          </a:p>
        </p:txBody>
      </p:sp>
    </p:spTree>
    <p:extLst>
      <p:ext uri="{BB962C8B-B14F-4D97-AF65-F5344CB8AC3E}">
        <p14:creationId xmlns:p14="http://schemas.microsoft.com/office/powerpoint/2010/main" val="743341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8.2.2.4 – Passive Interface</a:t>
            </a:r>
            <a:endParaRPr lang="en-GB" b="0" dirty="0" smtClean="0"/>
          </a:p>
          <a:p>
            <a:endParaRPr lang="en-US" dirty="0"/>
          </a:p>
        </p:txBody>
      </p:sp>
    </p:spTree>
    <p:extLst>
      <p:ext uri="{BB962C8B-B14F-4D97-AF65-F5344CB8AC3E}">
        <p14:creationId xmlns:p14="http://schemas.microsoft.com/office/powerpoint/2010/main" val="2320750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8.2.2.5 – Configuring Passive Interfaces</a:t>
            </a:r>
            <a:endParaRPr lang="en-GB" b="0" dirty="0" smtClean="0"/>
          </a:p>
          <a:p>
            <a:endParaRPr lang="en-US" dirty="0"/>
          </a:p>
        </p:txBody>
      </p:sp>
    </p:spTree>
    <p:extLst>
      <p:ext uri="{BB962C8B-B14F-4D97-AF65-F5344CB8AC3E}">
        <p14:creationId xmlns:p14="http://schemas.microsoft.com/office/powerpoint/2010/main" val="1754590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8.2.2.7</a:t>
            </a:r>
            <a:r>
              <a:rPr lang="en-US" baseline="0" dirty="0" smtClean="0">
                <a:latin typeface="Arial" charset="0"/>
              </a:rPr>
              <a:t> – Packet Tracer – Configuring OSPFv2 in a Single-area </a:t>
            </a:r>
            <a:endParaRPr lang="en-US" dirty="0" smtClean="0"/>
          </a:p>
          <a:p>
            <a:endParaRPr lang="en-US" dirty="0"/>
          </a:p>
        </p:txBody>
      </p:sp>
    </p:spTree>
    <p:extLst>
      <p:ext uri="{BB962C8B-B14F-4D97-AF65-F5344CB8AC3E}">
        <p14:creationId xmlns:p14="http://schemas.microsoft.com/office/powerpoint/2010/main" val="422485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8.2.3.1 – OSPF Metric = Cost</a:t>
            </a:r>
            <a:endParaRPr lang="en-GB" b="0" dirty="0" smtClean="0"/>
          </a:p>
          <a:p>
            <a:endParaRPr lang="en-US" dirty="0"/>
          </a:p>
        </p:txBody>
      </p:sp>
    </p:spTree>
    <p:extLst>
      <p:ext uri="{BB962C8B-B14F-4D97-AF65-F5344CB8AC3E}">
        <p14:creationId xmlns:p14="http://schemas.microsoft.com/office/powerpoint/2010/main" val="1771970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8.2.3.2 – OSPF Accumulates Costs</a:t>
            </a:r>
            <a:endParaRPr lang="en-GB" b="0" dirty="0" smtClean="0"/>
          </a:p>
          <a:p>
            <a:endParaRPr lang="en-US" dirty="0"/>
          </a:p>
        </p:txBody>
      </p:sp>
    </p:spTree>
    <p:extLst>
      <p:ext uri="{BB962C8B-B14F-4D97-AF65-F5344CB8AC3E}">
        <p14:creationId xmlns:p14="http://schemas.microsoft.com/office/powerpoint/2010/main" val="44863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756346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8.2.3.3 – Adjusting the Reference Bandwidth</a:t>
            </a:r>
            <a:endParaRPr lang="en-GB" b="0" dirty="0" smtClean="0"/>
          </a:p>
          <a:p>
            <a:endParaRPr lang="en-US" dirty="0"/>
          </a:p>
        </p:txBody>
      </p:sp>
    </p:spTree>
    <p:extLst>
      <p:ext uri="{BB962C8B-B14F-4D97-AF65-F5344CB8AC3E}">
        <p14:creationId xmlns:p14="http://schemas.microsoft.com/office/powerpoint/2010/main" val="2589088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8.2.3.3 (Cont.) – Adjusting the Reference Bandwidth</a:t>
            </a:r>
            <a:endParaRPr lang="en-GB" b="0" dirty="0" smtClean="0"/>
          </a:p>
          <a:p>
            <a:endParaRPr lang="en-US" dirty="0"/>
          </a:p>
        </p:txBody>
      </p:sp>
    </p:spTree>
    <p:extLst>
      <p:ext uri="{BB962C8B-B14F-4D97-AF65-F5344CB8AC3E}">
        <p14:creationId xmlns:p14="http://schemas.microsoft.com/office/powerpoint/2010/main" val="489291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8.2.3.3 (Cont.) – Adjusting the Reference Bandwidth</a:t>
            </a:r>
            <a:endParaRPr lang="en-GB" b="0" dirty="0" smtClean="0"/>
          </a:p>
        </p:txBody>
      </p:sp>
    </p:spTree>
    <p:extLst>
      <p:ext uri="{BB962C8B-B14F-4D97-AF65-F5344CB8AC3E}">
        <p14:creationId xmlns:p14="http://schemas.microsoft.com/office/powerpoint/2010/main" val="3148976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8.2.3.4 – Default Interface Bandwidth</a:t>
            </a:r>
            <a:endParaRPr lang="en-GB" b="0" dirty="0" smtClean="0"/>
          </a:p>
        </p:txBody>
      </p:sp>
    </p:spTree>
    <p:extLst>
      <p:ext uri="{BB962C8B-B14F-4D97-AF65-F5344CB8AC3E}">
        <p14:creationId xmlns:p14="http://schemas.microsoft.com/office/powerpoint/2010/main" val="913821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8.2.3.5 – Adjusting</a:t>
            </a:r>
            <a:r>
              <a:rPr lang="en-US" sz="1200" b="0" baseline="0" dirty="0" smtClean="0"/>
              <a:t> the</a:t>
            </a:r>
            <a:r>
              <a:rPr lang="en-US" sz="1200" b="0" dirty="0" smtClean="0"/>
              <a:t> Interface Bandwidth</a:t>
            </a:r>
            <a:endParaRPr lang="en-GB" b="0" dirty="0" smtClean="0"/>
          </a:p>
        </p:txBody>
      </p:sp>
    </p:spTree>
    <p:extLst>
      <p:ext uri="{BB962C8B-B14F-4D97-AF65-F5344CB8AC3E}">
        <p14:creationId xmlns:p14="http://schemas.microsoft.com/office/powerpoint/2010/main" val="851083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8.2.3.6 – Manually Setting the OSPF Cost</a:t>
            </a:r>
            <a:endParaRPr lang="en-GB" b="0" dirty="0" smtClean="0"/>
          </a:p>
        </p:txBody>
      </p:sp>
    </p:spTree>
    <p:extLst>
      <p:ext uri="{BB962C8B-B14F-4D97-AF65-F5344CB8AC3E}">
        <p14:creationId xmlns:p14="http://schemas.microsoft.com/office/powerpoint/2010/main" val="2575740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8.2.4.1 – Verify OSPF Neighbors</a:t>
            </a:r>
            <a:endParaRPr lang="en-GB" b="0" dirty="0" smtClean="0"/>
          </a:p>
        </p:txBody>
      </p:sp>
    </p:spTree>
    <p:extLst>
      <p:ext uri="{BB962C8B-B14F-4D97-AF65-F5344CB8AC3E}">
        <p14:creationId xmlns:p14="http://schemas.microsoft.com/office/powerpoint/2010/main" val="3037894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8.2.4.2 – Verify OSPF Protocol Settings</a:t>
            </a:r>
            <a:endParaRPr lang="en-GB" b="0" dirty="0" smtClean="0"/>
          </a:p>
        </p:txBody>
      </p:sp>
    </p:spTree>
    <p:extLst>
      <p:ext uri="{BB962C8B-B14F-4D97-AF65-F5344CB8AC3E}">
        <p14:creationId xmlns:p14="http://schemas.microsoft.com/office/powerpoint/2010/main" val="6142840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8.2.4.3 – Verify OSPF Process Information</a:t>
            </a:r>
            <a:endParaRPr lang="en-GB" b="0" dirty="0" smtClean="0"/>
          </a:p>
        </p:txBody>
      </p:sp>
    </p:spTree>
    <p:extLst>
      <p:ext uri="{BB962C8B-B14F-4D97-AF65-F5344CB8AC3E}">
        <p14:creationId xmlns:p14="http://schemas.microsoft.com/office/powerpoint/2010/main" val="1687645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8.2.4.4 – Verify OSPF Interface settings</a:t>
            </a:r>
            <a:endParaRPr lang="en-GB" b="0" dirty="0" smtClean="0"/>
          </a:p>
        </p:txBody>
      </p:sp>
    </p:spTree>
    <p:extLst>
      <p:ext uri="{BB962C8B-B14F-4D97-AF65-F5344CB8AC3E}">
        <p14:creationId xmlns:p14="http://schemas.microsoft.com/office/powerpoint/2010/main" val="223525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8992247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8.2.4.5 – Lab – Configuring Basic Single-Area OSPFv2</a:t>
            </a:r>
            <a:endParaRPr lang="en-GB" b="0" dirty="0" smtClean="0"/>
          </a:p>
        </p:txBody>
      </p:sp>
    </p:spTree>
    <p:extLst>
      <p:ext uri="{BB962C8B-B14F-4D97-AF65-F5344CB8AC3E}">
        <p14:creationId xmlns:p14="http://schemas.microsoft.com/office/powerpoint/2010/main" val="3913938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8 – Single-Area OSPF</a:t>
            </a:r>
          </a:p>
          <a:p>
            <a:pPr>
              <a:buFontTx/>
              <a:buNone/>
            </a:pPr>
            <a:r>
              <a:rPr lang="en-US" sz="1200" b="0" dirty="0" smtClean="0"/>
              <a:t>8.3 – Single-Area </a:t>
            </a:r>
            <a:r>
              <a:rPr lang="en-US" sz="1200" b="0" baseline="0" dirty="0" smtClean="0"/>
              <a:t>OSPFv3</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025565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8.3.1</a:t>
            </a:r>
            <a:r>
              <a:rPr lang="en-US" sz="1200" b="0" baseline="0" dirty="0" smtClean="0"/>
              <a:t> </a:t>
            </a:r>
            <a:r>
              <a:rPr lang="en-US" sz="1200" b="0" dirty="0" smtClean="0"/>
              <a:t>– OSPFv2 vs. OSPFv3</a:t>
            </a:r>
          </a:p>
          <a:p>
            <a:pPr>
              <a:buFontTx/>
              <a:buNone/>
            </a:pPr>
            <a:r>
              <a:rPr lang="en-US" sz="1200" b="0" dirty="0" smtClean="0"/>
              <a:t>8.3.1.1 – OSPFv3</a:t>
            </a:r>
            <a:endParaRPr lang="en-GB" b="0" dirty="0" smtClean="0"/>
          </a:p>
        </p:txBody>
      </p:sp>
    </p:spTree>
    <p:extLst>
      <p:ext uri="{BB962C8B-B14F-4D97-AF65-F5344CB8AC3E}">
        <p14:creationId xmlns:p14="http://schemas.microsoft.com/office/powerpoint/2010/main" val="4260447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8.3.1</a:t>
            </a:r>
            <a:r>
              <a:rPr lang="en-US" sz="1200" b="0" baseline="0" dirty="0" smtClean="0"/>
              <a:t> </a:t>
            </a:r>
            <a:r>
              <a:rPr lang="en-US" sz="1200" b="0" dirty="0" smtClean="0"/>
              <a:t>– OSPFv2 vs. OSPFv3</a:t>
            </a:r>
          </a:p>
          <a:p>
            <a:pPr>
              <a:buFontTx/>
              <a:buNone/>
            </a:pPr>
            <a:r>
              <a:rPr lang="en-US" sz="1200" b="0" dirty="0" smtClean="0"/>
              <a:t>8.3.1.2 – Similarities Between OSPFv2 to</a:t>
            </a:r>
            <a:r>
              <a:rPr lang="en-US" sz="1200" b="0" baseline="0" dirty="0" smtClean="0"/>
              <a:t> </a:t>
            </a:r>
            <a:r>
              <a:rPr lang="en-US" sz="1200" b="0" dirty="0" smtClean="0"/>
              <a:t>OSPFv3</a:t>
            </a:r>
            <a:endParaRPr lang="en-GB" b="0" dirty="0" smtClean="0"/>
          </a:p>
        </p:txBody>
      </p:sp>
    </p:spTree>
    <p:extLst>
      <p:ext uri="{BB962C8B-B14F-4D97-AF65-F5344CB8AC3E}">
        <p14:creationId xmlns:p14="http://schemas.microsoft.com/office/powerpoint/2010/main" val="12135374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8.3.1</a:t>
            </a:r>
            <a:r>
              <a:rPr lang="en-US" sz="1200" b="0" baseline="0" dirty="0" smtClean="0"/>
              <a:t> </a:t>
            </a:r>
            <a:r>
              <a:rPr lang="en-US" sz="1200" b="0" dirty="0" smtClean="0"/>
              <a:t>– OSPFv2 vs. OSPFv3</a:t>
            </a:r>
          </a:p>
          <a:p>
            <a:pPr>
              <a:buFontTx/>
              <a:buNone/>
            </a:pPr>
            <a:r>
              <a:rPr lang="en-US" sz="1200" b="0" dirty="0" smtClean="0"/>
              <a:t>8.3.1.3 – Differences Between OSPFv2 and</a:t>
            </a:r>
            <a:r>
              <a:rPr lang="en-US" sz="1200" b="0" baseline="0" dirty="0" smtClean="0"/>
              <a:t> </a:t>
            </a:r>
            <a:r>
              <a:rPr lang="en-US" sz="1200" b="0" dirty="0" smtClean="0"/>
              <a:t>OSPFv3</a:t>
            </a:r>
            <a:endParaRPr lang="en-GB" b="0" dirty="0" smtClean="0"/>
          </a:p>
        </p:txBody>
      </p:sp>
    </p:spTree>
    <p:extLst>
      <p:ext uri="{BB962C8B-B14F-4D97-AF65-F5344CB8AC3E}">
        <p14:creationId xmlns:p14="http://schemas.microsoft.com/office/powerpoint/2010/main" val="6731101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8.3.1</a:t>
            </a:r>
            <a:r>
              <a:rPr lang="en-US" sz="1200" b="0" baseline="0" dirty="0" smtClean="0"/>
              <a:t> </a:t>
            </a:r>
            <a:r>
              <a:rPr lang="en-US" sz="1200" b="0" dirty="0" smtClean="0"/>
              <a:t>– OSPFv2 vs. OSPFv3</a:t>
            </a:r>
          </a:p>
          <a:p>
            <a:pPr>
              <a:buFontTx/>
              <a:buNone/>
            </a:pPr>
            <a:r>
              <a:rPr lang="en-US" sz="1200" b="0" dirty="0" smtClean="0"/>
              <a:t>8.3.1.4 – Link-Local Addresses</a:t>
            </a:r>
            <a:endParaRPr lang="en-GB" b="0" dirty="0" smtClean="0"/>
          </a:p>
        </p:txBody>
      </p:sp>
    </p:spTree>
    <p:extLst>
      <p:ext uri="{BB962C8B-B14F-4D97-AF65-F5344CB8AC3E}">
        <p14:creationId xmlns:p14="http://schemas.microsoft.com/office/powerpoint/2010/main" val="7771487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8.3.2.1 – OSPFv3 Network Topology</a:t>
            </a:r>
            <a:endParaRPr lang="en-GB" b="0" dirty="0" smtClean="0"/>
          </a:p>
        </p:txBody>
      </p:sp>
    </p:spTree>
    <p:extLst>
      <p:ext uri="{BB962C8B-B14F-4D97-AF65-F5344CB8AC3E}">
        <p14:creationId xmlns:p14="http://schemas.microsoft.com/office/powerpoint/2010/main" val="926137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8.3.2.1 – OSPFv3 Network Topology (Cont.)</a:t>
            </a:r>
            <a:endParaRPr lang="en-GB" b="0" dirty="0" smtClean="0"/>
          </a:p>
        </p:txBody>
      </p:sp>
    </p:spTree>
    <p:extLst>
      <p:ext uri="{BB962C8B-B14F-4D97-AF65-F5344CB8AC3E}">
        <p14:creationId xmlns:p14="http://schemas.microsoft.com/office/powerpoint/2010/main" val="3622027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8.3.2.2 – Link-Local</a:t>
            </a:r>
            <a:r>
              <a:rPr lang="en-US" sz="1200" b="0" baseline="0" dirty="0" smtClean="0"/>
              <a:t> Addresses</a:t>
            </a:r>
            <a:endParaRPr lang="en-GB" b="0" dirty="0" smtClean="0"/>
          </a:p>
        </p:txBody>
      </p:sp>
    </p:spTree>
    <p:extLst>
      <p:ext uri="{BB962C8B-B14F-4D97-AF65-F5344CB8AC3E}">
        <p14:creationId xmlns:p14="http://schemas.microsoft.com/office/powerpoint/2010/main" val="892597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8.3.2.3 – Assigning Link-Local</a:t>
            </a:r>
            <a:r>
              <a:rPr lang="en-US" sz="1200" b="0" baseline="0" dirty="0" smtClean="0"/>
              <a:t> Addresses</a:t>
            </a:r>
            <a:endParaRPr lang="en-GB" b="0" dirty="0" smtClean="0"/>
          </a:p>
        </p:txBody>
      </p:sp>
    </p:spTree>
    <p:extLst>
      <p:ext uri="{BB962C8B-B14F-4D97-AF65-F5344CB8AC3E}">
        <p14:creationId xmlns:p14="http://schemas.microsoft.com/office/powerpoint/2010/main" val="415845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0894330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8.3.2.4 – Configuring the OSPFv3 Router ID</a:t>
            </a:r>
            <a:endParaRPr lang="en-GB" b="0" dirty="0" smtClean="0"/>
          </a:p>
        </p:txBody>
      </p:sp>
    </p:spTree>
    <p:extLst>
      <p:ext uri="{BB962C8B-B14F-4D97-AF65-F5344CB8AC3E}">
        <p14:creationId xmlns:p14="http://schemas.microsoft.com/office/powerpoint/2010/main" val="1067295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8.3.2.5 – Modifying an OSPFv3 Router ID</a:t>
            </a:r>
            <a:endParaRPr lang="en-GB" b="0" dirty="0" smtClean="0"/>
          </a:p>
        </p:txBody>
      </p:sp>
    </p:spTree>
    <p:extLst>
      <p:ext uri="{BB962C8B-B14F-4D97-AF65-F5344CB8AC3E}">
        <p14:creationId xmlns:p14="http://schemas.microsoft.com/office/powerpoint/2010/main" val="6341005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8.3.2.6 – Enabling OSPFv3 on Interfaces</a:t>
            </a:r>
            <a:endParaRPr lang="en-GB" b="0" dirty="0" smtClean="0"/>
          </a:p>
        </p:txBody>
      </p:sp>
    </p:spTree>
    <p:extLst>
      <p:ext uri="{BB962C8B-B14F-4D97-AF65-F5344CB8AC3E}">
        <p14:creationId xmlns:p14="http://schemas.microsoft.com/office/powerpoint/2010/main" val="8390977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8.3.3.1 – Verifying OSPFv3 Neighbors</a:t>
            </a:r>
            <a:endParaRPr lang="en-GB" b="0" dirty="0" smtClean="0"/>
          </a:p>
        </p:txBody>
      </p:sp>
    </p:spTree>
    <p:extLst>
      <p:ext uri="{BB962C8B-B14F-4D97-AF65-F5344CB8AC3E}">
        <p14:creationId xmlns:p14="http://schemas.microsoft.com/office/powerpoint/2010/main" val="37407099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8.3.3.2 – Verifying OSPFv3 Protocol Settings</a:t>
            </a:r>
            <a:endParaRPr lang="en-GB" b="0" dirty="0" smtClean="0"/>
          </a:p>
        </p:txBody>
      </p:sp>
    </p:spTree>
    <p:extLst>
      <p:ext uri="{BB962C8B-B14F-4D97-AF65-F5344CB8AC3E}">
        <p14:creationId xmlns:p14="http://schemas.microsoft.com/office/powerpoint/2010/main" val="1831717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8.3.3.3 – Verify OSPFv3 Interfaces</a:t>
            </a:r>
            <a:endParaRPr lang="en-GB" b="0" dirty="0" smtClean="0"/>
          </a:p>
        </p:txBody>
      </p:sp>
    </p:spTree>
    <p:extLst>
      <p:ext uri="{BB962C8B-B14F-4D97-AF65-F5344CB8AC3E}">
        <p14:creationId xmlns:p14="http://schemas.microsoft.com/office/powerpoint/2010/main" val="4716889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8.3.3.4 – Verifying the IPv6 Routing Table</a:t>
            </a:r>
            <a:endParaRPr lang="en-GB" b="0" dirty="0" smtClean="0"/>
          </a:p>
        </p:txBody>
      </p:sp>
    </p:spTree>
    <p:extLst>
      <p:ext uri="{BB962C8B-B14F-4D97-AF65-F5344CB8AC3E}">
        <p14:creationId xmlns:p14="http://schemas.microsoft.com/office/powerpoint/2010/main" val="20554237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8.3.3.5 – Packet Tracer – Configuring Basic OSPFv3</a:t>
            </a:r>
            <a:endParaRPr lang="en-GB" b="0" dirty="0" smtClean="0"/>
          </a:p>
        </p:txBody>
      </p:sp>
    </p:spTree>
    <p:extLst>
      <p:ext uri="{BB962C8B-B14F-4D97-AF65-F5344CB8AC3E}">
        <p14:creationId xmlns:p14="http://schemas.microsoft.com/office/powerpoint/2010/main" val="25423516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79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8.3.3.6 – Lab – Configuring Basic Single-Area OSPFv3</a:t>
            </a:r>
            <a:endParaRPr lang="en-GB" b="0" dirty="0" smtClean="0"/>
          </a:p>
        </p:txBody>
      </p:sp>
    </p:spTree>
    <p:extLst>
      <p:ext uri="{BB962C8B-B14F-4D97-AF65-F5344CB8AC3E}">
        <p14:creationId xmlns:p14="http://schemas.microsoft.com/office/powerpoint/2010/main" val="27654778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8 – Single-Area OSPF</a:t>
            </a:r>
          </a:p>
          <a:p>
            <a:pPr>
              <a:buFontTx/>
              <a:buNone/>
            </a:pPr>
            <a:r>
              <a:rPr lang="en-US" sz="1200" b="0" dirty="0" smtClean="0"/>
              <a:t>8.4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80</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8</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81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8.4 – Summary</a:t>
            </a:r>
            <a:endParaRPr lang="en-US" dirty="0" smtClean="0"/>
          </a:p>
          <a:p>
            <a:pPr>
              <a:buFontTx/>
              <a:buNone/>
            </a:pPr>
            <a:r>
              <a:rPr lang="en-US" sz="1200" b="0" dirty="0" smtClean="0"/>
              <a:t>8.4.1</a:t>
            </a:r>
            <a:r>
              <a:rPr lang="en-US" sz="1200" b="0" baseline="0" dirty="0" smtClean="0"/>
              <a:t> </a:t>
            </a:r>
            <a:r>
              <a:rPr lang="en-US" sz="1200" b="0" dirty="0" smtClean="0"/>
              <a:t>– Conclusion</a:t>
            </a:r>
          </a:p>
          <a:p>
            <a:pPr>
              <a:buFontTx/>
              <a:buNone/>
            </a:pPr>
            <a:r>
              <a:rPr lang="en-US" sz="1200" b="0" dirty="0" smtClean="0"/>
              <a:t>8.4.1.2 – Packet Tracer – Skills Integration Challenge</a:t>
            </a:r>
            <a:endParaRPr lang="en-GB" b="0" dirty="0" smtClean="0"/>
          </a:p>
        </p:txBody>
      </p:sp>
    </p:spTree>
    <p:extLst>
      <p:ext uri="{BB962C8B-B14F-4D97-AF65-F5344CB8AC3E}">
        <p14:creationId xmlns:p14="http://schemas.microsoft.com/office/powerpoint/2010/main" val="8834879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8.4 – Summary</a:t>
            </a:r>
          </a:p>
          <a:p>
            <a:r>
              <a:rPr lang="en-US" dirty="0" smtClean="0"/>
              <a:t>8.4.1 – </a:t>
            </a:r>
            <a:r>
              <a:rPr lang="en-US" sz="1200" b="0" i="0" kern="1200" dirty="0" smtClean="0">
                <a:solidFill>
                  <a:schemeClr val="tx1"/>
                </a:solidFill>
                <a:effectLst/>
                <a:latin typeface="+mn-lt"/>
                <a:ea typeface="+mn-ea"/>
                <a:cs typeface="+mn-cs"/>
              </a:rPr>
              <a:t>Conclusion 	</a:t>
            </a:r>
            <a:endParaRPr lang="en-US" dirty="0" smtClean="0"/>
          </a:p>
          <a:p>
            <a:endParaRPr 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83</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Module 8 - New Terms and Commands</a:t>
            </a:r>
            <a:endParaRPr lang="en-US" dirty="0"/>
          </a:p>
        </p:txBody>
      </p:sp>
    </p:spTree>
    <p:extLst>
      <p:ext uri="{BB962C8B-B14F-4D97-AF65-F5344CB8AC3E}">
        <p14:creationId xmlns:p14="http://schemas.microsoft.com/office/powerpoint/2010/main" val="15999767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84</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Module 8 - New Terms and Commands (Cont.)</a:t>
            </a:r>
            <a:endParaRPr lang="en-US" dirty="0"/>
          </a:p>
        </p:txBody>
      </p:sp>
    </p:spTree>
    <p:extLst>
      <p:ext uri="{BB962C8B-B14F-4D97-AF65-F5344CB8AC3E}">
        <p14:creationId xmlns:p14="http://schemas.microsoft.com/office/powerpoint/2010/main" val="52000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en.wikiversity.org/wiki/Cisco_Networking/CCENT" TargetMode="External"/><Relationship Id="rId4" Type="http://schemas.openxmlformats.org/officeDocument/2006/relationships/hyperlink" Target="https://www.netacad.com/group/communities/ccna-blo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1.xml"/><Relationship Id="rId1" Type="http://schemas.openxmlformats.org/officeDocument/2006/relationships/slideLayout" Target="../slideLayouts/slideLayout13.xml"/><Relationship Id="rId5" Type="http://schemas.openxmlformats.org/officeDocument/2006/relationships/image" Target="../media/image80.png"/><Relationship Id="rId4" Type="http://schemas.openxmlformats.org/officeDocument/2006/relationships/image" Target="../media/image79.png"/></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82.png"/></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6773198" cy="644730"/>
          </a:xfrm>
        </p:spPr>
        <p:txBody>
          <a:bodyPr/>
          <a:lstStyle/>
          <a:p>
            <a:r>
              <a:rPr lang="en-US" dirty="0" smtClean="0"/>
              <a:t>Chapter 8: Single-Area OSPF</a:t>
            </a:r>
            <a:endParaRPr lang="en-US" dirty="0"/>
          </a:p>
        </p:txBody>
      </p:sp>
      <p:sp>
        <p:nvSpPr>
          <p:cNvPr id="7" name="Subtitle 6"/>
          <p:cNvSpPr>
            <a:spLocks noGrp="1"/>
          </p:cNvSpPr>
          <p:nvPr>
            <p:ph type="subTitle" idx="1"/>
          </p:nvPr>
        </p:nvSpPr>
        <p:spPr>
          <a:xfrm>
            <a:off x="469496" y="3809526"/>
            <a:ext cx="2986625"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Encourage the students to learn OSPF because it is commonly used. </a:t>
            </a:r>
            <a:endParaRPr lang="en-US" dirty="0"/>
          </a:p>
          <a:p>
            <a:r>
              <a:rPr lang="en-US" dirty="0" smtClean="0"/>
              <a:t>Be sure to emphasize that OSPF is used when the network engineers really understand routing because of the powerfulness and configurability of OSPF.</a:t>
            </a:r>
          </a:p>
          <a:p>
            <a:r>
              <a:rPr lang="en-US" dirty="0" smtClean="0"/>
              <a:t>Describe how in most companies, OSPFv2 is more likely to be seen than OSPFv3. For real-world expectations OSPFv2 is the one to get more familiar with.</a:t>
            </a:r>
          </a:p>
          <a:p>
            <a:r>
              <a:rPr lang="en-US" dirty="0" smtClean="0"/>
              <a:t>Encourage the students to spend a lot of time understanding the concepts in this chapter because multi-area OSPF is very easy if the basics are understood. The same is true for configuration.</a:t>
            </a:r>
          </a:p>
          <a:p>
            <a:r>
              <a:rPr lang="en-US" dirty="0"/>
              <a:t>When describing the difference between single area and multiarea OSPF, be sure to emphasize that there are more areas normally used than what is shown in the curriculum</a:t>
            </a:r>
            <a:r>
              <a:rPr lang="en-US" dirty="0" smtClean="0"/>
              <a:t>.</a:t>
            </a:r>
          </a:p>
          <a:p>
            <a:pPr lvl="1"/>
            <a:r>
              <a:rPr lang="en-US" dirty="0" smtClean="0"/>
              <a:t>One analogy you might use for the fact that Area 0 is always the backbone area and other areas must connect to it through a border router is to compare it to a daisy or aster flower.</a:t>
            </a:r>
            <a:endParaRPr lang="en-US" dirty="0"/>
          </a:p>
        </p:txBody>
      </p:sp>
      <p:sp>
        <p:nvSpPr>
          <p:cNvPr id="2" name="Title 1"/>
          <p:cNvSpPr>
            <a:spLocks noGrp="1"/>
          </p:cNvSpPr>
          <p:nvPr>
            <p:ph type="title"/>
          </p:nvPr>
        </p:nvSpPr>
        <p:spPr/>
        <p:txBody>
          <a:bodyPr/>
          <a:lstStyle/>
          <a:p>
            <a:r>
              <a:rPr lang="en-US" dirty="0" smtClean="0"/>
              <a:t>Chapter 8: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a:t>You might consider assigning groups packet types discussions before the class lecture and have someone from the group briefly go over section 8.1.2 instead of lecturing on it.</a:t>
            </a:r>
          </a:p>
          <a:p>
            <a:r>
              <a:rPr lang="en-US" dirty="0"/>
              <a:t>Remind the students that the OSPF protocol is quick to converge once a network change occurs, but initial convergence for all of the routers to get the routing updates takes longer than the protocols they have seen before.</a:t>
            </a:r>
          </a:p>
          <a:p>
            <a:r>
              <a:rPr lang="en-US" dirty="0" smtClean="0"/>
              <a:t>When you get to the OSPF router ID section, remind students that the router ID command has not always been around. Emphasize the order that is used by the router to get the router ID</a:t>
            </a:r>
          </a:p>
          <a:p>
            <a:pPr lvl="1"/>
            <a:r>
              <a:rPr lang="en-US" b="1" dirty="0" smtClean="0"/>
              <a:t>router-id</a:t>
            </a:r>
            <a:r>
              <a:rPr lang="en-US" dirty="0" smtClean="0"/>
              <a:t> command</a:t>
            </a:r>
          </a:p>
          <a:p>
            <a:pPr lvl="1"/>
            <a:r>
              <a:rPr lang="en-US" dirty="0" smtClean="0"/>
              <a:t>Highest loopback</a:t>
            </a:r>
          </a:p>
          <a:p>
            <a:pPr lvl="1"/>
            <a:r>
              <a:rPr lang="en-US" dirty="0" smtClean="0"/>
              <a:t>Highest configured IP address on a particular router</a:t>
            </a:r>
          </a:p>
        </p:txBody>
      </p:sp>
      <p:sp>
        <p:nvSpPr>
          <p:cNvPr id="2" name="Title 1"/>
          <p:cNvSpPr>
            <a:spLocks noGrp="1"/>
          </p:cNvSpPr>
          <p:nvPr>
            <p:ph type="title"/>
          </p:nvPr>
        </p:nvSpPr>
        <p:spPr/>
        <p:txBody>
          <a:bodyPr/>
          <a:lstStyle/>
          <a:p>
            <a:r>
              <a:rPr lang="en-US" dirty="0" smtClean="0"/>
              <a:t>Chapter 8: Best Practices (Cont.)</a:t>
            </a:r>
            <a:endParaRPr lang="en-US" dirty="0"/>
          </a:p>
        </p:txBody>
      </p:sp>
    </p:spTree>
    <p:extLst>
      <p:ext uri="{BB962C8B-B14F-4D97-AF65-F5344CB8AC3E}">
        <p14:creationId xmlns:p14="http://schemas.microsoft.com/office/powerpoint/2010/main" val="383085848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a:t>Remind students that the router ID is 32 bits long and looks like an IPv4 address even when configured on OSPFv3 for IPv6. The router ID is NOT to be advertised in OSPFv2 with a </a:t>
            </a:r>
            <a:r>
              <a:rPr lang="en-US" b="1" dirty="0"/>
              <a:t>network </a:t>
            </a:r>
            <a:r>
              <a:rPr lang="en-US" dirty="0"/>
              <a:t>statement.</a:t>
            </a:r>
          </a:p>
          <a:p>
            <a:r>
              <a:rPr lang="en-US" dirty="0" smtClean="0"/>
              <a:t>Reinforce that the </a:t>
            </a:r>
            <a:r>
              <a:rPr lang="en-US" b="1" dirty="0"/>
              <a:t>clear </a:t>
            </a:r>
            <a:r>
              <a:rPr lang="en-US" b="1" dirty="0" err="1"/>
              <a:t>ip</a:t>
            </a:r>
            <a:r>
              <a:rPr lang="en-US" b="1" dirty="0"/>
              <a:t> </a:t>
            </a:r>
            <a:r>
              <a:rPr lang="en-US" b="1" dirty="0" err="1"/>
              <a:t>ospf</a:t>
            </a:r>
            <a:r>
              <a:rPr lang="en-US" b="1" dirty="0"/>
              <a:t> process </a:t>
            </a:r>
            <a:r>
              <a:rPr lang="en-US" dirty="0"/>
              <a:t>command </a:t>
            </a:r>
            <a:r>
              <a:rPr lang="en-US" dirty="0" smtClean="0"/>
              <a:t>is used to </a:t>
            </a:r>
            <a:r>
              <a:rPr lang="en-US" dirty="0"/>
              <a:t>reset the router </a:t>
            </a:r>
            <a:r>
              <a:rPr lang="en-US" dirty="0" smtClean="0"/>
              <a:t>ID (rather than rebooting the router).</a:t>
            </a:r>
            <a:endParaRPr lang="en-US" dirty="0"/>
          </a:p>
          <a:p>
            <a:r>
              <a:rPr lang="en-US" dirty="0"/>
              <a:t>When teaching configuration, have a simple four or five router scenario on the board and show the configuration for one of them. One router that might be used is the border router that connects to the Internet router. You might consider introducing the static default (quad zero) route on the router and the </a:t>
            </a:r>
            <a:r>
              <a:rPr lang="en-US" b="1" dirty="0"/>
              <a:t>default-information originate </a:t>
            </a:r>
            <a:r>
              <a:rPr lang="en-US" dirty="0"/>
              <a:t>command early. It doesn’t hurt for the students to hear this multiple times.</a:t>
            </a:r>
          </a:p>
          <a:p>
            <a:r>
              <a:rPr lang="en-US" dirty="0" smtClean="0"/>
              <a:t>When writing the configuration for the router on the board, write the two methods of writing the network number side by side. </a:t>
            </a:r>
          </a:p>
        </p:txBody>
      </p:sp>
      <p:sp>
        <p:nvSpPr>
          <p:cNvPr id="2" name="Title 1"/>
          <p:cNvSpPr>
            <a:spLocks noGrp="1"/>
          </p:cNvSpPr>
          <p:nvPr>
            <p:ph type="title"/>
          </p:nvPr>
        </p:nvSpPr>
        <p:spPr/>
        <p:txBody>
          <a:bodyPr/>
          <a:lstStyle/>
          <a:p>
            <a:r>
              <a:rPr lang="en-US" dirty="0" smtClean="0"/>
              <a:t>Chapter 8: Best Practices (Cont.)</a:t>
            </a:r>
            <a:endParaRPr lang="en-US" dirty="0"/>
          </a:p>
        </p:txBody>
      </p:sp>
    </p:spTree>
    <p:extLst>
      <p:ext uri="{BB962C8B-B14F-4D97-AF65-F5344CB8AC3E}">
        <p14:creationId xmlns:p14="http://schemas.microsoft.com/office/powerpoint/2010/main" val="61539835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a:t>Select another router from the board and have them write the configuration for it.</a:t>
            </a:r>
          </a:p>
          <a:p>
            <a:r>
              <a:rPr lang="en-US" dirty="0"/>
              <a:t>You might consider having a Packet Tracer that has all the IP addresses assigned and links up and up. You might have the students configure two of the routers for OSPF or have one of them configured already and the students complete the configuration on the second router.</a:t>
            </a:r>
          </a:p>
          <a:p>
            <a:r>
              <a:rPr lang="en-US" dirty="0" smtClean="0"/>
              <a:t>Both </a:t>
            </a:r>
            <a:r>
              <a:rPr lang="en-US" dirty="0"/>
              <a:t>the board technique and the Packet Tracer technique can be used for demonstrating OSPFv3.</a:t>
            </a:r>
          </a:p>
          <a:p>
            <a:r>
              <a:rPr lang="en-US" dirty="0"/>
              <a:t>A tough concept for students to </a:t>
            </a:r>
            <a:r>
              <a:rPr lang="en-US" dirty="0" smtClean="0"/>
              <a:t>understand </a:t>
            </a:r>
            <a:r>
              <a:rPr lang="en-US" dirty="0"/>
              <a:t>is the need to adjust cost for the faster Ethernet links. Bring up the graphic on 8.2.3.3 Figure 1 which shows how a 100 Mbps, 1 </a:t>
            </a:r>
            <a:r>
              <a:rPr lang="en-US" dirty="0" err="1"/>
              <a:t>Gbps</a:t>
            </a:r>
            <a:r>
              <a:rPr lang="en-US" dirty="0"/>
              <a:t>, and 10 </a:t>
            </a:r>
            <a:r>
              <a:rPr lang="en-US" dirty="0" err="1"/>
              <a:t>Gbps</a:t>
            </a:r>
            <a:r>
              <a:rPr lang="en-US" dirty="0"/>
              <a:t> link are all seen as the same cost with the current OSPF configurations.</a:t>
            </a:r>
          </a:p>
          <a:p>
            <a:r>
              <a:rPr lang="en-US" dirty="0" smtClean="0"/>
              <a:t>Emphasize the need for adjusting the reference bandwidth and show 8.2.3.3 Figure 2.</a:t>
            </a:r>
          </a:p>
          <a:p>
            <a:pPr lvl="1"/>
            <a:r>
              <a:rPr lang="en-US" dirty="0" smtClean="0"/>
              <a:t>Gigabit Ethernet – </a:t>
            </a:r>
            <a:r>
              <a:rPr lang="en-US" b="1" dirty="0" smtClean="0"/>
              <a:t>auto-cost reference-bandwidth 1000 </a:t>
            </a:r>
            <a:r>
              <a:rPr lang="en-US" dirty="0" smtClean="0"/>
              <a:t>command</a:t>
            </a:r>
          </a:p>
          <a:p>
            <a:pPr lvl="1"/>
            <a:r>
              <a:rPr lang="en-US" dirty="0" smtClean="0"/>
              <a:t>10 Gigabit Ethernet – </a:t>
            </a:r>
            <a:r>
              <a:rPr lang="en-US" b="1" dirty="0" smtClean="0"/>
              <a:t>auto-cost reference-bandwidth 10000 </a:t>
            </a:r>
            <a:r>
              <a:rPr lang="en-US" dirty="0" smtClean="0"/>
              <a:t>command</a:t>
            </a:r>
          </a:p>
        </p:txBody>
      </p:sp>
      <p:sp>
        <p:nvSpPr>
          <p:cNvPr id="2" name="Title 1"/>
          <p:cNvSpPr>
            <a:spLocks noGrp="1"/>
          </p:cNvSpPr>
          <p:nvPr>
            <p:ph type="title"/>
          </p:nvPr>
        </p:nvSpPr>
        <p:spPr/>
        <p:txBody>
          <a:bodyPr/>
          <a:lstStyle/>
          <a:p>
            <a:r>
              <a:rPr lang="en-US" dirty="0" smtClean="0"/>
              <a:t>Chapter 8: Best Practices (Cont.)</a:t>
            </a:r>
            <a:endParaRPr lang="en-US" dirty="0"/>
          </a:p>
        </p:txBody>
      </p:sp>
    </p:spTree>
    <p:extLst>
      <p:ext uri="{BB962C8B-B14F-4D97-AF65-F5344CB8AC3E}">
        <p14:creationId xmlns:p14="http://schemas.microsoft.com/office/powerpoint/2010/main" val="373704211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Write your favorite OSPF troubleshooting commands on the board and why you would use them.</a:t>
            </a:r>
          </a:p>
          <a:p>
            <a:pPr lvl="1"/>
            <a:r>
              <a:rPr lang="en-US" b="1" dirty="0" smtClean="0"/>
              <a:t>show </a:t>
            </a:r>
            <a:r>
              <a:rPr lang="en-US" b="1" dirty="0" err="1" smtClean="0"/>
              <a:t>ip</a:t>
            </a:r>
            <a:r>
              <a:rPr lang="en-US" b="1" dirty="0" smtClean="0"/>
              <a:t> interface brief </a:t>
            </a:r>
            <a:r>
              <a:rPr lang="en-US" dirty="0" smtClean="0"/>
              <a:t>– see if all links that are being used are up and up. A link cannot be advertised if it is down.</a:t>
            </a:r>
          </a:p>
          <a:p>
            <a:pPr lvl="1"/>
            <a:r>
              <a:rPr lang="en-US" b="1" dirty="0"/>
              <a:t>show </a:t>
            </a:r>
            <a:r>
              <a:rPr lang="en-US" b="1" dirty="0" err="1"/>
              <a:t>ip</a:t>
            </a:r>
            <a:r>
              <a:rPr lang="en-US" b="1" dirty="0"/>
              <a:t> </a:t>
            </a:r>
            <a:r>
              <a:rPr lang="en-US" b="1" dirty="0" smtClean="0"/>
              <a:t>route </a:t>
            </a:r>
            <a:r>
              <a:rPr lang="en-US" dirty="0"/>
              <a:t>– see if </a:t>
            </a:r>
            <a:r>
              <a:rPr lang="en-US" dirty="0" smtClean="0"/>
              <a:t>one router is getting routing updates (has an O before it) from another router. If not, check the other router for the correct </a:t>
            </a:r>
            <a:r>
              <a:rPr lang="en-US" b="1" dirty="0" smtClean="0"/>
              <a:t>network </a:t>
            </a:r>
            <a:r>
              <a:rPr lang="en-US" dirty="0" smtClean="0"/>
              <a:t>statement.</a:t>
            </a:r>
          </a:p>
          <a:p>
            <a:pPr lvl="1"/>
            <a:r>
              <a:rPr lang="en-US" b="1" dirty="0" smtClean="0"/>
              <a:t>show </a:t>
            </a:r>
            <a:r>
              <a:rPr lang="en-US" b="1" dirty="0" err="1" smtClean="0"/>
              <a:t>ip</a:t>
            </a:r>
            <a:r>
              <a:rPr lang="en-US" b="1" dirty="0" smtClean="0"/>
              <a:t> </a:t>
            </a:r>
            <a:r>
              <a:rPr lang="en-US" b="1" dirty="0" err="1" smtClean="0"/>
              <a:t>ospf</a:t>
            </a:r>
            <a:r>
              <a:rPr lang="en-US" b="1" dirty="0" smtClean="0"/>
              <a:t> neighbor </a:t>
            </a:r>
            <a:r>
              <a:rPr lang="en-US" dirty="0" smtClean="0"/>
              <a:t>– shows whether two adjacent routers have been configured with the correct </a:t>
            </a:r>
            <a:r>
              <a:rPr lang="en-US" b="1" dirty="0" smtClean="0"/>
              <a:t>network </a:t>
            </a:r>
            <a:r>
              <a:rPr lang="en-US" dirty="0" smtClean="0"/>
              <a:t>statement for the link shared between them.</a:t>
            </a:r>
            <a:endParaRPr lang="en-US" b="1" dirty="0"/>
          </a:p>
          <a:p>
            <a:pPr lvl="1"/>
            <a:r>
              <a:rPr lang="en-US" b="1" dirty="0" smtClean="0"/>
              <a:t>show </a:t>
            </a:r>
            <a:r>
              <a:rPr lang="en-US" b="1" dirty="0" err="1"/>
              <a:t>ip</a:t>
            </a:r>
            <a:r>
              <a:rPr lang="en-US" b="1" dirty="0"/>
              <a:t> </a:t>
            </a:r>
            <a:r>
              <a:rPr lang="en-US" b="1" dirty="0" smtClean="0"/>
              <a:t>protocols </a:t>
            </a:r>
            <a:r>
              <a:rPr lang="en-US" dirty="0" smtClean="0"/>
              <a:t>– see the router ID.</a:t>
            </a:r>
          </a:p>
          <a:p>
            <a:pPr lvl="1"/>
            <a:r>
              <a:rPr lang="en-US" b="1" dirty="0" smtClean="0"/>
              <a:t>show </a:t>
            </a:r>
            <a:r>
              <a:rPr lang="en-US" b="1" dirty="0" err="1" smtClean="0"/>
              <a:t>ip</a:t>
            </a:r>
            <a:r>
              <a:rPr lang="en-US" b="1" dirty="0" smtClean="0"/>
              <a:t> </a:t>
            </a:r>
            <a:r>
              <a:rPr lang="en-US" b="1" dirty="0" err="1" smtClean="0"/>
              <a:t>ospf</a:t>
            </a:r>
            <a:r>
              <a:rPr lang="en-US" b="1" dirty="0" smtClean="0"/>
              <a:t> interface </a:t>
            </a:r>
            <a:r>
              <a:rPr lang="en-US" dirty="0" smtClean="0"/>
              <a:t> - shows details about OSPF on a particular interface.</a:t>
            </a:r>
            <a:endParaRPr lang="en-US" b="1" dirty="0"/>
          </a:p>
          <a:p>
            <a:pPr lvl="1"/>
            <a:endParaRPr lang="en-US" b="1" dirty="0" smtClean="0"/>
          </a:p>
          <a:p>
            <a:endParaRPr lang="en-US" dirty="0" smtClean="0"/>
          </a:p>
        </p:txBody>
      </p:sp>
      <p:sp>
        <p:nvSpPr>
          <p:cNvPr id="2" name="Title 1"/>
          <p:cNvSpPr>
            <a:spLocks noGrp="1"/>
          </p:cNvSpPr>
          <p:nvPr>
            <p:ph type="title"/>
          </p:nvPr>
        </p:nvSpPr>
        <p:spPr/>
        <p:txBody>
          <a:bodyPr/>
          <a:lstStyle/>
          <a:p>
            <a:r>
              <a:rPr lang="en-US" dirty="0" smtClean="0"/>
              <a:t>Chapter 8: Best Practices (Cont.)</a:t>
            </a:r>
            <a:endParaRPr lang="en-US" dirty="0"/>
          </a:p>
        </p:txBody>
      </p:sp>
    </p:spTree>
    <p:extLst>
      <p:ext uri="{BB962C8B-B14F-4D97-AF65-F5344CB8AC3E}">
        <p14:creationId xmlns:p14="http://schemas.microsoft.com/office/powerpoint/2010/main" val="9202974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p>
          <a:p>
            <a:r>
              <a:rPr lang="en-US" dirty="0" smtClean="0"/>
              <a:t>A good time for students to take the CCENT certification is after taking RSE, but some take it while taking the </a:t>
            </a:r>
            <a:r>
              <a:rPr lang="en-US" dirty="0" err="1" smtClean="0"/>
              <a:t>ScaN</a:t>
            </a:r>
            <a:r>
              <a:rPr lang="en-US" dirty="0" smtClean="0"/>
              <a:t> course. Students preparing for the CCENT certification, could view the 15 lessons and videos contained at the Cisco Networking/CCENT </a:t>
            </a:r>
            <a:r>
              <a:rPr lang="en-US" dirty="0" err="1" smtClean="0"/>
              <a:t>Wikiversity</a:t>
            </a:r>
            <a:r>
              <a:rPr lang="en-US" dirty="0"/>
              <a:t> site: </a:t>
            </a:r>
            <a:r>
              <a:rPr lang="en-US" dirty="0">
                <a:hlinkClick r:id="rId5"/>
              </a:rPr>
              <a:t>https://</a:t>
            </a:r>
            <a:r>
              <a:rPr lang="en-US" dirty="0" smtClean="0">
                <a:hlinkClick r:id="rId5"/>
              </a:rPr>
              <a:t>en.wikiversity.org/wiki/Cisco_Networking/CCENT</a:t>
            </a:r>
            <a:r>
              <a:rPr lang="en-US" dirty="0" smtClean="0"/>
              <a:t> </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8: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8: Single-Area OSPF</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8</a:t>
            </a:r>
            <a:r>
              <a:rPr lang="en-CA" sz="1600" dirty="0" smtClean="0"/>
              <a:t>.1 OSPF Operation	</a:t>
            </a:r>
            <a:endParaRPr lang="en-CA" sz="1600" dirty="0"/>
          </a:p>
          <a:p>
            <a:pPr marL="469106" lvl="1" indent="-214313">
              <a:buFont typeface="Arial" panose="020B0604020202020204" pitchFamily="34" charset="0"/>
              <a:buChar char="•"/>
            </a:pPr>
            <a:r>
              <a:rPr lang="en-US" sz="1600" dirty="0" smtClean="0"/>
              <a:t>Explain how single-area OSPF operates.</a:t>
            </a:r>
          </a:p>
          <a:p>
            <a:pPr marL="542131" lvl="2" indent="-214313">
              <a:buFont typeface="Arial" panose="020B0604020202020204" pitchFamily="34" charset="0"/>
              <a:buChar char="•"/>
            </a:pPr>
            <a:r>
              <a:rPr lang="en-US" sz="1400" dirty="0" smtClean="0"/>
              <a:t>Explain the features and characteristics of the OSPF routing protocol.</a:t>
            </a:r>
            <a:endParaRPr lang="en-US" sz="1400" dirty="0"/>
          </a:p>
          <a:p>
            <a:pPr marL="542131" lvl="2" indent="-214313">
              <a:buFont typeface="Arial" panose="020B0604020202020204" pitchFamily="34" charset="0"/>
              <a:buChar char="•"/>
            </a:pPr>
            <a:r>
              <a:rPr lang="en-US" sz="1400" dirty="0" smtClean="0"/>
              <a:t>Describe the types of packets used to establish and maintain an OSPF neighbor relationship.</a:t>
            </a:r>
          </a:p>
          <a:p>
            <a:pPr marL="542131" lvl="2" indent="-214313">
              <a:buFont typeface="Arial" panose="020B0604020202020204" pitchFamily="34" charset="0"/>
              <a:buChar char="•"/>
            </a:pPr>
            <a:r>
              <a:rPr lang="en-US" sz="1400" dirty="0" smtClean="0"/>
              <a:t>Explain how OSPF achieves convergence.</a:t>
            </a:r>
          </a:p>
          <a:p>
            <a:pPr marL="286941" indent="-285750"/>
            <a:r>
              <a:rPr lang="en-CA" sz="1600" dirty="0" smtClean="0"/>
              <a:t>8.2 Varieties of Spanning Tree Protocols</a:t>
            </a:r>
            <a:endParaRPr lang="en-CA" sz="1600" dirty="0"/>
          </a:p>
          <a:p>
            <a:pPr marL="469106" lvl="1" indent="-214313">
              <a:buFont typeface="Arial" panose="020B0604020202020204" pitchFamily="34" charset="0"/>
              <a:buChar char="•"/>
            </a:pPr>
            <a:r>
              <a:rPr lang="en-US" sz="1600" dirty="0" smtClean="0"/>
              <a:t>Implement single-area OSPFv2.</a:t>
            </a:r>
          </a:p>
          <a:p>
            <a:pPr marL="542131" lvl="2" indent="-214313">
              <a:buFont typeface="Arial" panose="020B0604020202020204" pitchFamily="34" charset="0"/>
              <a:buChar char="•"/>
            </a:pPr>
            <a:r>
              <a:rPr lang="en-US" sz="1400" dirty="0" smtClean="0"/>
              <a:t>Configure an OSPF router ID.</a:t>
            </a:r>
          </a:p>
          <a:p>
            <a:pPr marL="542131" lvl="2" indent="-214313">
              <a:buFont typeface="Arial" panose="020B0604020202020204" pitchFamily="34" charset="0"/>
              <a:buChar char="•"/>
            </a:pPr>
            <a:r>
              <a:rPr lang="en-US" sz="1400" dirty="0" smtClean="0"/>
              <a:t>Configure single-area OSPFv2.</a:t>
            </a:r>
          </a:p>
          <a:p>
            <a:pPr marL="542131" lvl="2" indent="-214313">
              <a:buFont typeface="Arial" panose="020B0604020202020204" pitchFamily="34" charset="0"/>
              <a:buChar char="•"/>
            </a:pPr>
            <a:r>
              <a:rPr lang="en-US" sz="1400" dirty="0" smtClean="0"/>
              <a:t>Explain how OSPF uses cost to determine best path.</a:t>
            </a:r>
          </a:p>
          <a:p>
            <a:pPr marL="542131" lvl="2" indent="-214313">
              <a:buFont typeface="Arial" panose="020B0604020202020204" pitchFamily="34" charset="0"/>
              <a:buChar char="•"/>
            </a:pPr>
            <a:r>
              <a:rPr lang="en-US" sz="1400" dirty="0" smtClean="0"/>
              <a:t>Verify single-area OSPFv2.</a:t>
            </a:r>
          </a:p>
        </p:txBody>
      </p:sp>
      <p:sp>
        <p:nvSpPr>
          <p:cNvPr id="4098" name="Rectangle 33"/>
          <p:cNvSpPr>
            <a:spLocks noGrp="1" noChangeArrowheads="1"/>
          </p:cNvSpPr>
          <p:nvPr>
            <p:ph type="title"/>
          </p:nvPr>
        </p:nvSpPr>
        <p:spPr/>
        <p:txBody>
          <a:bodyPr/>
          <a:lstStyle/>
          <a:p>
            <a:pPr eaLnBrk="1" hangingPunct="1"/>
            <a:r>
              <a:rPr lang="en-US" dirty="0" smtClean="0"/>
              <a:t>Chapter 3 -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8</a:t>
            </a:r>
            <a:r>
              <a:rPr lang="en-CA" sz="1600" dirty="0" smtClean="0"/>
              <a:t>.3 Implement single-area OSPFv3</a:t>
            </a:r>
            <a:endParaRPr lang="en-CA" sz="1600" dirty="0"/>
          </a:p>
          <a:p>
            <a:pPr marL="469106" lvl="1" indent="-214313">
              <a:buFont typeface="Arial" panose="020B0604020202020204" pitchFamily="34" charset="0"/>
              <a:buChar char="•"/>
            </a:pPr>
            <a:r>
              <a:rPr lang="en-US" sz="1600" dirty="0" smtClean="0"/>
              <a:t>Compare the characteristics and operations of OSPFv2 to OSPFv3.</a:t>
            </a:r>
          </a:p>
          <a:p>
            <a:pPr marL="469106" lvl="1" indent="-214313">
              <a:buFont typeface="Arial" panose="020B0604020202020204" pitchFamily="34" charset="0"/>
              <a:buChar char="•"/>
            </a:pPr>
            <a:r>
              <a:rPr lang="en-US" sz="1600" dirty="0"/>
              <a:t>Configure </a:t>
            </a:r>
            <a:r>
              <a:rPr lang="en-US" sz="1600" dirty="0" smtClean="0"/>
              <a:t>single-area OSPFv3.</a:t>
            </a:r>
            <a:endParaRPr lang="en-US" sz="1600" dirty="0"/>
          </a:p>
          <a:p>
            <a:pPr marL="469106" lvl="1" indent="-214313">
              <a:buFont typeface="Arial" panose="020B0604020202020204" pitchFamily="34" charset="0"/>
              <a:buChar char="•"/>
            </a:pPr>
            <a:r>
              <a:rPr lang="en-US" sz="1600" dirty="0" smtClean="0"/>
              <a:t>Verify single-area </a:t>
            </a:r>
            <a:r>
              <a:rPr lang="en-US" sz="1600" dirty="0"/>
              <a:t>OSPFv3</a:t>
            </a:r>
            <a:r>
              <a:rPr lang="en-US" sz="1600" dirty="0" smtClean="0"/>
              <a:t>.</a:t>
            </a:r>
            <a:endParaRPr lang="en-US" sz="1600" dirty="0"/>
          </a:p>
          <a:p>
            <a:pPr marL="280194" indent="-214313">
              <a:buFont typeface="Arial" panose="020B0604020202020204" pitchFamily="34" charset="0"/>
              <a:buChar char="•"/>
            </a:pPr>
            <a:endParaRPr lang="en-US" sz="1700" dirty="0"/>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smtClean="0"/>
              <a:t>Chapter 8 - Sections &amp; Objectives (Cont.)</a:t>
            </a:r>
          </a:p>
        </p:txBody>
      </p:sp>
    </p:spTree>
    <p:extLst>
      <p:ext uri="{BB962C8B-B14F-4D97-AF65-F5344CB8AC3E}">
        <p14:creationId xmlns:p14="http://schemas.microsoft.com/office/powerpoint/2010/main" val="41259759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17</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8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8</a:t>
            </a:r>
            <a:r>
              <a:rPr lang="en-US" dirty="0" smtClean="0"/>
              <a:t>.1 OSPF Characteristics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OSPF is a link-state routing </a:t>
            </a:r>
            <a:br>
              <a:rPr lang="en-US" altLang="ja-JP" dirty="0" smtClean="0"/>
            </a:br>
            <a:r>
              <a:rPr lang="en-US" altLang="ja-JP" dirty="0" smtClean="0"/>
              <a:t>protocol</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Evolution of OSPF</a:t>
            </a:r>
          </a:p>
        </p:txBody>
      </p:sp>
      <p:pic>
        <p:nvPicPr>
          <p:cNvPr id="2" name="Picture 1"/>
          <p:cNvPicPr>
            <a:picLocks noChangeAspect="1"/>
          </p:cNvPicPr>
          <p:nvPr/>
        </p:nvPicPr>
        <p:blipFill>
          <a:blip r:embed="rId3"/>
          <a:stretch>
            <a:fillRect/>
          </a:stretch>
        </p:blipFill>
        <p:spPr>
          <a:xfrm>
            <a:off x="2998923" y="445335"/>
            <a:ext cx="5892907" cy="930102"/>
          </a:xfrm>
          <a:prstGeom prst="rect">
            <a:avLst/>
          </a:prstGeom>
        </p:spPr>
      </p:pic>
      <p:pic>
        <p:nvPicPr>
          <p:cNvPr id="3" name="Picture 2"/>
          <p:cNvPicPr>
            <a:picLocks noChangeAspect="1"/>
          </p:cNvPicPr>
          <p:nvPr/>
        </p:nvPicPr>
        <p:blipFill>
          <a:blip r:embed="rId4"/>
          <a:stretch>
            <a:fillRect/>
          </a:stretch>
        </p:blipFill>
        <p:spPr>
          <a:xfrm>
            <a:off x="414178" y="1542081"/>
            <a:ext cx="3649686" cy="2977531"/>
          </a:xfrm>
          <a:prstGeom prst="rect">
            <a:avLst/>
          </a:prstGeom>
        </p:spPr>
      </p:pic>
      <p:sp>
        <p:nvSpPr>
          <p:cNvPr id="7" name="Striped Right Arrow 6"/>
          <p:cNvSpPr/>
          <p:nvPr/>
        </p:nvSpPr>
        <p:spPr>
          <a:xfrm flipH="1">
            <a:off x="4020800" y="2347993"/>
            <a:ext cx="3831671" cy="681711"/>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1999 OSPFv3 for IPv6 published in RFC 2740</a:t>
            </a:r>
          </a:p>
        </p:txBody>
      </p:sp>
      <p:sp>
        <p:nvSpPr>
          <p:cNvPr id="8" name="Striped Right Arrow 7"/>
          <p:cNvSpPr/>
          <p:nvPr/>
        </p:nvSpPr>
        <p:spPr>
          <a:xfrm flipH="1">
            <a:off x="4020800" y="2704454"/>
            <a:ext cx="3831671" cy="63263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1998 OSPFv2 updated in RFC 2328</a:t>
            </a:r>
          </a:p>
        </p:txBody>
      </p:sp>
      <p:sp>
        <p:nvSpPr>
          <p:cNvPr id="9" name="Striped Right Arrow 8"/>
          <p:cNvSpPr/>
          <p:nvPr/>
        </p:nvSpPr>
        <p:spPr>
          <a:xfrm flipH="1">
            <a:off x="4020800" y="3345050"/>
            <a:ext cx="3831671" cy="63263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1991 OSPFv2 introduced in RFC 1247</a:t>
            </a:r>
          </a:p>
        </p:txBody>
      </p:sp>
      <p:sp>
        <p:nvSpPr>
          <p:cNvPr id="10" name="Striped Right Arrow 9"/>
          <p:cNvSpPr/>
          <p:nvPr/>
        </p:nvSpPr>
        <p:spPr>
          <a:xfrm flipH="1">
            <a:off x="4020800" y="3636936"/>
            <a:ext cx="3831671" cy="63263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1989 OSPFv1 published in RFC 1131</a:t>
            </a:r>
          </a:p>
        </p:txBody>
      </p:sp>
      <p:sp>
        <p:nvSpPr>
          <p:cNvPr id="11" name="Striped Right Arrow 10"/>
          <p:cNvSpPr/>
          <p:nvPr/>
        </p:nvSpPr>
        <p:spPr>
          <a:xfrm flipH="1">
            <a:off x="4020800" y="3882325"/>
            <a:ext cx="3831671" cy="63263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1988 development work begins on OSPF</a:t>
            </a:r>
          </a:p>
        </p:txBody>
      </p:sp>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74322" y="2580468"/>
            <a:ext cx="5458573" cy="1288913"/>
          </a:xfrm>
        </p:spPr>
        <p:txBody>
          <a:bodyPr/>
          <a:lstStyle/>
          <a:p>
            <a:r>
              <a:rPr lang="en-US" altLang="ja-JP" dirty="0"/>
              <a:t>O</a:t>
            </a:r>
            <a:r>
              <a:rPr lang="en-US" altLang="ja-JP" dirty="0" smtClean="0"/>
              <a:t>SPF uses the Dijkstra shortest path first (SPF) algorithm to choose the best path.</a:t>
            </a:r>
          </a:p>
          <a:p>
            <a:r>
              <a:rPr lang="en-US" altLang="ja-JP" dirty="0" smtClean="0"/>
              <a:t>Administrative distance is used in determining what route gets installed in the routing table when the route is learned from multiple sources.</a:t>
            </a:r>
          </a:p>
          <a:p>
            <a:pPr lvl="1"/>
            <a:r>
              <a:rPr lang="en-US" altLang="ja-JP" dirty="0" smtClean="0"/>
              <a:t>The lowest administrative distance is the one added to the routing table.</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Features of OSPF</a:t>
            </a:r>
          </a:p>
        </p:txBody>
      </p:sp>
      <p:pic>
        <p:nvPicPr>
          <p:cNvPr id="4" name="Picture 3"/>
          <p:cNvPicPr>
            <a:picLocks noChangeAspect="1"/>
          </p:cNvPicPr>
          <p:nvPr/>
        </p:nvPicPr>
        <p:blipFill>
          <a:blip r:embed="rId3"/>
          <a:stretch>
            <a:fillRect/>
          </a:stretch>
        </p:blipFill>
        <p:spPr>
          <a:xfrm>
            <a:off x="3502617" y="71132"/>
            <a:ext cx="2686616" cy="2499650"/>
          </a:xfrm>
          <a:prstGeom prst="rect">
            <a:avLst/>
          </a:prstGeom>
        </p:spPr>
      </p:pic>
      <p:pic>
        <p:nvPicPr>
          <p:cNvPr id="5" name="Picture 4"/>
          <p:cNvPicPr>
            <a:picLocks noChangeAspect="1"/>
          </p:cNvPicPr>
          <p:nvPr/>
        </p:nvPicPr>
        <p:blipFill>
          <a:blip r:embed="rId4"/>
          <a:stretch>
            <a:fillRect/>
          </a:stretch>
        </p:blipFill>
        <p:spPr>
          <a:xfrm>
            <a:off x="6235009" y="2564969"/>
            <a:ext cx="2208579" cy="2047955"/>
          </a:xfrm>
          <a:prstGeom prst="rect">
            <a:avLst/>
          </a:prstGeom>
        </p:spPr>
      </p:pic>
      <p:sp>
        <p:nvSpPr>
          <p:cNvPr id="13" name="Rectangle 12"/>
          <p:cNvSpPr/>
          <p:nvPr/>
        </p:nvSpPr>
        <p:spPr>
          <a:xfrm>
            <a:off x="683780" y="844621"/>
            <a:ext cx="2720196" cy="41549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050" dirty="0">
                <a:solidFill>
                  <a:srgbClr val="000000"/>
                </a:solidFill>
              </a:rPr>
              <a:t>v</a:t>
            </a:r>
            <a:r>
              <a:rPr lang="en-US" sz="1050" dirty="0" smtClean="0">
                <a:solidFill>
                  <a:srgbClr val="000000"/>
                </a:solidFill>
              </a:rPr>
              <a:t>2 supports MD5 and SHA authentication</a:t>
            </a:r>
          </a:p>
          <a:p>
            <a:r>
              <a:rPr lang="en-US" sz="1050" dirty="0">
                <a:solidFill>
                  <a:srgbClr val="000000"/>
                </a:solidFill>
              </a:rPr>
              <a:t>v</a:t>
            </a:r>
            <a:r>
              <a:rPr lang="en-US" sz="1050" dirty="0" smtClean="0">
                <a:solidFill>
                  <a:srgbClr val="000000"/>
                </a:solidFill>
              </a:rPr>
              <a:t>3 uses IPsec for authentication</a:t>
            </a:r>
            <a:endParaRPr lang="en-US" sz="1050" dirty="0">
              <a:solidFill>
                <a:srgbClr val="000000"/>
              </a:solidFill>
            </a:endParaRPr>
          </a:p>
        </p:txBody>
      </p:sp>
      <p:sp>
        <p:nvSpPr>
          <p:cNvPr id="14" name="Rectangle 13"/>
          <p:cNvSpPr/>
          <p:nvPr/>
        </p:nvSpPr>
        <p:spPr>
          <a:xfrm>
            <a:off x="6299334" y="989273"/>
            <a:ext cx="2720196" cy="25391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050" dirty="0" smtClean="0">
                <a:solidFill>
                  <a:srgbClr val="000000"/>
                </a:solidFill>
              </a:rPr>
              <a:t>Routing changes trigger routing updates</a:t>
            </a:r>
            <a:endParaRPr lang="en-US" sz="1050" dirty="0">
              <a:solidFill>
                <a:srgbClr val="000000"/>
              </a:solidFill>
            </a:endParaRPr>
          </a:p>
        </p:txBody>
      </p:sp>
      <p:sp>
        <p:nvSpPr>
          <p:cNvPr id="15" name="Rectangle 14"/>
          <p:cNvSpPr/>
          <p:nvPr/>
        </p:nvSpPr>
        <p:spPr>
          <a:xfrm>
            <a:off x="657950" y="1880425"/>
            <a:ext cx="2720196" cy="41549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050" dirty="0" smtClean="0">
                <a:solidFill>
                  <a:srgbClr val="000000"/>
                </a:solidFill>
              </a:rPr>
              <a:t>Supports a hierarchical design system through the use of areas</a:t>
            </a:r>
            <a:endParaRPr lang="en-US" sz="1050" dirty="0">
              <a:solidFill>
                <a:srgbClr val="000000"/>
              </a:solidFill>
            </a:endParaRPr>
          </a:p>
        </p:txBody>
      </p:sp>
    </p:spTree>
    <p:extLst>
      <p:ext uri="{BB962C8B-B14F-4D97-AF65-F5344CB8AC3E}">
        <p14:creationId xmlns:p14="http://schemas.microsoft.com/office/powerpoint/2010/main" val="184445420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Components of OSPF</a:t>
            </a:r>
          </a:p>
        </p:txBody>
      </p:sp>
      <p:graphicFrame>
        <p:nvGraphicFramePr>
          <p:cNvPr id="9" name="Table 8"/>
          <p:cNvGraphicFramePr>
            <a:graphicFrameLocks noGrp="1"/>
          </p:cNvGraphicFramePr>
          <p:nvPr>
            <p:extLst>
              <p:ext uri="{D42A27DB-BD31-4B8C-83A1-F6EECF244321}">
                <p14:modId xmlns:p14="http://schemas.microsoft.com/office/powerpoint/2010/main" val="1746459059"/>
              </p:ext>
            </p:extLst>
          </p:nvPr>
        </p:nvGraphicFramePr>
        <p:xfrm>
          <a:off x="445577" y="1294387"/>
          <a:ext cx="8252847" cy="2743200"/>
        </p:xfrm>
        <a:graphic>
          <a:graphicData uri="http://schemas.openxmlformats.org/drawingml/2006/table">
            <a:tbl>
              <a:tblPr firstRow="1" bandRow="1">
                <a:tableStyleId>{7DF18680-E054-41AD-8BC1-D1AEF772440D}</a:tableStyleId>
              </a:tblPr>
              <a:tblGrid>
                <a:gridCol w="1123627">
                  <a:extLst>
                    <a:ext uri="{9D8B030D-6E8A-4147-A177-3AD203B41FA5}">
                      <a16:colId xmlns:a16="http://schemas.microsoft.com/office/drawing/2014/main" val="20000"/>
                    </a:ext>
                  </a:extLst>
                </a:gridCol>
                <a:gridCol w="976393">
                  <a:extLst>
                    <a:ext uri="{9D8B030D-6E8A-4147-A177-3AD203B41FA5}">
                      <a16:colId xmlns:a16="http://schemas.microsoft.com/office/drawing/2014/main" val="20001"/>
                    </a:ext>
                  </a:extLst>
                </a:gridCol>
                <a:gridCol w="6152827">
                  <a:extLst>
                    <a:ext uri="{9D8B030D-6E8A-4147-A177-3AD203B41FA5}">
                      <a16:colId xmlns:a16="http://schemas.microsoft.com/office/drawing/2014/main" val="20002"/>
                    </a:ext>
                  </a:extLst>
                </a:gridCol>
              </a:tblGrid>
              <a:tr h="0">
                <a:tc>
                  <a:txBody>
                    <a:bodyPr/>
                    <a:lstStyle/>
                    <a:p>
                      <a:r>
                        <a:rPr lang="en-US" sz="1200" dirty="0" smtClean="0"/>
                        <a:t>Database</a:t>
                      </a:r>
                      <a:endParaRPr lang="en-US" sz="1200" dirty="0"/>
                    </a:p>
                  </a:txBody>
                  <a:tcPr/>
                </a:tc>
                <a:tc>
                  <a:txBody>
                    <a:bodyPr/>
                    <a:lstStyle/>
                    <a:p>
                      <a:r>
                        <a:rPr lang="en-US" sz="1200" dirty="0" smtClean="0"/>
                        <a:t>Table</a:t>
                      </a:r>
                      <a:endParaRPr lang="en-US" sz="1200" dirty="0"/>
                    </a:p>
                  </a:txBody>
                  <a:tcPr/>
                </a:tc>
                <a:tc>
                  <a:txBody>
                    <a:bodyPr/>
                    <a:lstStyle/>
                    <a:p>
                      <a:r>
                        <a:rPr lang="en-US" sz="1200" dirty="0" smtClean="0"/>
                        <a:t>Description</a:t>
                      </a:r>
                      <a:endParaRPr lang="en-US" sz="1200" dirty="0"/>
                    </a:p>
                  </a:txBody>
                  <a:tcPr/>
                </a:tc>
                <a:extLst>
                  <a:ext uri="{0D108BD9-81ED-4DB2-BD59-A6C34878D82A}">
                    <a16:rowId xmlns:a16="http://schemas.microsoft.com/office/drawing/2014/main" val="10000"/>
                  </a:ext>
                </a:extLst>
              </a:tr>
              <a:tr h="214436">
                <a:tc>
                  <a:txBody>
                    <a:bodyPr/>
                    <a:lstStyle/>
                    <a:p>
                      <a:r>
                        <a:rPr lang="en-US" sz="1200" dirty="0" smtClean="0"/>
                        <a:t>Adjacency</a:t>
                      </a:r>
                      <a:endParaRPr lang="en-US" sz="1200" dirty="0"/>
                    </a:p>
                  </a:txBody>
                  <a:tcPr/>
                </a:tc>
                <a:tc>
                  <a:txBody>
                    <a:bodyPr/>
                    <a:lstStyle/>
                    <a:p>
                      <a:r>
                        <a:rPr lang="en-US" sz="1200" dirty="0" smtClean="0"/>
                        <a:t>Neighbor</a:t>
                      </a:r>
                      <a:endParaRPr lang="en-US" sz="1200" dirty="0"/>
                    </a:p>
                  </a:txBody>
                  <a:tcPr/>
                </a:tc>
                <a:tc>
                  <a:txBody>
                    <a:bodyPr/>
                    <a:lstStyle/>
                    <a:p>
                      <a:pPr marL="192024" indent="-192024">
                        <a:buFont typeface="Arial" panose="020B0604020202020204" pitchFamily="34" charset="0"/>
                        <a:buChar char="•"/>
                      </a:pPr>
                      <a:r>
                        <a:rPr lang="en-US" sz="1200" dirty="0" smtClean="0"/>
                        <a:t>Lists all neighbor routers to which a router has established bidirectional communication</a:t>
                      </a:r>
                    </a:p>
                    <a:p>
                      <a:pPr marL="192024" indent="-192024">
                        <a:buFont typeface="Arial" panose="020B0604020202020204" pitchFamily="34" charset="0"/>
                        <a:buChar char="•"/>
                      </a:pPr>
                      <a:r>
                        <a:rPr lang="en-US" sz="1200" dirty="0" smtClean="0"/>
                        <a:t>Unique for each router</a:t>
                      </a:r>
                    </a:p>
                    <a:p>
                      <a:pPr marL="192024" indent="-192024">
                        <a:buFont typeface="Arial" panose="020B0604020202020204" pitchFamily="34" charset="0"/>
                        <a:buChar char="•"/>
                      </a:pPr>
                      <a:r>
                        <a:rPr lang="en-US" sz="1200" dirty="0" smtClean="0"/>
                        <a:t>View using the </a:t>
                      </a:r>
                      <a:r>
                        <a:rPr lang="en-US" sz="1200" b="1" dirty="0" smtClean="0"/>
                        <a:t>show </a:t>
                      </a:r>
                      <a:r>
                        <a:rPr lang="en-US" sz="1200" b="1" dirty="0" err="1" smtClean="0"/>
                        <a:t>ip</a:t>
                      </a:r>
                      <a:r>
                        <a:rPr lang="en-US" sz="1200" b="1" dirty="0" smtClean="0"/>
                        <a:t> </a:t>
                      </a:r>
                      <a:r>
                        <a:rPr lang="en-US" sz="1200" b="1" dirty="0" err="1" smtClean="0"/>
                        <a:t>ospf</a:t>
                      </a:r>
                      <a:r>
                        <a:rPr lang="en-US" sz="1200" b="1" dirty="0" smtClean="0"/>
                        <a:t> neighbor </a:t>
                      </a:r>
                      <a:r>
                        <a:rPr lang="en-US" sz="1200" b="0" dirty="0" smtClean="0"/>
                        <a:t>command</a:t>
                      </a:r>
                      <a:endParaRPr lang="en-US" sz="1200" dirty="0"/>
                    </a:p>
                  </a:txBody>
                  <a:tcPr/>
                </a:tc>
                <a:extLst>
                  <a:ext uri="{0D108BD9-81ED-4DB2-BD59-A6C34878D82A}">
                    <a16:rowId xmlns:a16="http://schemas.microsoft.com/office/drawing/2014/main" val="10001"/>
                  </a:ext>
                </a:extLst>
              </a:tr>
              <a:tr h="214436">
                <a:tc>
                  <a:txBody>
                    <a:bodyPr/>
                    <a:lstStyle/>
                    <a:p>
                      <a:r>
                        <a:rPr lang="en-US" sz="1200" dirty="0" smtClean="0"/>
                        <a:t>Link-state (LSDB)</a:t>
                      </a:r>
                      <a:endParaRPr lang="en-US" sz="1200" dirty="0"/>
                    </a:p>
                  </a:txBody>
                  <a:tcPr/>
                </a:tc>
                <a:tc>
                  <a:txBody>
                    <a:bodyPr/>
                    <a:lstStyle/>
                    <a:p>
                      <a:r>
                        <a:rPr lang="en-US" sz="1200" dirty="0" smtClean="0"/>
                        <a:t>Topology</a:t>
                      </a:r>
                      <a:endParaRPr lang="en-US" sz="1200" dirty="0"/>
                    </a:p>
                  </a:txBody>
                  <a:tcPr/>
                </a:tc>
                <a:tc>
                  <a:txBody>
                    <a:bodyPr/>
                    <a:lstStyle/>
                    <a:p>
                      <a:pPr marL="192024" indent="-192024">
                        <a:buFont typeface="Arial" panose="020B0604020202020204" pitchFamily="34" charset="0"/>
                        <a:buChar char="•"/>
                      </a:pPr>
                      <a:r>
                        <a:rPr lang="en-US" sz="1200" dirty="0" smtClean="0"/>
                        <a:t>Lists information about all other routers</a:t>
                      </a:r>
                    </a:p>
                    <a:p>
                      <a:pPr marL="192024" indent="-192024">
                        <a:buFont typeface="Arial" panose="020B0604020202020204" pitchFamily="34" charset="0"/>
                        <a:buChar char="•"/>
                      </a:pPr>
                      <a:r>
                        <a:rPr lang="en-US" sz="1200" dirty="0" smtClean="0"/>
                        <a:t>Represents the network topology</a:t>
                      </a:r>
                    </a:p>
                    <a:p>
                      <a:pPr marL="192024" indent="-192024">
                        <a:buFont typeface="Arial" panose="020B0604020202020204" pitchFamily="34" charset="0"/>
                        <a:buChar char="•"/>
                      </a:pPr>
                      <a:r>
                        <a:rPr lang="en-US" sz="1200" dirty="0" smtClean="0"/>
                        <a:t>Contains the same LSDB as all other routers in the same area</a:t>
                      </a:r>
                    </a:p>
                    <a:p>
                      <a:pPr marL="192024" indent="-192024">
                        <a:buFont typeface="Arial" panose="020B0604020202020204" pitchFamily="34" charset="0"/>
                        <a:buChar char="•"/>
                      </a:pPr>
                      <a:r>
                        <a:rPr lang="en-US" sz="1200" dirty="0" smtClean="0"/>
                        <a:t>View using the </a:t>
                      </a:r>
                      <a:r>
                        <a:rPr lang="en-US" sz="1200" b="1" dirty="0" smtClean="0"/>
                        <a:t>show </a:t>
                      </a:r>
                      <a:r>
                        <a:rPr lang="en-US" sz="1200" b="1" dirty="0" err="1" smtClean="0"/>
                        <a:t>ip</a:t>
                      </a:r>
                      <a:r>
                        <a:rPr lang="en-US" sz="1200" b="1" dirty="0" smtClean="0"/>
                        <a:t> </a:t>
                      </a:r>
                      <a:r>
                        <a:rPr lang="en-US" sz="1200" b="1" dirty="0" err="1" smtClean="0"/>
                        <a:t>ospf</a:t>
                      </a:r>
                      <a:r>
                        <a:rPr lang="en-US" sz="1200" b="1" dirty="0" smtClean="0"/>
                        <a:t> database </a:t>
                      </a:r>
                      <a:r>
                        <a:rPr lang="en-US" sz="1200" b="0" dirty="0" smtClean="0"/>
                        <a:t>command</a:t>
                      </a:r>
                      <a:endParaRPr lang="en-US" sz="1200" dirty="0" smtClean="0"/>
                    </a:p>
                  </a:txBody>
                  <a:tcPr/>
                </a:tc>
                <a:extLst>
                  <a:ext uri="{0D108BD9-81ED-4DB2-BD59-A6C34878D82A}">
                    <a16:rowId xmlns:a16="http://schemas.microsoft.com/office/drawing/2014/main" val="10002"/>
                  </a:ext>
                </a:extLst>
              </a:tr>
              <a:tr h="214436">
                <a:tc>
                  <a:txBody>
                    <a:bodyPr/>
                    <a:lstStyle/>
                    <a:p>
                      <a:r>
                        <a:rPr lang="en-US" sz="1200" dirty="0" smtClean="0"/>
                        <a:t>Forwarding</a:t>
                      </a:r>
                      <a:endParaRPr lang="en-US" sz="1200" dirty="0"/>
                    </a:p>
                  </a:txBody>
                  <a:tcPr/>
                </a:tc>
                <a:tc>
                  <a:txBody>
                    <a:bodyPr/>
                    <a:lstStyle/>
                    <a:p>
                      <a:r>
                        <a:rPr lang="en-US" sz="1200" dirty="0" smtClean="0"/>
                        <a:t>Routing</a:t>
                      </a:r>
                      <a:endParaRPr lang="en-US" sz="1200" dirty="0"/>
                    </a:p>
                  </a:txBody>
                  <a:tcPr/>
                </a:tc>
                <a:tc>
                  <a:txBody>
                    <a:bodyPr/>
                    <a:lstStyle/>
                    <a:p>
                      <a:pPr marL="192024" indent="-192024">
                        <a:buFont typeface="Arial" panose="020B0604020202020204" pitchFamily="34" charset="0"/>
                        <a:buChar char="•"/>
                      </a:pPr>
                      <a:r>
                        <a:rPr lang="en-US" sz="1200" dirty="0" smtClean="0"/>
                        <a:t>Lists routes generated when the SPF algorithm</a:t>
                      </a:r>
                      <a:r>
                        <a:rPr lang="en-US" sz="1200" baseline="0" dirty="0" smtClean="0"/>
                        <a:t> is run on the link-state database.</a:t>
                      </a:r>
                    </a:p>
                    <a:p>
                      <a:pPr marL="192024" indent="-192024">
                        <a:buFont typeface="Arial" panose="020B0604020202020204" pitchFamily="34" charset="0"/>
                        <a:buChar char="•"/>
                      </a:pPr>
                      <a:r>
                        <a:rPr lang="en-US" sz="1200" baseline="0" dirty="0" smtClean="0"/>
                        <a:t>Unique to each router and contains information on how and where to send packets destined for remote networks</a:t>
                      </a:r>
                    </a:p>
                    <a:p>
                      <a:pPr marL="192024" indent="-192024">
                        <a:buFont typeface="Arial" panose="020B0604020202020204" pitchFamily="34" charset="0"/>
                        <a:buChar char="•"/>
                      </a:pPr>
                      <a:r>
                        <a:rPr lang="en-US" sz="1200" baseline="0" dirty="0" smtClean="0"/>
                        <a:t>View using the </a:t>
                      </a:r>
                      <a:r>
                        <a:rPr lang="en-US" sz="1200" b="1" baseline="0" dirty="0" smtClean="0"/>
                        <a:t>show </a:t>
                      </a:r>
                      <a:r>
                        <a:rPr lang="en-US" sz="1200" b="1" baseline="0" dirty="0" err="1" smtClean="0"/>
                        <a:t>ip</a:t>
                      </a:r>
                      <a:r>
                        <a:rPr lang="en-US" sz="1200" b="1" baseline="0" dirty="0" smtClean="0"/>
                        <a:t> route </a:t>
                      </a:r>
                      <a:r>
                        <a:rPr lang="en-US" sz="1200" b="0" baseline="0" dirty="0" smtClean="0"/>
                        <a:t>command</a:t>
                      </a:r>
                      <a:endParaRPr lang="en-US" sz="1200" dirty="0" smtClean="0"/>
                    </a:p>
                  </a:txBody>
                  <a:tcPr/>
                </a:tc>
                <a:extLst>
                  <a:ext uri="{0D108BD9-81ED-4DB2-BD59-A6C34878D82A}">
                    <a16:rowId xmlns:a16="http://schemas.microsoft.com/office/drawing/2014/main" val="10003"/>
                  </a:ext>
                </a:extLst>
              </a:tr>
            </a:tbl>
          </a:graphicData>
        </a:graphic>
      </p:graphicFrame>
      <p:sp>
        <p:nvSpPr>
          <p:cNvPr id="2" name="Content Placeholder 1"/>
          <p:cNvSpPr>
            <a:spLocks noGrp="1"/>
          </p:cNvSpPr>
          <p:nvPr>
            <p:ph idx="1"/>
          </p:nvPr>
        </p:nvSpPr>
        <p:spPr>
          <a:xfrm>
            <a:off x="145357" y="4057640"/>
            <a:ext cx="8853286" cy="666427"/>
          </a:xfrm>
        </p:spPr>
        <p:txBody>
          <a:bodyPr/>
          <a:lstStyle/>
          <a:p>
            <a:r>
              <a:rPr lang="en-US" dirty="0" smtClean="0"/>
              <a:t>OSPF packet types: hello, database description, link-state request, link-state update, link-state acknowledgment</a:t>
            </a:r>
          </a:p>
        </p:txBody>
      </p:sp>
      <p:pic>
        <p:nvPicPr>
          <p:cNvPr id="3" name="Picture 2"/>
          <p:cNvPicPr>
            <a:picLocks noChangeAspect="1"/>
          </p:cNvPicPr>
          <p:nvPr/>
        </p:nvPicPr>
        <p:blipFill rotWithShape="1">
          <a:blip r:embed="rId3"/>
          <a:srcRect l="3601" t="17831"/>
          <a:stretch/>
        </p:blipFill>
        <p:spPr>
          <a:xfrm>
            <a:off x="3642102" y="123158"/>
            <a:ext cx="4272122" cy="1151176"/>
          </a:xfrm>
          <a:prstGeom prst="rect">
            <a:avLst/>
          </a:prstGeom>
        </p:spPr>
      </p:pic>
    </p:spTree>
    <p:extLst>
      <p:ext uri="{BB962C8B-B14F-4D97-AF65-F5344CB8AC3E}">
        <p14:creationId xmlns:p14="http://schemas.microsoft.com/office/powerpoint/2010/main" val="291224523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Link-State Operation</a:t>
            </a:r>
          </a:p>
        </p:txBody>
      </p:sp>
      <p:pic>
        <p:nvPicPr>
          <p:cNvPr id="4" name="Picture 3"/>
          <p:cNvPicPr>
            <a:picLocks noChangeAspect="1"/>
          </p:cNvPicPr>
          <p:nvPr/>
        </p:nvPicPr>
        <p:blipFill>
          <a:blip r:embed="rId3"/>
          <a:stretch>
            <a:fillRect/>
          </a:stretch>
        </p:blipFill>
        <p:spPr>
          <a:xfrm>
            <a:off x="441702" y="954486"/>
            <a:ext cx="4081382" cy="1992533"/>
          </a:xfrm>
          <a:prstGeom prst="rect">
            <a:avLst/>
          </a:prstGeom>
        </p:spPr>
      </p:pic>
      <p:sp>
        <p:nvSpPr>
          <p:cNvPr id="5" name="10-Point Star 4"/>
          <p:cNvSpPr/>
          <p:nvPr/>
        </p:nvSpPr>
        <p:spPr>
          <a:xfrm>
            <a:off x="472699" y="2386739"/>
            <a:ext cx="364210" cy="325464"/>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p>
        </p:txBody>
      </p:sp>
      <p:sp>
        <p:nvSpPr>
          <p:cNvPr id="6" name="TextBox 5"/>
          <p:cNvSpPr txBox="1"/>
          <p:nvPr/>
        </p:nvSpPr>
        <p:spPr>
          <a:xfrm>
            <a:off x="767166" y="2355743"/>
            <a:ext cx="1983783" cy="646331"/>
          </a:xfrm>
          <a:prstGeom prst="rect">
            <a:avLst/>
          </a:prstGeom>
          <a:noFill/>
        </p:spPr>
        <p:txBody>
          <a:bodyPr wrap="square" rtlCol="0">
            <a:spAutoFit/>
          </a:bodyPr>
          <a:lstStyle/>
          <a:p>
            <a:r>
              <a:rPr lang="en-US" sz="1200" dirty="0" smtClean="0">
                <a:solidFill>
                  <a:srgbClr val="7030A0"/>
                </a:solidFill>
              </a:rPr>
              <a:t>Use hello packets to establish neighbor adjacencies</a:t>
            </a:r>
            <a:endParaRPr lang="en-US" sz="1200" dirty="0">
              <a:solidFill>
                <a:srgbClr val="7030A0"/>
              </a:solidFill>
            </a:endParaRPr>
          </a:p>
        </p:txBody>
      </p:sp>
      <p:sp>
        <p:nvSpPr>
          <p:cNvPr id="10" name="10-Point Star 9"/>
          <p:cNvSpPr/>
          <p:nvPr/>
        </p:nvSpPr>
        <p:spPr>
          <a:xfrm>
            <a:off x="2709621" y="2391905"/>
            <a:ext cx="364210" cy="325464"/>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smtClean="0"/>
          </a:p>
        </p:txBody>
      </p:sp>
      <p:sp>
        <p:nvSpPr>
          <p:cNvPr id="11" name="TextBox 10"/>
          <p:cNvSpPr txBox="1"/>
          <p:nvPr/>
        </p:nvSpPr>
        <p:spPr>
          <a:xfrm>
            <a:off x="3004088" y="2322164"/>
            <a:ext cx="1591159" cy="646331"/>
          </a:xfrm>
          <a:prstGeom prst="rect">
            <a:avLst/>
          </a:prstGeom>
          <a:noFill/>
        </p:spPr>
        <p:txBody>
          <a:bodyPr wrap="square" rtlCol="0">
            <a:spAutoFit/>
          </a:bodyPr>
          <a:lstStyle/>
          <a:p>
            <a:r>
              <a:rPr lang="en-US" sz="1200" dirty="0" smtClean="0">
                <a:solidFill>
                  <a:srgbClr val="7030A0"/>
                </a:solidFill>
              </a:rPr>
              <a:t>Use LSAs to flood the area with cost and state of links</a:t>
            </a:r>
            <a:endParaRPr lang="en-US" sz="1200" dirty="0">
              <a:solidFill>
                <a:srgbClr val="7030A0"/>
              </a:solidFill>
            </a:endParaRPr>
          </a:p>
        </p:txBody>
      </p:sp>
      <p:pic>
        <p:nvPicPr>
          <p:cNvPr id="8" name="Picture 7"/>
          <p:cNvPicPr>
            <a:picLocks noChangeAspect="1"/>
          </p:cNvPicPr>
          <p:nvPr/>
        </p:nvPicPr>
        <p:blipFill>
          <a:blip r:embed="rId4"/>
          <a:stretch>
            <a:fillRect/>
          </a:stretch>
        </p:blipFill>
        <p:spPr>
          <a:xfrm>
            <a:off x="4591089" y="581187"/>
            <a:ext cx="2447723" cy="2770079"/>
          </a:xfrm>
          <a:prstGeom prst="rect">
            <a:avLst/>
          </a:prstGeom>
        </p:spPr>
      </p:pic>
      <p:sp>
        <p:nvSpPr>
          <p:cNvPr id="12" name="10-Point Star 11"/>
          <p:cNvSpPr/>
          <p:nvPr/>
        </p:nvSpPr>
        <p:spPr>
          <a:xfrm>
            <a:off x="4546170" y="167897"/>
            <a:ext cx="364210" cy="325464"/>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smtClean="0"/>
          </a:p>
        </p:txBody>
      </p:sp>
      <p:sp>
        <p:nvSpPr>
          <p:cNvPr id="13" name="TextBox 12"/>
          <p:cNvSpPr txBox="1"/>
          <p:nvPr/>
        </p:nvSpPr>
        <p:spPr>
          <a:xfrm>
            <a:off x="4840638" y="167897"/>
            <a:ext cx="1637654" cy="461665"/>
          </a:xfrm>
          <a:prstGeom prst="rect">
            <a:avLst/>
          </a:prstGeom>
          <a:noFill/>
        </p:spPr>
        <p:txBody>
          <a:bodyPr wrap="square" rtlCol="0">
            <a:spAutoFit/>
          </a:bodyPr>
          <a:lstStyle/>
          <a:p>
            <a:r>
              <a:rPr lang="en-US" sz="1200" dirty="0" smtClean="0">
                <a:solidFill>
                  <a:srgbClr val="7030A0"/>
                </a:solidFill>
              </a:rPr>
              <a:t>Each router builds a topology table</a:t>
            </a:r>
            <a:endParaRPr lang="en-US" sz="1200" dirty="0">
              <a:solidFill>
                <a:srgbClr val="7030A0"/>
              </a:solidFill>
            </a:endParaRPr>
          </a:p>
        </p:txBody>
      </p:sp>
      <p:sp>
        <p:nvSpPr>
          <p:cNvPr id="15" name="10-Point Star 14"/>
          <p:cNvSpPr/>
          <p:nvPr/>
        </p:nvSpPr>
        <p:spPr>
          <a:xfrm>
            <a:off x="5680129" y="1394847"/>
            <a:ext cx="604433" cy="382290"/>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4/5</a:t>
            </a:r>
          </a:p>
        </p:txBody>
      </p:sp>
      <p:pic>
        <p:nvPicPr>
          <p:cNvPr id="14" name="Picture 13"/>
          <p:cNvPicPr>
            <a:picLocks noChangeAspect="1"/>
          </p:cNvPicPr>
          <p:nvPr/>
        </p:nvPicPr>
        <p:blipFill>
          <a:blip r:embed="rId5"/>
          <a:stretch>
            <a:fillRect/>
          </a:stretch>
        </p:blipFill>
        <p:spPr>
          <a:xfrm>
            <a:off x="7031613" y="2007031"/>
            <a:ext cx="1381222" cy="1453046"/>
          </a:xfrm>
          <a:prstGeom prst="rect">
            <a:avLst/>
          </a:prstGeom>
        </p:spPr>
      </p:pic>
      <p:sp>
        <p:nvSpPr>
          <p:cNvPr id="16" name="TextBox 15"/>
          <p:cNvSpPr txBox="1"/>
          <p:nvPr/>
        </p:nvSpPr>
        <p:spPr>
          <a:xfrm>
            <a:off x="5674962" y="1808134"/>
            <a:ext cx="2004447" cy="646331"/>
          </a:xfrm>
          <a:prstGeom prst="rect">
            <a:avLst/>
          </a:prstGeom>
          <a:noFill/>
        </p:spPr>
        <p:txBody>
          <a:bodyPr wrap="square" rtlCol="0">
            <a:spAutoFit/>
          </a:bodyPr>
          <a:lstStyle/>
          <a:p>
            <a:r>
              <a:rPr lang="en-US" sz="1200" dirty="0" smtClean="0">
                <a:solidFill>
                  <a:srgbClr val="7030A0"/>
                </a:solidFill>
              </a:rPr>
              <a:t>Each router runs the SPF algorithm resulting in the SPF tree</a:t>
            </a:r>
            <a:endParaRPr lang="en-US" sz="1200" dirty="0">
              <a:solidFill>
                <a:srgbClr val="7030A0"/>
              </a:solidFill>
            </a:endParaRPr>
          </a:p>
        </p:txBody>
      </p:sp>
      <p:pic>
        <p:nvPicPr>
          <p:cNvPr id="18" name="Picture 17"/>
          <p:cNvPicPr>
            <a:picLocks noChangeAspect="1"/>
          </p:cNvPicPr>
          <p:nvPr/>
        </p:nvPicPr>
        <p:blipFill>
          <a:blip r:embed="rId6"/>
          <a:stretch>
            <a:fillRect/>
          </a:stretch>
        </p:blipFill>
        <p:spPr>
          <a:xfrm>
            <a:off x="2789695" y="3377694"/>
            <a:ext cx="3014582" cy="1359302"/>
          </a:xfrm>
          <a:prstGeom prst="rect">
            <a:avLst/>
          </a:prstGeom>
        </p:spPr>
      </p:pic>
      <p:sp>
        <p:nvSpPr>
          <p:cNvPr id="20" name="10-Point Star 19"/>
          <p:cNvSpPr/>
          <p:nvPr/>
        </p:nvSpPr>
        <p:spPr>
          <a:xfrm>
            <a:off x="537275" y="3497449"/>
            <a:ext cx="364210" cy="325464"/>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p>
        </p:txBody>
      </p:sp>
      <p:sp>
        <p:nvSpPr>
          <p:cNvPr id="21" name="TextBox 20"/>
          <p:cNvSpPr txBox="1"/>
          <p:nvPr/>
        </p:nvSpPr>
        <p:spPr>
          <a:xfrm>
            <a:off x="831743" y="3497449"/>
            <a:ext cx="1880460" cy="1015663"/>
          </a:xfrm>
          <a:prstGeom prst="rect">
            <a:avLst/>
          </a:prstGeom>
          <a:noFill/>
        </p:spPr>
        <p:txBody>
          <a:bodyPr wrap="square" rtlCol="0">
            <a:spAutoFit/>
          </a:bodyPr>
          <a:lstStyle/>
          <a:p>
            <a:r>
              <a:rPr lang="en-US" sz="1200" dirty="0" smtClean="0">
                <a:solidFill>
                  <a:srgbClr val="7030A0"/>
                </a:solidFill>
              </a:rPr>
              <a:t>Each router builds a routing table that includes the path to get to the distant network and the cost to get there.</a:t>
            </a:r>
            <a:endParaRPr lang="en-US" sz="1200" dirty="0">
              <a:solidFill>
                <a:srgbClr val="7030A0"/>
              </a:solidFill>
            </a:endParaRPr>
          </a:p>
        </p:txBody>
      </p:sp>
    </p:spTree>
    <p:extLst>
      <p:ext uri="{BB962C8B-B14F-4D97-AF65-F5344CB8AC3E}">
        <p14:creationId xmlns:p14="http://schemas.microsoft.com/office/powerpoint/2010/main" val="404145285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Single-Area and Multiarea OSPF</a:t>
            </a:r>
          </a:p>
        </p:txBody>
      </p:sp>
      <p:pic>
        <p:nvPicPr>
          <p:cNvPr id="2" name="Picture 1"/>
          <p:cNvPicPr>
            <a:picLocks noChangeAspect="1"/>
          </p:cNvPicPr>
          <p:nvPr/>
        </p:nvPicPr>
        <p:blipFill>
          <a:blip r:embed="rId3"/>
          <a:stretch>
            <a:fillRect/>
          </a:stretch>
        </p:blipFill>
        <p:spPr>
          <a:xfrm>
            <a:off x="247972" y="2023891"/>
            <a:ext cx="3255855" cy="540514"/>
          </a:xfrm>
          <a:prstGeom prst="rect">
            <a:avLst/>
          </a:prstGeom>
        </p:spPr>
      </p:pic>
      <p:sp>
        <p:nvSpPr>
          <p:cNvPr id="19" name="Rectangle 18"/>
          <p:cNvSpPr/>
          <p:nvPr/>
        </p:nvSpPr>
        <p:spPr>
          <a:xfrm>
            <a:off x="394479" y="2787076"/>
            <a:ext cx="3030647" cy="738664"/>
          </a:xfrm>
          <a:prstGeom prst="rect">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171450" indent="-171450">
              <a:buFont typeface="Arial" panose="020B0604020202020204" pitchFamily="34" charset="0"/>
              <a:buChar char="•"/>
            </a:pPr>
            <a:r>
              <a:rPr lang="en-US" sz="1050" dirty="0" smtClean="0">
                <a:solidFill>
                  <a:schemeClr val="bg1"/>
                </a:solidFill>
              </a:rPr>
              <a:t>All routers contained in one area</a:t>
            </a:r>
          </a:p>
          <a:p>
            <a:pPr marL="171450" indent="-171450">
              <a:buFont typeface="Arial" panose="020B0604020202020204" pitchFamily="34" charset="0"/>
              <a:buChar char="•"/>
            </a:pPr>
            <a:r>
              <a:rPr lang="en-US" sz="1050" dirty="0" smtClean="0">
                <a:solidFill>
                  <a:schemeClr val="bg1"/>
                </a:solidFill>
              </a:rPr>
              <a:t>Called the backbone area</a:t>
            </a:r>
          </a:p>
          <a:p>
            <a:pPr marL="171450" indent="-171450">
              <a:buFont typeface="Arial" panose="020B0604020202020204" pitchFamily="34" charset="0"/>
              <a:buChar char="•"/>
            </a:pPr>
            <a:r>
              <a:rPr lang="en-US" sz="1050" dirty="0" smtClean="0">
                <a:solidFill>
                  <a:schemeClr val="bg1"/>
                </a:solidFill>
              </a:rPr>
              <a:t>Known as Area 0</a:t>
            </a:r>
          </a:p>
          <a:p>
            <a:pPr marL="171450" indent="-171450">
              <a:buFont typeface="Arial" panose="020B0604020202020204" pitchFamily="34" charset="0"/>
              <a:buChar char="•"/>
            </a:pPr>
            <a:r>
              <a:rPr lang="en-US" sz="1050" dirty="0" smtClean="0">
                <a:solidFill>
                  <a:schemeClr val="bg1"/>
                </a:solidFill>
              </a:rPr>
              <a:t>Used in smaller networks with few routers</a:t>
            </a:r>
            <a:endParaRPr lang="en-US" sz="1050" dirty="0">
              <a:solidFill>
                <a:schemeClr val="bg1"/>
              </a:solidFill>
            </a:endParaRPr>
          </a:p>
        </p:txBody>
      </p:sp>
      <p:pic>
        <p:nvPicPr>
          <p:cNvPr id="3" name="Picture 2"/>
          <p:cNvPicPr>
            <a:picLocks noChangeAspect="1"/>
          </p:cNvPicPr>
          <p:nvPr/>
        </p:nvPicPr>
        <p:blipFill>
          <a:blip r:embed="rId4"/>
          <a:stretch>
            <a:fillRect/>
          </a:stretch>
        </p:blipFill>
        <p:spPr>
          <a:xfrm>
            <a:off x="3860794" y="712920"/>
            <a:ext cx="5023206" cy="2064019"/>
          </a:xfrm>
          <a:prstGeom prst="rect">
            <a:avLst/>
          </a:prstGeom>
        </p:spPr>
      </p:pic>
      <p:sp>
        <p:nvSpPr>
          <p:cNvPr id="22" name="Rectangle 21"/>
          <p:cNvSpPr/>
          <p:nvPr/>
        </p:nvSpPr>
        <p:spPr>
          <a:xfrm>
            <a:off x="4095991" y="2776743"/>
            <a:ext cx="4327338" cy="1708160"/>
          </a:xfrm>
          <a:prstGeom prst="rect">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171450" indent="-171450">
              <a:buFont typeface="Arial" panose="020B0604020202020204" pitchFamily="34" charset="0"/>
              <a:buChar char="•"/>
            </a:pPr>
            <a:r>
              <a:rPr lang="en-US" sz="1050" dirty="0" smtClean="0">
                <a:solidFill>
                  <a:schemeClr val="bg1"/>
                </a:solidFill>
              </a:rPr>
              <a:t>Designed using a hierarchical scheme</a:t>
            </a:r>
          </a:p>
          <a:p>
            <a:pPr marL="171450" indent="-171450">
              <a:buFont typeface="Arial" panose="020B0604020202020204" pitchFamily="34" charset="0"/>
              <a:buChar char="•"/>
            </a:pPr>
            <a:r>
              <a:rPr lang="en-US" sz="1050" dirty="0" smtClean="0">
                <a:solidFill>
                  <a:schemeClr val="bg1"/>
                </a:solidFill>
              </a:rPr>
              <a:t>All areas connect to area 0</a:t>
            </a:r>
          </a:p>
          <a:p>
            <a:pPr marL="171450" indent="-171450">
              <a:buFont typeface="Arial" panose="020B0604020202020204" pitchFamily="34" charset="0"/>
              <a:buChar char="•"/>
            </a:pPr>
            <a:r>
              <a:rPr lang="en-US" sz="1050" dirty="0" smtClean="0">
                <a:solidFill>
                  <a:schemeClr val="bg1"/>
                </a:solidFill>
              </a:rPr>
              <a:t>More commonly seen with numerous areas around area 0 (like a daisy or aster)</a:t>
            </a:r>
          </a:p>
          <a:p>
            <a:pPr marL="171450" indent="-171450">
              <a:buFont typeface="Arial" panose="020B0604020202020204" pitchFamily="34" charset="0"/>
              <a:buChar char="•"/>
            </a:pPr>
            <a:r>
              <a:rPr lang="en-US" sz="1050" dirty="0" smtClean="0">
                <a:solidFill>
                  <a:schemeClr val="bg1"/>
                </a:solidFill>
              </a:rPr>
              <a:t>Routers that connect area 0 to another area is known as an Area Border Router (ABR)</a:t>
            </a:r>
          </a:p>
          <a:p>
            <a:pPr marL="171450" indent="-171450">
              <a:buFont typeface="Arial" panose="020B0604020202020204" pitchFamily="34" charset="0"/>
              <a:buChar char="•"/>
            </a:pPr>
            <a:r>
              <a:rPr lang="en-US" sz="1050" dirty="0" smtClean="0">
                <a:solidFill>
                  <a:schemeClr val="bg1"/>
                </a:solidFill>
              </a:rPr>
              <a:t>Used in large networks</a:t>
            </a:r>
          </a:p>
          <a:p>
            <a:pPr marL="171450" indent="-171450">
              <a:buFont typeface="Arial" panose="020B0604020202020204" pitchFamily="34" charset="0"/>
              <a:buChar char="•"/>
            </a:pPr>
            <a:r>
              <a:rPr lang="en-US" sz="1050" dirty="0" smtClean="0">
                <a:solidFill>
                  <a:schemeClr val="bg1"/>
                </a:solidFill>
              </a:rPr>
              <a:t>Multiple areas reduces processing and memory overhead</a:t>
            </a:r>
          </a:p>
          <a:p>
            <a:pPr marL="171450" indent="-171450">
              <a:buFont typeface="Arial" panose="020B0604020202020204" pitchFamily="34" charset="0"/>
              <a:buChar char="•"/>
            </a:pPr>
            <a:r>
              <a:rPr lang="en-US" sz="1050" dirty="0" smtClean="0">
                <a:solidFill>
                  <a:schemeClr val="bg1"/>
                </a:solidFill>
              </a:rPr>
              <a:t>A failure in one area does not affect other areas</a:t>
            </a:r>
          </a:p>
          <a:p>
            <a:pPr marL="171450" indent="-171450">
              <a:buFont typeface="Arial" panose="020B0604020202020204" pitchFamily="34" charset="0"/>
              <a:buChar char="•"/>
            </a:pPr>
            <a:endParaRPr lang="en-US" sz="1050" dirty="0">
              <a:solidFill>
                <a:schemeClr val="bg1"/>
              </a:solidFill>
            </a:endParaRPr>
          </a:p>
        </p:txBody>
      </p:sp>
      <p:sp>
        <p:nvSpPr>
          <p:cNvPr id="7" name="TextBox 6"/>
          <p:cNvSpPr txBox="1"/>
          <p:nvPr/>
        </p:nvSpPr>
        <p:spPr>
          <a:xfrm>
            <a:off x="3549113" y="4595247"/>
            <a:ext cx="5530152" cy="338554"/>
          </a:xfrm>
          <a:prstGeom prst="rect">
            <a:avLst/>
          </a:prstGeom>
          <a:noFill/>
        </p:spPr>
        <p:txBody>
          <a:bodyPr wrap="square" rtlCol="0">
            <a:spAutoFit/>
          </a:bodyPr>
          <a:lstStyle/>
          <a:p>
            <a:r>
              <a:rPr lang="en-US" sz="800" dirty="0" smtClean="0"/>
              <a:t>The </a:t>
            </a:r>
            <a:r>
              <a:rPr lang="en-US" sz="800" dirty="0"/>
              <a:t>original uploader was </a:t>
            </a:r>
            <a:r>
              <a:rPr lang="en-US" sz="800" dirty="0" err="1"/>
              <a:t>Hugowolf</a:t>
            </a:r>
            <a:r>
              <a:rPr lang="en-US" sz="800" dirty="0"/>
              <a:t> at English Wikipedia - Transferred from </a:t>
            </a:r>
            <a:r>
              <a:rPr lang="en-US" sz="800" dirty="0" err="1"/>
              <a:t>en.wikipedia</a:t>
            </a:r>
            <a:r>
              <a:rPr lang="en-US" sz="800" dirty="0"/>
              <a:t> to Commons by </a:t>
            </a:r>
            <a:r>
              <a:rPr lang="en-US" sz="800" dirty="0" err="1"/>
              <a:t>DieBuche</a:t>
            </a:r>
            <a:r>
              <a:rPr lang="en-US" sz="800" dirty="0"/>
              <a:t> using </a:t>
            </a:r>
            <a:r>
              <a:rPr lang="en-US" sz="800" dirty="0" err="1"/>
              <a:t>CommonsHelper</a:t>
            </a:r>
            <a:r>
              <a:rPr lang="en-US" sz="800" dirty="0"/>
              <a:t>., CC BY-SA 3.0, https://commons.wikimedia.org/w/index.php?curid=10285606</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5405" b="38726"/>
          <a:stretch/>
        </p:blipFill>
        <p:spPr>
          <a:xfrm>
            <a:off x="8310976" y="3029919"/>
            <a:ext cx="489779" cy="410706"/>
          </a:xfrm>
          <a:prstGeom prst="rect">
            <a:avLst/>
          </a:prstGeom>
        </p:spPr>
      </p:pic>
      <p:cxnSp>
        <p:nvCxnSpPr>
          <p:cNvPr id="23" name="Straight Arrow Connector 22"/>
          <p:cNvCxnSpPr>
            <a:stCxn id="9" idx="2"/>
          </p:cNvCxnSpPr>
          <p:nvPr/>
        </p:nvCxnSpPr>
        <p:spPr>
          <a:xfrm>
            <a:off x="8555866" y="3440625"/>
            <a:ext cx="14699" cy="1170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1925" y="1495586"/>
            <a:ext cx="2159566" cy="369332"/>
          </a:xfrm>
          <a:prstGeom prst="rect">
            <a:avLst/>
          </a:prstGeom>
          <a:noFill/>
        </p:spPr>
        <p:txBody>
          <a:bodyPr wrap="none" rtlCol="0">
            <a:spAutoFit/>
          </a:bodyPr>
          <a:lstStyle/>
          <a:p>
            <a:r>
              <a:rPr lang="en-US" b="1" dirty="0" smtClean="0">
                <a:solidFill>
                  <a:schemeClr val="accent4"/>
                </a:solidFill>
              </a:rPr>
              <a:t>Single-Area OSPF</a:t>
            </a:r>
            <a:endParaRPr lang="en-US" b="1" dirty="0">
              <a:solidFill>
                <a:schemeClr val="accent4"/>
              </a:solidFill>
            </a:endParaRPr>
          </a:p>
        </p:txBody>
      </p:sp>
      <p:sp>
        <p:nvSpPr>
          <p:cNvPr id="26" name="TextBox 25"/>
          <p:cNvSpPr txBox="1"/>
          <p:nvPr/>
        </p:nvSpPr>
        <p:spPr>
          <a:xfrm>
            <a:off x="5336583" y="400373"/>
            <a:ext cx="1890261" cy="369332"/>
          </a:xfrm>
          <a:prstGeom prst="rect">
            <a:avLst/>
          </a:prstGeom>
          <a:noFill/>
        </p:spPr>
        <p:txBody>
          <a:bodyPr wrap="none" rtlCol="0">
            <a:spAutoFit/>
          </a:bodyPr>
          <a:lstStyle/>
          <a:p>
            <a:r>
              <a:rPr lang="en-US" b="1" dirty="0" smtClean="0">
                <a:solidFill>
                  <a:schemeClr val="accent4"/>
                </a:solidFill>
              </a:rPr>
              <a:t>Multiarea OSPF</a:t>
            </a:r>
            <a:endParaRPr lang="en-US" b="1" dirty="0">
              <a:solidFill>
                <a:schemeClr val="accent4"/>
              </a:solidFill>
            </a:endParaRPr>
          </a:p>
        </p:txBody>
      </p:sp>
    </p:spTree>
    <p:extLst>
      <p:ext uri="{BB962C8B-B14F-4D97-AF65-F5344CB8AC3E}">
        <p14:creationId xmlns:p14="http://schemas.microsoft.com/office/powerpoint/2010/main" val="413246467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Encapsulating OSPF Messages</a:t>
            </a:r>
          </a:p>
        </p:txBody>
      </p:sp>
      <p:sp>
        <p:nvSpPr>
          <p:cNvPr id="12" name="Rectangle 6"/>
          <p:cNvSpPr>
            <a:spLocks noGrp="1" noChangeArrowheads="1"/>
          </p:cNvSpPr>
          <p:nvPr>
            <p:ph idx="1"/>
          </p:nvPr>
        </p:nvSpPr>
        <p:spPr>
          <a:xfrm>
            <a:off x="181388" y="886562"/>
            <a:ext cx="4832314" cy="3318933"/>
          </a:xfrm>
        </p:spPr>
        <p:txBody>
          <a:bodyPr/>
          <a:lstStyle/>
          <a:p>
            <a:r>
              <a:rPr lang="en-US" altLang="ja-JP" dirty="0" smtClean="0"/>
              <a:t>OSPF adds its own Layer 3 header after the IP Layer 3 header.</a:t>
            </a:r>
          </a:p>
          <a:p>
            <a:pPr lvl="1"/>
            <a:r>
              <a:rPr lang="en-US" altLang="ja-JP" dirty="0" smtClean="0"/>
              <a:t>The IP header contains the OSPF multicast address of either 224.0.0.5 or 224.0.0.6 and the protocol field of 89 which indicates it is an OSPF packet.</a:t>
            </a:r>
          </a:p>
          <a:p>
            <a:r>
              <a:rPr lang="en-US" dirty="0" smtClean="0"/>
              <a:t>OSPF Packet Header identifies the type of OSPF packet, the router ID, and the area ID</a:t>
            </a:r>
          </a:p>
          <a:p>
            <a:r>
              <a:rPr lang="en-US" dirty="0" smtClean="0"/>
              <a:t>OSPF Packet Type contains the specific OSPF packet type information</a:t>
            </a:r>
            <a:endParaRPr lang="en-US" dirty="0"/>
          </a:p>
        </p:txBody>
      </p:sp>
      <p:pic>
        <p:nvPicPr>
          <p:cNvPr id="4" name="Picture 3"/>
          <p:cNvPicPr>
            <a:picLocks noChangeAspect="1"/>
          </p:cNvPicPr>
          <p:nvPr/>
        </p:nvPicPr>
        <p:blipFill>
          <a:blip r:embed="rId3"/>
          <a:stretch>
            <a:fillRect/>
          </a:stretch>
        </p:blipFill>
        <p:spPr>
          <a:xfrm>
            <a:off x="4897464" y="533460"/>
            <a:ext cx="4046155" cy="644411"/>
          </a:xfrm>
          <a:prstGeom prst="rect">
            <a:avLst/>
          </a:prstGeom>
        </p:spPr>
      </p:pic>
      <p:pic>
        <p:nvPicPr>
          <p:cNvPr id="5" name="Picture 4"/>
          <p:cNvPicPr>
            <a:picLocks noChangeAspect="1"/>
          </p:cNvPicPr>
          <p:nvPr/>
        </p:nvPicPr>
        <p:blipFill>
          <a:blip r:embed="rId4"/>
          <a:stretch>
            <a:fillRect/>
          </a:stretch>
        </p:blipFill>
        <p:spPr>
          <a:xfrm>
            <a:off x="4912721" y="1426715"/>
            <a:ext cx="4090427" cy="450488"/>
          </a:xfrm>
          <a:prstGeom prst="rect">
            <a:avLst/>
          </a:prstGeom>
        </p:spPr>
      </p:pic>
      <p:pic>
        <p:nvPicPr>
          <p:cNvPr id="6" name="Picture 5"/>
          <p:cNvPicPr>
            <a:picLocks noChangeAspect="1"/>
          </p:cNvPicPr>
          <p:nvPr/>
        </p:nvPicPr>
        <p:blipFill>
          <a:blip r:embed="rId5"/>
          <a:stretch>
            <a:fillRect/>
          </a:stretch>
        </p:blipFill>
        <p:spPr>
          <a:xfrm>
            <a:off x="4912721" y="2066666"/>
            <a:ext cx="3986473" cy="810666"/>
          </a:xfrm>
          <a:prstGeom prst="rect">
            <a:avLst/>
          </a:prstGeom>
        </p:spPr>
      </p:pic>
      <p:pic>
        <p:nvPicPr>
          <p:cNvPr id="8" name="Picture 7"/>
          <p:cNvPicPr>
            <a:picLocks noChangeAspect="1"/>
          </p:cNvPicPr>
          <p:nvPr/>
        </p:nvPicPr>
        <p:blipFill>
          <a:blip r:embed="rId6"/>
          <a:stretch>
            <a:fillRect/>
          </a:stretch>
        </p:blipFill>
        <p:spPr>
          <a:xfrm>
            <a:off x="1415753" y="3460481"/>
            <a:ext cx="2809875" cy="857250"/>
          </a:xfrm>
          <a:prstGeom prst="rect">
            <a:avLst/>
          </a:prstGeom>
        </p:spPr>
      </p:pic>
      <p:pic>
        <p:nvPicPr>
          <p:cNvPr id="10" name="Picture 9"/>
          <p:cNvPicPr>
            <a:picLocks noChangeAspect="1"/>
          </p:cNvPicPr>
          <p:nvPr/>
        </p:nvPicPr>
        <p:blipFill>
          <a:blip r:embed="rId7"/>
          <a:stretch>
            <a:fillRect/>
          </a:stretch>
        </p:blipFill>
        <p:spPr>
          <a:xfrm>
            <a:off x="4912721" y="3175758"/>
            <a:ext cx="2819400" cy="1219200"/>
          </a:xfrm>
          <a:prstGeom prst="rect">
            <a:avLst/>
          </a:prstGeom>
        </p:spPr>
      </p:pic>
    </p:spTree>
    <p:extLst>
      <p:ext uri="{BB962C8B-B14F-4D97-AF65-F5344CB8AC3E}">
        <p14:creationId xmlns:p14="http://schemas.microsoft.com/office/powerpoint/2010/main" val="276923541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Encapsulating OSPF Messages (Cont.)</a:t>
            </a:r>
          </a:p>
        </p:txBody>
      </p:sp>
      <p:sp>
        <p:nvSpPr>
          <p:cNvPr id="12" name="Rectangle 6"/>
          <p:cNvSpPr>
            <a:spLocks noGrp="1" noChangeArrowheads="1"/>
          </p:cNvSpPr>
          <p:nvPr>
            <p:ph idx="1"/>
          </p:nvPr>
        </p:nvSpPr>
        <p:spPr>
          <a:xfrm>
            <a:off x="181388" y="886562"/>
            <a:ext cx="4832314" cy="3318933"/>
          </a:xfrm>
        </p:spPr>
        <p:txBody>
          <a:bodyPr/>
          <a:lstStyle/>
          <a:p>
            <a:r>
              <a:rPr lang="en-US" altLang="ja-JP" dirty="0" smtClean="0"/>
              <a:t>OSPFv3 has similar packet types.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32767470"/>
              </p:ext>
            </p:extLst>
          </p:nvPr>
        </p:nvGraphicFramePr>
        <p:xfrm>
          <a:off x="650929" y="1371600"/>
          <a:ext cx="7098223" cy="2743200"/>
        </p:xfrm>
        <a:graphic>
          <a:graphicData uri="http://schemas.openxmlformats.org/drawingml/2006/table">
            <a:tbl>
              <a:tblPr firstRow="1" bandRow="1">
                <a:tableStyleId>{7DF18680-E054-41AD-8BC1-D1AEF772440D}</a:tableStyleId>
              </a:tblPr>
              <a:tblGrid>
                <a:gridCol w="1123627">
                  <a:extLst>
                    <a:ext uri="{9D8B030D-6E8A-4147-A177-3AD203B41FA5}">
                      <a16:colId xmlns:a16="http://schemas.microsoft.com/office/drawing/2014/main" val="20000"/>
                    </a:ext>
                  </a:extLst>
                </a:gridCol>
                <a:gridCol w="1790054">
                  <a:extLst>
                    <a:ext uri="{9D8B030D-6E8A-4147-A177-3AD203B41FA5}">
                      <a16:colId xmlns:a16="http://schemas.microsoft.com/office/drawing/2014/main" val="20001"/>
                    </a:ext>
                  </a:extLst>
                </a:gridCol>
                <a:gridCol w="4184542">
                  <a:extLst>
                    <a:ext uri="{9D8B030D-6E8A-4147-A177-3AD203B41FA5}">
                      <a16:colId xmlns:a16="http://schemas.microsoft.com/office/drawing/2014/main" val="20002"/>
                    </a:ext>
                  </a:extLst>
                </a:gridCol>
              </a:tblGrid>
              <a:tr h="426491">
                <a:tc>
                  <a:txBody>
                    <a:bodyPr/>
                    <a:lstStyle/>
                    <a:p>
                      <a:r>
                        <a:rPr lang="en-US" sz="1200" dirty="0" smtClean="0"/>
                        <a:t>OSPF Packet Type</a:t>
                      </a:r>
                      <a:endParaRPr lang="en-US" sz="1200" dirty="0"/>
                    </a:p>
                  </a:txBody>
                  <a:tcPr/>
                </a:tc>
                <a:tc>
                  <a:txBody>
                    <a:bodyPr/>
                    <a:lstStyle/>
                    <a:p>
                      <a:r>
                        <a:rPr lang="en-US" sz="1200" dirty="0" smtClean="0"/>
                        <a:t>Packet Name</a:t>
                      </a:r>
                      <a:endParaRPr lang="en-US" sz="1200" dirty="0"/>
                    </a:p>
                  </a:txBody>
                  <a:tcPr/>
                </a:tc>
                <a:tc>
                  <a:txBody>
                    <a:bodyPr/>
                    <a:lstStyle/>
                    <a:p>
                      <a:r>
                        <a:rPr lang="en-US" sz="1200" dirty="0" smtClean="0"/>
                        <a:t/>
                      </a:r>
                      <a:br>
                        <a:rPr lang="en-US" sz="1200" dirty="0" smtClean="0"/>
                      </a:br>
                      <a:r>
                        <a:rPr lang="en-US" sz="1200" dirty="0" smtClean="0"/>
                        <a:t>Description</a:t>
                      </a:r>
                      <a:endParaRPr lang="en-US" sz="1200" dirty="0"/>
                    </a:p>
                  </a:txBody>
                  <a:tcPr/>
                </a:tc>
                <a:extLst>
                  <a:ext uri="{0D108BD9-81ED-4DB2-BD59-A6C34878D82A}">
                    <a16:rowId xmlns:a16="http://schemas.microsoft.com/office/drawing/2014/main" val="10000"/>
                  </a:ext>
                </a:extLst>
              </a:tr>
              <a:tr h="214436">
                <a:tc>
                  <a:txBody>
                    <a:bodyPr/>
                    <a:lstStyle/>
                    <a:p>
                      <a:r>
                        <a:rPr lang="en-US" sz="1200" dirty="0" smtClean="0"/>
                        <a:t>1</a:t>
                      </a:r>
                      <a:endParaRPr lang="en-US" sz="1200" dirty="0"/>
                    </a:p>
                  </a:txBody>
                  <a:tcPr/>
                </a:tc>
                <a:tc>
                  <a:txBody>
                    <a:bodyPr/>
                    <a:lstStyle/>
                    <a:p>
                      <a:r>
                        <a:rPr lang="en-US" sz="1200" dirty="0" smtClean="0"/>
                        <a:t>Hello</a:t>
                      </a:r>
                      <a:endParaRPr lang="en-US" sz="1200" dirty="0"/>
                    </a:p>
                  </a:txBody>
                  <a:tcPr/>
                </a:tc>
                <a:tc>
                  <a:txBody>
                    <a:bodyPr/>
                    <a:lstStyle/>
                    <a:p>
                      <a:pPr marL="0" indent="0">
                        <a:buFont typeface="Arial" panose="020B0604020202020204" pitchFamily="34" charset="0"/>
                        <a:buNone/>
                      </a:pPr>
                      <a:r>
                        <a:rPr lang="en-US" sz="1200" dirty="0" smtClean="0"/>
                        <a:t>Discovers neighbors and builds adjacencies between them</a:t>
                      </a:r>
                      <a:endParaRPr lang="en-US" sz="1200" dirty="0"/>
                    </a:p>
                  </a:txBody>
                  <a:tcPr/>
                </a:tc>
                <a:extLst>
                  <a:ext uri="{0D108BD9-81ED-4DB2-BD59-A6C34878D82A}">
                    <a16:rowId xmlns:a16="http://schemas.microsoft.com/office/drawing/2014/main" val="10001"/>
                  </a:ext>
                </a:extLst>
              </a:tr>
              <a:tr h="214436">
                <a:tc>
                  <a:txBody>
                    <a:bodyPr/>
                    <a:lstStyle/>
                    <a:p>
                      <a:r>
                        <a:rPr lang="en-US" sz="1200" dirty="0" smtClean="0"/>
                        <a:t>2</a:t>
                      </a:r>
                      <a:endParaRPr lang="en-US" sz="1200" dirty="0"/>
                    </a:p>
                  </a:txBody>
                  <a:tcPr/>
                </a:tc>
                <a:tc>
                  <a:txBody>
                    <a:bodyPr/>
                    <a:lstStyle/>
                    <a:p>
                      <a:r>
                        <a:rPr lang="en-US" sz="1200" dirty="0" smtClean="0"/>
                        <a:t>Database</a:t>
                      </a:r>
                      <a:r>
                        <a:rPr lang="en-US" sz="1200" baseline="0" dirty="0" smtClean="0"/>
                        <a:t> Description (DBD)</a:t>
                      </a:r>
                      <a:endParaRPr lang="en-US" sz="1200" dirty="0"/>
                    </a:p>
                  </a:txBody>
                  <a:tcPr/>
                </a:tc>
                <a:tc>
                  <a:txBody>
                    <a:bodyPr/>
                    <a:lstStyle/>
                    <a:p>
                      <a:pPr marL="0" indent="0">
                        <a:buFont typeface="Arial" panose="020B0604020202020204" pitchFamily="34" charset="0"/>
                        <a:buNone/>
                      </a:pPr>
                      <a:r>
                        <a:rPr lang="en-US" sz="1200" dirty="0" smtClean="0"/>
                        <a:t>Checks for database synchronization between routers</a:t>
                      </a:r>
                    </a:p>
                  </a:txBody>
                  <a:tcPr/>
                </a:tc>
                <a:extLst>
                  <a:ext uri="{0D108BD9-81ED-4DB2-BD59-A6C34878D82A}">
                    <a16:rowId xmlns:a16="http://schemas.microsoft.com/office/drawing/2014/main" val="10002"/>
                  </a:ext>
                </a:extLst>
              </a:tr>
              <a:tr h="214436">
                <a:tc>
                  <a:txBody>
                    <a:bodyPr/>
                    <a:lstStyle/>
                    <a:p>
                      <a:r>
                        <a:rPr lang="en-US" sz="1200" dirty="0" smtClean="0"/>
                        <a:t>3</a:t>
                      </a:r>
                      <a:endParaRPr lang="en-US" sz="1200" dirty="0"/>
                    </a:p>
                  </a:txBody>
                  <a:tcPr/>
                </a:tc>
                <a:tc>
                  <a:txBody>
                    <a:bodyPr/>
                    <a:lstStyle/>
                    <a:p>
                      <a:r>
                        <a:rPr lang="en-US" sz="1200" dirty="0" smtClean="0"/>
                        <a:t>Link-State Request (LSR)</a:t>
                      </a:r>
                      <a:endParaRPr lang="en-US" sz="1200" dirty="0"/>
                    </a:p>
                  </a:txBody>
                  <a:tcPr/>
                </a:tc>
                <a:tc>
                  <a:txBody>
                    <a:bodyPr/>
                    <a:lstStyle/>
                    <a:p>
                      <a:pPr marL="0" indent="0">
                        <a:buFont typeface="Arial" panose="020B0604020202020204" pitchFamily="34" charset="0"/>
                        <a:buNone/>
                      </a:pPr>
                      <a:r>
                        <a:rPr lang="en-US" sz="1200" dirty="0" smtClean="0"/>
                        <a:t>Requests specific link-state records from</a:t>
                      </a:r>
                      <a:r>
                        <a:rPr lang="en-US" sz="1200" baseline="0" dirty="0" smtClean="0"/>
                        <a:t> router to router</a:t>
                      </a:r>
                      <a:endParaRPr lang="en-US" sz="1200" dirty="0" smtClean="0"/>
                    </a:p>
                  </a:txBody>
                  <a:tcPr/>
                </a:tc>
                <a:extLst>
                  <a:ext uri="{0D108BD9-81ED-4DB2-BD59-A6C34878D82A}">
                    <a16:rowId xmlns:a16="http://schemas.microsoft.com/office/drawing/2014/main" val="10003"/>
                  </a:ext>
                </a:extLst>
              </a:tr>
              <a:tr h="214436">
                <a:tc>
                  <a:txBody>
                    <a:bodyPr/>
                    <a:lstStyle/>
                    <a:p>
                      <a:r>
                        <a:rPr lang="en-US" sz="1200" dirty="0" smtClean="0"/>
                        <a:t>4</a:t>
                      </a:r>
                      <a:endParaRPr lang="en-US" sz="1200" dirty="0"/>
                    </a:p>
                  </a:txBody>
                  <a:tcPr/>
                </a:tc>
                <a:tc>
                  <a:txBody>
                    <a:bodyPr/>
                    <a:lstStyle/>
                    <a:p>
                      <a:r>
                        <a:rPr lang="en-US" sz="1200" dirty="0" smtClean="0"/>
                        <a:t>Link-State Update (LSU)</a:t>
                      </a:r>
                      <a:endParaRPr lang="en-US" sz="1200" dirty="0"/>
                    </a:p>
                  </a:txBody>
                  <a:tcPr/>
                </a:tc>
                <a:tc>
                  <a:txBody>
                    <a:bodyPr/>
                    <a:lstStyle/>
                    <a:p>
                      <a:pPr marL="0" indent="0">
                        <a:buFont typeface="Arial" panose="020B0604020202020204" pitchFamily="34" charset="0"/>
                        <a:buNone/>
                      </a:pPr>
                      <a:r>
                        <a:rPr lang="en-US" sz="1200" dirty="0" smtClean="0"/>
                        <a:t>Sends specifically requested link-state records</a:t>
                      </a:r>
                    </a:p>
                  </a:txBody>
                  <a:tcPr/>
                </a:tc>
                <a:extLst>
                  <a:ext uri="{0D108BD9-81ED-4DB2-BD59-A6C34878D82A}">
                    <a16:rowId xmlns:a16="http://schemas.microsoft.com/office/drawing/2014/main" val="10004"/>
                  </a:ext>
                </a:extLst>
              </a:tr>
              <a:tr h="214436">
                <a:tc>
                  <a:txBody>
                    <a:bodyPr/>
                    <a:lstStyle/>
                    <a:p>
                      <a:r>
                        <a:rPr lang="en-US" sz="1200" dirty="0" smtClean="0"/>
                        <a:t>5</a:t>
                      </a:r>
                      <a:endParaRPr lang="en-US" sz="1200" dirty="0"/>
                    </a:p>
                  </a:txBody>
                  <a:tcPr/>
                </a:tc>
                <a:tc>
                  <a:txBody>
                    <a:bodyPr/>
                    <a:lstStyle/>
                    <a:p>
                      <a:r>
                        <a:rPr lang="en-US" sz="1200" dirty="0" smtClean="0"/>
                        <a:t>Link-State Acknowledgment (</a:t>
                      </a:r>
                      <a:r>
                        <a:rPr lang="en-US" sz="1200" dirty="0" err="1" smtClean="0"/>
                        <a:t>LSAck</a:t>
                      </a:r>
                      <a:r>
                        <a:rPr lang="en-US" sz="1200" dirty="0" smtClean="0"/>
                        <a:t>)</a:t>
                      </a:r>
                      <a:endParaRPr lang="en-US" sz="1200" dirty="0"/>
                    </a:p>
                  </a:txBody>
                  <a:tcPr/>
                </a:tc>
                <a:tc>
                  <a:txBody>
                    <a:bodyPr/>
                    <a:lstStyle/>
                    <a:p>
                      <a:pPr marL="0" indent="0">
                        <a:buFont typeface="Arial" panose="020B0604020202020204" pitchFamily="34" charset="0"/>
                        <a:buNone/>
                      </a:pPr>
                      <a:r>
                        <a:rPr lang="en-US" sz="1200" dirty="0" smtClean="0"/>
                        <a:t>Acknowledges the other packet types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3035150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Hello Packet</a:t>
            </a:r>
          </a:p>
        </p:txBody>
      </p:sp>
      <p:sp>
        <p:nvSpPr>
          <p:cNvPr id="12" name="Rectangle 6"/>
          <p:cNvSpPr>
            <a:spLocks noGrp="1" noChangeArrowheads="1"/>
          </p:cNvSpPr>
          <p:nvPr>
            <p:ph idx="1"/>
          </p:nvPr>
        </p:nvSpPr>
        <p:spPr>
          <a:xfrm>
            <a:off x="4091552" y="227885"/>
            <a:ext cx="4998203" cy="4795377"/>
          </a:xfrm>
        </p:spPr>
        <p:txBody>
          <a:bodyPr/>
          <a:lstStyle/>
          <a:p>
            <a:r>
              <a:rPr lang="en-US" altLang="ja-JP" dirty="0" smtClean="0"/>
              <a:t>Hello packets are used to discover neighbors, establish neighbor adjacencies, advertise parameters both routers must agree upon in order to become neighbors, and elect the Designated Router (DR) and Backup Designated Router (BDR) on multi-access networks like Ethernet and Frame Relay (not serial point-to-point links).</a:t>
            </a:r>
          </a:p>
          <a:p>
            <a:pPr lvl="1"/>
            <a:r>
              <a:rPr lang="en-US" altLang="ja-JP" dirty="0" smtClean="0"/>
              <a:t>Type field – 1 = hello; 2 = DBD; 3 = LSR; 4 = LSU; 5 - </a:t>
            </a:r>
            <a:r>
              <a:rPr lang="en-US" altLang="ja-JP" dirty="0" err="1" smtClean="0"/>
              <a:t>LSAck</a:t>
            </a:r>
            <a:endParaRPr lang="en-US" altLang="ja-JP" dirty="0" smtClean="0"/>
          </a:p>
          <a:p>
            <a:pPr lvl="1"/>
            <a:r>
              <a:rPr lang="en-US" altLang="ja-JP" dirty="0" smtClean="0"/>
              <a:t>Hello interval – how often a router sends hello packets </a:t>
            </a:r>
          </a:p>
          <a:p>
            <a:pPr lvl="1"/>
            <a:r>
              <a:rPr lang="en-US" altLang="ja-JP" dirty="0" smtClean="0"/>
              <a:t>Router priority (default is 1; 0-255 with the higher number influencing the DR/BDR election process)</a:t>
            </a:r>
          </a:p>
          <a:p>
            <a:pPr lvl="1"/>
            <a:r>
              <a:rPr lang="en-US" altLang="ja-JP" dirty="0" smtClean="0"/>
              <a:t>Dead interval – how long a router waits to hear from a neighbor router before declaring the router out of service</a:t>
            </a:r>
          </a:p>
          <a:p>
            <a:pPr lvl="1"/>
            <a:r>
              <a:rPr lang="en-US" altLang="ja-JP" dirty="0" smtClean="0"/>
              <a:t>DR and BDR fields contain the router ID for the DR and BDR</a:t>
            </a:r>
          </a:p>
          <a:p>
            <a:pPr lvl="1"/>
            <a:r>
              <a:rPr lang="en-US" altLang="ja-JP" dirty="0" smtClean="0"/>
              <a:t>List of neighbors is the router ID for all adjacent neighbor routers</a:t>
            </a:r>
          </a:p>
        </p:txBody>
      </p:sp>
      <p:pic>
        <p:nvPicPr>
          <p:cNvPr id="2" name="Picture 1"/>
          <p:cNvPicPr>
            <a:picLocks noChangeAspect="1"/>
          </p:cNvPicPr>
          <p:nvPr/>
        </p:nvPicPr>
        <p:blipFill>
          <a:blip r:embed="rId3"/>
          <a:stretch>
            <a:fillRect/>
          </a:stretch>
        </p:blipFill>
        <p:spPr>
          <a:xfrm>
            <a:off x="324635" y="1123626"/>
            <a:ext cx="3783247" cy="2648273"/>
          </a:xfrm>
          <a:prstGeom prst="rect">
            <a:avLst/>
          </a:prstGeom>
        </p:spPr>
      </p:pic>
    </p:spTree>
    <p:extLst>
      <p:ext uri="{BB962C8B-B14F-4D97-AF65-F5344CB8AC3E}">
        <p14:creationId xmlns:p14="http://schemas.microsoft.com/office/powerpoint/2010/main" val="195931525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Hello Packet Intervals</a:t>
            </a:r>
          </a:p>
        </p:txBody>
      </p:sp>
      <p:sp>
        <p:nvSpPr>
          <p:cNvPr id="12" name="Rectangle 6"/>
          <p:cNvSpPr>
            <a:spLocks noGrp="1" noChangeArrowheads="1"/>
          </p:cNvSpPr>
          <p:nvPr>
            <p:ph idx="1"/>
          </p:nvPr>
        </p:nvSpPr>
        <p:spPr>
          <a:xfrm>
            <a:off x="139484" y="801322"/>
            <a:ext cx="5749872" cy="3318933"/>
          </a:xfrm>
        </p:spPr>
        <p:txBody>
          <a:bodyPr/>
          <a:lstStyle/>
          <a:p>
            <a:r>
              <a:rPr lang="en-US" altLang="ja-JP" dirty="0" smtClean="0"/>
              <a:t>Hello and dead intervals must be the same interval setting on neighboring routers on the same link</a:t>
            </a:r>
          </a:p>
          <a:p>
            <a:r>
              <a:rPr lang="en-US" altLang="ja-JP" dirty="0" smtClean="0"/>
              <a:t>Transmitted to multicast address 224.0.0.5 in IPv4</a:t>
            </a:r>
          </a:p>
          <a:p>
            <a:r>
              <a:rPr lang="en-US" altLang="ja-JP" dirty="0" smtClean="0"/>
              <a:t>Transmitted to multicast address FF02::5 in IPv6</a:t>
            </a:r>
          </a:p>
          <a:p>
            <a:r>
              <a:rPr lang="en-US" altLang="ja-JP" dirty="0" smtClean="0"/>
              <a:t>Sent every 10 seconds by default on multi-access networks like Ethernet and point-to-point links</a:t>
            </a:r>
          </a:p>
          <a:p>
            <a:r>
              <a:rPr lang="en-US" altLang="ja-JP" dirty="0" smtClean="0"/>
              <a:t>Sent every 30 seconds by default on non-broadcast multiple access networks (NBMA) like Frame Relay</a:t>
            </a:r>
          </a:p>
          <a:p>
            <a:r>
              <a:rPr lang="en-US" altLang="ja-JP" dirty="0" smtClean="0"/>
              <a:t>Dead intervals by default are 4 times the hello interval</a:t>
            </a:r>
          </a:p>
          <a:p>
            <a:pPr lvl="1"/>
            <a:r>
              <a:rPr lang="en-US" altLang="ja-JP" dirty="0" smtClean="0"/>
              <a:t>If the dead interval expires before the router receives a hello packet, OSPF removes that neighbor from its link state data base (LSDB). The router then floods the LSDB with info about the down neighbor.</a:t>
            </a:r>
          </a:p>
        </p:txBody>
      </p:sp>
      <p:pic>
        <p:nvPicPr>
          <p:cNvPr id="3" name="Picture 2"/>
          <p:cNvPicPr>
            <a:picLocks noChangeAspect="1"/>
          </p:cNvPicPr>
          <p:nvPr/>
        </p:nvPicPr>
        <p:blipFill>
          <a:blip r:embed="rId3"/>
          <a:stretch>
            <a:fillRect/>
          </a:stretch>
        </p:blipFill>
        <p:spPr>
          <a:xfrm>
            <a:off x="5682993" y="1425844"/>
            <a:ext cx="2988066" cy="2101312"/>
          </a:xfrm>
          <a:prstGeom prst="rect">
            <a:avLst/>
          </a:prstGeom>
        </p:spPr>
      </p:pic>
    </p:spTree>
    <p:extLst>
      <p:ext uri="{BB962C8B-B14F-4D97-AF65-F5344CB8AC3E}">
        <p14:creationId xmlns:p14="http://schemas.microsoft.com/office/powerpoint/2010/main" val="15154275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479603" cy="1802391"/>
          </a:xfrm>
        </p:spPr>
        <p:txBody>
          <a:bodyPr/>
          <a:lstStyle/>
          <a:p>
            <a:r>
              <a:rPr lang="en-US" dirty="0"/>
              <a:t>Chapter </a:t>
            </a:r>
            <a:r>
              <a:rPr lang="en-US" dirty="0" smtClean="0"/>
              <a:t>8: Single-Area OSPF</a:t>
            </a:r>
            <a:endParaRPr lang="en-US" dirty="0"/>
          </a:p>
        </p:txBody>
      </p:sp>
      <p:sp>
        <p:nvSpPr>
          <p:cNvPr id="3" name="Rectangle 2"/>
          <p:cNvSpPr/>
          <p:nvPr/>
        </p:nvSpPr>
        <p:spPr>
          <a:xfrm>
            <a:off x="628650" y="3436035"/>
            <a:ext cx="4572000" cy="369332"/>
          </a:xfrm>
          <a:prstGeom prst="rect">
            <a:avLst/>
          </a:prstGeom>
        </p:spPr>
        <p:txBody>
          <a:bodyPr>
            <a:spAutoFit/>
          </a:bodyPr>
          <a:lstStyle/>
          <a:p>
            <a:r>
              <a:rPr lang="en-US" b="1" dirty="0" smtClean="0"/>
              <a:t>Scaling Networks v6.0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Link-State Updates</a:t>
            </a:r>
          </a:p>
        </p:txBody>
      </p:sp>
      <p:sp>
        <p:nvSpPr>
          <p:cNvPr id="12" name="Rectangle 6"/>
          <p:cNvSpPr>
            <a:spLocks noGrp="1" noChangeArrowheads="1"/>
          </p:cNvSpPr>
          <p:nvPr>
            <p:ph idx="1"/>
          </p:nvPr>
        </p:nvSpPr>
        <p:spPr>
          <a:xfrm>
            <a:off x="139483" y="778075"/>
            <a:ext cx="8919275" cy="2324382"/>
          </a:xfrm>
        </p:spPr>
        <p:txBody>
          <a:bodyPr/>
          <a:lstStyle/>
          <a:p>
            <a:r>
              <a:rPr lang="en-US" altLang="ja-JP" dirty="0" smtClean="0">
                <a:solidFill>
                  <a:schemeClr val="accent5">
                    <a:lumMod val="75000"/>
                  </a:schemeClr>
                </a:solidFill>
              </a:rPr>
              <a:t>A Link State Update (LSU) contains one or more LSAs; LSAs contain route information for destination networks</a:t>
            </a:r>
          </a:p>
          <a:p>
            <a:r>
              <a:rPr lang="en-US" altLang="ja-JP" dirty="0" smtClean="0"/>
              <a:t>Routers initially send Type 2 DBD packets – an abbreviated list of the sending routers LSDB</a:t>
            </a:r>
          </a:p>
          <a:p>
            <a:pPr lvl="1"/>
            <a:r>
              <a:rPr lang="en-US" altLang="ja-JP" dirty="0" smtClean="0"/>
              <a:t>Receiving routers check against their own LSDB</a:t>
            </a:r>
          </a:p>
          <a:p>
            <a:r>
              <a:rPr lang="en-US" altLang="ja-JP" dirty="0" smtClean="0"/>
              <a:t>Type 3 LSR is used by the receiving router to request more information about an entry in the Database Description (DBD)</a:t>
            </a:r>
          </a:p>
          <a:p>
            <a:r>
              <a:rPr lang="en-US" altLang="ja-JP" dirty="0" smtClean="0"/>
              <a:t>Type 4 Link-state Update (LSU) is used to reply to </a:t>
            </a:r>
            <a:br>
              <a:rPr lang="en-US" altLang="ja-JP" dirty="0" smtClean="0"/>
            </a:br>
            <a:r>
              <a:rPr lang="en-US" altLang="ja-JP" dirty="0" smtClean="0"/>
              <a:t>an LSR packet</a:t>
            </a:r>
          </a:p>
        </p:txBody>
      </p:sp>
      <p:graphicFrame>
        <p:nvGraphicFramePr>
          <p:cNvPr id="5" name="Table 4"/>
          <p:cNvGraphicFramePr>
            <a:graphicFrameLocks noGrp="1"/>
          </p:cNvGraphicFramePr>
          <p:nvPr>
            <p:extLst>
              <p:ext uri="{D42A27DB-BD31-4B8C-83A1-F6EECF244321}">
                <p14:modId xmlns:p14="http://schemas.microsoft.com/office/powerpoint/2010/main" val="570654555"/>
              </p:ext>
            </p:extLst>
          </p:nvPr>
        </p:nvGraphicFramePr>
        <p:xfrm>
          <a:off x="61993" y="3254643"/>
          <a:ext cx="5060197" cy="1413143"/>
        </p:xfrm>
        <a:graphic>
          <a:graphicData uri="http://schemas.openxmlformats.org/drawingml/2006/table">
            <a:tbl>
              <a:tblPr firstRow="1" bandRow="1">
                <a:tableStyleId>{7DF18680-E054-41AD-8BC1-D1AEF772440D}</a:tableStyleId>
              </a:tblPr>
              <a:tblGrid>
                <a:gridCol w="821411">
                  <a:extLst>
                    <a:ext uri="{9D8B030D-6E8A-4147-A177-3AD203B41FA5}">
                      <a16:colId xmlns:a16="http://schemas.microsoft.com/office/drawing/2014/main" val="20000"/>
                    </a:ext>
                  </a:extLst>
                </a:gridCol>
                <a:gridCol w="1317356">
                  <a:extLst>
                    <a:ext uri="{9D8B030D-6E8A-4147-A177-3AD203B41FA5}">
                      <a16:colId xmlns:a16="http://schemas.microsoft.com/office/drawing/2014/main" val="20001"/>
                    </a:ext>
                  </a:extLst>
                </a:gridCol>
                <a:gridCol w="2921430">
                  <a:extLst>
                    <a:ext uri="{9D8B030D-6E8A-4147-A177-3AD203B41FA5}">
                      <a16:colId xmlns:a16="http://schemas.microsoft.com/office/drawing/2014/main" val="20002"/>
                    </a:ext>
                  </a:extLst>
                </a:gridCol>
              </a:tblGrid>
              <a:tr h="340963">
                <a:tc>
                  <a:txBody>
                    <a:bodyPr/>
                    <a:lstStyle/>
                    <a:p>
                      <a:r>
                        <a:rPr lang="en-US" sz="800" dirty="0" smtClean="0"/>
                        <a:t>OSPF Packet Type</a:t>
                      </a:r>
                      <a:endParaRPr lang="en-US" sz="800" dirty="0"/>
                    </a:p>
                  </a:txBody>
                  <a:tcPr/>
                </a:tc>
                <a:tc>
                  <a:txBody>
                    <a:bodyPr/>
                    <a:lstStyle/>
                    <a:p>
                      <a:r>
                        <a:rPr lang="en-US" sz="800" dirty="0" smtClean="0"/>
                        <a:t>Packet Name</a:t>
                      </a:r>
                      <a:endParaRPr lang="en-US" sz="800" dirty="0"/>
                    </a:p>
                  </a:txBody>
                  <a:tcPr/>
                </a:tc>
                <a:tc>
                  <a:txBody>
                    <a:bodyPr/>
                    <a:lstStyle/>
                    <a:p>
                      <a:r>
                        <a:rPr lang="en-US" sz="800" dirty="0" smtClean="0"/>
                        <a:t>Description</a:t>
                      </a:r>
                      <a:endParaRPr lang="en-US" sz="800" dirty="0"/>
                    </a:p>
                  </a:txBody>
                  <a:tcPr/>
                </a:tc>
                <a:extLst>
                  <a:ext uri="{0D108BD9-81ED-4DB2-BD59-A6C34878D82A}">
                    <a16:rowId xmlns:a16="http://schemas.microsoft.com/office/drawing/2014/main" val="10000"/>
                  </a:ext>
                </a:extLst>
              </a:tr>
              <a:tr h="214436">
                <a:tc>
                  <a:txBody>
                    <a:bodyPr/>
                    <a:lstStyle/>
                    <a:p>
                      <a:r>
                        <a:rPr lang="en-US" sz="800" dirty="0" smtClean="0"/>
                        <a:t>1</a:t>
                      </a:r>
                      <a:endParaRPr lang="en-US" sz="800" dirty="0"/>
                    </a:p>
                  </a:txBody>
                  <a:tcPr/>
                </a:tc>
                <a:tc>
                  <a:txBody>
                    <a:bodyPr/>
                    <a:lstStyle/>
                    <a:p>
                      <a:r>
                        <a:rPr lang="en-US" sz="800" dirty="0" smtClean="0"/>
                        <a:t>Hello</a:t>
                      </a:r>
                      <a:endParaRPr lang="en-US" sz="800" dirty="0"/>
                    </a:p>
                  </a:txBody>
                  <a:tcPr/>
                </a:tc>
                <a:tc>
                  <a:txBody>
                    <a:bodyPr/>
                    <a:lstStyle/>
                    <a:p>
                      <a:pPr marL="0" indent="0">
                        <a:buFont typeface="Arial" panose="020B0604020202020204" pitchFamily="34" charset="0"/>
                        <a:buNone/>
                      </a:pPr>
                      <a:r>
                        <a:rPr lang="en-US" sz="800" dirty="0" smtClean="0"/>
                        <a:t>Discovers neighbors and builds adjacencies between them</a:t>
                      </a:r>
                      <a:endParaRPr lang="en-US" sz="800" dirty="0"/>
                    </a:p>
                  </a:txBody>
                  <a:tcPr/>
                </a:tc>
                <a:extLst>
                  <a:ext uri="{0D108BD9-81ED-4DB2-BD59-A6C34878D82A}">
                    <a16:rowId xmlns:a16="http://schemas.microsoft.com/office/drawing/2014/main" val="10001"/>
                  </a:ext>
                </a:extLst>
              </a:tr>
              <a:tr h="214436">
                <a:tc>
                  <a:txBody>
                    <a:bodyPr/>
                    <a:lstStyle/>
                    <a:p>
                      <a:r>
                        <a:rPr lang="en-US" sz="800" dirty="0" smtClean="0"/>
                        <a:t>2</a:t>
                      </a:r>
                      <a:endParaRPr lang="en-US" sz="800" dirty="0"/>
                    </a:p>
                  </a:txBody>
                  <a:tcPr/>
                </a:tc>
                <a:tc>
                  <a:txBody>
                    <a:bodyPr/>
                    <a:lstStyle/>
                    <a:p>
                      <a:r>
                        <a:rPr lang="en-US" sz="800" baseline="0" dirty="0" smtClean="0"/>
                        <a:t>DBD</a:t>
                      </a:r>
                      <a:endParaRPr lang="en-US" sz="800" dirty="0"/>
                    </a:p>
                  </a:txBody>
                  <a:tcPr/>
                </a:tc>
                <a:tc>
                  <a:txBody>
                    <a:bodyPr/>
                    <a:lstStyle/>
                    <a:p>
                      <a:pPr marL="0" indent="0">
                        <a:buFont typeface="Arial" panose="020B0604020202020204" pitchFamily="34" charset="0"/>
                        <a:buNone/>
                      </a:pPr>
                      <a:r>
                        <a:rPr lang="en-US" sz="800" dirty="0" smtClean="0"/>
                        <a:t>Checks for database synchronization between routers</a:t>
                      </a:r>
                    </a:p>
                  </a:txBody>
                  <a:tcPr/>
                </a:tc>
                <a:extLst>
                  <a:ext uri="{0D108BD9-81ED-4DB2-BD59-A6C34878D82A}">
                    <a16:rowId xmlns:a16="http://schemas.microsoft.com/office/drawing/2014/main" val="10002"/>
                  </a:ext>
                </a:extLst>
              </a:tr>
              <a:tr h="214436">
                <a:tc>
                  <a:txBody>
                    <a:bodyPr/>
                    <a:lstStyle/>
                    <a:p>
                      <a:r>
                        <a:rPr lang="en-US" sz="800" dirty="0" smtClean="0"/>
                        <a:t>3</a:t>
                      </a:r>
                      <a:endParaRPr lang="en-US" sz="800" dirty="0"/>
                    </a:p>
                  </a:txBody>
                  <a:tcPr/>
                </a:tc>
                <a:tc>
                  <a:txBody>
                    <a:bodyPr/>
                    <a:lstStyle/>
                    <a:p>
                      <a:r>
                        <a:rPr lang="en-US" sz="800" dirty="0" smtClean="0"/>
                        <a:t>LSR</a:t>
                      </a:r>
                      <a:endParaRPr lang="en-US" sz="800" dirty="0"/>
                    </a:p>
                  </a:txBody>
                  <a:tcPr/>
                </a:tc>
                <a:tc>
                  <a:txBody>
                    <a:bodyPr/>
                    <a:lstStyle/>
                    <a:p>
                      <a:pPr marL="0" indent="0">
                        <a:buFont typeface="Arial" panose="020B0604020202020204" pitchFamily="34" charset="0"/>
                        <a:buNone/>
                      </a:pPr>
                      <a:r>
                        <a:rPr lang="en-US" sz="800" dirty="0" smtClean="0"/>
                        <a:t>Requests specific link-state records from</a:t>
                      </a:r>
                      <a:r>
                        <a:rPr lang="en-US" sz="800" baseline="0" dirty="0" smtClean="0"/>
                        <a:t> router to router</a:t>
                      </a:r>
                      <a:endParaRPr lang="en-US" sz="800" dirty="0" smtClean="0"/>
                    </a:p>
                  </a:txBody>
                  <a:tcPr/>
                </a:tc>
                <a:extLst>
                  <a:ext uri="{0D108BD9-81ED-4DB2-BD59-A6C34878D82A}">
                    <a16:rowId xmlns:a16="http://schemas.microsoft.com/office/drawing/2014/main" val="10003"/>
                  </a:ext>
                </a:extLst>
              </a:tr>
              <a:tr h="214436">
                <a:tc>
                  <a:txBody>
                    <a:bodyPr/>
                    <a:lstStyle/>
                    <a:p>
                      <a:r>
                        <a:rPr lang="en-US" sz="800" dirty="0" smtClean="0"/>
                        <a:t>4</a:t>
                      </a:r>
                      <a:endParaRPr lang="en-US" sz="800" dirty="0"/>
                    </a:p>
                  </a:txBody>
                  <a:tcPr>
                    <a:solidFill>
                      <a:srgbClr val="FFFF00"/>
                    </a:solidFill>
                  </a:tcPr>
                </a:tc>
                <a:tc>
                  <a:txBody>
                    <a:bodyPr/>
                    <a:lstStyle/>
                    <a:p>
                      <a:r>
                        <a:rPr lang="en-US" sz="800" dirty="0" smtClean="0"/>
                        <a:t>Link-State Update (LSU)</a:t>
                      </a:r>
                      <a:endParaRPr lang="en-US" sz="800" dirty="0"/>
                    </a:p>
                  </a:txBody>
                  <a:tcPr>
                    <a:solidFill>
                      <a:srgbClr val="FFFF00"/>
                    </a:solidFill>
                  </a:tcPr>
                </a:tc>
                <a:tc>
                  <a:txBody>
                    <a:bodyPr/>
                    <a:lstStyle/>
                    <a:p>
                      <a:pPr marL="0" indent="0">
                        <a:buFont typeface="Arial" panose="020B0604020202020204" pitchFamily="34" charset="0"/>
                        <a:buNone/>
                      </a:pPr>
                      <a:r>
                        <a:rPr lang="en-US" sz="800" dirty="0" smtClean="0"/>
                        <a:t>Sends specifically requested link-state records</a:t>
                      </a:r>
                    </a:p>
                  </a:txBody>
                  <a:tcPr>
                    <a:solidFill>
                      <a:srgbClr val="FFFF00"/>
                    </a:solidFill>
                  </a:tcPr>
                </a:tc>
                <a:extLst>
                  <a:ext uri="{0D108BD9-81ED-4DB2-BD59-A6C34878D82A}">
                    <a16:rowId xmlns:a16="http://schemas.microsoft.com/office/drawing/2014/main" val="10004"/>
                  </a:ext>
                </a:extLst>
              </a:tr>
              <a:tr h="214436">
                <a:tc>
                  <a:txBody>
                    <a:bodyPr/>
                    <a:lstStyle/>
                    <a:p>
                      <a:r>
                        <a:rPr lang="en-US" sz="800" dirty="0" smtClean="0"/>
                        <a:t>5</a:t>
                      </a:r>
                      <a:endParaRPr lang="en-US" sz="800" dirty="0"/>
                    </a:p>
                  </a:txBody>
                  <a:tcPr/>
                </a:tc>
                <a:tc>
                  <a:txBody>
                    <a:bodyPr/>
                    <a:lstStyle/>
                    <a:p>
                      <a:r>
                        <a:rPr lang="en-US" sz="800" dirty="0" err="1" smtClean="0"/>
                        <a:t>LSAck</a:t>
                      </a:r>
                      <a:endParaRPr lang="en-US" sz="800" dirty="0"/>
                    </a:p>
                  </a:txBody>
                  <a:tcPr/>
                </a:tc>
                <a:tc>
                  <a:txBody>
                    <a:bodyPr/>
                    <a:lstStyle/>
                    <a:p>
                      <a:pPr marL="0" indent="0">
                        <a:buFont typeface="Arial" panose="020B0604020202020204" pitchFamily="34" charset="0"/>
                        <a:buNone/>
                      </a:pPr>
                      <a:r>
                        <a:rPr lang="en-US" sz="800" dirty="0" smtClean="0"/>
                        <a:t>Acknowledges the other packet types</a:t>
                      </a:r>
                    </a:p>
                  </a:txBody>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48432920"/>
              </p:ext>
            </p:extLst>
          </p:nvPr>
        </p:nvGraphicFramePr>
        <p:xfrm>
          <a:off x="5308170" y="2701871"/>
          <a:ext cx="3742841" cy="2056451"/>
        </p:xfrm>
        <a:graphic>
          <a:graphicData uri="http://schemas.openxmlformats.org/drawingml/2006/table">
            <a:tbl>
              <a:tblPr firstRow="1" bandRow="1">
                <a:tableStyleId>{7DF18680-E054-41AD-8BC1-D1AEF772440D}</a:tableStyleId>
              </a:tblPr>
              <a:tblGrid>
                <a:gridCol w="821411">
                  <a:extLst>
                    <a:ext uri="{9D8B030D-6E8A-4147-A177-3AD203B41FA5}">
                      <a16:colId xmlns:a16="http://schemas.microsoft.com/office/drawing/2014/main" val="20000"/>
                    </a:ext>
                  </a:extLst>
                </a:gridCol>
                <a:gridCol w="2921430">
                  <a:extLst>
                    <a:ext uri="{9D8B030D-6E8A-4147-A177-3AD203B41FA5}">
                      <a16:colId xmlns:a16="http://schemas.microsoft.com/office/drawing/2014/main" val="20001"/>
                    </a:ext>
                  </a:extLst>
                </a:gridCol>
              </a:tblGrid>
              <a:tr h="340963">
                <a:tc>
                  <a:txBody>
                    <a:bodyPr/>
                    <a:lstStyle/>
                    <a:p>
                      <a:r>
                        <a:rPr lang="en-US" sz="800" dirty="0" smtClean="0"/>
                        <a:t>LSA Type</a:t>
                      </a:r>
                      <a:endParaRPr lang="en-US" sz="800" dirty="0"/>
                    </a:p>
                  </a:txBody>
                  <a:tcPr/>
                </a:tc>
                <a:tc>
                  <a:txBody>
                    <a:bodyPr/>
                    <a:lstStyle/>
                    <a:p>
                      <a:r>
                        <a:rPr lang="en-US" sz="800" dirty="0" smtClean="0"/>
                        <a:t>Description</a:t>
                      </a:r>
                      <a:endParaRPr lang="en-US" sz="800" dirty="0"/>
                    </a:p>
                  </a:txBody>
                  <a:tcPr/>
                </a:tc>
                <a:extLst>
                  <a:ext uri="{0D108BD9-81ED-4DB2-BD59-A6C34878D82A}">
                    <a16:rowId xmlns:a16="http://schemas.microsoft.com/office/drawing/2014/main" val="10000"/>
                  </a:ext>
                </a:extLst>
              </a:tr>
              <a:tr h="214436">
                <a:tc>
                  <a:txBody>
                    <a:bodyPr/>
                    <a:lstStyle/>
                    <a:p>
                      <a:r>
                        <a:rPr lang="en-US" sz="800" dirty="0" smtClean="0"/>
                        <a:t>1</a:t>
                      </a:r>
                      <a:endParaRPr lang="en-US" sz="800" dirty="0"/>
                    </a:p>
                  </a:txBody>
                  <a:tcPr/>
                </a:tc>
                <a:tc>
                  <a:txBody>
                    <a:bodyPr/>
                    <a:lstStyle/>
                    <a:p>
                      <a:pPr marL="0" indent="0">
                        <a:buFont typeface="Arial" panose="020B0604020202020204" pitchFamily="34" charset="0"/>
                        <a:buNone/>
                      </a:pPr>
                      <a:r>
                        <a:rPr lang="en-US" sz="800" dirty="0" smtClean="0"/>
                        <a:t>Router LSAs</a:t>
                      </a:r>
                      <a:endParaRPr lang="en-US" sz="800" dirty="0"/>
                    </a:p>
                  </a:txBody>
                  <a:tcPr/>
                </a:tc>
                <a:extLst>
                  <a:ext uri="{0D108BD9-81ED-4DB2-BD59-A6C34878D82A}">
                    <a16:rowId xmlns:a16="http://schemas.microsoft.com/office/drawing/2014/main" val="10001"/>
                  </a:ext>
                </a:extLst>
              </a:tr>
              <a:tr h="214436">
                <a:tc>
                  <a:txBody>
                    <a:bodyPr/>
                    <a:lstStyle/>
                    <a:p>
                      <a:r>
                        <a:rPr lang="en-US" sz="800" dirty="0" smtClean="0"/>
                        <a:t>2</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Network LSAs</a:t>
                      </a:r>
                    </a:p>
                  </a:txBody>
                  <a:tcPr>
                    <a:solidFill>
                      <a:srgbClr val="E8F5FD"/>
                    </a:solidFill>
                  </a:tcPr>
                </a:tc>
                <a:extLst>
                  <a:ext uri="{0D108BD9-81ED-4DB2-BD59-A6C34878D82A}">
                    <a16:rowId xmlns:a16="http://schemas.microsoft.com/office/drawing/2014/main" val="10002"/>
                  </a:ext>
                </a:extLst>
              </a:tr>
              <a:tr h="214436">
                <a:tc>
                  <a:txBody>
                    <a:bodyPr/>
                    <a:lstStyle/>
                    <a:p>
                      <a:r>
                        <a:rPr lang="en-US" sz="800" dirty="0" smtClean="0"/>
                        <a:t>3 or</a:t>
                      </a:r>
                      <a:r>
                        <a:rPr lang="en-US" sz="800" baseline="0" dirty="0" smtClean="0"/>
                        <a:t> 4</a:t>
                      </a:r>
                      <a:endParaRPr lang="en-US" sz="800" dirty="0"/>
                    </a:p>
                  </a:txBody>
                  <a:tcPr/>
                </a:tc>
                <a:tc>
                  <a:txBody>
                    <a:bodyPr/>
                    <a:lstStyle/>
                    <a:p>
                      <a:pPr marL="0" indent="0">
                        <a:buFont typeface="Arial" panose="020B0604020202020204" pitchFamily="34" charset="0"/>
                        <a:buNone/>
                      </a:pPr>
                      <a:r>
                        <a:rPr lang="en-US" sz="800" dirty="0" smtClean="0"/>
                        <a:t>Summary LSAs</a:t>
                      </a:r>
                    </a:p>
                  </a:txBody>
                  <a:tcPr/>
                </a:tc>
                <a:extLst>
                  <a:ext uri="{0D108BD9-81ED-4DB2-BD59-A6C34878D82A}">
                    <a16:rowId xmlns:a16="http://schemas.microsoft.com/office/drawing/2014/main" val="10003"/>
                  </a:ext>
                </a:extLst>
              </a:tr>
              <a:tr h="214436">
                <a:tc>
                  <a:txBody>
                    <a:bodyPr/>
                    <a:lstStyle/>
                    <a:p>
                      <a:r>
                        <a:rPr lang="en-US" sz="800" dirty="0" smtClean="0"/>
                        <a:t>5</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Autonomous</a:t>
                      </a:r>
                      <a:r>
                        <a:rPr lang="en-US" sz="800" baseline="0" dirty="0" smtClean="0"/>
                        <a:t> System External LSAs</a:t>
                      </a:r>
                      <a:endParaRPr lang="en-US" sz="800" dirty="0" smtClean="0"/>
                    </a:p>
                  </a:txBody>
                  <a:tcPr>
                    <a:solidFill>
                      <a:srgbClr val="E8F5FD"/>
                    </a:solidFill>
                  </a:tcPr>
                </a:tc>
                <a:extLst>
                  <a:ext uri="{0D108BD9-81ED-4DB2-BD59-A6C34878D82A}">
                    <a16:rowId xmlns:a16="http://schemas.microsoft.com/office/drawing/2014/main" val="10004"/>
                  </a:ext>
                </a:extLst>
              </a:tr>
              <a:tr h="214436">
                <a:tc>
                  <a:txBody>
                    <a:bodyPr/>
                    <a:lstStyle/>
                    <a:p>
                      <a:r>
                        <a:rPr lang="en-US" sz="800" dirty="0" smtClean="0"/>
                        <a:t>6</a:t>
                      </a:r>
                      <a:endParaRPr lang="en-US" sz="800" dirty="0"/>
                    </a:p>
                  </a:txBody>
                  <a:tcPr/>
                </a:tc>
                <a:tc>
                  <a:txBody>
                    <a:bodyPr/>
                    <a:lstStyle/>
                    <a:p>
                      <a:pPr marL="0" indent="0">
                        <a:buFont typeface="Arial" panose="020B0604020202020204" pitchFamily="34" charset="0"/>
                        <a:buNone/>
                      </a:pPr>
                      <a:r>
                        <a:rPr lang="en-US" sz="800" dirty="0" smtClean="0"/>
                        <a:t>Multicast OSPF LSAs</a:t>
                      </a:r>
                    </a:p>
                  </a:txBody>
                  <a:tcPr/>
                </a:tc>
                <a:extLst>
                  <a:ext uri="{0D108BD9-81ED-4DB2-BD59-A6C34878D82A}">
                    <a16:rowId xmlns:a16="http://schemas.microsoft.com/office/drawing/2014/main" val="10005"/>
                  </a:ext>
                </a:extLst>
              </a:tr>
              <a:tr h="214436">
                <a:tc>
                  <a:txBody>
                    <a:bodyPr/>
                    <a:lstStyle/>
                    <a:p>
                      <a:r>
                        <a:rPr lang="en-US" sz="800" dirty="0" smtClean="0"/>
                        <a:t>7</a:t>
                      </a:r>
                      <a:endParaRPr lang="en-US" sz="800" dirty="0"/>
                    </a:p>
                  </a:txBody>
                  <a:tcPr/>
                </a:tc>
                <a:tc>
                  <a:txBody>
                    <a:bodyPr/>
                    <a:lstStyle/>
                    <a:p>
                      <a:pPr marL="0" indent="0">
                        <a:buFont typeface="Arial" panose="020B0604020202020204" pitchFamily="34" charset="0"/>
                        <a:buNone/>
                      </a:pPr>
                      <a:r>
                        <a:rPr lang="en-US" sz="800" dirty="0" smtClean="0"/>
                        <a:t>Defined for Not-So-Stubby</a:t>
                      </a:r>
                      <a:r>
                        <a:rPr lang="en-US" sz="800" baseline="0" dirty="0" smtClean="0"/>
                        <a:t> Areas</a:t>
                      </a:r>
                      <a:endParaRPr lang="en-US" sz="800" dirty="0" smtClean="0"/>
                    </a:p>
                  </a:txBody>
                  <a:tcPr/>
                </a:tc>
                <a:extLst>
                  <a:ext uri="{0D108BD9-81ED-4DB2-BD59-A6C34878D82A}">
                    <a16:rowId xmlns:a16="http://schemas.microsoft.com/office/drawing/2014/main" val="10006"/>
                  </a:ext>
                </a:extLst>
              </a:tr>
              <a:tr h="214436">
                <a:tc>
                  <a:txBody>
                    <a:bodyPr/>
                    <a:lstStyle/>
                    <a:p>
                      <a:r>
                        <a:rPr lang="en-US" sz="800" dirty="0" smtClean="0"/>
                        <a:t>8</a:t>
                      </a:r>
                      <a:endParaRPr lang="en-US" sz="800" dirty="0"/>
                    </a:p>
                  </a:txBody>
                  <a:tcPr/>
                </a:tc>
                <a:tc>
                  <a:txBody>
                    <a:bodyPr/>
                    <a:lstStyle/>
                    <a:p>
                      <a:pPr marL="0" indent="0">
                        <a:buFont typeface="Arial" panose="020B0604020202020204" pitchFamily="34" charset="0"/>
                        <a:buNone/>
                      </a:pPr>
                      <a:r>
                        <a:rPr lang="en-US" sz="800" dirty="0" smtClean="0"/>
                        <a:t>External Attributes LSA for Border</a:t>
                      </a:r>
                      <a:r>
                        <a:rPr lang="en-US" sz="800" baseline="0" dirty="0" smtClean="0"/>
                        <a:t> Gateway Protocol (BGP)</a:t>
                      </a:r>
                    </a:p>
                  </a:txBody>
                  <a:tcPr/>
                </a:tc>
                <a:extLst>
                  <a:ext uri="{0D108BD9-81ED-4DB2-BD59-A6C34878D82A}">
                    <a16:rowId xmlns:a16="http://schemas.microsoft.com/office/drawing/2014/main" val="10007"/>
                  </a:ext>
                </a:extLst>
              </a:tr>
              <a:tr h="214436">
                <a:tc>
                  <a:txBody>
                    <a:bodyPr/>
                    <a:lstStyle/>
                    <a:p>
                      <a:r>
                        <a:rPr lang="en-US" sz="800" dirty="0" smtClean="0"/>
                        <a:t>9, 10, 11</a:t>
                      </a:r>
                      <a:endParaRPr lang="en-US" sz="800" dirty="0"/>
                    </a:p>
                  </a:txBody>
                  <a:tcPr/>
                </a:tc>
                <a:tc>
                  <a:txBody>
                    <a:bodyPr/>
                    <a:lstStyle/>
                    <a:p>
                      <a:pPr marL="0" indent="0">
                        <a:buFont typeface="Arial" panose="020B0604020202020204" pitchFamily="34" charset="0"/>
                        <a:buNone/>
                      </a:pPr>
                      <a:r>
                        <a:rPr lang="en-US" sz="800" baseline="0" dirty="0" smtClean="0"/>
                        <a:t>Opaque LSAs</a:t>
                      </a:r>
                    </a:p>
                  </a:txBody>
                  <a:tcPr/>
                </a:tc>
                <a:extLst>
                  <a:ext uri="{0D108BD9-81ED-4DB2-BD59-A6C34878D82A}">
                    <a16:rowId xmlns:a16="http://schemas.microsoft.com/office/drawing/2014/main" val="10008"/>
                  </a:ext>
                </a:extLst>
              </a:tr>
            </a:tbl>
          </a:graphicData>
        </a:graphic>
      </p:graphicFrame>
      <p:sp>
        <p:nvSpPr>
          <p:cNvPr id="4" name="Left Brace 3"/>
          <p:cNvSpPr/>
          <p:nvPr/>
        </p:nvSpPr>
        <p:spPr>
          <a:xfrm>
            <a:off x="5091193" y="2681207"/>
            <a:ext cx="209227" cy="2138766"/>
          </a:xfrm>
          <a:prstGeom prst="leftBrace">
            <a:avLst>
              <a:gd name="adj1" fmla="val 8333"/>
              <a:gd name="adj2" fmla="val 771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432143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dirty="0" smtClean="0"/>
              <a:t>OSPF Operational States</a:t>
            </a:r>
          </a:p>
        </p:txBody>
      </p:sp>
      <p:sp>
        <p:nvSpPr>
          <p:cNvPr id="12" name="Rectangle 6"/>
          <p:cNvSpPr>
            <a:spLocks noGrp="1" noChangeArrowheads="1"/>
          </p:cNvSpPr>
          <p:nvPr>
            <p:ph idx="1"/>
          </p:nvPr>
        </p:nvSpPr>
        <p:spPr>
          <a:xfrm>
            <a:off x="3800104" y="227885"/>
            <a:ext cx="5289652" cy="4498494"/>
          </a:xfrm>
        </p:spPr>
        <p:txBody>
          <a:bodyPr/>
          <a:lstStyle/>
          <a:p>
            <a:r>
              <a:rPr lang="en-US" altLang="ja-JP" dirty="0" smtClean="0"/>
              <a:t>OSPF progresses through several states while attempting to reach convergence:</a:t>
            </a:r>
          </a:p>
          <a:p>
            <a:pPr lvl="1"/>
            <a:r>
              <a:rPr lang="en-US" altLang="ja-JP" dirty="0" smtClean="0"/>
              <a:t>Down – No Hello packets received; router sends Hello packets</a:t>
            </a:r>
          </a:p>
          <a:p>
            <a:pPr lvl="1"/>
            <a:r>
              <a:rPr lang="en-US" altLang="ja-JP" dirty="0" err="1" smtClean="0"/>
              <a:t>Init</a:t>
            </a:r>
            <a:r>
              <a:rPr lang="en-US" altLang="ja-JP" dirty="0" smtClean="0"/>
              <a:t> – Hello packets are received that contain the sending router’s Router ID</a:t>
            </a:r>
          </a:p>
          <a:p>
            <a:pPr lvl="1"/>
            <a:r>
              <a:rPr lang="en-US" altLang="ja-JP" dirty="0" smtClean="0"/>
              <a:t>Two-Way – Used to elect a DR and BDR on an Ethernet link</a:t>
            </a:r>
          </a:p>
          <a:p>
            <a:pPr lvl="1"/>
            <a:r>
              <a:rPr lang="en-US" altLang="ja-JP" dirty="0" err="1" smtClean="0"/>
              <a:t>ExStart</a:t>
            </a:r>
            <a:r>
              <a:rPr lang="en-US" altLang="ja-JP" dirty="0" smtClean="0"/>
              <a:t> – Negotiate master/slave relationship and DBD packet sequence number; the master initiates the DBD packet exchange</a:t>
            </a:r>
          </a:p>
          <a:p>
            <a:pPr lvl="1"/>
            <a:r>
              <a:rPr lang="en-US" altLang="ja-JP" dirty="0" smtClean="0"/>
              <a:t>Exchange – Routers exchange DBD packets; if additional router information is required, then transition to the Loading State, otherwise, transition to the Full State</a:t>
            </a:r>
          </a:p>
          <a:p>
            <a:pPr lvl="1"/>
            <a:r>
              <a:rPr lang="en-US" altLang="ja-JP" dirty="0" smtClean="0"/>
              <a:t>Loading – LSRs and LSUs are used to gain additional route information; routes are processed using the shortest path first (SPF) algorithm; transition to the Full State</a:t>
            </a:r>
          </a:p>
          <a:p>
            <a:pPr lvl="1"/>
            <a:r>
              <a:rPr lang="en-US" altLang="ja-JP" dirty="0" smtClean="0"/>
              <a:t>Full – Routers have converged databases</a:t>
            </a:r>
          </a:p>
        </p:txBody>
      </p:sp>
      <p:pic>
        <p:nvPicPr>
          <p:cNvPr id="3" name="Picture 2"/>
          <p:cNvPicPr>
            <a:picLocks noChangeAspect="1"/>
          </p:cNvPicPr>
          <p:nvPr/>
        </p:nvPicPr>
        <p:blipFill>
          <a:blip r:embed="rId3"/>
          <a:stretch>
            <a:fillRect/>
          </a:stretch>
        </p:blipFill>
        <p:spPr>
          <a:xfrm>
            <a:off x="390120" y="844657"/>
            <a:ext cx="2817302" cy="3756402"/>
          </a:xfrm>
          <a:prstGeom prst="rect">
            <a:avLst/>
          </a:prstGeom>
        </p:spPr>
      </p:pic>
    </p:spTree>
    <p:extLst>
      <p:ext uri="{BB962C8B-B14F-4D97-AF65-F5344CB8AC3E}">
        <p14:creationId xmlns:p14="http://schemas.microsoft.com/office/powerpoint/2010/main" val="215465436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dirty="0" smtClean="0"/>
              <a:t>Establish Neighbor Adjacencies</a:t>
            </a:r>
          </a:p>
        </p:txBody>
      </p:sp>
      <p:sp>
        <p:nvSpPr>
          <p:cNvPr id="12" name="Rectangle 6"/>
          <p:cNvSpPr>
            <a:spLocks noGrp="1" noChangeArrowheads="1"/>
          </p:cNvSpPr>
          <p:nvPr>
            <p:ph idx="1"/>
          </p:nvPr>
        </p:nvSpPr>
        <p:spPr>
          <a:xfrm>
            <a:off x="0" y="809071"/>
            <a:ext cx="8996766" cy="430793"/>
          </a:xfrm>
        </p:spPr>
        <p:txBody>
          <a:bodyPr/>
          <a:lstStyle/>
          <a:p>
            <a:r>
              <a:rPr lang="en-US" altLang="ja-JP" dirty="0" smtClean="0"/>
              <a:t>Without a pre-configured router ID (RID) or loopback addresses, R1 has a RID of 172.16.5.1 and R2 has a RID of 172.16.5.2</a:t>
            </a:r>
          </a:p>
        </p:txBody>
      </p:sp>
      <p:pic>
        <p:nvPicPr>
          <p:cNvPr id="2" name="Picture 1"/>
          <p:cNvPicPr>
            <a:picLocks noChangeAspect="1"/>
          </p:cNvPicPr>
          <p:nvPr/>
        </p:nvPicPr>
        <p:blipFill>
          <a:blip r:embed="rId3"/>
          <a:stretch>
            <a:fillRect/>
          </a:stretch>
        </p:blipFill>
        <p:spPr>
          <a:xfrm>
            <a:off x="4626244" y="113247"/>
            <a:ext cx="4116333" cy="675471"/>
          </a:xfrm>
          <a:prstGeom prst="rect">
            <a:avLst/>
          </a:prstGeom>
        </p:spPr>
      </p:pic>
      <p:pic>
        <p:nvPicPr>
          <p:cNvPr id="4" name="Picture 3"/>
          <p:cNvPicPr>
            <a:picLocks noChangeAspect="1"/>
          </p:cNvPicPr>
          <p:nvPr/>
        </p:nvPicPr>
        <p:blipFill>
          <a:blip r:embed="rId4"/>
          <a:stretch>
            <a:fillRect/>
          </a:stretch>
        </p:blipFill>
        <p:spPr>
          <a:xfrm>
            <a:off x="921740" y="1371600"/>
            <a:ext cx="3546695" cy="1469110"/>
          </a:xfrm>
          <a:prstGeom prst="rect">
            <a:avLst/>
          </a:prstGeom>
        </p:spPr>
      </p:pic>
      <p:pic>
        <p:nvPicPr>
          <p:cNvPr id="5" name="Picture 4"/>
          <p:cNvPicPr>
            <a:picLocks noChangeAspect="1"/>
          </p:cNvPicPr>
          <p:nvPr/>
        </p:nvPicPr>
        <p:blipFill>
          <a:blip r:embed="rId5"/>
          <a:stretch>
            <a:fillRect/>
          </a:stretch>
        </p:blipFill>
        <p:spPr>
          <a:xfrm>
            <a:off x="5060197" y="1593313"/>
            <a:ext cx="3942058" cy="1396649"/>
          </a:xfrm>
          <a:prstGeom prst="rect">
            <a:avLst/>
          </a:prstGeom>
        </p:spPr>
      </p:pic>
      <p:pic>
        <p:nvPicPr>
          <p:cNvPr id="6" name="Picture 5"/>
          <p:cNvPicPr>
            <a:picLocks noChangeAspect="1"/>
          </p:cNvPicPr>
          <p:nvPr/>
        </p:nvPicPr>
        <p:blipFill>
          <a:blip r:embed="rId6"/>
          <a:stretch>
            <a:fillRect/>
          </a:stretch>
        </p:blipFill>
        <p:spPr>
          <a:xfrm>
            <a:off x="1324641" y="2952428"/>
            <a:ext cx="1726834" cy="1031040"/>
          </a:xfrm>
          <a:prstGeom prst="rect">
            <a:avLst/>
          </a:prstGeom>
        </p:spPr>
      </p:pic>
      <p:pic>
        <p:nvPicPr>
          <p:cNvPr id="7" name="Picture 6"/>
          <p:cNvPicPr>
            <a:picLocks noChangeAspect="1"/>
          </p:cNvPicPr>
          <p:nvPr/>
        </p:nvPicPr>
        <p:blipFill>
          <a:blip r:embed="rId7"/>
          <a:stretch>
            <a:fillRect/>
          </a:stretch>
        </p:blipFill>
        <p:spPr>
          <a:xfrm>
            <a:off x="3626608" y="3777785"/>
            <a:ext cx="4730858" cy="753691"/>
          </a:xfrm>
          <a:prstGeom prst="rect">
            <a:avLst/>
          </a:prstGeom>
        </p:spPr>
      </p:pic>
      <p:sp>
        <p:nvSpPr>
          <p:cNvPr id="10" name="10-Point Star 9"/>
          <p:cNvSpPr/>
          <p:nvPr/>
        </p:nvSpPr>
        <p:spPr>
          <a:xfrm>
            <a:off x="619932" y="1387098"/>
            <a:ext cx="364210" cy="325464"/>
          </a:xfrm>
          <a:prstGeom prst="star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p>
        </p:txBody>
      </p:sp>
      <p:sp>
        <p:nvSpPr>
          <p:cNvPr id="11" name="10-Point Star 10"/>
          <p:cNvSpPr/>
          <p:nvPr/>
        </p:nvSpPr>
        <p:spPr>
          <a:xfrm>
            <a:off x="4863886" y="1593742"/>
            <a:ext cx="364210" cy="325464"/>
          </a:xfrm>
          <a:prstGeom prst="star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smtClean="0"/>
          </a:p>
        </p:txBody>
      </p:sp>
      <p:sp>
        <p:nvSpPr>
          <p:cNvPr id="13" name="10-Point Star 12"/>
          <p:cNvSpPr/>
          <p:nvPr/>
        </p:nvSpPr>
        <p:spPr>
          <a:xfrm>
            <a:off x="1012561" y="2864603"/>
            <a:ext cx="364210" cy="325464"/>
          </a:xfrm>
          <a:prstGeom prst="star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smtClean="0"/>
          </a:p>
        </p:txBody>
      </p:sp>
      <p:sp>
        <p:nvSpPr>
          <p:cNvPr id="14" name="10-Point Star 13"/>
          <p:cNvSpPr/>
          <p:nvPr/>
        </p:nvSpPr>
        <p:spPr>
          <a:xfrm>
            <a:off x="3290812" y="3701511"/>
            <a:ext cx="364210" cy="325464"/>
          </a:xfrm>
          <a:prstGeom prst="star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p>
        </p:txBody>
      </p:sp>
      <p:sp>
        <p:nvSpPr>
          <p:cNvPr id="3" name="TextBox 2"/>
          <p:cNvSpPr txBox="1"/>
          <p:nvPr/>
        </p:nvSpPr>
        <p:spPr>
          <a:xfrm>
            <a:off x="5819858" y="1653719"/>
            <a:ext cx="866899" cy="276999"/>
          </a:xfrm>
          <a:prstGeom prst="rect">
            <a:avLst/>
          </a:prstGeom>
          <a:solidFill>
            <a:srgbClr val="FDCBA5"/>
          </a:solidFill>
        </p:spPr>
        <p:txBody>
          <a:bodyPr wrap="square" rtlCol="0">
            <a:spAutoFit/>
          </a:bodyPr>
          <a:lstStyle/>
          <a:p>
            <a:r>
              <a:rPr lang="en-US" sz="1200" dirty="0" err="1" smtClean="0"/>
              <a:t>Init</a:t>
            </a:r>
            <a:r>
              <a:rPr lang="en-US" sz="1200" dirty="0" smtClean="0"/>
              <a:t> State</a:t>
            </a:r>
            <a:endParaRPr lang="en-US" sz="1200" dirty="0"/>
          </a:p>
        </p:txBody>
      </p:sp>
      <p:sp>
        <p:nvSpPr>
          <p:cNvPr id="15" name="TextBox 14"/>
          <p:cNvSpPr txBox="1"/>
          <p:nvPr/>
        </p:nvSpPr>
        <p:spPr>
          <a:xfrm>
            <a:off x="5107697" y="3500786"/>
            <a:ext cx="1707094" cy="276999"/>
          </a:xfrm>
          <a:prstGeom prst="rect">
            <a:avLst/>
          </a:prstGeom>
          <a:solidFill>
            <a:srgbClr val="FDCBA5"/>
          </a:solidFill>
        </p:spPr>
        <p:txBody>
          <a:bodyPr wrap="square" rtlCol="0">
            <a:spAutoFit/>
          </a:bodyPr>
          <a:lstStyle/>
          <a:p>
            <a:r>
              <a:rPr lang="en-US" sz="1200" smtClean="0"/>
              <a:t>Elect the DR and BDR</a:t>
            </a:r>
            <a:endParaRPr lang="en-US" sz="1200" dirty="0"/>
          </a:p>
        </p:txBody>
      </p:sp>
    </p:spTree>
    <p:extLst>
      <p:ext uri="{BB962C8B-B14F-4D97-AF65-F5344CB8AC3E}">
        <p14:creationId xmlns:p14="http://schemas.microsoft.com/office/powerpoint/2010/main" val="396572470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dirty="0" smtClean="0"/>
              <a:t>OSPF DR and BDR</a:t>
            </a:r>
          </a:p>
        </p:txBody>
      </p:sp>
      <p:sp>
        <p:nvSpPr>
          <p:cNvPr id="12" name="Rectangle 6"/>
          <p:cNvSpPr>
            <a:spLocks noGrp="1" noChangeArrowheads="1"/>
          </p:cNvSpPr>
          <p:nvPr>
            <p:ph idx="1"/>
          </p:nvPr>
        </p:nvSpPr>
        <p:spPr>
          <a:xfrm>
            <a:off x="0" y="809071"/>
            <a:ext cx="4819973" cy="430793"/>
          </a:xfrm>
        </p:spPr>
        <p:txBody>
          <a:bodyPr/>
          <a:lstStyle/>
          <a:p>
            <a:r>
              <a:rPr lang="en-US" altLang="ja-JP" dirty="0" smtClean="0"/>
              <a:t>Why have a DR/BDR election?</a:t>
            </a:r>
          </a:p>
          <a:p>
            <a:r>
              <a:rPr lang="en-US" altLang="ja-JP" dirty="0" smtClean="0"/>
              <a:t>Reduce the number of LSAs sent – </a:t>
            </a:r>
            <a:r>
              <a:rPr lang="en-US" altLang="ja-JP" dirty="0" smtClean="0">
                <a:solidFill>
                  <a:srgbClr val="7030A0"/>
                </a:solidFill>
              </a:rPr>
              <a:t>The DR is the only router used to send LSAs for the shared network</a:t>
            </a:r>
          </a:p>
          <a:p>
            <a:r>
              <a:rPr lang="en-US" altLang="ja-JP" dirty="0" smtClean="0"/>
              <a:t>Reduce the number of adjacencies over a multi-access network like Ethernet</a:t>
            </a:r>
          </a:p>
        </p:txBody>
      </p:sp>
      <p:pic>
        <p:nvPicPr>
          <p:cNvPr id="3" name="Picture 2"/>
          <p:cNvPicPr>
            <a:picLocks noChangeAspect="1"/>
          </p:cNvPicPr>
          <p:nvPr/>
        </p:nvPicPr>
        <p:blipFill>
          <a:blip r:embed="rId3"/>
          <a:stretch>
            <a:fillRect/>
          </a:stretch>
        </p:blipFill>
        <p:spPr>
          <a:xfrm>
            <a:off x="4819973" y="211239"/>
            <a:ext cx="4115452" cy="3066727"/>
          </a:xfrm>
          <a:prstGeom prst="rect">
            <a:avLst/>
          </a:prstGeom>
        </p:spPr>
      </p:pic>
      <p:pic>
        <p:nvPicPr>
          <p:cNvPr id="8" name="Picture 7"/>
          <p:cNvPicPr>
            <a:picLocks noChangeAspect="1"/>
          </p:cNvPicPr>
          <p:nvPr/>
        </p:nvPicPr>
        <p:blipFill>
          <a:blip r:embed="rId4"/>
          <a:stretch>
            <a:fillRect/>
          </a:stretch>
        </p:blipFill>
        <p:spPr>
          <a:xfrm>
            <a:off x="1152484" y="2896832"/>
            <a:ext cx="2515003" cy="1473367"/>
          </a:xfrm>
          <a:prstGeom prst="rect">
            <a:avLst/>
          </a:prstGeom>
        </p:spPr>
      </p:pic>
    </p:spTree>
    <p:extLst>
      <p:ext uri="{BB962C8B-B14F-4D97-AF65-F5344CB8AC3E}">
        <p14:creationId xmlns:p14="http://schemas.microsoft.com/office/powerpoint/2010/main" val="189562957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dirty="0" smtClean="0"/>
              <a:t>Synchronizing OSPF Databases</a:t>
            </a:r>
          </a:p>
        </p:txBody>
      </p:sp>
      <p:sp>
        <p:nvSpPr>
          <p:cNvPr id="12" name="Rectangle 6"/>
          <p:cNvSpPr>
            <a:spLocks noGrp="1" noChangeArrowheads="1"/>
          </p:cNvSpPr>
          <p:nvPr>
            <p:ph idx="1"/>
          </p:nvPr>
        </p:nvSpPr>
        <p:spPr>
          <a:xfrm>
            <a:off x="0" y="809071"/>
            <a:ext cx="4835471" cy="430793"/>
          </a:xfrm>
        </p:spPr>
        <p:txBody>
          <a:bodyPr/>
          <a:lstStyle/>
          <a:p>
            <a:r>
              <a:rPr lang="en-US" altLang="ja-JP" dirty="0" smtClean="0"/>
              <a:t>After the Two-Way state, routers need to synchronize their databases and use the other four types of OSPF packets to exchange information.</a:t>
            </a:r>
          </a:p>
        </p:txBody>
      </p:sp>
      <p:pic>
        <p:nvPicPr>
          <p:cNvPr id="3" name="Picture 2"/>
          <p:cNvPicPr>
            <a:picLocks noChangeAspect="1"/>
          </p:cNvPicPr>
          <p:nvPr/>
        </p:nvPicPr>
        <p:blipFill>
          <a:blip r:embed="rId3"/>
          <a:stretch>
            <a:fillRect/>
          </a:stretch>
        </p:blipFill>
        <p:spPr>
          <a:xfrm>
            <a:off x="4889713" y="315130"/>
            <a:ext cx="4072180" cy="1187719"/>
          </a:xfrm>
          <a:prstGeom prst="rect">
            <a:avLst/>
          </a:prstGeom>
        </p:spPr>
      </p:pic>
      <p:sp>
        <p:nvSpPr>
          <p:cNvPr id="10" name="10-Point Star 9"/>
          <p:cNvSpPr/>
          <p:nvPr/>
        </p:nvSpPr>
        <p:spPr>
          <a:xfrm>
            <a:off x="4680486" y="325462"/>
            <a:ext cx="364210" cy="325464"/>
          </a:xfrm>
          <a:prstGeom prst="star1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p>
        </p:txBody>
      </p:sp>
      <p:pic>
        <p:nvPicPr>
          <p:cNvPr id="8" name="Picture 7"/>
          <p:cNvPicPr>
            <a:picLocks noChangeAspect="1"/>
          </p:cNvPicPr>
          <p:nvPr/>
        </p:nvPicPr>
        <p:blipFill>
          <a:blip r:embed="rId4"/>
          <a:stretch>
            <a:fillRect/>
          </a:stretch>
        </p:blipFill>
        <p:spPr>
          <a:xfrm>
            <a:off x="588936" y="1743556"/>
            <a:ext cx="3398823" cy="2865770"/>
          </a:xfrm>
          <a:prstGeom prst="rect">
            <a:avLst/>
          </a:prstGeom>
        </p:spPr>
      </p:pic>
      <p:pic>
        <p:nvPicPr>
          <p:cNvPr id="9" name="Picture 8"/>
          <p:cNvPicPr>
            <a:picLocks noChangeAspect="1"/>
          </p:cNvPicPr>
          <p:nvPr/>
        </p:nvPicPr>
        <p:blipFill>
          <a:blip r:embed="rId5"/>
          <a:stretch>
            <a:fillRect/>
          </a:stretch>
        </p:blipFill>
        <p:spPr>
          <a:xfrm>
            <a:off x="4517756" y="1762689"/>
            <a:ext cx="3716346" cy="2825048"/>
          </a:xfrm>
          <a:prstGeom prst="rect">
            <a:avLst/>
          </a:prstGeom>
        </p:spPr>
      </p:pic>
      <p:sp>
        <p:nvSpPr>
          <p:cNvPr id="13" name="10-Point Star 12"/>
          <p:cNvSpPr/>
          <p:nvPr/>
        </p:nvSpPr>
        <p:spPr>
          <a:xfrm>
            <a:off x="4313700" y="1728059"/>
            <a:ext cx="364210" cy="253138"/>
          </a:xfrm>
          <a:prstGeom prst="star1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smtClean="0"/>
          </a:p>
        </p:txBody>
      </p:sp>
      <p:sp>
        <p:nvSpPr>
          <p:cNvPr id="11" name="10-Point Star 10"/>
          <p:cNvSpPr/>
          <p:nvPr/>
        </p:nvSpPr>
        <p:spPr>
          <a:xfrm>
            <a:off x="307384" y="1733225"/>
            <a:ext cx="364210" cy="325464"/>
          </a:xfrm>
          <a:prstGeom prst="star1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smtClean="0"/>
          </a:p>
        </p:txBody>
      </p:sp>
    </p:spTree>
    <p:extLst>
      <p:ext uri="{BB962C8B-B14F-4D97-AF65-F5344CB8AC3E}">
        <p14:creationId xmlns:p14="http://schemas.microsoft.com/office/powerpoint/2010/main" val="310785384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sz="2300" dirty="0" smtClean="0"/>
              <a:t>Video Demonstration – Observing OSPF Protocol Communications</a:t>
            </a:r>
          </a:p>
        </p:txBody>
      </p:sp>
      <p:pic>
        <p:nvPicPr>
          <p:cNvPr id="4" name="Picture 3"/>
          <p:cNvPicPr>
            <a:picLocks noChangeAspect="1"/>
          </p:cNvPicPr>
          <p:nvPr/>
        </p:nvPicPr>
        <p:blipFill>
          <a:blip r:embed="rId3"/>
          <a:stretch>
            <a:fillRect/>
          </a:stretch>
        </p:blipFill>
        <p:spPr>
          <a:xfrm>
            <a:off x="2339438" y="1474785"/>
            <a:ext cx="4940136" cy="2457303"/>
          </a:xfrm>
          <a:prstGeom prst="rect">
            <a:avLst/>
          </a:prstGeom>
        </p:spPr>
      </p:pic>
    </p:spTree>
    <p:extLst>
      <p:ext uri="{BB962C8B-B14F-4D97-AF65-F5344CB8AC3E}">
        <p14:creationId xmlns:p14="http://schemas.microsoft.com/office/powerpoint/2010/main" val="191883489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8</a:t>
            </a:r>
            <a:r>
              <a:rPr lang="en-US" sz="4000" dirty="0" smtClean="0"/>
              <a:t>.2 Single-Area OSPFv2</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OSPF Network Topology</a:t>
            </a:r>
          </a:p>
        </p:txBody>
      </p:sp>
      <p:sp>
        <p:nvSpPr>
          <p:cNvPr id="4" name="Rectangle 6"/>
          <p:cNvSpPr>
            <a:spLocks noGrp="1" noChangeArrowheads="1"/>
          </p:cNvSpPr>
          <p:nvPr>
            <p:ph idx="1"/>
          </p:nvPr>
        </p:nvSpPr>
        <p:spPr>
          <a:xfrm>
            <a:off x="395207" y="809071"/>
            <a:ext cx="4440264" cy="430793"/>
          </a:xfrm>
        </p:spPr>
        <p:txBody>
          <a:bodyPr/>
          <a:lstStyle/>
          <a:p>
            <a:r>
              <a:rPr lang="en-US" altLang="ja-JP" dirty="0" smtClean="0"/>
              <a:t>Topology used to describe OSPF configuration</a:t>
            </a:r>
          </a:p>
        </p:txBody>
      </p:sp>
      <p:pic>
        <p:nvPicPr>
          <p:cNvPr id="2" name="Picture 1"/>
          <p:cNvPicPr>
            <a:picLocks noChangeAspect="1"/>
          </p:cNvPicPr>
          <p:nvPr/>
        </p:nvPicPr>
        <p:blipFill>
          <a:blip r:embed="rId3"/>
          <a:stretch>
            <a:fillRect/>
          </a:stretch>
        </p:blipFill>
        <p:spPr>
          <a:xfrm>
            <a:off x="1658319" y="1279289"/>
            <a:ext cx="4682900" cy="3561993"/>
          </a:xfrm>
          <a:prstGeom prst="rect">
            <a:avLst/>
          </a:prstGeom>
        </p:spPr>
      </p:pic>
    </p:spTree>
    <p:extLst>
      <p:ext uri="{BB962C8B-B14F-4D97-AF65-F5344CB8AC3E}">
        <p14:creationId xmlns:p14="http://schemas.microsoft.com/office/powerpoint/2010/main" val="341858664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Router OSPF Configuration Mode</a:t>
            </a:r>
          </a:p>
        </p:txBody>
      </p:sp>
      <p:sp>
        <p:nvSpPr>
          <p:cNvPr id="4" name="Rectangle 6"/>
          <p:cNvSpPr>
            <a:spLocks noGrp="1" noChangeArrowheads="1"/>
          </p:cNvSpPr>
          <p:nvPr>
            <p:ph idx="1"/>
          </p:nvPr>
        </p:nvSpPr>
        <p:spPr>
          <a:xfrm>
            <a:off x="278969" y="809071"/>
            <a:ext cx="7043980" cy="430793"/>
          </a:xfrm>
        </p:spPr>
        <p:txBody>
          <a:bodyPr/>
          <a:lstStyle/>
          <a:p>
            <a:r>
              <a:rPr lang="en-US" altLang="ja-JP" dirty="0" smtClean="0"/>
              <a:t>OSPFv2 configuration uses the router </a:t>
            </a:r>
            <a:r>
              <a:rPr lang="en-US" altLang="ja-JP" dirty="0" err="1" smtClean="0"/>
              <a:t>ospf</a:t>
            </a:r>
            <a:r>
              <a:rPr lang="en-US" altLang="ja-JP" dirty="0" smtClean="0"/>
              <a:t> configuration mode</a:t>
            </a:r>
          </a:p>
          <a:p>
            <a:pPr lvl="1"/>
            <a:r>
              <a:rPr lang="en-US" altLang="ja-JP" dirty="0" smtClean="0"/>
              <a:t>From global configuration mode, type </a:t>
            </a:r>
            <a:r>
              <a:rPr lang="en-US" altLang="ja-JP" b="1" dirty="0" smtClean="0"/>
              <a:t>router </a:t>
            </a:r>
            <a:r>
              <a:rPr lang="en-US" altLang="ja-JP" b="1" dirty="0" err="1" smtClean="0"/>
              <a:t>ospf</a:t>
            </a:r>
            <a:r>
              <a:rPr lang="en-US" altLang="ja-JP" b="1" dirty="0" smtClean="0"/>
              <a:t> </a:t>
            </a:r>
            <a:r>
              <a:rPr lang="en-US" altLang="ja-JP" i="1" dirty="0" smtClean="0"/>
              <a:t>process-id </a:t>
            </a:r>
            <a:r>
              <a:rPr lang="en-US" altLang="ja-JP" dirty="0" smtClean="0"/>
              <a:t>to enter commands</a:t>
            </a:r>
          </a:p>
        </p:txBody>
      </p:sp>
      <p:pic>
        <p:nvPicPr>
          <p:cNvPr id="3" name="Picture 2"/>
          <p:cNvPicPr>
            <a:picLocks noChangeAspect="1"/>
          </p:cNvPicPr>
          <p:nvPr/>
        </p:nvPicPr>
        <p:blipFill>
          <a:blip r:embed="rId3"/>
          <a:stretch>
            <a:fillRect/>
          </a:stretch>
        </p:blipFill>
        <p:spPr>
          <a:xfrm>
            <a:off x="990680" y="1652424"/>
            <a:ext cx="7286625" cy="2505075"/>
          </a:xfrm>
          <a:prstGeom prst="rect">
            <a:avLst/>
          </a:prstGeom>
        </p:spPr>
      </p:pic>
      <p:sp>
        <p:nvSpPr>
          <p:cNvPr id="6" name="Rectangle 34"/>
          <p:cNvSpPr txBox="1">
            <a:spLocks noChangeArrowheads="1"/>
          </p:cNvSpPr>
          <p:nvPr/>
        </p:nvSpPr>
        <p:spPr bwMode="auto">
          <a:xfrm>
            <a:off x="2614955" y="4281264"/>
            <a:ext cx="3809092" cy="290736"/>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t>Note there are other commands used in this mode.</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spTree>
    <p:extLst>
      <p:ext uri="{BB962C8B-B14F-4D97-AF65-F5344CB8AC3E}">
        <p14:creationId xmlns:p14="http://schemas.microsoft.com/office/powerpoint/2010/main" val="33262081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Router IDs</a:t>
            </a:r>
          </a:p>
        </p:txBody>
      </p:sp>
      <p:sp>
        <p:nvSpPr>
          <p:cNvPr id="4" name="Rectangle 6"/>
          <p:cNvSpPr>
            <a:spLocks noGrp="1" noChangeArrowheads="1"/>
          </p:cNvSpPr>
          <p:nvPr>
            <p:ph idx="1"/>
          </p:nvPr>
        </p:nvSpPr>
        <p:spPr>
          <a:xfrm>
            <a:off x="162732" y="809071"/>
            <a:ext cx="5486400" cy="4181383"/>
          </a:xfrm>
        </p:spPr>
        <p:txBody>
          <a:bodyPr/>
          <a:lstStyle/>
          <a:p>
            <a:r>
              <a:rPr lang="en-US" altLang="ja-JP" dirty="0" smtClean="0"/>
              <a:t>Router IDs are used to uniquely identify an OSPF router</a:t>
            </a:r>
          </a:p>
          <a:p>
            <a:r>
              <a:rPr lang="en-US" altLang="ja-JP" dirty="0" smtClean="0"/>
              <a:t>Router IDs are 32 bits long in both OSPFv2 (IPv4) and OSPFv3 (IPv6)</a:t>
            </a:r>
          </a:p>
          <a:p>
            <a:r>
              <a:rPr lang="en-US" altLang="ja-JP" dirty="0" smtClean="0"/>
              <a:t>Used in the election of the DR if a priority number is not configured</a:t>
            </a:r>
          </a:p>
          <a:p>
            <a:r>
              <a:rPr lang="en-US" altLang="ja-JP" dirty="0" smtClean="0"/>
              <a:t>Ways a router gets a router ID</a:t>
            </a:r>
          </a:p>
          <a:p>
            <a:pPr marL="485775" lvl="1" indent="-342900">
              <a:buFont typeface="+mj-lt"/>
              <a:buAutoNum type="arabicPeriod"/>
            </a:pPr>
            <a:r>
              <a:rPr lang="en-US" altLang="ja-JP" dirty="0" smtClean="0"/>
              <a:t>Configured using the </a:t>
            </a:r>
            <a:r>
              <a:rPr lang="en-US" altLang="ja-JP" b="1" dirty="0" smtClean="0"/>
              <a:t>router-id </a:t>
            </a:r>
            <a:r>
              <a:rPr lang="en-US" altLang="ja-JP" b="1" i="1" dirty="0" smtClean="0"/>
              <a:t>rid </a:t>
            </a:r>
            <a:r>
              <a:rPr lang="en-US" altLang="ja-JP" dirty="0" smtClean="0"/>
              <a:t>OSPF router configuration mode command</a:t>
            </a:r>
          </a:p>
          <a:p>
            <a:pPr marL="485775" lvl="1" indent="-342900">
              <a:buFont typeface="+mj-lt"/>
              <a:buAutoNum type="arabicPeriod"/>
            </a:pPr>
            <a:r>
              <a:rPr lang="en-US" altLang="ja-JP" dirty="0" smtClean="0"/>
              <a:t>If a router ID is not configured, the highest configured loopback interface is used</a:t>
            </a:r>
          </a:p>
          <a:p>
            <a:pPr marL="485775" lvl="1" indent="-342900">
              <a:buFont typeface="+mj-lt"/>
              <a:buAutoNum type="arabicPeriod"/>
            </a:pPr>
            <a:r>
              <a:rPr lang="en-US" altLang="ja-JP" dirty="0" smtClean="0"/>
              <a:t>If there are no configured loopback interfaces, then the highest active IPv4 address is used (not recommended because if the interface with the highest IPv4 address goes down, the router ID selection process starts over)</a:t>
            </a:r>
          </a:p>
        </p:txBody>
      </p:sp>
      <p:sp>
        <p:nvSpPr>
          <p:cNvPr id="6" name="Rectangle 34"/>
          <p:cNvSpPr txBox="1">
            <a:spLocks noChangeArrowheads="1"/>
          </p:cNvSpPr>
          <p:nvPr/>
        </p:nvSpPr>
        <p:spPr bwMode="auto">
          <a:xfrm>
            <a:off x="5621625" y="3359115"/>
            <a:ext cx="3165914" cy="639448"/>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b="1" kern="0" dirty="0" smtClean="0">
                <a:solidFill>
                  <a:schemeClr val="accent1"/>
                </a:solidFill>
              </a:rPr>
              <a:t>If a loopback address is used, do not route this network using a network statement!</a:t>
            </a:r>
            <a:endParaRPr lang="en-US" sz="1500" b="1" kern="0" dirty="0">
              <a:solidFill>
                <a:schemeClr val="accent1"/>
              </a:solidFill>
            </a:endParaRPr>
          </a:p>
          <a:p>
            <a:pPr marL="89297" indent="0" algn="ctr" eaLnBrk="1" hangingPunct="1">
              <a:spcBef>
                <a:spcPct val="30000"/>
              </a:spcBef>
              <a:buNone/>
            </a:pPr>
            <a:endParaRPr lang="en-US" sz="1500" b="1" kern="0" dirty="0">
              <a:solidFill>
                <a:schemeClr val="accent1"/>
              </a:solidFill>
            </a:endParaRPr>
          </a:p>
          <a:p>
            <a:pPr marL="0" indent="0" algn="ctr" eaLnBrk="1" hangingPunct="1">
              <a:spcBef>
                <a:spcPct val="30000"/>
              </a:spcBef>
              <a:buNone/>
            </a:pPr>
            <a:endParaRPr lang="en-US" sz="1500" b="1" kern="0" dirty="0">
              <a:solidFill>
                <a:schemeClr val="accent1"/>
              </a:solidFill>
            </a:endParaRPr>
          </a:p>
          <a:p>
            <a:pPr marL="0" indent="0" algn="ctr" eaLnBrk="1" hangingPunct="1">
              <a:spcBef>
                <a:spcPct val="30000"/>
              </a:spcBef>
              <a:buNone/>
            </a:pPr>
            <a:endParaRPr lang="en-US" sz="1500" b="1" kern="0" dirty="0">
              <a:solidFill>
                <a:schemeClr val="accent1"/>
              </a:solidFill>
            </a:endParaRPr>
          </a:p>
        </p:txBody>
      </p:sp>
      <p:pic>
        <p:nvPicPr>
          <p:cNvPr id="2" name="Picture 1"/>
          <p:cNvPicPr>
            <a:picLocks noChangeAspect="1"/>
          </p:cNvPicPr>
          <p:nvPr/>
        </p:nvPicPr>
        <p:blipFill>
          <a:blip r:embed="rId3"/>
          <a:stretch>
            <a:fillRect/>
          </a:stretch>
        </p:blipFill>
        <p:spPr>
          <a:xfrm>
            <a:off x="5506173" y="581186"/>
            <a:ext cx="3451755" cy="2609527"/>
          </a:xfrm>
          <a:prstGeom prst="rect">
            <a:avLst/>
          </a:prstGeom>
        </p:spPr>
      </p:pic>
    </p:spTree>
    <p:extLst>
      <p:ext uri="{BB962C8B-B14F-4D97-AF65-F5344CB8AC3E}">
        <p14:creationId xmlns:p14="http://schemas.microsoft.com/office/powerpoint/2010/main" val="396557242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8: Activities</a:t>
            </a:r>
          </a:p>
        </p:txBody>
      </p:sp>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07597057"/>
              </p:ext>
            </p:extLst>
          </p:nvPr>
        </p:nvGraphicFramePr>
        <p:xfrm>
          <a:off x="393336" y="1117728"/>
          <a:ext cx="8254717" cy="3087909"/>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a:t>Activity Type</a:t>
                      </a:r>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smtClean="0"/>
                        <a:t>8.0.1.2</a:t>
                      </a:r>
                      <a:endParaRPr lang="en-US" sz="1100" dirty="0"/>
                    </a:p>
                  </a:txBody>
                  <a:tcPr/>
                </a:tc>
                <a:tc>
                  <a:txBody>
                    <a:bodyPr/>
                    <a:lstStyle/>
                    <a:p>
                      <a:r>
                        <a:rPr lang="en-US" sz="1100" dirty="0"/>
                        <a:t>Class Activity</a:t>
                      </a:r>
                    </a:p>
                  </a:txBody>
                  <a:tcPr/>
                </a:tc>
                <a:tc>
                  <a:txBody>
                    <a:bodyPr/>
                    <a:lstStyle/>
                    <a:p>
                      <a:r>
                        <a:rPr lang="en-US" sz="1100" dirty="0" smtClean="0"/>
                        <a:t>Can Submarines Swim?</a:t>
                      </a:r>
                      <a:endParaRPr lang="en-US" sz="1100" dirty="0"/>
                    </a:p>
                  </a:txBody>
                  <a:tcPr/>
                </a:tc>
                <a:tc>
                  <a:txBody>
                    <a:bodyPr/>
                    <a:lstStyle/>
                    <a:p>
                      <a:r>
                        <a:rPr lang="en-US" sz="1100" dirty="0">
                          <a:solidFill>
                            <a:schemeClr val="tx1"/>
                          </a:solidFill>
                        </a:rPr>
                        <a:t>Optional</a:t>
                      </a:r>
                    </a:p>
                  </a:txBody>
                  <a:tcPr/>
                </a:tc>
                <a:extLst>
                  <a:ext uri="{0D108BD9-81ED-4DB2-BD59-A6C34878D82A}">
                    <a16:rowId xmlns:a16="http://schemas.microsoft.com/office/drawing/2014/main" val="10001"/>
                  </a:ext>
                </a:extLst>
              </a:tr>
              <a:tr h="312621">
                <a:tc>
                  <a:txBody>
                    <a:bodyPr/>
                    <a:lstStyle/>
                    <a:p>
                      <a:r>
                        <a:rPr lang="en-US" sz="1100" dirty="0" smtClean="0"/>
                        <a:t>8.1.1.6</a:t>
                      </a:r>
                      <a:endParaRPr lang="en-US" sz="1100" dirty="0"/>
                    </a:p>
                  </a:txBody>
                  <a:tcPr/>
                </a:tc>
                <a:tc>
                  <a:txBody>
                    <a:bodyPr/>
                    <a:lstStyle/>
                    <a:p>
                      <a:r>
                        <a:rPr lang="en-US" sz="1100" dirty="0" smtClean="0"/>
                        <a:t>Interactive Activity</a:t>
                      </a:r>
                      <a:endParaRPr lang="en-US" sz="1100" dirty="0"/>
                    </a:p>
                  </a:txBody>
                  <a:tcPr/>
                </a:tc>
                <a:tc>
                  <a:txBody>
                    <a:bodyPr/>
                    <a:lstStyle/>
                    <a:p>
                      <a:r>
                        <a:rPr lang="en-US" sz="1100" baseline="0" dirty="0" smtClean="0"/>
                        <a:t>Identify OSPF Features and Terminology</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2"/>
                  </a:ext>
                </a:extLst>
              </a:tr>
              <a:tr h="312621">
                <a:tc>
                  <a:txBody>
                    <a:bodyPr/>
                    <a:lstStyle/>
                    <a:p>
                      <a:r>
                        <a:rPr lang="en-US" sz="1100" dirty="0" smtClean="0"/>
                        <a:t>8.1.2.6</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Identify the OSPF Packet Types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3"/>
                  </a:ext>
                </a:extLst>
              </a:tr>
              <a:tr h="312621">
                <a:tc>
                  <a:txBody>
                    <a:bodyPr/>
                    <a:lstStyle/>
                    <a:p>
                      <a:r>
                        <a:rPr lang="en-US" sz="1100" dirty="0" smtClean="0"/>
                        <a:t>8.1.3.5</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Identify the OSPF States for Establishing Adjacency</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4"/>
                  </a:ext>
                </a:extLst>
              </a:tr>
              <a:tr h="312621">
                <a:tc>
                  <a:txBody>
                    <a:bodyPr/>
                    <a:lstStyle/>
                    <a:p>
                      <a:r>
                        <a:rPr lang="en-US" sz="1100" dirty="0" smtClean="0"/>
                        <a:t>8.1.3.6</a:t>
                      </a:r>
                      <a:endParaRPr lang="en-US" sz="1100" dirty="0"/>
                    </a:p>
                  </a:txBody>
                  <a:tcPr/>
                </a:tc>
                <a:tc>
                  <a:txBody>
                    <a:bodyPr/>
                    <a:lstStyle/>
                    <a:p>
                      <a:r>
                        <a:rPr lang="en-US" sz="1100" dirty="0" smtClean="0"/>
                        <a:t>Video</a:t>
                      </a:r>
                      <a:endParaRPr lang="en-US" sz="1100" dirty="0"/>
                    </a:p>
                  </a:txBody>
                  <a:tcPr/>
                </a:tc>
                <a:tc>
                  <a:txBody>
                    <a:bodyPr/>
                    <a:lstStyle/>
                    <a:p>
                      <a:r>
                        <a:rPr lang="en-US" sz="1100" dirty="0" smtClean="0"/>
                        <a:t>Observing OSPF Protocol Communications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5"/>
                  </a:ext>
                </a:extLst>
              </a:tr>
              <a:tr h="312621">
                <a:tc>
                  <a:txBody>
                    <a:bodyPr/>
                    <a:lstStyle/>
                    <a:p>
                      <a:r>
                        <a:rPr lang="en-US" sz="1100" dirty="0" smtClean="0"/>
                        <a:t>8.2.1.2</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Entering Router OSPF Configuration Mode on R2</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6"/>
                  </a:ext>
                </a:extLst>
              </a:tr>
              <a:tr h="312621">
                <a:tc>
                  <a:txBody>
                    <a:bodyPr/>
                    <a:lstStyle/>
                    <a:p>
                      <a:r>
                        <a:rPr lang="en-US" sz="1100" dirty="0" smtClean="0"/>
                        <a:t>8.2.1.4</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Assigning a Router ID</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7"/>
                  </a:ext>
                </a:extLst>
              </a:tr>
              <a:tr h="312621">
                <a:tc>
                  <a:txBody>
                    <a:bodyPr/>
                    <a:lstStyle/>
                    <a:p>
                      <a:r>
                        <a:rPr lang="en-US" sz="1100" dirty="0" smtClean="0"/>
                        <a:t>8.2.1.5</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Modifying the Router ID</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8"/>
                  </a:ext>
                </a:extLst>
              </a:tr>
              <a:tr h="312621">
                <a:tc>
                  <a:txBody>
                    <a:bodyPr/>
                    <a:lstStyle/>
                    <a:p>
                      <a:r>
                        <a:rPr lang="en-US" sz="1100" dirty="0" smtClean="0"/>
                        <a:t>8.2.2.3</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Advertising Networks in OSPF</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Configuring an OSPF Router ID</a:t>
            </a:r>
          </a:p>
        </p:txBody>
      </p:sp>
      <p:sp>
        <p:nvSpPr>
          <p:cNvPr id="4" name="Rectangle 6"/>
          <p:cNvSpPr>
            <a:spLocks noGrp="1" noChangeArrowheads="1"/>
          </p:cNvSpPr>
          <p:nvPr>
            <p:ph idx="1"/>
          </p:nvPr>
        </p:nvSpPr>
        <p:spPr>
          <a:xfrm>
            <a:off x="604433" y="809071"/>
            <a:ext cx="7849891" cy="4181383"/>
          </a:xfrm>
        </p:spPr>
        <p:txBody>
          <a:bodyPr/>
          <a:lstStyle/>
          <a:p>
            <a:r>
              <a:rPr lang="en-US" altLang="ja-JP" dirty="0" smtClean="0"/>
              <a:t>Use the </a:t>
            </a:r>
            <a:r>
              <a:rPr lang="en-US" altLang="ja-JP" b="1" dirty="0" smtClean="0"/>
              <a:t>router-id </a:t>
            </a:r>
            <a:r>
              <a:rPr lang="en-US" altLang="ja-JP" i="1" dirty="0" err="1" smtClean="0"/>
              <a:t>x.x.x.x</a:t>
            </a:r>
            <a:r>
              <a:rPr lang="en-US" altLang="ja-JP" dirty="0" smtClean="0"/>
              <a:t> command to configure a router ID.</a:t>
            </a:r>
          </a:p>
          <a:p>
            <a:r>
              <a:rPr lang="en-US" altLang="ja-JP" dirty="0" smtClean="0"/>
              <a:t>Use the </a:t>
            </a:r>
            <a:r>
              <a:rPr lang="en-US" altLang="ja-JP" b="1" dirty="0" smtClean="0"/>
              <a:t>show </a:t>
            </a:r>
            <a:r>
              <a:rPr lang="en-US" altLang="ja-JP" b="1" dirty="0" err="1" smtClean="0"/>
              <a:t>ip</a:t>
            </a:r>
            <a:r>
              <a:rPr lang="en-US" altLang="ja-JP" b="1" dirty="0" smtClean="0"/>
              <a:t> protocols </a:t>
            </a:r>
            <a:r>
              <a:rPr lang="en-US" altLang="ja-JP" dirty="0" smtClean="0"/>
              <a:t>command to verify the router ID.</a:t>
            </a:r>
          </a:p>
        </p:txBody>
      </p:sp>
      <p:pic>
        <p:nvPicPr>
          <p:cNvPr id="3" name="Picture 2"/>
          <p:cNvPicPr>
            <a:picLocks noChangeAspect="1"/>
          </p:cNvPicPr>
          <p:nvPr/>
        </p:nvPicPr>
        <p:blipFill>
          <a:blip r:embed="rId3"/>
          <a:stretch>
            <a:fillRect/>
          </a:stretch>
        </p:blipFill>
        <p:spPr>
          <a:xfrm>
            <a:off x="2293748" y="1587497"/>
            <a:ext cx="5116055" cy="3047707"/>
          </a:xfrm>
          <a:prstGeom prst="rect">
            <a:avLst/>
          </a:prstGeom>
        </p:spPr>
      </p:pic>
      <p:sp>
        <p:nvSpPr>
          <p:cNvPr id="7" name="Striped Right Arrow 6"/>
          <p:cNvSpPr/>
          <p:nvPr/>
        </p:nvSpPr>
        <p:spPr>
          <a:xfrm>
            <a:off x="1069383" y="1696920"/>
            <a:ext cx="1266614" cy="356605"/>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8" name="Striped Right Arrow 7"/>
          <p:cNvSpPr/>
          <p:nvPr/>
        </p:nvSpPr>
        <p:spPr>
          <a:xfrm flipH="1">
            <a:off x="3910739" y="2469252"/>
            <a:ext cx="1266614" cy="356605"/>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val="109275820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Modifying a Router ID</a:t>
            </a:r>
          </a:p>
        </p:txBody>
      </p:sp>
      <p:sp>
        <p:nvSpPr>
          <p:cNvPr id="4" name="Rectangle 6"/>
          <p:cNvSpPr>
            <a:spLocks noGrp="1" noChangeArrowheads="1"/>
          </p:cNvSpPr>
          <p:nvPr>
            <p:ph idx="1"/>
          </p:nvPr>
        </p:nvSpPr>
        <p:spPr>
          <a:xfrm>
            <a:off x="480447" y="809071"/>
            <a:ext cx="5952721" cy="4181383"/>
          </a:xfrm>
        </p:spPr>
        <p:txBody>
          <a:bodyPr/>
          <a:lstStyle/>
          <a:p>
            <a:r>
              <a:rPr lang="en-US" altLang="ja-JP" dirty="0" smtClean="0"/>
              <a:t>Use the </a:t>
            </a:r>
            <a:r>
              <a:rPr lang="en-US" altLang="ja-JP" b="1" dirty="0" smtClean="0"/>
              <a:t>clear </a:t>
            </a:r>
            <a:r>
              <a:rPr lang="en-US" altLang="ja-JP" b="1" dirty="0" err="1" smtClean="0"/>
              <a:t>ip</a:t>
            </a:r>
            <a:r>
              <a:rPr lang="en-US" altLang="ja-JP" b="1" dirty="0" smtClean="0"/>
              <a:t> </a:t>
            </a:r>
            <a:r>
              <a:rPr lang="en-US" altLang="ja-JP" b="1" dirty="0" err="1" smtClean="0"/>
              <a:t>ospf</a:t>
            </a:r>
            <a:r>
              <a:rPr lang="en-US" altLang="ja-JP" b="1" dirty="0" smtClean="0"/>
              <a:t> process </a:t>
            </a:r>
            <a:r>
              <a:rPr lang="en-US" altLang="ja-JP" dirty="0" smtClean="0"/>
              <a:t>command after changing the router ID to make the change effective.</a:t>
            </a:r>
          </a:p>
        </p:txBody>
      </p:sp>
      <p:pic>
        <p:nvPicPr>
          <p:cNvPr id="2" name="Picture 1"/>
          <p:cNvPicPr>
            <a:picLocks noChangeAspect="1"/>
          </p:cNvPicPr>
          <p:nvPr/>
        </p:nvPicPr>
        <p:blipFill>
          <a:blip r:embed="rId3"/>
          <a:stretch>
            <a:fillRect/>
          </a:stretch>
        </p:blipFill>
        <p:spPr>
          <a:xfrm>
            <a:off x="133173" y="1437807"/>
            <a:ext cx="4834987" cy="1334387"/>
          </a:xfrm>
          <a:prstGeom prst="rect">
            <a:avLst/>
          </a:prstGeom>
        </p:spPr>
      </p:pic>
      <p:sp>
        <p:nvSpPr>
          <p:cNvPr id="7" name="Striped Right Arrow 6"/>
          <p:cNvSpPr/>
          <p:nvPr/>
        </p:nvSpPr>
        <p:spPr>
          <a:xfrm flipH="1">
            <a:off x="2168529" y="2489389"/>
            <a:ext cx="1266614" cy="356605"/>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Original RID</a:t>
            </a:r>
          </a:p>
        </p:txBody>
      </p:sp>
      <p:pic>
        <p:nvPicPr>
          <p:cNvPr id="5" name="Picture 4"/>
          <p:cNvPicPr>
            <a:picLocks noChangeAspect="1"/>
          </p:cNvPicPr>
          <p:nvPr/>
        </p:nvPicPr>
        <p:blipFill>
          <a:blip r:embed="rId4"/>
          <a:stretch>
            <a:fillRect/>
          </a:stretch>
        </p:blipFill>
        <p:spPr>
          <a:xfrm>
            <a:off x="117683" y="2829019"/>
            <a:ext cx="5323909" cy="533121"/>
          </a:xfrm>
          <a:prstGeom prst="rect">
            <a:avLst/>
          </a:prstGeom>
        </p:spPr>
      </p:pic>
      <p:sp>
        <p:nvSpPr>
          <p:cNvPr id="8" name="Striped Right Arrow 7"/>
          <p:cNvSpPr/>
          <p:nvPr/>
        </p:nvSpPr>
        <p:spPr>
          <a:xfrm flipH="1">
            <a:off x="2648043" y="2904573"/>
            <a:ext cx="1350936" cy="356605"/>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Change RID</a:t>
            </a:r>
          </a:p>
        </p:txBody>
      </p:sp>
      <p:pic>
        <p:nvPicPr>
          <p:cNvPr id="6" name="Picture 5"/>
          <p:cNvPicPr>
            <a:picLocks noChangeAspect="1"/>
          </p:cNvPicPr>
          <p:nvPr/>
        </p:nvPicPr>
        <p:blipFill>
          <a:blip r:embed="rId5"/>
          <a:stretch>
            <a:fillRect/>
          </a:stretch>
        </p:blipFill>
        <p:spPr>
          <a:xfrm>
            <a:off x="5569536" y="2484255"/>
            <a:ext cx="3378052" cy="2158200"/>
          </a:xfrm>
          <a:prstGeom prst="rect">
            <a:avLst/>
          </a:prstGeom>
        </p:spPr>
      </p:pic>
      <p:sp>
        <p:nvSpPr>
          <p:cNvPr id="10" name="Striped Right Arrow 9"/>
          <p:cNvSpPr/>
          <p:nvPr/>
        </p:nvSpPr>
        <p:spPr>
          <a:xfrm>
            <a:off x="3390563" y="4319332"/>
            <a:ext cx="2257844" cy="495430"/>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Applied RID Change</a:t>
            </a:r>
          </a:p>
        </p:txBody>
      </p:sp>
      <p:sp>
        <p:nvSpPr>
          <p:cNvPr id="11" name="Cloud Callout 10"/>
          <p:cNvSpPr/>
          <p:nvPr/>
        </p:nvSpPr>
        <p:spPr>
          <a:xfrm>
            <a:off x="6400800" y="292459"/>
            <a:ext cx="2743200" cy="1596325"/>
          </a:xfrm>
          <a:prstGeom prst="cloudCallout">
            <a:avLst>
              <a:gd name="adj1" fmla="val -40362"/>
              <a:gd name="adj2" fmla="val 87254"/>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Don’t forget this command to make the router ID change effective.</a:t>
            </a:r>
          </a:p>
        </p:txBody>
      </p:sp>
    </p:spTree>
    <p:extLst>
      <p:ext uri="{BB962C8B-B14F-4D97-AF65-F5344CB8AC3E}">
        <p14:creationId xmlns:p14="http://schemas.microsoft.com/office/powerpoint/2010/main" val="400788153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Using a Loopback Interface as the Router ID</a:t>
            </a:r>
          </a:p>
        </p:txBody>
      </p:sp>
      <p:sp>
        <p:nvSpPr>
          <p:cNvPr id="4" name="Rectangle 6"/>
          <p:cNvSpPr>
            <a:spLocks noGrp="1" noChangeArrowheads="1"/>
          </p:cNvSpPr>
          <p:nvPr>
            <p:ph idx="1"/>
          </p:nvPr>
        </p:nvSpPr>
        <p:spPr>
          <a:xfrm>
            <a:off x="480447" y="809071"/>
            <a:ext cx="5952721" cy="4181383"/>
          </a:xfrm>
        </p:spPr>
        <p:txBody>
          <a:bodyPr/>
          <a:lstStyle/>
          <a:p>
            <a:r>
              <a:rPr lang="en-US" altLang="ja-JP" dirty="0" smtClean="0"/>
              <a:t>Older IOS version did not have the </a:t>
            </a:r>
            <a:r>
              <a:rPr lang="en-US" altLang="ja-JP" b="1" dirty="0" smtClean="0"/>
              <a:t>router-id </a:t>
            </a:r>
            <a:r>
              <a:rPr lang="en-US" altLang="ja-JP" dirty="0" smtClean="0"/>
              <a:t>OSPF configuration command. </a:t>
            </a:r>
          </a:p>
          <a:p>
            <a:r>
              <a:rPr lang="en-US" altLang="ja-JP" dirty="0" smtClean="0"/>
              <a:t>Loopback interfaces were used to provide a stable router ID.</a:t>
            </a:r>
          </a:p>
        </p:txBody>
      </p:sp>
      <p:pic>
        <p:nvPicPr>
          <p:cNvPr id="3" name="Picture 2"/>
          <p:cNvPicPr>
            <a:picLocks noChangeAspect="1"/>
          </p:cNvPicPr>
          <p:nvPr/>
        </p:nvPicPr>
        <p:blipFill>
          <a:blip r:embed="rId3"/>
          <a:stretch>
            <a:fillRect/>
          </a:stretch>
        </p:blipFill>
        <p:spPr>
          <a:xfrm>
            <a:off x="2205459" y="2609555"/>
            <a:ext cx="4943475" cy="1057275"/>
          </a:xfrm>
          <a:prstGeom prst="rect">
            <a:avLst/>
          </a:prstGeom>
        </p:spPr>
      </p:pic>
      <p:sp>
        <p:nvSpPr>
          <p:cNvPr id="12" name="Cloud Callout 11"/>
          <p:cNvSpPr/>
          <p:nvPr/>
        </p:nvSpPr>
        <p:spPr>
          <a:xfrm>
            <a:off x="6400800" y="292459"/>
            <a:ext cx="2743200" cy="1596325"/>
          </a:xfrm>
          <a:prstGeom prst="cloudCallout">
            <a:avLst>
              <a:gd name="adj1" fmla="val -65786"/>
              <a:gd name="adj2" fmla="val 887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Do NOT advertise this network! It is a common mistake made in OSPF configurations.</a:t>
            </a:r>
          </a:p>
        </p:txBody>
      </p:sp>
    </p:spTree>
    <p:extLst>
      <p:ext uri="{BB962C8B-B14F-4D97-AF65-F5344CB8AC3E}">
        <p14:creationId xmlns:p14="http://schemas.microsoft.com/office/powerpoint/2010/main" val="356392400"/>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Enabling OSPF on Interfaces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Use the </a:t>
            </a:r>
            <a:r>
              <a:rPr lang="en-US" altLang="ja-JP" b="1" dirty="0" smtClean="0"/>
              <a:t>network </a:t>
            </a:r>
            <a:r>
              <a:rPr lang="en-US" altLang="ja-JP" dirty="0" smtClean="0"/>
              <a:t>command to specify which interface(s) participate in the OSPFv2 area.</a:t>
            </a:r>
          </a:p>
          <a:p>
            <a:pPr lvl="1"/>
            <a:r>
              <a:rPr lang="en-US" altLang="ja-JP" dirty="0" smtClean="0"/>
              <a:t>(</a:t>
            </a:r>
            <a:r>
              <a:rPr lang="en-US" altLang="ja-JP" dirty="0" err="1" smtClean="0"/>
              <a:t>config</a:t>
            </a:r>
            <a:r>
              <a:rPr lang="en-US" altLang="ja-JP" dirty="0" smtClean="0"/>
              <a:t>)# </a:t>
            </a:r>
            <a:r>
              <a:rPr lang="en-US" altLang="ja-JP" b="1" dirty="0" smtClean="0"/>
              <a:t>router </a:t>
            </a:r>
            <a:r>
              <a:rPr lang="en-US" altLang="ja-JP" b="1" dirty="0" err="1" smtClean="0"/>
              <a:t>ospf</a:t>
            </a:r>
            <a:r>
              <a:rPr lang="en-US" altLang="ja-JP" b="1" dirty="0" smtClean="0"/>
              <a:t> </a:t>
            </a:r>
            <a:r>
              <a:rPr lang="en-US" altLang="ja-JP" i="1" dirty="0" smtClean="0"/>
              <a:t>x</a:t>
            </a:r>
          </a:p>
          <a:p>
            <a:pPr lvl="1"/>
            <a:r>
              <a:rPr lang="en-US" altLang="ja-JP" dirty="0" smtClean="0"/>
              <a:t>(</a:t>
            </a:r>
            <a:r>
              <a:rPr lang="en-US" altLang="ja-JP" dirty="0" err="1" smtClean="0"/>
              <a:t>config</a:t>
            </a:r>
            <a:r>
              <a:rPr lang="en-US" altLang="ja-JP" dirty="0" smtClean="0"/>
              <a:t>-router)# </a:t>
            </a:r>
            <a:r>
              <a:rPr lang="en-US" altLang="ja-JP" b="1" dirty="0" smtClean="0"/>
              <a:t>network </a:t>
            </a:r>
            <a:r>
              <a:rPr lang="en-US" altLang="ja-JP" i="1" dirty="0" err="1" smtClean="0"/>
              <a:t>x.x.x.x</a:t>
            </a:r>
            <a:r>
              <a:rPr lang="en-US" altLang="ja-JP" i="1" dirty="0" smtClean="0"/>
              <a:t> </a:t>
            </a:r>
            <a:r>
              <a:rPr lang="en-US" altLang="ja-JP" i="1" dirty="0" err="1" smtClean="0"/>
              <a:t>wildcard_mask</a:t>
            </a:r>
            <a:r>
              <a:rPr lang="en-US" altLang="ja-JP" i="1" dirty="0" smtClean="0"/>
              <a:t> </a:t>
            </a:r>
            <a:r>
              <a:rPr lang="en-US" altLang="ja-JP" b="1" dirty="0" smtClean="0"/>
              <a:t>area </a:t>
            </a:r>
            <a:r>
              <a:rPr lang="en-US" altLang="ja-JP" i="1" dirty="0" smtClean="0"/>
              <a:t>area-id</a:t>
            </a:r>
          </a:p>
        </p:txBody>
      </p:sp>
      <p:pic>
        <p:nvPicPr>
          <p:cNvPr id="6" name="Picture 5"/>
          <p:cNvPicPr>
            <a:picLocks noChangeAspect="1"/>
          </p:cNvPicPr>
          <p:nvPr/>
        </p:nvPicPr>
        <p:blipFill>
          <a:blip r:embed="rId3"/>
          <a:stretch>
            <a:fillRect/>
          </a:stretch>
        </p:blipFill>
        <p:spPr>
          <a:xfrm>
            <a:off x="2794981" y="2285995"/>
            <a:ext cx="3298266" cy="2508787"/>
          </a:xfrm>
          <a:prstGeom prst="rect">
            <a:avLst/>
          </a:prstGeom>
        </p:spPr>
      </p:pic>
      <p:sp>
        <p:nvSpPr>
          <p:cNvPr id="7" name="Rectangle 34"/>
          <p:cNvSpPr txBox="1">
            <a:spLocks noChangeArrowheads="1"/>
          </p:cNvSpPr>
          <p:nvPr/>
        </p:nvSpPr>
        <p:spPr bwMode="auto">
          <a:xfrm>
            <a:off x="5861849" y="1605869"/>
            <a:ext cx="3165914" cy="1044341"/>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200" b="1" kern="0" dirty="0" smtClean="0">
                <a:solidFill>
                  <a:schemeClr val="accent1"/>
                </a:solidFill>
              </a:rPr>
              <a:t>Common misconception!</a:t>
            </a:r>
          </a:p>
          <a:p>
            <a:pPr marL="0" indent="0" eaLnBrk="1" hangingPunct="1">
              <a:spcBef>
                <a:spcPct val="30000"/>
              </a:spcBef>
              <a:buNone/>
            </a:pPr>
            <a:r>
              <a:rPr lang="en-US" sz="1200" b="1" kern="0" dirty="0" smtClean="0">
                <a:solidFill>
                  <a:schemeClr val="accent1"/>
                </a:solidFill>
              </a:rPr>
              <a:t>R2 has 3 interfaces in Area 0 so three network statements are used (not 6 network statements for all 6 networks in the entire area)</a:t>
            </a:r>
            <a:endParaRPr lang="en-US" sz="1500" b="1" kern="0" dirty="0">
              <a:solidFill>
                <a:schemeClr val="accent1"/>
              </a:solidFill>
            </a:endParaRPr>
          </a:p>
          <a:p>
            <a:pPr marL="89297" indent="0" algn="ctr" eaLnBrk="1" hangingPunct="1">
              <a:spcBef>
                <a:spcPct val="30000"/>
              </a:spcBef>
              <a:buNone/>
            </a:pPr>
            <a:endParaRPr lang="en-US" sz="1500" b="1" kern="0" dirty="0">
              <a:solidFill>
                <a:schemeClr val="accent1"/>
              </a:solidFill>
            </a:endParaRPr>
          </a:p>
          <a:p>
            <a:pPr marL="0" indent="0" algn="ctr" eaLnBrk="1" hangingPunct="1">
              <a:spcBef>
                <a:spcPct val="30000"/>
              </a:spcBef>
              <a:buNone/>
            </a:pPr>
            <a:endParaRPr lang="en-US" sz="1500" b="1" kern="0" dirty="0">
              <a:solidFill>
                <a:schemeClr val="accent1"/>
              </a:solidFill>
            </a:endParaRPr>
          </a:p>
          <a:p>
            <a:pPr marL="0" indent="0" algn="ctr" eaLnBrk="1" hangingPunct="1">
              <a:spcBef>
                <a:spcPct val="30000"/>
              </a:spcBef>
              <a:buNone/>
            </a:pPr>
            <a:endParaRPr lang="en-US" sz="1500" b="1" kern="0" dirty="0">
              <a:solidFill>
                <a:schemeClr val="accent1"/>
              </a:solidFill>
            </a:endParaRPr>
          </a:p>
        </p:txBody>
      </p:sp>
      <p:sp>
        <p:nvSpPr>
          <p:cNvPr id="8" name="Oval Callout 7"/>
          <p:cNvSpPr/>
          <p:nvPr/>
        </p:nvSpPr>
        <p:spPr>
          <a:xfrm>
            <a:off x="104902" y="2254997"/>
            <a:ext cx="2286000" cy="1022888"/>
          </a:xfrm>
          <a:prstGeom prst="wedgeEllipseCallout">
            <a:avLst>
              <a:gd name="adj1" fmla="val 71383"/>
              <a:gd name="adj2" fmla="val -36126"/>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If a single-area topology is used, it is best to use Area 0</a:t>
            </a:r>
          </a:p>
        </p:txBody>
      </p:sp>
    </p:spTree>
    <p:extLst>
      <p:ext uri="{BB962C8B-B14F-4D97-AF65-F5344CB8AC3E}">
        <p14:creationId xmlns:p14="http://schemas.microsoft.com/office/powerpoint/2010/main" val="357732522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Wildcard Mask</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To determine the wildcard mask, subtract the normal mask from 255.255.255.255</a:t>
            </a:r>
          </a:p>
          <a:p>
            <a:r>
              <a:rPr lang="en-US" altLang="ja-JP" dirty="0" smtClean="0"/>
              <a:t>A wildcard mask bit of 0 – match the bit</a:t>
            </a:r>
          </a:p>
          <a:p>
            <a:r>
              <a:rPr lang="en-US" altLang="ja-JP" dirty="0" smtClean="0"/>
              <a:t>A wildcard mask bit of 1 – ignore the bit</a:t>
            </a:r>
          </a:p>
          <a:p>
            <a:r>
              <a:rPr lang="en-US" altLang="ja-JP" dirty="0" smtClean="0"/>
              <a:t>A wildcard mask is a series of 0s with the rest 1s (the 0s and 1s are not alternating like an IP address)</a:t>
            </a:r>
          </a:p>
        </p:txBody>
      </p:sp>
      <p:pic>
        <p:nvPicPr>
          <p:cNvPr id="2" name="Picture 1"/>
          <p:cNvPicPr>
            <a:picLocks noChangeAspect="1"/>
          </p:cNvPicPr>
          <p:nvPr/>
        </p:nvPicPr>
        <p:blipFill>
          <a:blip r:embed="rId3"/>
          <a:stretch>
            <a:fillRect/>
          </a:stretch>
        </p:blipFill>
        <p:spPr>
          <a:xfrm>
            <a:off x="627682" y="2948322"/>
            <a:ext cx="3993717" cy="944093"/>
          </a:xfrm>
          <a:prstGeom prst="rect">
            <a:avLst/>
          </a:prstGeom>
        </p:spPr>
      </p:pic>
      <p:pic>
        <p:nvPicPr>
          <p:cNvPr id="3" name="Picture 2"/>
          <p:cNvPicPr>
            <a:picLocks noChangeAspect="1"/>
          </p:cNvPicPr>
          <p:nvPr/>
        </p:nvPicPr>
        <p:blipFill>
          <a:blip r:embed="rId4"/>
          <a:stretch>
            <a:fillRect/>
          </a:stretch>
        </p:blipFill>
        <p:spPr>
          <a:xfrm>
            <a:off x="4673202" y="2983424"/>
            <a:ext cx="4056542" cy="893574"/>
          </a:xfrm>
          <a:prstGeom prst="rect">
            <a:avLst/>
          </a:prstGeom>
        </p:spPr>
      </p:pic>
      <p:sp>
        <p:nvSpPr>
          <p:cNvPr id="5" name="TextBox 4"/>
          <p:cNvSpPr txBox="1"/>
          <p:nvPr/>
        </p:nvSpPr>
        <p:spPr>
          <a:xfrm>
            <a:off x="1906291" y="3999338"/>
            <a:ext cx="1480089" cy="369332"/>
          </a:xfrm>
          <a:prstGeom prst="rect">
            <a:avLst/>
          </a:prstGeom>
          <a:noFill/>
        </p:spPr>
        <p:txBody>
          <a:bodyPr wrap="square" rtlCol="0">
            <a:spAutoFit/>
          </a:bodyPr>
          <a:lstStyle/>
          <a:p>
            <a:r>
              <a:rPr lang="en-US" b="1" dirty="0" smtClean="0">
                <a:solidFill>
                  <a:srgbClr val="7030A0"/>
                </a:solidFill>
              </a:rPr>
              <a:t>/24 mask</a:t>
            </a:r>
            <a:endParaRPr lang="en-US" b="1" dirty="0">
              <a:solidFill>
                <a:srgbClr val="7030A0"/>
              </a:solidFill>
            </a:endParaRPr>
          </a:p>
        </p:txBody>
      </p:sp>
      <p:sp>
        <p:nvSpPr>
          <p:cNvPr id="10" name="TextBox 9"/>
          <p:cNvSpPr txBox="1"/>
          <p:nvPr/>
        </p:nvSpPr>
        <p:spPr>
          <a:xfrm>
            <a:off x="6188990" y="4004504"/>
            <a:ext cx="1480089" cy="369332"/>
          </a:xfrm>
          <a:prstGeom prst="rect">
            <a:avLst/>
          </a:prstGeom>
          <a:noFill/>
        </p:spPr>
        <p:txBody>
          <a:bodyPr wrap="square" rtlCol="0">
            <a:spAutoFit/>
          </a:bodyPr>
          <a:lstStyle/>
          <a:p>
            <a:r>
              <a:rPr lang="en-US" b="1" dirty="0" smtClean="0">
                <a:solidFill>
                  <a:srgbClr val="7030A0"/>
                </a:solidFill>
              </a:rPr>
              <a:t>/26 mask</a:t>
            </a:r>
            <a:endParaRPr lang="en-US" b="1" dirty="0">
              <a:solidFill>
                <a:srgbClr val="7030A0"/>
              </a:solidFill>
            </a:endParaRPr>
          </a:p>
        </p:txBody>
      </p:sp>
    </p:spTree>
    <p:extLst>
      <p:ext uri="{BB962C8B-B14F-4D97-AF65-F5344CB8AC3E}">
        <p14:creationId xmlns:p14="http://schemas.microsoft.com/office/powerpoint/2010/main" val="3368033868"/>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The </a:t>
            </a:r>
            <a:r>
              <a:rPr lang="en-US" altLang="en-US" b="1" dirty="0" smtClean="0"/>
              <a:t>network </a:t>
            </a:r>
            <a:r>
              <a:rPr lang="en-US" altLang="en-US" dirty="0" smtClean="0"/>
              <a:t>Command</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Two ways to use the </a:t>
            </a:r>
            <a:r>
              <a:rPr lang="en-US" altLang="ja-JP" b="1" dirty="0" smtClean="0"/>
              <a:t>network </a:t>
            </a:r>
            <a:r>
              <a:rPr lang="en-US" altLang="ja-JP" dirty="0" smtClean="0"/>
              <a:t>command</a:t>
            </a:r>
          </a:p>
          <a:p>
            <a:pPr lvl="1"/>
            <a:r>
              <a:rPr lang="en-US" altLang="ja-JP" dirty="0" smtClean="0"/>
              <a:t>Advertise the particular network, calculating the wildcard mask</a:t>
            </a:r>
          </a:p>
          <a:p>
            <a:pPr lvl="1"/>
            <a:r>
              <a:rPr lang="en-US" altLang="ja-JP" dirty="0" smtClean="0"/>
              <a:t>Advertise the IP address on the router interface with a 0.0.0.0 wildcard mask</a:t>
            </a:r>
            <a:endParaRPr lang="en-US" altLang="ja-JP" i="1" dirty="0" smtClean="0"/>
          </a:p>
        </p:txBody>
      </p:sp>
      <p:pic>
        <p:nvPicPr>
          <p:cNvPr id="6" name="Picture 5"/>
          <p:cNvPicPr>
            <a:picLocks noChangeAspect="1"/>
          </p:cNvPicPr>
          <p:nvPr/>
        </p:nvPicPr>
        <p:blipFill>
          <a:blip r:embed="rId3"/>
          <a:stretch>
            <a:fillRect/>
          </a:stretch>
        </p:blipFill>
        <p:spPr>
          <a:xfrm>
            <a:off x="230012" y="1914036"/>
            <a:ext cx="3298266" cy="2508787"/>
          </a:xfrm>
          <a:prstGeom prst="rect">
            <a:avLst/>
          </a:prstGeom>
        </p:spPr>
      </p:pic>
      <p:pic>
        <p:nvPicPr>
          <p:cNvPr id="2" name="Picture 1"/>
          <p:cNvPicPr>
            <a:picLocks noChangeAspect="1"/>
          </p:cNvPicPr>
          <p:nvPr/>
        </p:nvPicPr>
        <p:blipFill>
          <a:blip r:embed="rId4"/>
          <a:stretch>
            <a:fillRect/>
          </a:stretch>
        </p:blipFill>
        <p:spPr>
          <a:xfrm>
            <a:off x="4021809" y="3745712"/>
            <a:ext cx="4465368" cy="750814"/>
          </a:xfrm>
          <a:prstGeom prst="rect">
            <a:avLst/>
          </a:prstGeom>
        </p:spPr>
      </p:pic>
      <p:pic>
        <p:nvPicPr>
          <p:cNvPr id="3" name="Picture 2"/>
          <p:cNvPicPr>
            <a:picLocks noChangeAspect="1"/>
          </p:cNvPicPr>
          <p:nvPr/>
        </p:nvPicPr>
        <p:blipFill>
          <a:blip r:embed="rId5"/>
          <a:stretch>
            <a:fillRect/>
          </a:stretch>
        </p:blipFill>
        <p:spPr>
          <a:xfrm>
            <a:off x="4037307" y="2483191"/>
            <a:ext cx="4403333" cy="740453"/>
          </a:xfrm>
          <a:prstGeom prst="rect">
            <a:avLst/>
          </a:prstGeom>
        </p:spPr>
      </p:pic>
      <p:sp>
        <p:nvSpPr>
          <p:cNvPr id="9" name="TextBox 8"/>
          <p:cNvSpPr txBox="1"/>
          <p:nvPr/>
        </p:nvSpPr>
        <p:spPr>
          <a:xfrm>
            <a:off x="3952066" y="1860572"/>
            <a:ext cx="4424767" cy="584775"/>
          </a:xfrm>
          <a:prstGeom prst="rect">
            <a:avLst/>
          </a:prstGeom>
          <a:noFill/>
        </p:spPr>
        <p:txBody>
          <a:bodyPr wrap="square" rtlCol="0">
            <a:spAutoFit/>
          </a:bodyPr>
          <a:lstStyle/>
          <a:p>
            <a:r>
              <a:rPr lang="en-US" sz="1600" b="1" dirty="0" smtClean="0">
                <a:solidFill>
                  <a:schemeClr val="accent1"/>
                </a:solidFill>
              </a:rPr>
              <a:t>Method 1 Traditional Method Network Number and Wildcard Mask</a:t>
            </a:r>
            <a:endParaRPr lang="en-US" sz="1600" b="1" dirty="0">
              <a:solidFill>
                <a:schemeClr val="accent1"/>
              </a:solidFill>
            </a:endParaRPr>
          </a:p>
        </p:txBody>
      </p:sp>
      <p:sp>
        <p:nvSpPr>
          <p:cNvPr id="10" name="TextBox 9"/>
          <p:cNvSpPr txBox="1"/>
          <p:nvPr/>
        </p:nvSpPr>
        <p:spPr>
          <a:xfrm>
            <a:off x="3964981" y="3376823"/>
            <a:ext cx="4760565" cy="338554"/>
          </a:xfrm>
          <a:prstGeom prst="rect">
            <a:avLst/>
          </a:prstGeom>
          <a:noFill/>
        </p:spPr>
        <p:txBody>
          <a:bodyPr wrap="square" rtlCol="0">
            <a:spAutoFit/>
          </a:bodyPr>
          <a:lstStyle/>
          <a:p>
            <a:r>
              <a:rPr lang="en-US" sz="1600" b="1" dirty="0" smtClean="0">
                <a:solidFill>
                  <a:schemeClr val="accent1"/>
                </a:solidFill>
              </a:rPr>
              <a:t>Method 2 Interface IP Address and 0.0.0.0</a:t>
            </a:r>
            <a:endParaRPr lang="en-US" sz="1600" b="1" dirty="0">
              <a:solidFill>
                <a:schemeClr val="accent1"/>
              </a:solidFill>
            </a:endParaRPr>
          </a:p>
        </p:txBody>
      </p:sp>
      <p:sp>
        <p:nvSpPr>
          <p:cNvPr id="11" name="Striped Right Arrow 10"/>
          <p:cNvSpPr/>
          <p:nvPr/>
        </p:nvSpPr>
        <p:spPr>
          <a:xfrm rot="21175438">
            <a:off x="889278" y="3582133"/>
            <a:ext cx="3065653" cy="1279575"/>
          </a:xfrm>
          <a:prstGeom prst="striped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Some students find this method easier so the wildcard mask does not have to be calculated.</a:t>
            </a:r>
          </a:p>
        </p:txBody>
      </p:sp>
      <p:sp>
        <p:nvSpPr>
          <p:cNvPr id="5" name="Oval 4"/>
          <p:cNvSpPr/>
          <p:nvPr/>
        </p:nvSpPr>
        <p:spPr>
          <a:xfrm>
            <a:off x="154983" y="2975675"/>
            <a:ext cx="1286359" cy="1092631"/>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76092119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Passive Interface</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An interface configured as a passive interface does not </a:t>
            </a:r>
            <a:r>
              <a:rPr lang="en-US" altLang="ja-JP" b="1" u="sng" dirty="0" smtClean="0">
                <a:solidFill>
                  <a:schemeClr val="accent6"/>
                </a:solidFill>
              </a:rPr>
              <a:t>SEND</a:t>
            </a:r>
            <a:r>
              <a:rPr lang="en-US" altLang="ja-JP" dirty="0" smtClean="0"/>
              <a:t> OSPF messages.</a:t>
            </a:r>
          </a:p>
          <a:p>
            <a:r>
              <a:rPr lang="en-US" altLang="ja-JP" dirty="0" smtClean="0"/>
              <a:t>Best practice for interfaces that have users attached (security)</a:t>
            </a:r>
          </a:p>
          <a:p>
            <a:r>
              <a:rPr lang="en-US" altLang="ja-JP" dirty="0" smtClean="0"/>
              <a:t>Doesn’t waste bandwidth sending messages out OSPF-enabled interfaces that don’t have another router attached.</a:t>
            </a:r>
            <a:endParaRPr lang="en-US" altLang="ja-JP" i="1" dirty="0" smtClean="0"/>
          </a:p>
        </p:txBody>
      </p:sp>
      <p:pic>
        <p:nvPicPr>
          <p:cNvPr id="6" name="Picture 5"/>
          <p:cNvPicPr>
            <a:picLocks noChangeAspect="1"/>
          </p:cNvPicPr>
          <p:nvPr/>
        </p:nvPicPr>
        <p:blipFill>
          <a:blip r:embed="rId3"/>
          <a:stretch>
            <a:fillRect/>
          </a:stretch>
        </p:blipFill>
        <p:spPr>
          <a:xfrm>
            <a:off x="3159191" y="2293744"/>
            <a:ext cx="3298266" cy="2508787"/>
          </a:xfrm>
          <a:prstGeom prst="rect">
            <a:avLst/>
          </a:prstGeom>
        </p:spPr>
      </p:pic>
      <p:sp>
        <p:nvSpPr>
          <p:cNvPr id="5" name="Oval 4"/>
          <p:cNvSpPr/>
          <p:nvPr/>
        </p:nvSpPr>
        <p:spPr>
          <a:xfrm>
            <a:off x="3293389" y="3890075"/>
            <a:ext cx="743919" cy="557939"/>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Oval 11"/>
          <p:cNvSpPr/>
          <p:nvPr/>
        </p:nvSpPr>
        <p:spPr>
          <a:xfrm>
            <a:off x="4933626" y="3926237"/>
            <a:ext cx="743919" cy="557939"/>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Oval 12"/>
          <p:cNvSpPr/>
          <p:nvPr/>
        </p:nvSpPr>
        <p:spPr>
          <a:xfrm>
            <a:off x="4065722" y="2376408"/>
            <a:ext cx="743919" cy="557939"/>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Line Callout 1 7"/>
          <p:cNvSpPr/>
          <p:nvPr/>
        </p:nvSpPr>
        <p:spPr>
          <a:xfrm>
            <a:off x="418454" y="2719953"/>
            <a:ext cx="2193010" cy="1394848"/>
          </a:xfrm>
          <a:prstGeom prst="borderCallout1">
            <a:avLst>
              <a:gd name="adj1" fmla="val 50972"/>
              <a:gd name="adj2" fmla="val 105801"/>
              <a:gd name="adj3" fmla="val 14167"/>
              <a:gd name="adj4" fmla="val 183928"/>
            </a:avLst>
          </a:prstGeom>
          <a:solidFill>
            <a:schemeClr val="accent6"/>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Interfaces to configure as a passive interface</a:t>
            </a:r>
          </a:p>
        </p:txBody>
      </p:sp>
      <p:cxnSp>
        <p:nvCxnSpPr>
          <p:cNvPr id="15" name="Straight Connector 14"/>
          <p:cNvCxnSpPr/>
          <p:nvPr/>
        </p:nvCxnSpPr>
        <p:spPr>
          <a:xfrm>
            <a:off x="2735451" y="3425126"/>
            <a:ext cx="2456482" cy="6121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4197" y="3440624"/>
            <a:ext cx="805911" cy="60443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27088"/>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Configuring Passive Interfaces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Use the </a:t>
            </a:r>
            <a:r>
              <a:rPr lang="en-US" altLang="ja-JP" b="1" dirty="0" smtClean="0"/>
              <a:t>passive-interface </a:t>
            </a:r>
            <a:r>
              <a:rPr lang="en-US" altLang="ja-JP" dirty="0" smtClean="0"/>
              <a:t>command to configure</a:t>
            </a:r>
          </a:p>
          <a:p>
            <a:r>
              <a:rPr lang="en-US" altLang="ja-JP" dirty="0" smtClean="0"/>
              <a:t>Use the </a:t>
            </a:r>
            <a:r>
              <a:rPr lang="en-US" altLang="ja-JP" b="1" dirty="0" smtClean="0"/>
              <a:t>show </a:t>
            </a:r>
            <a:r>
              <a:rPr lang="en-US" altLang="ja-JP" b="1" dirty="0" err="1" smtClean="0"/>
              <a:t>ip</a:t>
            </a:r>
            <a:r>
              <a:rPr lang="en-US" altLang="ja-JP" b="1" dirty="0" smtClean="0"/>
              <a:t> protocols </a:t>
            </a:r>
            <a:r>
              <a:rPr lang="en-US" altLang="ja-JP" dirty="0" smtClean="0"/>
              <a:t>to verify</a:t>
            </a:r>
          </a:p>
        </p:txBody>
      </p:sp>
      <p:grpSp>
        <p:nvGrpSpPr>
          <p:cNvPr id="2" name="Group 1"/>
          <p:cNvGrpSpPr/>
          <p:nvPr/>
        </p:nvGrpSpPr>
        <p:grpSpPr>
          <a:xfrm>
            <a:off x="5700912" y="712917"/>
            <a:ext cx="3298266" cy="2508787"/>
            <a:chOff x="3159191" y="2293744"/>
            <a:chExt cx="3298266" cy="2508787"/>
          </a:xfrm>
        </p:grpSpPr>
        <p:pic>
          <p:nvPicPr>
            <p:cNvPr id="6" name="Picture 5"/>
            <p:cNvPicPr>
              <a:picLocks noChangeAspect="1"/>
            </p:cNvPicPr>
            <p:nvPr/>
          </p:nvPicPr>
          <p:blipFill>
            <a:blip r:embed="rId3"/>
            <a:stretch>
              <a:fillRect/>
            </a:stretch>
          </p:blipFill>
          <p:spPr>
            <a:xfrm>
              <a:off x="3159191" y="2293744"/>
              <a:ext cx="3298266" cy="2508787"/>
            </a:xfrm>
            <a:prstGeom prst="rect">
              <a:avLst/>
            </a:prstGeom>
          </p:spPr>
        </p:pic>
        <p:sp>
          <p:nvSpPr>
            <p:cNvPr id="5" name="Oval 4"/>
            <p:cNvSpPr/>
            <p:nvPr/>
          </p:nvSpPr>
          <p:spPr>
            <a:xfrm>
              <a:off x="3293389" y="3890075"/>
              <a:ext cx="743919" cy="557939"/>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3" name="Picture 2"/>
          <p:cNvPicPr>
            <a:picLocks noChangeAspect="1"/>
          </p:cNvPicPr>
          <p:nvPr/>
        </p:nvPicPr>
        <p:blipFill>
          <a:blip r:embed="rId4"/>
          <a:stretch>
            <a:fillRect/>
          </a:stretch>
        </p:blipFill>
        <p:spPr>
          <a:xfrm>
            <a:off x="511443" y="1661586"/>
            <a:ext cx="4906989" cy="466928"/>
          </a:xfrm>
          <a:prstGeom prst="rect">
            <a:avLst/>
          </a:prstGeom>
        </p:spPr>
      </p:pic>
      <p:pic>
        <p:nvPicPr>
          <p:cNvPr id="7" name="Picture 6"/>
          <p:cNvPicPr>
            <a:picLocks noChangeAspect="1"/>
          </p:cNvPicPr>
          <p:nvPr/>
        </p:nvPicPr>
        <p:blipFill>
          <a:blip r:embed="rId5"/>
          <a:stretch>
            <a:fillRect/>
          </a:stretch>
        </p:blipFill>
        <p:spPr>
          <a:xfrm>
            <a:off x="1844298" y="2294110"/>
            <a:ext cx="3502052" cy="2698604"/>
          </a:xfrm>
          <a:prstGeom prst="rect">
            <a:avLst/>
          </a:prstGeom>
        </p:spPr>
      </p:pic>
      <p:sp>
        <p:nvSpPr>
          <p:cNvPr id="9" name="Oval 8"/>
          <p:cNvSpPr/>
          <p:nvPr/>
        </p:nvSpPr>
        <p:spPr>
          <a:xfrm>
            <a:off x="1890793" y="3874576"/>
            <a:ext cx="1565329" cy="488197"/>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1945731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Packet Tracer – Configuring OSPFv2 in a Single-Area</a:t>
            </a:r>
          </a:p>
        </p:txBody>
      </p:sp>
      <p:pic>
        <p:nvPicPr>
          <p:cNvPr id="3" name="Picture 2"/>
          <p:cNvPicPr>
            <a:picLocks noChangeAspect="1"/>
          </p:cNvPicPr>
          <p:nvPr/>
        </p:nvPicPr>
        <p:blipFill>
          <a:blip r:embed="rId3"/>
          <a:stretch>
            <a:fillRect/>
          </a:stretch>
        </p:blipFill>
        <p:spPr>
          <a:xfrm>
            <a:off x="798161" y="1005198"/>
            <a:ext cx="7346197" cy="3676335"/>
          </a:xfrm>
          <a:prstGeom prst="rect">
            <a:avLst/>
          </a:prstGeom>
        </p:spPr>
      </p:pic>
    </p:spTree>
    <p:extLst>
      <p:ext uri="{BB962C8B-B14F-4D97-AF65-F5344CB8AC3E}">
        <p14:creationId xmlns:p14="http://schemas.microsoft.com/office/powerpoint/2010/main" val="307511234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OSPF Metric = Cost</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OSPF uses the metric of cost to determine the best path used to reach a destination network (Cost = reference bandwidth / interface bandwidth)</a:t>
            </a:r>
          </a:p>
          <a:p>
            <a:r>
              <a:rPr lang="en-US" altLang="ja-JP" dirty="0" smtClean="0"/>
              <a:t>Lowest cost is a better path</a:t>
            </a:r>
          </a:p>
          <a:p>
            <a:r>
              <a:rPr lang="en-US" altLang="ja-JP" dirty="0" smtClean="0"/>
              <a:t>The interface bandwidth influences the cost assigned</a:t>
            </a:r>
          </a:p>
          <a:p>
            <a:pPr lvl="1"/>
            <a:r>
              <a:rPr lang="en-US" altLang="ja-JP" dirty="0" smtClean="0"/>
              <a:t>A lower bandwidth interface has a higher cost</a:t>
            </a:r>
          </a:p>
        </p:txBody>
      </p:sp>
      <p:sp>
        <p:nvSpPr>
          <p:cNvPr id="9" name="Oval 8"/>
          <p:cNvSpPr/>
          <p:nvPr/>
        </p:nvSpPr>
        <p:spPr>
          <a:xfrm>
            <a:off x="1890793" y="3874576"/>
            <a:ext cx="1565329" cy="488197"/>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3404139039"/>
              </p:ext>
            </p:extLst>
          </p:nvPr>
        </p:nvGraphicFramePr>
        <p:xfrm>
          <a:off x="1898542" y="2502975"/>
          <a:ext cx="4633994" cy="2474563"/>
        </p:xfrm>
        <a:graphic>
          <a:graphicData uri="http://schemas.openxmlformats.org/drawingml/2006/table">
            <a:tbl>
              <a:tblPr firstRow="1" bandRow="1">
                <a:tableStyleId>{7DF18680-E054-41AD-8BC1-D1AEF772440D}</a:tableStyleId>
              </a:tblPr>
              <a:tblGrid>
                <a:gridCol w="1146875">
                  <a:extLst>
                    <a:ext uri="{9D8B030D-6E8A-4147-A177-3AD203B41FA5}">
                      <a16:colId xmlns:a16="http://schemas.microsoft.com/office/drawing/2014/main" val="20000"/>
                    </a:ext>
                  </a:extLst>
                </a:gridCol>
                <a:gridCol w="2766447">
                  <a:extLst>
                    <a:ext uri="{9D8B030D-6E8A-4147-A177-3AD203B41FA5}">
                      <a16:colId xmlns:a16="http://schemas.microsoft.com/office/drawing/2014/main" val="20001"/>
                    </a:ext>
                  </a:extLst>
                </a:gridCol>
                <a:gridCol w="720672">
                  <a:extLst>
                    <a:ext uri="{9D8B030D-6E8A-4147-A177-3AD203B41FA5}">
                      <a16:colId xmlns:a16="http://schemas.microsoft.com/office/drawing/2014/main" val="20002"/>
                    </a:ext>
                  </a:extLst>
                </a:gridCol>
              </a:tblGrid>
              <a:tr h="340963">
                <a:tc>
                  <a:txBody>
                    <a:bodyPr/>
                    <a:lstStyle/>
                    <a:p>
                      <a:r>
                        <a:rPr lang="en-US" sz="800" dirty="0" smtClean="0"/>
                        <a:t>Interface Type</a:t>
                      </a:r>
                      <a:endParaRPr lang="en-US" sz="800" dirty="0"/>
                    </a:p>
                  </a:txBody>
                  <a:tcPr/>
                </a:tc>
                <a:tc>
                  <a:txBody>
                    <a:bodyPr/>
                    <a:lstStyle/>
                    <a:p>
                      <a:r>
                        <a:rPr lang="en-US" sz="800" dirty="0" smtClean="0"/>
                        <a:t>Reference                                 Default</a:t>
                      </a:r>
                      <a:br>
                        <a:rPr lang="en-US" sz="800" dirty="0" smtClean="0"/>
                      </a:br>
                      <a:r>
                        <a:rPr lang="en-US" sz="800" dirty="0" smtClean="0"/>
                        <a:t>Bandwidth in bps                     Bandwidth in bps</a:t>
                      </a:r>
                      <a:endParaRPr lang="en-US" sz="800" dirty="0"/>
                    </a:p>
                  </a:txBody>
                  <a:tcPr/>
                </a:tc>
                <a:tc>
                  <a:txBody>
                    <a:bodyPr/>
                    <a:lstStyle/>
                    <a:p>
                      <a:r>
                        <a:rPr lang="en-US" sz="800" dirty="0" smtClean="0"/>
                        <a:t>Cost</a:t>
                      </a:r>
                      <a:endParaRPr lang="en-US" sz="800" dirty="0"/>
                    </a:p>
                  </a:txBody>
                  <a:tcPr/>
                </a:tc>
                <a:extLst>
                  <a:ext uri="{0D108BD9-81ED-4DB2-BD59-A6C34878D82A}">
                    <a16:rowId xmlns:a16="http://schemas.microsoft.com/office/drawing/2014/main" val="10000"/>
                  </a:ext>
                </a:extLst>
              </a:tr>
              <a:tr h="214436">
                <a:tc>
                  <a:txBody>
                    <a:bodyPr/>
                    <a:lstStyle/>
                    <a:p>
                      <a:r>
                        <a:rPr lang="en-US" sz="800" dirty="0" smtClean="0"/>
                        <a:t>10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10,000,000,000</a:t>
                      </a:r>
                      <a:endParaRPr lang="en-US" sz="800" dirty="0"/>
                    </a:p>
                  </a:txBody>
                  <a:tcPr/>
                </a:tc>
                <a:tc>
                  <a:txBody>
                    <a:bodyPr/>
                    <a:lstStyle/>
                    <a:p>
                      <a:pPr marL="0" indent="0">
                        <a:buFont typeface="Arial" panose="020B0604020202020204" pitchFamily="34" charset="0"/>
                        <a:buNone/>
                      </a:pPr>
                      <a:r>
                        <a:rPr lang="en-US" sz="800" dirty="0" smtClean="0"/>
                        <a:t>1</a:t>
                      </a:r>
                      <a:endParaRPr lang="en-US" sz="800" dirty="0"/>
                    </a:p>
                  </a:txBody>
                  <a:tcPr/>
                </a:tc>
                <a:extLst>
                  <a:ext uri="{0D108BD9-81ED-4DB2-BD59-A6C34878D82A}">
                    <a16:rowId xmlns:a16="http://schemas.microsoft.com/office/drawing/2014/main" val="10001"/>
                  </a:ext>
                </a:extLst>
              </a:tr>
              <a:tr h="214436">
                <a:tc>
                  <a:txBody>
                    <a:bodyPr/>
                    <a:lstStyle/>
                    <a:p>
                      <a:r>
                        <a:rPr lang="en-US" sz="800" dirty="0" smtClean="0"/>
                        <a:t>1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val="10002"/>
                  </a:ext>
                </a:extLst>
              </a:tr>
              <a:tr h="214436">
                <a:tc>
                  <a:txBody>
                    <a:bodyPr/>
                    <a:lstStyle/>
                    <a:p>
                      <a:r>
                        <a:rPr lang="en-US" sz="800" dirty="0" smtClean="0"/>
                        <a:t>100 Mbps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val="10003"/>
                  </a:ext>
                </a:extLst>
              </a:tr>
              <a:tr h="214436">
                <a:tc>
                  <a:txBody>
                    <a:bodyPr/>
                    <a:lstStyle/>
                    <a:p>
                      <a:r>
                        <a:rPr lang="en-US" sz="800" dirty="0" smtClean="0"/>
                        <a:t>10 Mbps Ethernet</a:t>
                      </a:r>
                      <a:endParaRPr lang="en-US" sz="800" dirty="0"/>
                    </a:p>
                  </a:txBody>
                  <a:tcPr>
                    <a:solidFill>
                      <a:srgbClr val="E8F5FD"/>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10</a:t>
                      </a:r>
                    </a:p>
                  </a:txBody>
                  <a:tcPr>
                    <a:solidFill>
                      <a:srgbClr val="E8F5FD"/>
                    </a:solidFill>
                  </a:tcPr>
                </a:tc>
                <a:extLst>
                  <a:ext uri="{0D108BD9-81ED-4DB2-BD59-A6C34878D82A}">
                    <a16:rowId xmlns:a16="http://schemas.microsoft.com/office/drawing/2014/main" val="10004"/>
                  </a:ext>
                </a:extLst>
              </a:tr>
              <a:tr h="214436">
                <a:tc>
                  <a:txBody>
                    <a:bodyPr/>
                    <a:lstStyle/>
                    <a:p>
                      <a:r>
                        <a:rPr lang="en-US" sz="800" dirty="0" smtClean="0"/>
                        <a:t>1.544 Mbps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1,544,000</a:t>
                      </a:r>
                      <a:endParaRPr lang="en-US" sz="800" dirty="0"/>
                    </a:p>
                  </a:txBody>
                  <a:tcPr/>
                </a:tc>
                <a:tc>
                  <a:txBody>
                    <a:bodyPr/>
                    <a:lstStyle/>
                    <a:p>
                      <a:pPr marL="0" indent="0">
                        <a:buFont typeface="Arial" panose="020B0604020202020204" pitchFamily="34" charset="0"/>
                        <a:buNone/>
                      </a:pPr>
                      <a:r>
                        <a:rPr lang="en-US" sz="800" dirty="0" smtClean="0"/>
                        <a:t>64</a:t>
                      </a:r>
                    </a:p>
                  </a:txBody>
                  <a:tcPr/>
                </a:tc>
                <a:extLst>
                  <a:ext uri="{0D108BD9-81ED-4DB2-BD59-A6C34878D82A}">
                    <a16:rowId xmlns:a16="http://schemas.microsoft.com/office/drawing/2014/main" val="10005"/>
                  </a:ext>
                </a:extLst>
              </a:tr>
              <a:tr h="214436">
                <a:tc>
                  <a:txBody>
                    <a:bodyPr/>
                    <a:lstStyle/>
                    <a:p>
                      <a:r>
                        <a:rPr lang="en-US" sz="800" dirty="0" smtClean="0"/>
                        <a:t>128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128,000</a:t>
                      </a:r>
                    </a:p>
                  </a:txBody>
                  <a:tcPr/>
                </a:tc>
                <a:tc>
                  <a:txBody>
                    <a:bodyPr/>
                    <a:lstStyle/>
                    <a:p>
                      <a:pPr marL="0" indent="0">
                        <a:buFont typeface="Arial" panose="020B0604020202020204" pitchFamily="34" charset="0"/>
                        <a:buNone/>
                      </a:pPr>
                      <a:r>
                        <a:rPr lang="en-US" sz="800" dirty="0" smtClean="0"/>
                        <a:t>781</a:t>
                      </a:r>
                    </a:p>
                  </a:txBody>
                  <a:tcPr/>
                </a:tc>
                <a:extLst>
                  <a:ext uri="{0D108BD9-81ED-4DB2-BD59-A6C34878D82A}">
                    <a16:rowId xmlns:a16="http://schemas.microsoft.com/office/drawing/2014/main" val="10006"/>
                  </a:ext>
                </a:extLst>
              </a:tr>
              <a:tr h="214436">
                <a:tc>
                  <a:txBody>
                    <a:bodyPr/>
                    <a:lstStyle/>
                    <a:p>
                      <a:r>
                        <a:rPr lang="en-US" sz="800" dirty="0" smtClean="0"/>
                        <a:t>64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64,000</a:t>
                      </a:r>
                    </a:p>
                  </a:txBody>
                  <a:tcPr/>
                </a:tc>
                <a:tc>
                  <a:txBody>
                    <a:bodyPr/>
                    <a:lstStyle/>
                    <a:p>
                      <a:pPr marL="0" indent="0">
                        <a:buFont typeface="Arial" panose="020B0604020202020204" pitchFamily="34" charset="0"/>
                        <a:buNone/>
                      </a:pPr>
                      <a:r>
                        <a:rPr lang="en-US" sz="800" dirty="0" smtClean="0"/>
                        <a:t>1562</a:t>
                      </a:r>
                    </a:p>
                  </a:txBody>
                  <a:tcPr/>
                </a:tc>
                <a:extLst>
                  <a:ext uri="{0D108BD9-81ED-4DB2-BD59-A6C34878D82A}">
                    <a16:rowId xmlns:a16="http://schemas.microsoft.com/office/drawing/2014/main" val="10007"/>
                  </a:ext>
                </a:extLst>
              </a:tr>
            </a:tbl>
          </a:graphicData>
        </a:graphic>
      </p:graphicFrame>
      <p:sp>
        <p:nvSpPr>
          <p:cNvPr id="11" name="Oval 10"/>
          <p:cNvSpPr/>
          <p:nvPr/>
        </p:nvSpPr>
        <p:spPr>
          <a:xfrm>
            <a:off x="5576807" y="2763864"/>
            <a:ext cx="862739" cy="1009973"/>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TextBox 11"/>
          <p:cNvSpPr txBox="1"/>
          <p:nvPr/>
        </p:nvSpPr>
        <p:spPr>
          <a:xfrm>
            <a:off x="6744632" y="2805622"/>
            <a:ext cx="1962547" cy="1015663"/>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rgbClr val="000000"/>
                </a:solidFill>
              </a:rPr>
              <a:t>This is an issue because it is the same cost due to the default reference bandwidth. Needs to be adjusted!</a:t>
            </a:r>
            <a:endParaRPr lang="en-US" sz="1200" dirty="0">
              <a:solidFill>
                <a:srgbClr val="000000"/>
              </a:solidFill>
            </a:endParaRPr>
          </a:p>
        </p:txBody>
      </p:sp>
      <p:sp>
        <p:nvSpPr>
          <p:cNvPr id="8" name="Explosion 2 7"/>
          <p:cNvSpPr/>
          <p:nvPr/>
        </p:nvSpPr>
        <p:spPr>
          <a:xfrm rot="389982">
            <a:off x="6509289" y="1503335"/>
            <a:ext cx="2169762" cy="1123628"/>
          </a:xfrm>
          <a:prstGeom prst="irregularSeal2">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Important Concept!</a:t>
            </a:r>
          </a:p>
        </p:txBody>
      </p:sp>
    </p:spTree>
    <p:extLst>
      <p:ext uri="{BB962C8B-B14F-4D97-AF65-F5344CB8AC3E}">
        <p14:creationId xmlns:p14="http://schemas.microsoft.com/office/powerpoint/2010/main" val="261714057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8: Activities (Cont.)</a:t>
            </a:r>
          </a:p>
        </p:txBody>
      </p:sp>
      <p:sp>
        <p:nvSpPr>
          <p:cNvPr id="8" name="Rectangle 34"/>
          <p:cNvSpPr txBox="1">
            <a:spLocks noChangeArrowheads="1"/>
          </p:cNvSpPr>
          <p:nvPr/>
        </p:nvSpPr>
        <p:spPr bwMode="auto">
          <a:xfrm>
            <a:off x="1167612" y="4290993"/>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95428356"/>
              </p:ext>
            </p:extLst>
          </p:nvPr>
        </p:nvGraphicFramePr>
        <p:xfrm>
          <a:off x="416584" y="1117730"/>
          <a:ext cx="8254717" cy="3087909"/>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smtClean="0"/>
                        <a:t>Activity Type</a:t>
                      </a:r>
                      <a:endParaRPr lang="en-US" sz="1200" dirty="0"/>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smtClean="0"/>
                        <a:t>8.2.2.5</a:t>
                      </a:r>
                      <a:endParaRPr lang="en-US" sz="1100" dirty="0"/>
                    </a:p>
                  </a:txBody>
                  <a:tcPr/>
                </a:tc>
                <a:tc>
                  <a:txBody>
                    <a:bodyPr/>
                    <a:lstStyle/>
                    <a:p>
                      <a:r>
                        <a:rPr lang="en-US" sz="1100" dirty="0"/>
                        <a:t>Syntax</a:t>
                      </a:r>
                      <a:r>
                        <a:rPr lang="en-US" sz="1100" baseline="0" dirty="0"/>
                        <a:t> Checker</a:t>
                      </a:r>
                      <a:endParaRPr lang="en-US" sz="1100" dirty="0"/>
                    </a:p>
                  </a:txBody>
                  <a:tcPr/>
                </a:tc>
                <a:tc>
                  <a:txBody>
                    <a:bodyPr/>
                    <a:lstStyle/>
                    <a:p>
                      <a:r>
                        <a:rPr lang="en-US" sz="1100" dirty="0" smtClean="0"/>
                        <a:t>Configuring Passive Interfaces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8"/>
                  </a:ext>
                </a:extLst>
              </a:tr>
              <a:tr h="312621">
                <a:tc>
                  <a:txBody>
                    <a:bodyPr/>
                    <a:lstStyle/>
                    <a:p>
                      <a:r>
                        <a:rPr lang="en-US" sz="1100" dirty="0" smtClean="0"/>
                        <a:t>8.2.2.6</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Calculate the Subnet and Wildcard Masks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9"/>
                  </a:ext>
                </a:extLst>
              </a:tr>
              <a:tr h="312621">
                <a:tc>
                  <a:txBody>
                    <a:bodyPr/>
                    <a:lstStyle/>
                    <a:p>
                      <a:r>
                        <a:rPr lang="en-US" sz="1100" dirty="0" smtClean="0"/>
                        <a:t>8.2.2.7</a:t>
                      </a:r>
                      <a:endParaRPr lang="en-US" sz="1100" dirty="0"/>
                    </a:p>
                  </a:txBody>
                  <a:tcPr/>
                </a:tc>
                <a:tc>
                  <a:txBody>
                    <a:bodyPr/>
                    <a:lstStyle/>
                    <a:p>
                      <a:r>
                        <a:rPr lang="en-US" sz="1100" dirty="0" smtClean="0"/>
                        <a:t>Packet Tracer</a:t>
                      </a:r>
                      <a:endParaRPr lang="en-US" sz="1100" dirty="0"/>
                    </a:p>
                  </a:txBody>
                  <a:tcPr/>
                </a:tc>
                <a:tc>
                  <a:txBody>
                    <a:bodyPr/>
                    <a:lstStyle/>
                    <a:p>
                      <a:r>
                        <a:rPr lang="en-US" sz="1100" dirty="0" smtClean="0"/>
                        <a:t>Configuring OSPFv2 in a Single Area</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0"/>
                  </a:ext>
                </a:extLst>
              </a:tr>
              <a:tr h="312621">
                <a:tc>
                  <a:txBody>
                    <a:bodyPr/>
                    <a:lstStyle/>
                    <a:p>
                      <a:r>
                        <a:rPr lang="en-US" sz="1100" dirty="0" smtClean="0"/>
                        <a:t>8.2.3.5</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Adjusting Interface Bandwidths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1"/>
                  </a:ext>
                </a:extLst>
              </a:tr>
              <a:tr h="312621">
                <a:tc>
                  <a:txBody>
                    <a:bodyPr/>
                    <a:lstStyle/>
                    <a:p>
                      <a:r>
                        <a:rPr lang="en-US" sz="1100" dirty="0" smtClean="0"/>
                        <a:t>8.2.4.1</a:t>
                      </a:r>
                      <a:endParaRPr lang="en-US" sz="1100" dirty="0"/>
                    </a:p>
                  </a:txBody>
                  <a:tcPr/>
                </a:tc>
                <a:tc>
                  <a:txBody>
                    <a:bodyPr/>
                    <a:lstStyle/>
                    <a:p>
                      <a:r>
                        <a:rPr lang="en-US" sz="1100" dirty="0" smtClean="0"/>
                        <a:t>Syntax Checker</a:t>
                      </a:r>
                      <a:endParaRPr lang="en-US" sz="1100" dirty="0"/>
                    </a:p>
                  </a:txBody>
                  <a:tcPr/>
                </a:tc>
                <a:tc>
                  <a:txBody>
                    <a:bodyPr/>
                    <a:lstStyle/>
                    <a:p>
                      <a:r>
                        <a:rPr lang="en-US" sz="1100" baseline="0" dirty="0" smtClean="0"/>
                        <a:t>Verifying OSPF Neighbors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5"/>
                  </a:ext>
                </a:extLst>
              </a:tr>
              <a:tr h="312621">
                <a:tc>
                  <a:txBody>
                    <a:bodyPr/>
                    <a:lstStyle/>
                    <a:p>
                      <a:r>
                        <a:rPr lang="en-US" sz="1100" dirty="0" smtClean="0"/>
                        <a:t>8.2.4.2</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Verifying OSPF Protocol Settings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6"/>
                  </a:ext>
                </a:extLst>
              </a:tr>
              <a:tr h="312621">
                <a:tc>
                  <a:txBody>
                    <a:bodyPr/>
                    <a:lstStyle/>
                    <a:p>
                      <a:r>
                        <a:rPr lang="en-US" sz="1100" dirty="0" smtClean="0"/>
                        <a:t>8.2.4.3</a:t>
                      </a:r>
                      <a:endParaRPr lang="en-US" sz="1100" dirty="0"/>
                    </a:p>
                  </a:txBody>
                  <a:tcPr/>
                </a:tc>
                <a:tc>
                  <a:txBody>
                    <a:bodyPr/>
                    <a:lstStyle/>
                    <a:p>
                      <a:r>
                        <a:rPr lang="en-US" sz="1100" dirty="0" smtClean="0"/>
                        <a:t>Syntax Checker</a:t>
                      </a:r>
                      <a:endParaRPr lang="en-US" sz="11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smtClean="0"/>
                        <a:t>Verifying OSPF Process Information</a:t>
                      </a:r>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7"/>
                  </a:ext>
                </a:extLst>
              </a:tr>
              <a:tr h="312621">
                <a:tc>
                  <a:txBody>
                    <a:bodyPr/>
                    <a:lstStyle/>
                    <a:p>
                      <a:r>
                        <a:rPr lang="en-US" sz="1100" dirty="0" smtClean="0"/>
                        <a:t>8.2.4.4</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Verifying OSPF</a:t>
                      </a:r>
                      <a:r>
                        <a:rPr lang="en-US" sz="1100" baseline="0" dirty="0" smtClean="0"/>
                        <a:t> Interface Settings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2"/>
                  </a:ext>
                </a:extLst>
              </a:tr>
              <a:tr h="312621">
                <a:tc>
                  <a:txBody>
                    <a:bodyPr/>
                    <a:lstStyle/>
                    <a:p>
                      <a:r>
                        <a:rPr lang="en-US" sz="1100" dirty="0" smtClean="0"/>
                        <a:t>8.2.4.5</a:t>
                      </a:r>
                      <a:endParaRPr lang="en-US" sz="1100" dirty="0"/>
                    </a:p>
                  </a:txBody>
                  <a:tcPr/>
                </a:tc>
                <a:tc>
                  <a:txBody>
                    <a:bodyPr/>
                    <a:lstStyle/>
                    <a:p>
                      <a:r>
                        <a:rPr lang="en-US" sz="1100" dirty="0" smtClean="0"/>
                        <a:t>Lab</a:t>
                      </a:r>
                      <a:endParaRPr lang="en-US" sz="1100" dirty="0"/>
                    </a:p>
                  </a:txBody>
                  <a:tcPr/>
                </a:tc>
                <a:tc>
                  <a:txBody>
                    <a:bodyPr/>
                    <a:lstStyle/>
                    <a:p>
                      <a:r>
                        <a:rPr lang="en-US" sz="1100" dirty="0" smtClean="0"/>
                        <a:t>Configuring Basic Single-area OSPFv2</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48123373"/>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OSPF Accumulates Costs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The “cost” for a destination network is an accumulation of all cost values from source to destination.</a:t>
            </a:r>
          </a:p>
          <a:p>
            <a:r>
              <a:rPr lang="en-US" altLang="ja-JP" dirty="0" smtClean="0"/>
              <a:t>The cost metric can be seen in the routing table as the second number within the brackets.</a:t>
            </a:r>
          </a:p>
        </p:txBody>
      </p:sp>
      <p:pic>
        <p:nvPicPr>
          <p:cNvPr id="2" name="Picture 1"/>
          <p:cNvPicPr>
            <a:picLocks noChangeAspect="1"/>
          </p:cNvPicPr>
          <p:nvPr/>
        </p:nvPicPr>
        <p:blipFill>
          <a:blip r:embed="rId3"/>
          <a:stretch>
            <a:fillRect/>
          </a:stretch>
        </p:blipFill>
        <p:spPr>
          <a:xfrm>
            <a:off x="433953" y="1823854"/>
            <a:ext cx="3767218" cy="2783985"/>
          </a:xfrm>
          <a:prstGeom prst="rect">
            <a:avLst/>
          </a:prstGeom>
        </p:spPr>
      </p:pic>
      <p:sp>
        <p:nvSpPr>
          <p:cNvPr id="13" name="TextBox 12"/>
          <p:cNvSpPr txBox="1"/>
          <p:nvPr/>
        </p:nvSpPr>
        <p:spPr>
          <a:xfrm>
            <a:off x="452321" y="4149771"/>
            <a:ext cx="1962547" cy="461665"/>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chemeClr val="bg1"/>
                </a:solidFill>
              </a:rPr>
              <a:t>Total cost to reach R2 LAN from R1 = 65</a:t>
            </a:r>
            <a:endParaRPr lang="en-US" sz="1200" dirty="0">
              <a:solidFill>
                <a:schemeClr val="bg1"/>
              </a:solidFill>
            </a:endParaRPr>
          </a:p>
        </p:txBody>
      </p:sp>
      <p:pic>
        <p:nvPicPr>
          <p:cNvPr id="3" name="Picture 2"/>
          <p:cNvPicPr>
            <a:picLocks noChangeAspect="1"/>
          </p:cNvPicPr>
          <p:nvPr/>
        </p:nvPicPr>
        <p:blipFill>
          <a:blip r:embed="rId4"/>
          <a:stretch>
            <a:fillRect/>
          </a:stretch>
        </p:blipFill>
        <p:spPr>
          <a:xfrm>
            <a:off x="4393770" y="2696946"/>
            <a:ext cx="4323946" cy="2026161"/>
          </a:xfrm>
          <a:prstGeom prst="rect">
            <a:avLst/>
          </a:prstGeom>
        </p:spPr>
      </p:pic>
      <p:sp>
        <p:nvSpPr>
          <p:cNvPr id="14" name="Oval 13"/>
          <p:cNvSpPr/>
          <p:nvPr/>
        </p:nvSpPr>
        <p:spPr>
          <a:xfrm>
            <a:off x="5943600" y="3471620"/>
            <a:ext cx="635432" cy="278970"/>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Striped Right Arrow 14"/>
          <p:cNvSpPr/>
          <p:nvPr/>
        </p:nvSpPr>
        <p:spPr>
          <a:xfrm rot="20168684" flipH="1">
            <a:off x="6851071" y="1792930"/>
            <a:ext cx="2287820" cy="127467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Cost metric to destination network 172.16.2.0 from R1</a:t>
            </a:r>
          </a:p>
        </p:txBody>
      </p:sp>
    </p:spTree>
    <p:extLst>
      <p:ext uri="{BB962C8B-B14F-4D97-AF65-F5344CB8AC3E}">
        <p14:creationId xmlns:p14="http://schemas.microsoft.com/office/powerpoint/2010/main" val="2558077548"/>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Adjusting the Reference Bandwidth</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Changing the OSPF reference bandwidth affects only the OSPF calculation used to determine the metric, not the bandwidth of the interface.</a:t>
            </a:r>
          </a:p>
          <a:p>
            <a:r>
              <a:rPr lang="en-US" altLang="ja-JP" dirty="0" smtClean="0"/>
              <a:t>Use the </a:t>
            </a:r>
            <a:r>
              <a:rPr lang="en-US" altLang="ja-JP" b="1" dirty="0" smtClean="0"/>
              <a:t>auto-cost reference-bandwidth </a:t>
            </a:r>
            <a:r>
              <a:rPr lang="en-US" altLang="ja-JP" dirty="0" smtClean="0"/>
              <a:t>command to change the OSPF reference bandwidth.</a:t>
            </a:r>
          </a:p>
          <a:p>
            <a:r>
              <a:rPr lang="en-US" altLang="ja-JP" dirty="0" smtClean="0"/>
              <a:t>Default reference bandwidth is 100 Mbps.</a:t>
            </a:r>
          </a:p>
        </p:txBody>
      </p:sp>
      <p:graphicFrame>
        <p:nvGraphicFramePr>
          <p:cNvPr id="10" name="Table 9"/>
          <p:cNvGraphicFramePr>
            <a:graphicFrameLocks noGrp="1"/>
          </p:cNvGraphicFramePr>
          <p:nvPr>
            <p:extLst>
              <p:ext uri="{D42A27DB-BD31-4B8C-83A1-F6EECF244321}">
                <p14:modId xmlns:p14="http://schemas.microsoft.com/office/powerpoint/2010/main" val="1606691620"/>
              </p:ext>
            </p:extLst>
          </p:nvPr>
        </p:nvGraphicFramePr>
        <p:xfrm>
          <a:off x="1146875" y="2433233"/>
          <a:ext cx="4633994" cy="2474563"/>
        </p:xfrm>
        <a:graphic>
          <a:graphicData uri="http://schemas.openxmlformats.org/drawingml/2006/table">
            <a:tbl>
              <a:tblPr firstRow="1" bandRow="1">
                <a:tableStyleId>{7DF18680-E054-41AD-8BC1-D1AEF772440D}</a:tableStyleId>
              </a:tblPr>
              <a:tblGrid>
                <a:gridCol w="1146875">
                  <a:extLst>
                    <a:ext uri="{9D8B030D-6E8A-4147-A177-3AD203B41FA5}">
                      <a16:colId xmlns:a16="http://schemas.microsoft.com/office/drawing/2014/main" val="20000"/>
                    </a:ext>
                  </a:extLst>
                </a:gridCol>
                <a:gridCol w="2766447">
                  <a:extLst>
                    <a:ext uri="{9D8B030D-6E8A-4147-A177-3AD203B41FA5}">
                      <a16:colId xmlns:a16="http://schemas.microsoft.com/office/drawing/2014/main" val="20001"/>
                    </a:ext>
                  </a:extLst>
                </a:gridCol>
                <a:gridCol w="720672">
                  <a:extLst>
                    <a:ext uri="{9D8B030D-6E8A-4147-A177-3AD203B41FA5}">
                      <a16:colId xmlns:a16="http://schemas.microsoft.com/office/drawing/2014/main" val="20002"/>
                    </a:ext>
                  </a:extLst>
                </a:gridCol>
              </a:tblGrid>
              <a:tr h="340963">
                <a:tc>
                  <a:txBody>
                    <a:bodyPr/>
                    <a:lstStyle/>
                    <a:p>
                      <a:r>
                        <a:rPr lang="en-US" sz="800" dirty="0" smtClean="0"/>
                        <a:t>Interface Type</a:t>
                      </a:r>
                      <a:endParaRPr lang="en-US" sz="800" dirty="0"/>
                    </a:p>
                  </a:txBody>
                  <a:tcPr/>
                </a:tc>
                <a:tc>
                  <a:txBody>
                    <a:bodyPr/>
                    <a:lstStyle/>
                    <a:p>
                      <a:r>
                        <a:rPr lang="en-US" sz="800" dirty="0" smtClean="0"/>
                        <a:t>Reference                                 Default</a:t>
                      </a:r>
                      <a:br>
                        <a:rPr lang="en-US" sz="800" dirty="0" smtClean="0"/>
                      </a:br>
                      <a:r>
                        <a:rPr lang="en-US" sz="800" dirty="0" smtClean="0"/>
                        <a:t>Bandwidth in bps                     Bandwidth in bps</a:t>
                      </a:r>
                      <a:endParaRPr lang="en-US" sz="800" dirty="0"/>
                    </a:p>
                  </a:txBody>
                  <a:tcPr/>
                </a:tc>
                <a:tc>
                  <a:txBody>
                    <a:bodyPr/>
                    <a:lstStyle/>
                    <a:p>
                      <a:r>
                        <a:rPr lang="en-US" sz="800" dirty="0" smtClean="0"/>
                        <a:t>Cost</a:t>
                      </a:r>
                      <a:endParaRPr lang="en-US" sz="800" dirty="0"/>
                    </a:p>
                  </a:txBody>
                  <a:tcPr/>
                </a:tc>
                <a:extLst>
                  <a:ext uri="{0D108BD9-81ED-4DB2-BD59-A6C34878D82A}">
                    <a16:rowId xmlns:a16="http://schemas.microsoft.com/office/drawing/2014/main" val="10000"/>
                  </a:ext>
                </a:extLst>
              </a:tr>
              <a:tr h="214436">
                <a:tc>
                  <a:txBody>
                    <a:bodyPr/>
                    <a:lstStyle/>
                    <a:p>
                      <a:r>
                        <a:rPr lang="en-US" sz="800" dirty="0" smtClean="0"/>
                        <a:t>10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10,000,000,000</a:t>
                      </a:r>
                      <a:endParaRPr lang="en-US" sz="800" dirty="0"/>
                    </a:p>
                  </a:txBody>
                  <a:tcPr/>
                </a:tc>
                <a:tc>
                  <a:txBody>
                    <a:bodyPr/>
                    <a:lstStyle/>
                    <a:p>
                      <a:pPr marL="0" indent="0">
                        <a:buFont typeface="Arial" panose="020B0604020202020204" pitchFamily="34" charset="0"/>
                        <a:buNone/>
                      </a:pPr>
                      <a:r>
                        <a:rPr lang="en-US" sz="800" dirty="0" smtClean="0"/>
                        <a:t>1</a:t>
                      </a:r>
                      <a:endParaRPr lang="en-US" sz="800" dirty="0"/>
                    </a:p>
                  </a:txBody>
                  <a:tcPr/>
                </a:tc>
                <a:extLst>
                  <a:ext uri="{0D108BD9-81ED-4DB2-BD59-A6C34878D82A}">
                    <a16:rowId xmlns:a16="http://schemas.microsoft.com/office/drawing/2014/main" val="10001"/>
                  </a:ext>
                </a:extLst>
              </a:tr>
              <a:tr h="214436">
                <a:tc>
                  <a:txBody>
                    <a:bodyPr/>
                    <a:lstStyle/>
                    <a:p>
                      <a:r>
                        <a:rPr lang="en-US" sz="800" dirty="0" smtClean="0"/>
                        <a:t>1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val="10002"/>
                  </a:ext>
                </a:extLst>
              </a:tr>
              <a:tr h="214436">
                <a:tc>
                  <a:txBody>
                    <a:bodyPr/>
                    <a:lstStyle/>
                    <a:p>
                      <a:r>
                        <a:rPr lang="en-US" sz="800" dirty="0" smtClean="0"/>
                        <a:t>100 Mbps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val="10003"/>
                  </a:ext>
                </a:extLst>
              </a:tr>
              <a:tr h="214436">
                <a:tc>
                  <a:txBody>
                    <a:bodyPr/>
                    <a:lstStyle/>
                    <a:p>
                      <a:r>
                        <a:rPr lang="en-US" sz="800" dirty="0" smtClean="0"/>
                        <a:t>10 Mbps Ethernet</a:t>
                      </a:r>
                      <a:endParaRPr lang="en-US" sz="800" dirty="0"/>
                    </a:p>
                  </a:txBody>
                  <a:tcPr>
                    <a:solidFill>
                      <a:srgbClr val="E8F5FD"/>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10</a:t>
                      </a:r>
                    </a:p>
                  </a:txBody>
                  <a:tcPr>
                    <a:solidFill>
                      <a:srgbClr val="E8F5FD"/>
                    </a:solidFill>
                  </a:tcPr>
                </a:tc>
                <a:extLst>
                  <a:ext uri="{0D108BD9-81ED-4DB2-BD59-A6C34878D82A}">
                    <a16:rowId xmlns:a16="http://schemas.microsoft.com/office/drawing/2014/main" val="10004"/>
                  </a:ext>
                </a:extLst>
              </a:tr>
              <a:tr h="214436">
                <a:tc>
                  <a:txBody>
                    <a:bodyPr/>
                    <a:lstStyle/>
                    <a:p>
                      <a:r>
                        <a:rPr lang="en-US" sz="800" dirty="0" smtClean="0"/>
                        <a:t>1.544 Mbps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1,544,000</a:t>
                      </a:r>
                      <a:endParaRPr lang="en-US" sz="800" dirty="0"/>
                    </a:p>
                  </a:txBody>
                  <a:tcPr/>
                </a:tc>
                <a:tc>
                  <a:txBody>
                    <a:bodyPr/>
                    <a:lstStyle/>
                    <a:p>
                      <a:pPr marL="0" indent="0">
                        <a:buFont typeface="Arial" panose="020B0604020202020204" pitchFamily="34" charset="0"/>
                        <a:buNone/>
                      </a:pPr>
                      <a:r>
                        <a:rPr lang="en-US" sz="800" dirty="0" smtClean="0"/>
                        <a:t>64</a:t>
                      </a:r>
                    </a:p>
                  </a:txBody>
                  <a:tcPr/>
                </a:tc>
                <a:extLst>
                  <a:ext uri="{0D108BD9-81ED-4DB2-BD59-A6C34878D82A}">
                    <a16:rowId xmlns:a16="http://schemas.microsoft.com/office/drawing/2014/main" val="10005"/>
                  </a:ext>
                </a:extLst>
              </a:tr>
              <a:tr h="214436">
                <a:tc>
                  <a:txBody>
                    <a:bodyPr/>
                    <a:lstStyle/>
                    <a:p>
                      <a:r>
                        <a:rPr lang="en-US" sz="800" dirty="0" smtClean="0"/>
                        <a:t>128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128,000</a:t>
                      </a:r>
                    </a:p>
                  </a:txBody>
                  <a:tcPr/>
                </a:tc>
                <a:tc>
                  <a:txBody>
                    <a:bodyPr/>
                    <a:lstStyle/>
                    <a:p>
                      <a:pPr marL="0" indent="0">
                        <a:buFont typeface="Arial" panose="020B0604020202020204" pitchFamily="34" charset="0"/>
                        <a:buNone/>
                      </a:pPr>
                      <a:r>
                        <a:rPr lang="en-US" sz="800" dirty="0" smtClean="0"/>
                        <a:t>781</a:t>
                      </a:r>
                    </a:p>
                  </a:txBody>
                  <a:tcPr/>
                </a:tc>
                <a:extLst>
                  <a:ext uri="{0D108BD9-81ED-4DB2-BD59-A6C34878D82A}">
                    <a16:rowId xmlns:a16="http://schemas.microsoft.com/office/drawing/2014/main" val="10006"/>
                  </a:ext>
                </a:extLst>
              </a:tr>
              <a:tr h="214436">
                <a:tc>
                  <a:txBody>
                    <a:bodyPr/>
                    <a:lstStyle/>
                    <a:p>
                      <a:r>
                        <a:rPr lang="en-US" sz="800" dirty="0" smtClean="0"/>
                        <a:t>64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64,000</a:t>
                      </a:r>
                    </a:p>
                  </a:txBody>
                  <a:tcPr/>
                </a:tc>
                <a:tc>
                  <a:txBody>
                    <a:bodyPr/>
                    <a:lstStyle/>
                    <a:p>
                      <a:pPr marL="0" indent="0">
                        <a:buFont typeface="Arial" panose="020B0604020202020204" pitchFamily="34" charset="0"/>
                        <a:buNone/>
                      </a:pPr>
                      <a:r>
                        <a:rPr lang="en-US" sz="800" dirty="0" smtClean="0"/>
                        <a:t>1562</a:t>
                      </a:r>
                    </a:p>
                  </a:txBody>
                  <a:tcPr/>
                </a:tc>
                <a:extLst>
                  <a:ext uri="{0D108BD9-81ED-4DB2-BD59-A6C34878D82A}">
                    <a16:rowId xmlns:a16="http://schemas.microsoft.com/office/drawing/2014/main" val="10007"/>
                  </a:ext>
                </a:extLst>
              </a:tr>
            </a:tbl>
          </a:graphicData>
        </a:graphic>
      </p:graphicFrame>
      <p:sp>
        <p:nvSpPr>
          <p:cNvPr id="11" name="Oval 10"/>
          <p:cNvSpPr/>
          <p:nvPr/>
        </p:nvSpPr>
        <p:spPr>
          <a:xfrm>
            <a:off x="4801892" y="2624379"/>
            <a:ext cx="862739" cy="1009973"/>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extBox 12"/>
          <p:cNvSpPr txBox="1"/>
          <p:nvPr/>
        </p:nvSpPr>
        <p:spPr>
          <a:xfrm>
            <a:off x="6054958" y="2465580"/>
            <a:ext cx="2709334"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rgbClr val="000000"/>
                </a:solidFill>
              </a:rPr>
              <a:t>With the default reference bandwidth applied makes 100Mbps Ethernet, 1 </a:t>
            </a:r>
            <a:r>
              <a:rPr lang="en-US" sz="1200" b="1" dirty="0" err="1" smtClean="0">
                <a:solidFill>
                  <a:srgbClr val="000000"/>
                </a:solidFill>
              </a:rPr>
              <a:t>Gbps</a:t>
            </a:r>
            <a:r>
              <a:rPr lang="en-US" sz="1200" b="1" dirty="0" smtClean="0">
                <a:solidFill>
                  <a:srgbClr val="000000"/>
                </a:solidFill>
              </a:rPr>
              <a:t> Ethernet, and 10 </a:t>
            </a:r>
            <a:r>
              <a:rPr lang="en-US" sz="1200" b="1" dirty="0" err="1" smtClean="0">
                <a:solidFill>
                  <a:srgbClr val="000000"/>
                </a:solidFill>
              </a:rPr>
              <a:t>Gbps</a:t>
            </a:r>
            <a:r>
              <a:rPr lang="en-US" sz="1200" b="1" dirty="0" smtClean="0">
                <a:solidFill>
                  <a:srgbClr val="000000"/>
                </a:solidFill>
              </a:rPr>
              <a:t> Ethernet appear to be the same bandwidth within the best path calculations.</a:t>
            </a:r>
            <a:endParaRPr lang="en-US" sz="1200" b="1" dirty="0">
              <a:solidFill>
                <a:srgbClr val="000000"/>
              </a:solidFill>
            </a:endParaRPr>
          </a:p>
        </p:txBody>
      </p:sp>
    </p:spTree>
    <p:extLst>
      <p:ext uri="{BB962C8B-B14F-4D97-AF65-F5344CB8AC3E}">
        <p14:creationId xmlns:p14="http://schemas.microsoft.com/office/powerpoint/2010/main" val="2064646733"/>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Adjusting the Reference Bandwidth (Cont.)</a:t>
            </a:r>
          </a:p>
        </p:txBody>
      </p:sp>
      <p:sp>
        <p:nvSpPr>
          <p:cNvPr id="4" name="Rectangle 6"/>
          <p:cNvSpPr>
            <a:spLocks noGrp="1" noChangeArrowheads="1"/>
          </p:cNvSpPr>
          <p:nvPr>
            <p:ph idx="1"/>
          </p:nvPr>
        </p:nvSpPr>
        <p:spPr>
          <a:xfrm>
            <a:off x="480447" y="824569"/>
            <a:ext cx="8226583" cy="4181383"/>
          </a:xfrm>
        </p:spPr>
        <p:txBody>
          <a:bodyPr/>
          <a:lstStyle/>
          <a:p>
            <a:r>
              <a:rPr lang="en-US" altLang="ja-JP" dirty="0" smtClean="0"/>
              <a:t>To adjust to distinguish between 100 Mbps Ethernet and Gigabit Ethernet, use the </a:t>
            </a:r>
            <a:r>
              <a:rPr lang="en-US" altLang="ja-JP" b="1" dirty="0" smtClean="0"/>
              <a:t>auto-cost reference-bandwidth 1000</a:t>
            </a:r>
            <a:r>
              <a:rPr lang="en-US" altLang="ja-JP" dirty="0" smtClean="0"/>
              <a:t> command.</a:t>
            </a:r>
          </a:p>
          <a:p>
            <a:r>
              <a:rPr lang="en-US" altLang="ja-JP" dirty="0"/>
              <a:t>To adjust to distinguish between 100 Mbps Ethernet and Gigabit Ethernet, use the </a:t>
            </a:r>
            <a:r>
              <a:rPr lang="en-US" altLang="ja-JP" b="1" dirty="0"/>
              <a:t>auto-cost reference-bandwidth </a:t>
            </a:r>
            <a:r>
              <a:rPr lang="en-US" altLang="ja-JP" b="1" dirty="0" smtClean="0"/>
              <a:t>10000</a:t>
            </a:r>
            <a:r>
              <a:rPr lang="en-US" altLang="ja-JP" dirty="0" smtClean="0"/>
              <a:t> </a:t>
            </a:r>
            <a:r>
              <a:rPr lang="en-US" altLang="ja-JP" dirty="0"/>
              <a:t>command</a:t>
            </a:r>
            <a:r>
              <a:rPr lang="en-US" altLang="ja-JP" dirty="0" smtClean="0"/>
              <a:t>.</a:t>
            </a:r>
          </a:p>
        </p:txBody>
      </p:sp>
      <p:graphicFrame>
        <p:nvGraphicFramePr>
          <p:cNvPr id="6" name="Table 5"/>
          <p:cNvGraphicFramePr>
            <a:graphicFrameLocks noGrp="1"/>
          </p:cNvGraphicFramePr>
          <p:nvPr>
            <p:extLst>
              <p:ext uri="{D42A27DB-BD31-4B8C-83A1-F6EECF244321}">
                <p14:modId xmlns:p14="http://schemas.microsoft.com/office/powerpoint/2010/main" val="1907787580"/>
              </p:ext>
            </p:extLst>
          </p:nvPr>
        </p:nvGraphicFramePr>
        <p:xfrm>
          <a:off x="650930" y="1999283"/>
          <a:ext cx="3766088" cy="2474563"/>
        </p:xfrm>
        <a:graphic>
          <a:graphicData uri="http://schemas.openxmlformats.org/drawingml/2006/table">
            <a:tbl>
              <a:tblPr firstRow="1" bandRow="1">
                <a:tableStyleId>{7DF18680-E054-41AD-8BC1-D1AEF772440D}</a:tableStyleId>
              </a:tblPr>
              <a:tblGrid>
                <a:gridCol w="1146875">
                  <a:extLst>
                    <a:ext uri="{9D8B030D-6E8A-4147-A177-3AD203B41FA5}">
                      <a16:colId xmlns:a16="http://schemas.microsoft.com/office/drawing/2014/main" val="20000"/>
                    </a:ext>
                  </a:extLst>
                </a:gridCol>
                <a:gridCol w="2138765">
                  <a:extLst>
                    <a:ext uri="{9D8B030D-6E8A-4147-A177-3AD203B41FA5}">
                      <a16:colId xmlns:a16="http://schemas.microsoft.com/office/drawing/2014/main" val="20001"/>
                    </a:ext>
                  </a:extLst>
                </a:gridCol>
                <a:gridCol w="480448">
                  <a:extLst>
                    <a:ext uri="{9D8B030D-6E8A-4147-A177-3AD203B41FA5}">
                      <a16:colId xmlns:a16="http://schemas.microsoft.com/office/drawing/2014/main" val="20002"/>
                    </a:ext>
                  </a:extLst>
                </a:gridCol>
              </a:tblGrid>
              <a:tr h="340963">
                <a:tc>
                  <a:txBody>
                    <a:bodyPr/>
                    <a:lstStyle/>
                    <a:p>
                      <a:r>
                        <a:rPr lang="en-US" sz="800" dirty="0" smtClean="0"/>
                        <a:t>Interface Type</a:t>
                      </a:r>
                      <a:endParaRPr lang="en-US" sz="800" dirty="0"/>
                    </a:p>
                  </a:txBody>
                  <a:tcPr/>
                </a:tc>
                <a:tc>
                  <a:txBody>
                    <a:bodyPr/>
                    <a:lstStyle/>
                    <a:p>
                      <a:r>
                        <a:rPr lang="en-US" sz="800" dirty="0" smtClean="0"/>
                        <a:t>Reference                            Default</a:t>
                      </a:r>
                      <a:br>
                        <a:rPr lang="en-US" sz="800" dirty="0" smtClean="0"/>
                      </a:br>
                      <a:r>
                        <a:rPr lang="en-US" sz="800" dirty="0" smtClean="0"/>
                        <a:t>Bandwidth in bps         Bandwidth in bps</a:t>
                      </a:r>
                      <a:endParaRPr lang="en-US" sz="800" dirty="0"/>
                    </a:p>
                  </a:txBody>
                  <a:tcPr/>
                </a:tc>
                <a:tc>
                  <a:txBody>
                    <a:bodyPr/>
                    <a:lstStyle/>
                    <a:p>
                      <a:r>
                        <a:rPr lang="en-US" sz="800" dirty="0" smtClean="0"/>
                        <a:t>Cost</a:t>
                      </a:r>
                      <a:endParaRPr lang="en-US" sz="800" dirty="0"/>
                    </a:p>
                  </a:txBody>
                  <a:tcPr/>
                </a:tc>
                <a:extLst>
                  <a:ext uri="{0D108BD9-81ED-4DB2-BD59-A6C34878D82A}">
                    <a16:rowId xmlns:a16="http://schemas.microsoft.com/office/drawing/2014/main" val="10000"/>
                  </a:ext>
                </a:extLst>
              </a:tr>
              <a:tr h="263469">
                <a:tc>
                  <a:txBody>
                    <a:bodyPr/>
                    <a:lstStyle/>
                    <a:p>
                      <a:r>
                        <a:rPr lang="en-US" sz="800" dirty="0" smtClean="0"/>
                        <a:t>10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10,000,000,000</a:t>
                      </a:r>
                      <a:endParaRPr lang="en-US" sz="800" dirty="0"/>
                    </a:p>
                  </a:txBody>
                  <a:tcPr/>
                </a:tc>
                <a:tc>
                  <a:txBody>
                    <a:bodyPr/>
                    <a:lstStyle/>
                    <a:p>
                      <a:pPr marL="0" indent="0">
                        <a:buFont typeface="Arial" panose="020B0604020202020204" pitchFamily="34" charset="0"/>
                        <a:buNone/>
                      </a:pPr>
                      <a:r>
                        <a:rPr lang="en-US" sz="800" dirty="0" smtClean="0"/>
                        <a:t>1</a:t>
                      </a:r>
                      <a:endParaRPr lang="en-US" sz="800" dirty="0"/>
                    </a:p>
                  </a:txBody>
                  <a:tcPr/>
                </a:tc>
                <a:extLst>
                  <a:ext uri="{0D108BD9-81ED-4DB2-BD59-A6C34878D82A}">
                    <a16:rowId xmlns:a16="http://schemas.microsoft.com/office/drawing/2014/main" val="10001"/>
                  </a:ext>
                </a:extLst>
              </a:tr>
              <a:tr h="214436">
                <a:tc>
                  <a:txBody>
                    <a:bodyPr/>
                    <a:lstStyle/>
                    <a:p>
                      <a:r>
                        <a:rPr lang="en-US" sz="800" dirty="0" smtClean="0"/>
                        <a:t>1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1,000,000,000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val="10002"/>
                  </a:ext>
                </a:extLst>
              </a:tr>
              <a:tr h="214436">
                <a:tc>
                  <a:txBody>
                    <a:bodyPr/>
                    <a:lstStyle/>
                    <a:p>
                      <a:r>
                        <a:rPr lang="en-US" sz="800" dirty="0" smtClean="0"/>
                        <a:t>100 Mbps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100,000,000</a:t>
                      </a:r>
                      <a:endParaRPr lang="en-US" sz="800" dirty="0"/>
                    </a:p>
                  </a:txBody>
                  <a:tcPr/>
                </a:tc>
                <a:tc>
                  <a:txBody>
                    <a:bodyPr/>
                    <a:lstStyle/>
                    <a:p>
                      <a:pPr marL="0" indent="0">
                        <a:buFont typeface="Arial" panose="020B0604020202020204" pitchFamily="34" charset="0"/>
                        <a:buNone/>
                      </a:pPr>
                      <a:r>
                        <a:rPr lang="en-US" sz="800" dirty="0" smtClean="0"/>
                        <a:t>10</a:t>
                      </a:r>
                    </a:p>
                  </a:txBody>
                  <a:tcPr/>
                </a:tc>
                <a:extLst>
                  <a:ext uri="{0D108BD9-81ED-4DB2-BD59-A6C34878D82A}">
                    <a16:rowId xmlns:a16="http://schemas.microsoft.com/office/drawing/2014/main" val="10003"/>
                  </a:ext>
                </a:extLst>
              </a:tr>
              <a:tr h="214436">
                <a:tc>
                  <a:txBody>
                    <a:bodyPr/>
                    <a:lstStyle/>
                    <a:p>
                      <a:r>
                        <a:rPr lang="en-US" sz="800" dirty="0" smtClean="0"/>
                        <a:t>10 Mbps Ethernet</a:t>
                      </a:r>
                      <a:endParaRPr lang="en-US" sz="800" dirty="0"/>
                    </a:p>
                  </a:txBody>
                  <a:tcPr>
                    <a:solidFill>
                      <a:srgbClr val="E8F5FD"/>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10,000,000</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100</a:t>
                      </a:r>
                    </a:p>
                  </a:txBody>
                  <a:tcPr>
                    <a:solidFill>
                      <a:srgbClr val="E8F5FD"/>
                    </a:solidFill>
                  </a:tcPr>
                </a:tc>
                <a:extLst>
                  <a:ext uri="{0D108BD9-81ED-4DB2-BD59-A6C34878D82A}">
                    <a16:rowId xmlns:a16="http://schemas.microsoft.com/office/drawing/2014/main" val="10004"/>
                  </a:ext>
                </a:extLst>
              </a:tr>
              <a:tr h="214436">
                <a:tc>
                  <a:txBody>
                    <a:bodyPr/>
                    <a:lstStyle/>
                    <a:p>
                      <a:r>
                        <a:rPr lang="en-US" sz="800" dirty="0" smtClean="0"/>
                        <a:t>1.544 Mbps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1,544,000</a:t>
                      </a:r>
                      <a:endParaRPr lang="en-US" sz="800" dirty="0"/>
                    </a:p>
                  </a:txBody>
                  <a:tcPr/>
                </a:tc>
                <a:tc>
                  <a:txBody>
                    <a:bodyPr/>
                    <a:lstStyle/>
                    <a:p>
                      <a:pPr marL="0" indent="0">
                        <a:buFont typeface="Arial" panose="020B0604020202020204" pitchFamily="34" charset="0"/>
                        <a:buNone/>
                      </a:pPr>
                      <a:r>
                        <a:rPr lang="en-US" sz="800" dirty="0" smtClean="0"/>
                        <a:t>647</a:t>
                      </a:r>
                    </a:p>
                  </a:txBody>
                  <a:tcPr/>
                </a:tc>
                <a:extLst>
                  <a:ext uri="{0D108BD9-81ED-4DB2-BD59-A6C34878D82A}">
                    <a16:rowId xmlns:a16="http://schemas.microsoft.com/office/drawing/2014/main" val="10005"/>
                  </a:ext>
                </a:extLst>
              </a:tr>
              <a:tr h="214436">
                <a:tc>
                  <a:txBody>
                    <a:bodyPr/>
                    <a:lstStyle/>
                    <a:p>
                      <a:r>
                        <a:rPr lang="en-US" sz="800" dirty="0" smtClean="0"/>
                        <a:t>128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128,000</a:t>
                      </a:r>
                    </a:p>
                  </a:txBody>
                  <a:tcPr/>
                </a:tc>
                <a:tc>
                  <a:txBody>
                    <a:bodyPr/>
                    <a:lstStyle/>
                    <a:p>
                      <a:pPr marL="0" indent="0">
                        <a:buFont typeface="Arial" panose="020B0604020202020204" pitchFamily="34" charset="0"/>
                        <a:buNone/>
                      </a:pPr>
                      <a:r>
                        <a:rPr lang="en-US" sz="800" dirty="0" smtClean="0"/>
                        <a:t>7812</a:t>
                      </a:r>
                    </a:p>
                  </a:txBody>
                  <a:tcPr/>
                </a:tc>
                <a:extLst>
                  <a:ext uri="{0D108BD9-81ED-4DB2-BD59-A6C34878D82A}">
                    <a16:rowId xmlns:a16="http://schemas.microsoft.com/office/drawing/2014/main" val="10006"/>
                  </a:ext>
                </a:extLst>
              </a:tr>
              <a:tr h="214436">
                <a:tc>
                  <a:txBody>
                    <a:bodyPr/>
                    <a:lstStyle/>
                    <a:p>
                      <a:r>
                        <a:rPr lang="en-US" sz="800" dirty="0" smtClean="0"/>
                        <a:t>64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64,000</a:t>
                      </a:r>
                    </a:p>
                  </a:txBody>
                  <a:tcPr/>
                </a:tc>
                <a:tc>
                  <a:txBody>
                    <a:bodyPr/>
                    <a:lstStyle/>
                    <a:p>
                      <a:pPr marL="0" indent="0">
                        <a:buFont typeface="Arial" panose="020B0604020202020204" pitchFamily="34" charset="0"/>
                        <a:buNone/>
                      </a:pPr>
                      <a:r>
                        <a:rPr lang="en-US" sz="800" dirty="0" smtClean="0"/>
                        <a:t>15625</a:t>
                      </a:r>
                    </a:p>
                  </a:txBody>
                  <a:tcPr/>
                </a:tc>
                <a:extLst>
                  <a:ext uri="{0D108BD9-81ED-4DB2-BD59-A6C34878D82A}">
                    <a16:rowId xmlns:a16="http://schemas.microsoft.com/office/drawing/2014/main" val="10007"/>
                  </a:ext>
                </a:extLst>
              </a:tr>
            </a:tbl>
          </a:graphicData>
        </a:graphic>
      </p:graphicFrame>
      <p:sp>
        <p:nvSpPr>
          <p:cNvPr id="7" name="Oval 6"/>
          <p:cNvSpPr/>
          <p:nvPr/>
        </p:nvSpPr>
        <p:spPr>
          <a:xfrm>
            <a:off x="3882326" y="2275670"/>
            <a:ext cx="472699" cy="622517"/>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4159614595"/>
              </p:ext>
            </p:extLst>
          </p:nvPr>
        </p:nvGraphicFramePr>
        <p:xfrm>
          <a:off x="4608163" y="1973452"/>
          <a:ext cx="3838412" cy="2474563"/>
        </p:xfrm>
        <a:graphic>
          <a:graphicData uri="http://schemas.openxmlformats.org/drawingml/2006/table">
            <a:tbl>
              <a:tblPr firstRow="1" bandRow="1">
                <a:tableStyleId>{7DF18680-E054-41AD-8BC1-D1AEF772440D}</a:tableStyleId>
              </a:tblPr>
              <a:tblGrid>
                <a:gridCol w="1110712">
                  <a:extLst>
                    <a:ext uri="{9D8B030D-6E8A-4147-A177-3AD203B41FA5}">
                      <a16:colId xmlns:a16="http://schemas.microsoft.com/office/drawing/2014/main" val="20000"/>
                    </a:ext>
                  </a:extLst>
                </a:gridCol>
                <a:gridCol w="2162013">
                  <a:extLst>
                    <a:ext uri="{9D8B030D-6E8A-4147-A177-3AD203B41FA5}">
                      <a16:colId xmlns:a16="http://schemas.microsoft.com/office/drawing/2014/main" val="20001"/>
                    </a:ext>
                  </a:extLst>
                </a:gridCol>
                <a:gridCol w="565687">
                  <a:extLst>
                    <a:ext uri="{9D8B030D-6E8A-4147-A177-3AD203B41FA5}">
                      <a16:colId xmlns:a16="http://schemas.microsoft.com/office/drawing/2014/main" val="20002"/>
                    </a:ext>
                  </a:extLst>
                </a:gridCol>
              </a:tblGrid>
              <a:tr h="340963">
                <a:tc>
                  <a:txBody>
                    <a:bodyPr/>
                    <a:lstStyle/>
                    <a:p>
                      <a:r>
                        <a:rPr lang="en-US" sz="800" dirty="0" smtClean="0"/>
                        <a:t>Interface Type</a:t>
                      </a:r>
                      <a:endParaRPr lang="en-US" sz="800" dirty="0"/>
                    </a:p>
                  </a:txBody>
                  <a:tcPr/>
                </a:tc>
                <a:tc>
                  <a:txBody>
                    <a:bodyPr/>
                    <a:lstStyle/>
                    <a:p>
                      <a:r>
                        <a:rPr lang="en-US" sz="800" dirty="0" smtClean="0"/>
                        <a:t>Reference                           Default</a:t>
                      </a:r>
                      <a:br>
                        <a:rPr lang="en-US" sz="800" dirty="0" smtClean="0"/>
                      </a:br>
                      <a:r>
                        <a:rPr lang="en-US" sz="800" dirty="0" smtClean="0"/>
                        <a:t>Bandwidth in bps         Bandwidth in bps</a:t>
                      </a:r>
                      <a:endParaRPr lang="en-US" sz="800" dirty="0"/>
                    </a:p>
                  </a:txBody>
                  <a:tcPr/>
                </a:tc>
                <a:tc>
                  <a:txBody>
                    <a:bodyPr/>
                    <a:lstStyle/>
                    <a:p>
                      <a:r>
                        <a:rPr lang="en-US" sz="800" dirty="0" smtClean="0"/>
                        <a:t>Cost</a:t>
                      </a:r>
                      <a:endParaRPr lang="en-US" sz="800" dirty="0"/>
                    </a:p>
                  </a:txBody>
                  <a:tcPr/>
                </a:tc>
                <a:extLst>
                  <a:ext uri="{0D108BD9-81ED-4DB2-BD59-A6C34878D82A}">
                    <a16:rowId xmlns:a16="http://schemas.microsoft.com/office/drawing/2014/main" val="10000"/>
                  </a:ext>
                </a:extLst>
              </a:tr>
              <a:tr h="214436">
                <a:tc>
                  <a:txBody>
                    <a:bodyPr/>
                    <a:lstStyle/>
                    <a:p>
                      <a:r>
                        <a:rPr lang="en-US" sz="800" dirty="0" smtClean="0"/>
                        <a:t>10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10,000,000,000</a:t>
                      </a:r>
                      <a:endParaRPr lang="en-US" sz="800" dirty="0"/>
                    </a:p>
                  </a:txBody>
                  <a:tcPr/>
                </a:tc>
                <a:tc>
                  <a:txBody>
                    <a:bodyPr/>
                    <a:lstStyle/>
                    <a:p>
                      <a:pPr marL="0" indent="0">
                        <a:buFont typeface="Arial" panose="020B0604020202020204" pitchFamily="34" charset="0"/>
                        <a:buNone/>
                      </a:pPr>
                      <a:r>
                        <a:rPr lang="en-US" sz="800" dirty="0" smtClean="0"/>
                        <a:t>1</a:t>
                      </a:r>
                      <a:endParaRPr lang="en-US" sz="800" dirty="0"/>
                    </a:p>
                  </a:txBody>
                  <a:tcPr/>
                </a:tc>
                <a:extLst>
                  <a:ext uri="{0D108BD9-81ED-4DB2-BD59-A6C34878D82A}">
                    <a16:rowId xmlns:a16="http://schemas.microsoft.com/office/drawing/2014/main" val="10001"/>
                  </a:ext>
                </a:extLst>
              </a:tr>
              <a:tr h="214436">
                <a:tc>
                  <a:txBody>
                    <a:bodyPr/>
                    <a:lstStyle/>
                    <a:p>
                      <a:r>
                        <a:rPr lang="en-US" sz="800" dirty="0" smtClean="0"/>
                        <a:t>1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1,000,000,000</a:t>
                      </a:r>
                      <a:endParaRPr lang="en-US" sz="800" dirty="0"/>
                    </a:p>
                  </a:txBody>
                  <a:tcPr/>
                </a:tc>
                <a:tc>
                  <a:txBody>
                    <a:bodyPr/>
                    <a:lstStyle/>
                    <a:p>
                      <a:pPr marL="0" indent="0">
                        <a:buFont typeface="Arial" panose="020B0604020202020204" pitchFamily="34" charset="0"/>
                        <a:buNone/>
                      </a:pPr>
                      <a:r>
                        <a:rPr lang="en-US" sz="800" dirty="0" smtClean="0"/>
                        <a:t>10</a:t>
                      </a:r>
                    </a:p>
                  </a:txBody>
                  <a:tcPr/>
                </a:tc>
                <a:extLst>
                  <a:ext uri="{0D108BD9-81ED-4DB2-BD59-A6C34878D82A}">
                    <a16:rowId xmlns:a16="http://schemas.microsoft.com/office/drawing/2014/main" val="10002"/>
                  </a:ext>
                </a:extLst>
              </a:tr>
              <a:tr h="214436">
                <a:tc>
                  <a:txBody>
                    <a:bodyPr/>
                    <a:lstStyle/>
                    <a:p>
                      <a:r>
                        <a:rPr lang="en-US" sz="800" dirty="0" smtClean="0"/>
                        <a:t>100 Mbps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100,000,000</a:t>
                      </a:r>
                      <a:endParaRPr lang="en-US" sz="800" dirty="0"/>
                    </a:p>
                  </a:txBody>
                  <a:tcPr/>
                </a:tc>
                <a:tc>
                  <a:txBody>
                    <a:bodyPr/>
                    <a:lstStyle/>
                    <a:p>
                      <a:pPr marL="0" indent="0">
                        <a:buFont typeface="Arial" panose="020B0604020202020204" pitchFamily="34" charset="0"/>
                        <a:buNone/>
                      </a:pPr>
                      <a:r>
                        <a:rPr lang="en-US" sz="800" dirty="0" smtClean="0"/>
                        <a:t>100</a:t>
                      </a:r>
                    </a:p>
                  </a:txBody>
                  <a:tcPr/>
                </a:tc>
                <a:extLst>
                  <a:ext uri="{0D108BD9-81ED-4DB2-BD59-A6C34878D82A}">
                    <a16:rowId xmlns:a16="http://schemas.microsoft.com/office/drawing/2014/main" val="10003"/>
                  </a:ext>
                </a:extLst>
              </a:tr>
              <a:tr h="214436">
                <a:tc>
                  <a:txBody>
                    <a:bodyPr/>
                    <a:lstStyle/>
                    <a:p>
                      <a:r>
                        <a:rPr lang="en-US" sz="800" dirty="0" smtClean="0"/>
                        <a:t>10 Mbps Ethernet</a:t>
                      </a:r>
                      <a:endParaRPr lang="en-US" sz="800" dirty="0"/>
                    </a:p>
                  </a:txBody>
                  <a:tcPr>
                    <a:solidFill>
                      <a:srgbClr val="E8F5FD"/>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10,000,000</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1000</a:t>
                      </a:r>
                    </a:p>
                  </a:txBody>
                  <a:tcPr>
                    <a:solidFill>
                      <a:srgbClr val="E8F5FD"/>
                    </a:solidFill>
                  </a:tcPr>
                </a:tc>
                <a:extLst>
                  <a:ext uri="{0D108BD9-81ED-4DB2-BD59-A6C34878D82A}">
                    <a16:rowId xmlns:a16="http://schemas.microsoft.com/office/drawing/2014/main" val="10004"/>
                  </a:ext>
                </a:extLst>
              </a:tr>
              <a:tr h="214436">
                <a:tc>
                  <a:txBody>
                    <a:bodyPr/>
                    <a:lstStyle/>
                    <a:p>
                      <a:r>
                        <a:rPr lang="en-US" sz="800" dirty="0" smtClean="0"/>
                        <a:t>1.544 Mbps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110,000,000,000           </a:t>
                      </a:r>
                      <a:r>
                        <a:rPr lang="en-US" sz="1400" kern="1200" dirty="0" smtClean="0">
                          <a:solidFill>
                            <a:schemeClr val="dk1"/>
                          </a:solidFill>
                          <a:latin typeface="Symbol" panose="05050102010706020507" pitchFamily="18" charset="2"/>
                          <a:ea typeface="+mn-ea"/>
                          <a:cs typeface="+mn-cs"/>
                        </a:rPr>
                        <a:t>¸</a:t>
                      </a:r>
                      <a:r>
                        <a:rPr lang="en-US" sz="800" dirty="0" smtClean="0"/>
                        <a:t>    1,544,000</a:t>
                      </a:r>
                      <a:endParaRPr lang="en-US" sz="800" dirty="0"/>
                    </a:p>
                  </a:txBody>
                  <a:tcPr/>
                </a:tc>
                <a:tc>
                  <a:txBody>
                    <a:bodyPr/>
                    <a:lstStyle/>
                    <a:p>
                      <a:pPr marL="0" indent="0">
                        <a:buFont typeface="Arial" panose="020B0604020202020204" pitchFamily="34" charset="0"/>
                        <a:buNone/>
                      </a:pPr>
                      <a:r>
                        <a:rPr lang="en-US" sz="800" dirty="0" smtClean="0"/>
                        <a:t>6477</a:t>
                      </a:r>
                    </a:p>
                  </a:txBody>
                  <a:tcPr/>
                </a:tc>
                <a:extLst>
                  <a:ext uri="{0D108BD9-81ED-4DB2-BD59-A6C34878D82A}">
                    <a16:rowId xmlns:a16="http://schemas.microsoft.com/office/drawing/2014/main" val="10005"/>
                  </a:ext>
                </a:extLst>
              </a:tr>
              <a:tr h="214436">
                <a:tc>
                  <a:txBody>
                    <a:bodyPr/>
                    <a:lstStyle/>
                    <a:p>
                      <a:r>
                        <a:rPr lang="en-US" sz="800" dirty="0" smtClean="0"/>
                        <a:t>128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128,000</a:t>
                      </a:r>
                    </a:p>
                  </a:txBody>
                  <a:tcPr/>
                </a:tc>
                <a:tc>
                  <a:txBody>
                    <a:bodyPr/>
                    <a:lstStyle/>
                    <a:p>
                      <a:pPr marL="0" indent="0">
                        <a:buFont typeface="Arial" panose="020B0604020202020204" pitchFamily="34" charset="0"/>
                        <a:buNone/>
                      </a:pPr>
                      <a:r>
                        <a:rPr lang="en-US" sz="800" dirty="0" smtClean="0"/>
                        <a:t>78126</a:t>
                      </a:r>
                    </a:p>
                  </a:txBody>
                  <a:tcPr/>
                </a:tc>
                <a:extLst>
                  <a:ext uri="{0D108BD9-81ED-4DB2-BD59-A6C34878D82A}">
                    <a16:rowId xmlns:a16="http://schemas.microsoft.com/office/drawing/2014/main" val="10006"/>
                  </a:ext>
                </a:extLst>
              </a:tr>
              <a:tr h="214436">
                <a:tc>
                  <a:txBody>
                    <a:bodyPr/>
                    <a:lstStyle/>
                    <a:p>
                      <a:r>
                        <a:rPr lang="en-US" sz="800" dirty="0" smtClean="0"/>
                        <a:t>64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64,000</a:t>
                      </a:r>
                    </a:p>
                  </a:txBody>
                  <a:tcPr/>
                </a:tc>
                <a:tc>
                  <a:txBody>
                    <a:bodyPr/>
                    <a:lstStyle/>
                    <a:p>
                      <a:pPr marL="0" indent="0">
                        <a:buFont typeface="Arial" panose="020B0604020202020204" pitchFamily="34" charset="0"/>
                        <a:buNone/>
                      </a:pPr>
                      <a:r>
                        <a:rPr lang="en-US" sz="800" dirty="0" smtClean="0"/>
                        <a:t>156250</a:t>
                      </a:r>
                    </a:p>
                  </a:txBody>
                  <a:tcPr/>
                </a:tc>
                <a:extLst>
                  <a:ext uri="{0D108BD9-81ED-4DB2-BD59-A6C34878D82A}">
                    <a16:rowId xmlns:a16="http://schemas.microsoft.com/office/drawing/2014/main" val="10007"/>
                  </a:ext>
                </a:extLst>
              </a:tr>
            </a:tbl>
          </a:graphicData>
        </a:graphic>
      </p:graphicFrame>
      <p:sp>
        <p:nvSpPr>
          <p:cNvPr id="12" name="TextBox 11"/>
          <p:cNvSpPr txBox="1"/>
          <p:nvPr/>
        </p:nvSpPr>
        <p:spPr>
          <a:xfrm>
            <a:off x="1335724" y="4519106"/>
            <a:ext cx="2709334"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200" b="1" dirty="0">
                <a:solidFill>
                  <a:srgbClr val="000000"/>
                </a:solidFill>
              </a:rPr>
              <a:t>a</a:t>
            </a:r>
            <a:r>
              <a:rPr lang="en-US" sz="1200" b="1" dirty="0" smtClean="0">
                <a:solidFill>
                  <a:srgbClr val="000000"/>
                </a:solidFill>
              </a:rPr>
              <a:t>uto-cost reference-bandwidth 1000 </a:t>
            </a:r>
            <a:r>
              <a:rPr lang="en-US" sz="1200" dirty="0" smtClean="0">
                <a:solidFill>
                  <a:srgbClr val="000000"/>
                </a:solidFill>
              </a:rPr>
              <a:t>command applied</a:t>
            </a:r>
            <a:endParaRPr lang="en-US" sz="1200" b="1" dirty="0">
              <a:solidFill>
                <a:srgbClr val="000000"/>
              </a:solidFill>
            </a:endParaRPr>
          </a:p>
        </p:txBody>
      </p:sp>
      <p:sp>
        <p:nvSpPr>
          <p:cNvPr id="13" name="TextBox 12"/>
          <p:cNvSpPr txBox="1"/>
          <p:nvPr/>
        </p:nvSpPr>
        <p:spPr>
          <a:xfrm>
            <a:off x="5230965" y="4516523"/>
            <a:ext cx="2709334"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200" b="1" dirty="0">
                <a:solidFill>
                  <a:srgbClr val="000000"/>
                </a:solidFill>
              </a:rPr>
              <a:t>a</a:t>
            </a:r>
            <a:r>
              <a:rPr lang="en-US" sz="1200" b="1" dirty="0" smtClean="0">
                <a:solidFill>
                  <a:srgbClr val="000000"/>
                </a:solidFill>
              </a:rPr>
              <a:t>uto-cost reference-bandwidth 10000 </a:t>
            </a:r>
            <a:r>
              <a:rPr lang="en-US" sz="1200" dirty="0" smtClean="0">
                <a:solidFill>
                  <a:srgbClr val="000000"/>
                </a:solidFill>
              </a:rPr>
              <a:t>command applied</a:t>
            </a:r>
            <a:endParaRPr lang="en-US" sz="1200" b="1" dirty="0">
              <a:solidFill>
                <a:srgbClr val="000000"/>
              </a:solidFill>
            </a:endParaRPr>
          </a:p>
        </p:txBody>
      </p:sp>
    </p:spTree>
    <p:extLst>
      <p:ext uri="{BB962C8B-B14F-4D97-AF65-F5344CB8AC3E}">
        <p14:creationId xmlns:p14="http://schemas.microsoft.com/office/powerpoint/2010/main" val="1985913815"/>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1702" y="2023233"/>
            <a:ext cx="3267962" cy="2454807"/>
          </a:xfrm>
          <a:prstGeom prst="rect">
            <a:avLst/>
          </a:prstGeom>
        </p:spPr>
      </p:pic>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a:t>Adjusting the Reference Bandwidth (Cont.)</a:t>
            </a:r>
            <a:endParaRPr lang="en-US" altLang="en-US" dirty="0" smtClean="0"/>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If the routers in the topology are adjusted to accommodate Gigabit links, the cost of the serial link is now 647 instead of 64. The total cost from R1 to the R2 LAN is now 648 instead of 65. </a:t>
            </a:r>
          </a:p>
          <a:p>
            <a:r>
              <a:rPr lang="en-US" altLang="ja-JP" dirty="0" smtClean="0"/>
              <a:t>If there were </a:t>
            </a:r>
            <a:r>
              <a:rPr lang="en-US" altLang="ja-JP" dirty="0" err="1" smtClean="0"/>
              <a:t>FastEthernet</a:t>
            </a:r>
            <a:r>
              <a:rPr lang="en-US" altLang="ja-JP" dirty="0" smtClean="0"/>
              <a:t> links in the topology, OSPF would make better choices.</a:t>
            </a:r>
          </a:p>
        </p:txBody>
      </p:sp>
      <p:sp>
        <p:nvSpPr>
          <p:cNvPr id="13" name="TextBox 12"/>
          <p:cNvSpPr txBox="1"/>
          <p:nvPr/>
        </p:nvSpPr>
        <p:spPr>
          <a:xfrm>
            <a:off x="452321" y="4149771"/>
            <a:ext cx="1962547" cy="461665"/>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chemeClr val="bg1"/>
                </a:solidFill>
              </a:rPr>
              <a:t>Total cost to reach R2 LAN from R1 = 648</a:t>
            </a:r>
          </a:p>
        </p:txBody>
      </p:sp>
      <p:pic>
        <p:nvPicPr>
          <p:cNvPr id="6" name="Picture 5"/>
          <p:cNvPicPr>
            <a:picLocks noChangeAspect="1"/>
          </p:cNvPicPr>
          <p:nvPr/>
        </p:nvPicPr>
        <p:blipFill>
          <a:blip r:embed="rId4"/>
          <a:stretch>
            <a:fillRect/>
          </a:stretch>
        </p:blipFill>
        <p:spPr>
          <a:xfrm>
            <a:off x="4122547" y="2131897"/>
            <a:ext cx="3850199" cy="802609"/>
          </a:xfrm>
          <a:prstGeom prst="rect">
            <a:avLst/>
          </a:prstGeom>
        </p:spPr>
      </p:pic>
      <p:sp>
        <p:nvSpPr>
          <p:cNvPr id="14" name="Oval 13"/>
          <p:cNvSpPr/>
          <p:nvPr/>
        </p:nvSpPr>
        <p:spPr>
          <a:xfrm>
            <a:off x="7268704" y="2433233"/>
            <a:ext cx="635432" cy="278970"/>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7" name="Picture 6"/>
          <p:cNvPicPr>
            <a:picLocks noChangeAspect="1"/>
          </p:cNvPicPr>
          <p:nvPr/>
        </p:nvPicPr>
        <p:blipFill>
          <a:blip r:embed="rId5"/>
          <a:stretch>
            <a:fillRect/>
          </a:stretch>
        </p:blipFill>
        <p:spPr>
          <a:xfrm>
            <a:off x="3859078" y="3043758"/>
            <a:ext cx="4433241" cy="1600325"/>
          </a:xfrm>
          <a:prstGeom prst="rect">
            <a:avLst/>
          </a:prstGeom>
        </p:spPr>
      </p:pic>
    </p:spTree>
    <p:extLst>
      <p:ext uri="{BB962C8B-B14F-4D97-AF65-F5344CB8AC3E}">
        <p14:creationId xmlns:p14="http://schemas.microsoft.com/office/powerpoint/2010/main" val="1753504222"/>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Default Interface Bandwidth </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Bandwidth values defined on an interface do not change the capacity of the interface.</a:t>
            </a:r>
          </a:p>
          <a:p>
            <a:r>
              <a:rPr lang="en-US" altLang="ja-JP" dirty="0" smtClean="0"/>
              <a:t>Bandwidth values defined on an interface are used by the EIGRP and OSPF routing protocols to compute the metric.</a:t>
            </a:r>
          </a:p>
          <a:p>
            <a:r>
              <a:rPr lang="en-US" altLang="ja-JP" dirty="0" smtClean="0"/>
              <a:t>Serial links default to 1.544 Mbps and that might not be an accurate bandwidth for the transmission rate.</a:t>
            </a:r>
          </a:p>
          <a:p>
            <a:r>
              <a:rPr lang="en-US" altLang="ja-JP" dirty="0" smtClean="0"/>
              <a:t>Use the </a:t>
            </a:r>
            <a:r>
              <a:rPr lang="en-US" altLang="ja-JP" b="1" dirty="0" smtClean="0"/>
              <a:t>show interfaces </a:t>
            </a:r>
            <a:r>
              <a:rPr lang="en-US" altLang="ja-JP" dirty="0" smtClean="0"/>
              <a:t>command to see the interface bandwidth..</a:t>
            </a:r>
          </a:p>
        </p:txBody>
      </p:sp>
      <p:pic>
        <p:nvPicPr>
          <p:cNvPr id="2" name="Picture 1"/>
          <p:cNvPicPr>
            <a:picLocks noChangeAspect="1"/>
          </p:cNvPicPr>
          <p:nvPr/>
        </p:nvPicPr>
        <p:blipFill>
          <a:blip r:embed="rId3"/>
          <a:stretch>
            <a:fillRect/>
          </a:stretch>
        </p:blipFill>
        <p:spPr>
          <a:xfrm>
            <a:off x="92990" y="2708825"/>
            <a:ext cx="2751918" cy="1881255"/>
          </a:xfrm>
          <a:prstGeom prst="rect">
            <a:avLst/>
          </a:prstGeom>
        </p:spPr>
      </p:pic>
      <p:pic>
        <p:nvPicPr>
          <p:cNvPr id="3" name="Picture 2"/>
          <p:cNvPicPr>
            <a:picLocks noChangeAspect="1"/>
          </p:cNvPicPr>
          <p:nvPr/>
        </p:nvPicPr>
        <p:blipFill>
          <a:blip r:embed="rId4"/>
          <a:stretch>
            <a:fillRect/>
          </a:stretch>
        </p:blipFill>
        <p:spPr>
          <a:xfrm>
            <a:off x="2898181" y="2726946"/>
            <a:ext cx="2905771" cy="861395"/>
          </a:xfrm>
          <a:prstGeom prst="rect">
            <a:avLst/>
          </a:prstGeom>
        </p:spPr>
      </p:pic>
      <p:pic>
        <p:nvPicPr>
          <p:cNvPr id="8" name="Picture 7"/>
          <p:cNvPicPr>
            <a:picLocks noChangeAspect="1"/>
          </p:cNvPicPr>
          <p:nvPr/>
        </p:nvPicPr>
        <p:blipFill>
          <a:blip r:embed="rId5"/>
          <a:stretch>
            <a:fillRect/>
          </a:stretch>
        </p:blipFill>
        <p:spPr>
          <a:xfrm>
            <a:off x="2937938" y="3696346"/>
            <a:ext cx="4576237" cy="449370"/>
          </a:xfrm>
          <a:prstGeom prst="rect">
            <a:avLst/>
          </a:prstGeom>
        </p:spPr>
      </p:pic>
      <p:pic>
        <p:nvPicPr>
          <p:cNvPr id="9" name="Picture 8"/>
          <p:cNvPicPr>
            <a:picLocks noChangeAspect="1"/>
          </p:cNvPicPr>
          <p:nvPr/>
        </p:nvPicPr>
        <p:blipFill>
          <a:blip r:embed="rId6"/>
          <a:stretch>
            <a:fillRect/>
          </a:stretch>
        </p:blipFill>
        <p:spPr>
          <a:xfrm>
            <a:off x="5842861" y="2709288"/>
            <a:ext cx="3240679" cy="934912"/>
          </a:xfrm>
          <a:prstGeom prst="rect">
            <a:avLst/>
          </a:prstGeom>
        </p:spPr>
      </p:pic>
      <p:pic>
        <p:nvPicPr>
          <p:cNvPr id="10" name="Picture 9"/>
          <p:cNvPicPr>
            <a:picLocks noChangeAspect="1"/>
          </p:cNvPicPr>
          <p:nvPr/>
        </p:nvPicPr>
        <p:blipFill>
          <a:blip r:embed="rId7"/>
          <a:stretch>
            <a:fillRect/>
          </a:stretch>
        </p:blipFill>
        <p:spPr>
          <a:xfrm>
            <a:off x="2944677" y="4189094"/>
            <a:ext cx="3827759" cy="510848"/>
          </a:xfrm>
          <a:prstGeom prst="rect">
            <a:avLst/>
          </a:prstGeom>
        </p:spPr>
      </p:pic>
    </p:spTree>
    <p:extLst>
      <p:ext uri="{BB962C8B-B14F-4D97-AF65-F5344CB8AC3E}">
        <p14:creationId xmlns:p14="http://schemas.microsoft.com/office/powerpoint/2010/main" val="3795491872"/>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Adjusting the Interface Bandwidth </a:t>
            </a:r>
          </a:p>
        </p:txBody>
      </p:sp>
      <p:pic>
        <p:nvPicPr>
          <p:cNvPr id="5" name="Content Placeholder 4"/>
          <p:cNvPicPr>
            <a:picLocks noGrp="1" noChangeAspect="1"/>
          </p:cNvPicPr>
          <p:nvPr>
            <p:ph idx="1"/>
          </p:nvPr>
        </p:nvPicPr>
        <p:blipFill>
          <a:blip r:embed="rId3"/>
          <a:stretch>
            <a:fillRect/>
          </a:stretch>
        </p:blipFill>
        <p:spPr>
          <a:xfrm>
            <a:off x="4116948" y="848236"/>
            <a:ext cx="4830821" cy="2049190"/>
          </a:xfrm>
          <a:prstGeom prst="rect">
            <a:avLst/>
          </a:prstGeom>
        </p:spPr>
      </p:pic>
      <p:pic>
        <p:nvPicPr>
          <p:cNvPr id="2" name="Picture 1"/>
          <p:cNvPicPr>
            <a:picLocks noChangeAspect="1"/>
          </p:cNvPicPr>
          <p:nvPr/>
        </p:nvPicPr>
        <p:blipFill>
          <a:blip r:embed="rId4"/>
          <a:stretch>
            <a:fillRect/>
          </a:stretch>
        </p:blipFill>
        <p:spPr>
          <a:xfrm>
            <a:off x="308061" y="848236"/>
            <a:ext cx="3444541" cy="2354743"/>
          </a:xfrm>
          <a:prstGeom prst="rect">
            <a:avLst/>
          </a:prstGeom>
        </p:spPr>
      </p:pic>
      <p:sp>
        <p:nvSpPr>
          <p:cNvPr id="6" name="TextBox 5"/>
          <p:cNvSpPr txBox="1"/>
          <p:nvPr/>
        </p:nvSpPr>
        <p:spPr>
          <a:xfrm>
            <a:off x="308061" y="3213286"/>
            <a:ext cx="8835939" cy="1461939"/>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The bandwidth must be adjusted at each end of the serial links, therefore:</a:t>
            </a:r>
          </a:p>
          <a:p>
            <a:pPr marL="6270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R2 requires its S0/0/1 interface to be adjusted to 1,024 kb/s.</a:t>
            </a:r>
          </a:p>
          <a:p>
            <a:pPr marL="6270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R3 requires its serial 0/0/0 to be adjusted to 64 kb/s and its serial 0/0/1 to be adjusted to 1,024 kb/s</a:t>
            </a:r>
            <a:r>
              <a:rPr lang="en-US" sz="1500" dirty="0" smtClean="0">
                <a:solidFill>
                  <a:srgbClr val="000000"/>
                </a:solidFill>
                <a:latin typeface="+mn-lt"/>
                <a:ea typeface="ＭＳ Ｐゴシック" charset="0"/>
                <a:cs typeface="CiscoSans"/>
              </a:rPr>
              <a:t>.</a:t>
            </a:r>
            <a:endParaRPr lang="en-US" dirty="0" smtClean="0"/>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Note: Command only modifies OSPF bandwidth metric. Does not modify the actual link bandwidth.</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55262241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Manually Setting the OSPF Cost</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Instead of manually setting the interface bandwidth, the OSPF cost can be manually configured using the </a:t>
            </a:r>
            <a:r>
              <a:rPr lang="en-US" altLang="ja-JP" b="1" dirty="0" err="1" smtClean="0"/>
              <a:t>ip</a:t>
            </a:r>
            <a:r>
              <a:rPr lang="en-US" altLang="ja-JP" b="1" dirty="0" smtClean="0"/>
              <a:t> </a:t>
            </a:r>
            <a:r>
              <a:rPr lang="en-US" altLang="ja-JP" b="1" dirty="0" err="1" smtClean="0"/>
              <a:t>ospf</a:t>
            </a:r>
            <a:r>
              <a:rPr lang="en-US" altLang="ja-JP" b="1" dirty="0" smtClean="0"/>
              <a:t> cost </a:t>
            </a:r>
            <a:r>
              <a:rPr lang="en-US" altLang="ja-JP" i="1" dirty="0" smtClean="0"/>
              <a:t>value</a:t>
            </a:r>
            <a:r>
              <a:rPr lang="en-US" altLang="ja-JP" b="1" i="1" dirty="0" smtClean="0"/>
              <a:t> </a:t>
            </a:r>
            <a:r>
              <a:rPr lang="en-US" altLang="ja-JP" dirty="0" smtClean="0"/>
              <a:t>interface configuration mode command.</a:t>
            </a:r>
          </a:p>
        </p:txBody>
      </p:sp>
      <p:pic>
        <p:nvPicPr>
          <p:cNvPr id="14" name="Picture 13"/>
          <p:cNvPicPr>
            <a:picLocks noChangeAspect="1"/>
          </p:cNvPicPr>
          <p:nvPr/>
        </p:nvPicPr>
        <p:blipFill>
          <a:blip r:embed="rId3"/>
          <a:stretch>
            <a:fillRect/>
          </a:stretch>
        </p:blipFill>
        <p:spPr>
          <a:xfrm>
            <a:off x="325464" y="2837325"/>
            <a:ext cx="4352925" cy="1641039"/>
          </a:xfrm>
          <a:prstGeom prst="rect">
            <a:avLst/>
          </a:prstGeom>
        </p:spPr>
      </p:pic>
      <p:sp>
        <p:nvSpPr>
          <p:cNvPr id="17" name="Cloud Callout 16"/>
          <p:cNvSpPr/>
          <p:nvPr/>
        </p:nvSpPr>
        <p:spPr>
          <a:xfrm>
            <a:off x="216976" y="1332854"/>
            <a:ext cx="3936570" cy="1361842"/>
          </a:xfrm>
          <a:prstGeom prst="cloudCallout">
            <a:avLst>
              <a:gd name="adj1" fmla="val -2923"/>
              <a:gd name="adj2" fmla="val 63192"/>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The </a:t>
            </a:r>
            <a:r>
              <a:rPr lang="en-US" sz="1200" b="1" dirty="0" smtClean="0">
                <a:solidFill>
                  <a:schemeClr val="bg1"/>
                </a:solidFill>
              </a:rPr>
              <a:t>no bandwidth 64 </a:t>
            </a:r>
            <a:r>
              <a:rPr lang="en-US" sz="1200" dirty="0" smtClean="0">
                <a:solidFill>
                  <a:schemeClr val="bg1"/>
                </a:solidFill>
              </a:rPr>
              <a:t>is used to remove the command that was previously applied and reset the bandwidth back to the default.</a:t>
            </a:r>
          </a:p>
        </p:txBody>
      </p:sp>
      <p:pic>
        <p:nvPicPr>
          <p:cNvPr id="2" name="Picture 1"/>
          <p:cNvPicPr>
            <a:picLocks noChangeAspect="1"/>
          </p:cNvPicPr>
          <p:nvPr/>
        </p:nvPicPr>
        <p:blipFill>
          <a:blip r:embed="rId4"/>
          <a:stretch>
            <a:fillRect/>
          </a:stretch>
        </p:blipFill>
        <p:spPr>
          <a:xfrm>
            <a:off x="4941860" y="1527420"/>
            <a:ext cx="3812156" cy="3092082"/>
          </a:xfrm>
          <a:prstGeom prst="rect">
            <a:avLst/>
          </a:prstGeom>
          <a:ln>
            <a:solidFill>
              <a:srgbClr val="000000"/>
            </a:solidFill>
          </a:ln>
        </p:spPr>
      </p:pic>
    </p:spTree>
    <p:extLst>
      <p:ext uri="{BB962C8B-B14F-4D97-AF65-F5344CB8AC3E}">
        <p14:creationId xmlns:p14="http://schemas.microsoft.com/office/powerpoint/2010/main" val="2921453713"/>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Verify OSPF Neighbors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Use the </a:t>
            </a:r>
            <a:r>
              <a:rPr lang="en-US" altLang="ja-JP" b="1" dirty="0" smtClean="0"/>
              <a:t>show </a:t>
            </a:r>
            <a:r>
              <a:rPr lang="en-US" altLang="ja-JP" b="1" dirty="0" err="1" smtClean="0"/>
              <a:t>ip</a:t>
            </a:r>
            <a:r>
              <a:rPr lang="en-US" altLang="ja-JP" b="1" dirty="0" smtClean="0"/>
              <a:t> </a:t>
            </a:r>
            <a:r>
              <a:rPr lang="en-US" altLang="ja-JP" b="1" dirty="0" err="1" smtClean="0"/>
              <a:t>ospf</a:t>
            </a:r>
            <a:r>
              <a:rPr lang="en-US" altLang="ja-JP" b="1" dirty="0" smtClean="0"/>
              <a:t> neighbor </a:t>
            </a:r>
            <a:r>
              <a:rPr lang="en-US" altLang="ja-JP" dirty="0" smtClean="0"/>
              <a:t>to verify the router has formed an adjacency with a directly-connected router. </a:t>
            </a:r>
          </a:p>
        </p:txBody>
      </p:sp>
      <p:pic>
        <p:nvPicPr>
          <p:cNvPr id="2" name="Picture 1"/>
          <p:cNvPicPr>
            <a:picLocks noChangeAspect="1"/>
          </p:cNvPicPr>
          <p:nvPr/>
        </p:nvPicPr>
        <p:blipFill>
          <a:blip r:embed="rId3"/>
          <a:stretch>
            <a:fillRect/>
          </a:stretch>
        </p:blipFill>
        <p:spPr>
          <a:xfrm>
            <a:off x="387457" y="1765565"/>
            <a:ext cx="2934749" cy="1968478"/>
          </a:xfrm>
          <a:prstGeom prst="rect">
            <a:avLst/>
          </a:prstGeom>
        </p:spPr>
      </p:pic>
      <p:pic>
        <p:nvPicPr>
          <p:cNvPr id="3" name="Picture 2"/>
          <p:cNvPicPr>
            <a:picLocks noChangeAspect="1"/>
          </p:cNvPicPr>
          <p:nvPr/>
        </p:nvPicPr>
        <p:blipFill>
          <a:blip r:embed="rId4"/>
          <a:stretch>
            <a:fillRect/>
          </a:stretch>
        </p:blipFill>
        <p:spPr>
          <a:xfrm>
            <a:off x="4122549" y="1295522"/>
            <a:ext cx="3603112" cy="69132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65343751"/>
              </p:ext>
            </p:extLst>
          </p:nvPr>
        </p:nvGraphicFramePr>
        <p:xfrm>
          <a:off x="3440624" y="2092270"/>
          <a:ext cx="5354664" cy="2510727"/>
        </p:xfrm>
        <a:graphic>
          <a:graphicData uri="http://schemas.openxmlformats.org/drawingml/2006/table">
            <a:tbl>
              <a:tblPr firstRow="1" bandRow="1">
                <a:tableStyleId>{7DF18680-E054-41AD-8BC1-D1AEF772440D}</a:tableStyleId>
              </a:tblPr>
              <a:tblGrid>
                <a:gridCol w="896307">
                  <a:extLst>
                    <a:ext uri="{9D8B030D-6E8A-4147-A177-3AD203B41FA5}">
                      <a16:colId xmlns:a16="http://schemas.microsoft.com/office/drawing/2014/main" val="20000"/>
                    </a:ext>
                  </a:extLst>
                </a:gridCol>
                <a:gridCol w="4458357">
                  <a:extLst>
                    <a:ext uri="{9D8B030D-6E8A-4147-A177-3AD203B41FA5}">
                      <a16:colId xmlns:a16="http://schemas.microsoft.com/office/drawing/2014/main" val="20001"/>
                    </a:ext>
                  </a:extLst>
                </a:gridCol>
              </a:tblGrid>
              <a:tr h="239818">
                <a:tc>
                  <a:txBody>
                    <a:bodyPr/>
                    <a:lstStyle/>
                    <a:p>
                      <a:r>
                        <a:rPr lang="en-US" sz="1000" dirty="0" smtClean="0"/>
                        <a:t>Output</a:t>
                      </a:r>
                      <a:endParaRPr lang="en-US" sz="1000" dirty="0"/>
                    </a:p>
                  </a:txBody>
                  <a:tcPr/>
                </a:tc>
                <a:tc>
                  <a:txBody>
                    <a:bodyPr/>
                    <a:lstStyle/>
                    <a:p>
                      <a:r>
                        <a:rPr lang="en-US" sz="1000" dirty="0" smtClean="0"/>
                        <a:t>Description</a:t>
                      </a:r>
                      <a:endParaRPr lang="en-US" sz="1000" dirty="0"/>
                    </a:p>
                  </a:txBody>
                  <a:tcPr/>
                </a:tc>
                <a:extLst>
                  <a:ext uri="{0D108BD9-81ED-4DB2-BD59-A6C34878D82A}">
                    <a16:rowId xmlns:a16="http://schemas.microsoft.com/office/drawing/2014/main" val="10000"/>
                  </a:ext>
                </a:extLst>
              </a:tr>
              <a:tr h="236609">
                <a:tc>
                  <a:txBody>
                    <a:bodyPr/>
                    <a:lstStyle/>
                    <a:p>
                      <a:r>
                        <a:rPr lang="en-US" sz="1000" dirty="0" smtClean="0"/>
                        <a:t>Neighbor ID</a:t>
                      </a:r>
                      <a:endParaRPr lang="en-US" sz="1000" dirty="0"/>
                    </a:p>
                  </a:txBody>
                  <a:tcPr/>
                </a:tc>
                <a:tc>
                  <a:txBody>
                    <a:bodyPr/>
                    <a:lstStyle/>
                    <a:p>
                      <a:r>
                        <a:rPr lang="en-US" sz="1000" dirty="0" smtClean="0"/>
                        <a:t>The router ID of the neighbor router</a:t>
                      </a:r>
                      <a:endParaRPr lang="en-US" sz="1000" dirty="0"/>
                    </a:p>
                  </a:txBody>
                  <a:tcPr/>
                </a:tc>
                <a:extLst>
                  <a:ext uri="{0D108BD9-81ED-4DB2-BD59-A6C34878D82A}">
                    <a16:rowId xmlns:a16="http://schemas.microsoft.com/office/drawing/2014/main" val="10001"/>
                  </a:ext>
                </a:extLst>
              </a:tr>
              <a:tr h="248491">
                <a:tc>
                  <a:txBody>
                    <a:bodyPr/>
                    <a:lstStyle/>
                    <a:p>
                      <a:r>
                        <a:rPr lang="en-US" sz="1000" dirty="0" smtClean="0"/>
                        <a:t>Pri</a:t>
                      </a:r>
                      <a:endParaRPr lang="en-US" sz="1000" dirty="0"/>
                    </a:p>
                  </a:txBody>
                  <a:tcPr/>
                </a:tc>
                <a:tc>
                  <a:txBody>
                    <a:bodyPr/>
                    <a:lstStyle/>
                    <a:p>
                      <a:r>
                        <a:rPr lang="en-US" sz="1000" dirty="0" smtClean="0"/>
                        <a:t>The OSPFv2</a:t>
                      </a:r>
                      <a:r>
                        <a:rPr lang="en-US" sz="1000" baseline="0" dirty="0" smtClean="0"/>
                        <a:t> priority of the interface used in the DR/BDR election process</a:t>
                      </a:r>
                      <a:endParaRPr lang="en-US" sz="1000" dirty="0"/>
                    </a:p>
                  </a:txBody>
                  <a:tcPr/>
                </a:tc>
                <a:extLst>
                  <a:ext uri="{0D108BD9-81ED-4DB2-BD59-A6C34878D82A}">
                    <a16:rowId xmlns:a16="http://schemas.microsoft.com/office/drawing/2014/main" val="10002"/>
                  </a:ext>
                </a:extLst>
              </a:tr>
              <a:tr h="719453">
                <a:tc>
                  <a:txBody>
                    <a:bodyPr/>
                    <a:lstStyle/>
                    <a:p>
                      <a:r>
                        <a:rPr lang="en-US" sz="1000" dirty="0" smtClean="0"/>
                        <a:t>State</a:t>
                      </a:r>
                      <a:endParaRPr lang="en-US" sz="1000" dirty="0"/>
                    </a:p>
                  </a:txBody>
                  <a:tcPr/>
                </a:tc>
                <a:tc>
                  <a:txBody>
                    <a:bodyPr/>
                    <a:lstStyle/>
                    <a:p>
                      <a:r>
                        <a:rPr lang="en-US" sz="1000" dirty="0" smtClean="0"/>
                        <a:t>The OSPFv2 state – Full means that the link-state database has had the algorithm executed and the neighbor router and R1 have identical LSDBs. Ethernet</a:t>
                      </a:r>
                      <a:r>
                        <a:rPr lang="en-US" sz="1000" baseline="0" dirty="0" smtClean="0"/>
                        <a:t> multi-access interfaces may show as 2WAY. The dash indicates that no DR/BDR is required.</a:t>
                      </a:r>
                      <a:endParaRPr lang="en-US" sz="1000" dirty="0"/>
                    </a:p>
                  </a:txBody>
                  <a:tcPr/>
                </a:tc>
                <a:extLst>
                  <a:ext uri="{0D108BD9-81ED-4DB2-BD59-A6C34878D82A}">
                    <a16:rowId xmlns:a16="http://schemas.microsoft.com/office/drawing/2014/main" val="10003"/>
                  </a:ext>
                </a:extLst>
              </a:tr>
              <a:tr h="559575">
                <a:tc>
                  <a:txBody>
                    <a:bodyPr/>
                    <a:lstStyle/>
                    <a:p>
                      <a:r>
                        <a:rPr lang="en-US" sz="1000" dirty="0" smtClean="0"/>
                        <a:t>Dead time</a:t>
                      </a:r>
                      <a:endParaRPr lang="en-US" sz="1000" dirty="0"/>
                    </a:p>
                  </a:txBody>
                  <a:tcPr/>
                </a:tc>
                <a:tc>
                  <a:txBody>
                    <a:bodyPr/>
                    <a:lstStyle/>
                    <a:p>
                      <a:r>
                        <a:rPr lang="en-US" sz="1000" dirty="0" smtClean="0"/>
                        <a:t>Amount of time remaining before expecting to receive a hello packet from the neighbor</a:t>
                      </a:r>
                      <a:r>
                        <a:rPr lang="en-US" sz="1000" baseline="0" dirty="0" smtClean="0"/>
                        <a:t> before declaring the neighbor down. This value is reset when a hello packet is received.</a:t>
                      </a:r>
                      <a:endParaRPr lang="en-US" sz="1000" dirty="0"/>
                    </a:p>
                  </a:txBody>
                  <a:tcPr/>
                </a:tc>
                <a:extLst>
                  <a:ext uri="{0D108BD9-81ED-4DB2-BD59-A6C34878D82A}">
                    <a16:rowId xmlns:a16="http://schemas.microsoft.com/office/drawing/2014/main" val="10004"/>
                  </a:ext>
                </a:extLst>
              </a:tr>
              <a:tr h="240161">
                <a:tc>
                  <a:txBody>
                    <a:bodyPr/>
                    <a:lstStyle/>
                    <a:p>
                      <a:r>
                        <a:rPr lang="en-US" sz="1000" dirty="0" smtClean="0"/>
                        <a:t>Address</a:t>
                      </a:r>
                      <a:endParaRPr lang="en-US" sz="1000" dirty="0"/>
                    </a:p>
                  </a:txBody>
                  <a:tcPr/>
                </a:tc>
                <a:tc>
                  <a:txBody>
                    <a:bodyPr/>
                    <a:lstStyle/>
                    <a:p>
                      <a:r>
                        <a:rPr lang="en-US" sz="1000" dirty="0" smtClean="0"/>
                        <a:t>The address of the neighbor’s directly-connected interface</a:t>
                      </a:r>
                      <a:endParaRPr lang="en-US" sz="1000" dirty="0"/>
                    </a:p>
                  </a:txBody>
                  <a:tcPr/>
                </a:tc>
                <a:extLst>
                  <a:ext uri="{0D108BD9-81ED-4DB2-BD59-A6C34878D82A}">
                    <a16:rowId xmlns:a16="http://schemas.microsoft.com/office/drawing/2014/main" val="10005"/>
                  </a:ext>
                </a:extLst>
              </a:tr>
              <a:tr h="251688">
                <a:tc>
                  <a:txBody>
                    <a:bodyPr/>
                    <a:lstStyle/>
                    <a:p>
                      <a:r>
                        <a:rPr lang="en-US" sz="1000" dirty="0" smtClean="0"/>
                        <a:t>Interface</a:t>
                      </a:r>
                      <a:endParaRPr lang="en-US" sz="1000" dirty="0"/>
                    </a:p>
                  </a:txBody>
                  <a:tcPr/>
                </a:tc>
                <a:tc>
                  <a:txBody>
                    <a:bodyPr/>
                    <a:lstStyle/>
                    <a:p>
                      <a:r>
                        <a:rPr lang="en-US" sz="1000" dirty="0" smtClean="0"/>
                        <a:t>The interface on R1 used to form an adjacency with the neighbor router</a:t>
                      </a:r>
                      <a:endParaRPr lang="en-US" sz="1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7869008"/>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Verify OSPF Protocol Settings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The </a:t>
            </a:r>
            <a:r>
              <a:rPr lang="en-US" altLang="ja-JP" b="1" dirty="0" smtClean="0"/>
              <a:t>show </a:t>
            </a:r>
            <a:r>
              <a:rPr lang="en-US" altLang="ja-JP" b="1" dirty="0" err="1" smtClean="0"/>
              <a:t>ip</a:t>
            </a:r>
            <a:r>
              <a:rPr lang="en-US" altLang="ja-JP" b="1" dirty="0" smtClean="0"/>
              <a:t> protocols </a:t>
            </a:r>
            <a:r>
              <a:rPr lang="en-US" altLang="ja-JP" dirty="0" smtClean="0"/>
              <a:t>command is used to verify the OSPFv2 process ID, router ID, networks being advertised by the router, neighbors that are sending OSPF updates, and the administrative distance (110 by default).</a:t>
            </a:r>
          </a:p>
        </p:txBody>
      </p:sp>
      <p:pic>
        <p:nvPicPr>
          <p:cNvPr id="2" name="Picture 1"/>
          <p:cNvPicPr>
            <a:picLocks noChangeAspect="1"/>
          </p:cNvPicPr>
          <p:nvPr/>
        </p:nvPicPr>
        <p:blipFill>
          <a:blip r:embed="rId3"/>
          <a:stretch>
            <a:fillRect/>
          </a:stretch>
        </p:blipFill>
        <p:spPr>
          <a:xfrm>
            <a:off x="480447" y="1951544"/>
            <a:ext cx="3407447" cy="2285539"/>
          </a:xfrm>
          <a:prstGeom prst="rect">
            <a:avLst/>
          </a:prstGeom>
        </p:spPr>
      </p:pic>
      <p:pic>
        <p:nvPicPr>
          <p:cNvPr id="5" name="Picture 4"/>
          <p:cNvPicPr>
            <a:picLocks noChangeAspect="1"/>
          </p:cNvPicPr>
          <p:nvPr/>
        </p:nvPicPr>
        <p:blipFill>
          <a:blip r:embed="rId4"/>
          <a:stretch>
            <a:fillRect/>
          </a:stretch>
        </p:blipFill>
        <p:spPr>
          <a:xfrm>
            <a:off x="4533254" y="1395254"/>
            <a:ext cx="3984436" cy="3314293"/>
          </a:xfrm>
          <a:prstGeom prst="rect">
            <a:avLst/>
          </a:prstGeom>
        </p:spPr>
      </p:pic>
    </p:spTree>
    <p:extLst>
      <p:ext uri="{BB962C8B-B14F-4D97-AF65-F5344CB8AC3E}">
        <p14:creationId xmlns:p14="http://schemas.microsoft.com/office/powerpoint/2010/main" val="521941940"/>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Verify OSPF Process Information</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The </a:t>
            </a:r>
            <a:r>
              <a:rPr lang="en-US" altLang="ja-JP" b="1" dirty="0" smtClean="0"/>
              <a:t>show </a:t>
            </a:r>
            <a:r>
              <a:rPr lang="en-US" altLang="ja-JP" b="1" dirty="0" err="1" smtClean="0"/>
              <a:t>ip</a:t>
            </a:r>
            <a:r>
              <a:rPr lang="en-US" altLang="ja-JP" b="1" dirty="0" smtClean="0"/>
              <a:t> </a:t>
            </a:r>
            <a:r>
              <a:rPr lang="en-US" altLang="ja-JP" b="1" dirty="0" err="1" smtClean="0"/>
              <a:t>ospf</a:t>
            </a:r>
            <a:r>
              <a:rPr lang="en-US" altLang="ja-JP" b="1" dirty="0" smtClean="0"/>
              <a:t> </a:t>
            </a:r>
            <a:r>
              <a:rPr lang="en-US" altLang="ja-JP" dirty="0" smtClean="0"/>
              <a:t>command is another way to see the OSPFv2 process ID and router ID.</a:t>
            </a:r>
          </a:p>
        </p:txBody>
      </p:sp>
      <p:pic>
        <p:nvPicPr>
          <p:cNvPr id="3" name="Picture 2"/>
          <p:cNvPicPr>
            <a:picLocks noChangeAspect="1"/>
          </p:cNvPicPr>
          <p:nvPr/>
        </p:nvPicPr>
        <p:blipFill>
          <a:blip r:embed="rId3"/>
          <a:stretch>
            <a:fillRect/>
          </a:stretch>
        </p:blipFill>
        <p:spPr>
          <a:xfrm>
            <a:off x="923741" y="1301855"/>
            <a:ext cx="3915543" cy="3580109"/>
          </a:xfrm>
          <a:prstGeom prst="rect">
            <a:avLst/>
          </a:prstGeom>
        </p:spPr>
      </p:pic>
      <p:pic>
        <p:nvPicPr>
          <p:cNvPr id="6" name="Picture 5"/>
          <p:cNvPicPr>
            <a:picLocks noChangeAspect="1"/>
          </p:cNvPicPr>
          <p:nvPr/>
        </p:nvPicPr>
        <p:blipFill>
          <a:blip r:embed="rId4"/>
          <a:stretch>
            <a:fillRect/>
          </a:stretch>
        </p:blipFill>
        <p:spPr>
          <a:xfrm>
            <a:off x="5292020" y="1759057"/>
            <a:ext cx="3744622" cy="2338791"/>
          </a:xfrm>
          <a:prstGeom prst="rect">
            <a:avLst/>
          </a:prstGeom>
        </p:spPr>
      </p:pic>
      <p:cxnSp>
        <p:nvCxnSpPr>
          <p:cNvPr id="8" name="Elbow Connector 7"/>
          <p:cNvCxnSpPr/>
          <p:nvPr/>
        </p:nvCxnSpPr>
        <p:spPr>
          <a:xfrm flipV="1">
            <a:off x="1371600" y="1828802"/>
            <a:ext cx="3952068" cy="2975673"/>
          </a:xfrm>
          <a:prstGeom prst="bentConnector3">
            <a:avLst>
              <a:gd name="adj1" fmla="val 84706"/>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60088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8: Activities (Cont.)</a:t>
            </a:r>
          </a:p>
        </p:txBody>
      </p:sp>
      <p:sp>
        <p:nvSpPr>
          <p:cNvPr id="8" name="Rectangle 34"/>
          <p:cNvSpPr txBox="1">
            <a:spLocks noChangeArrowheads="1"/>
          </p:cNvSpPr>
          <p:nvPr/>
        </p:nvSpPr>
        <p:spPr bwMode="auto">
          <a:xfrm>
            <a:off x="1167612" y="4290993"/>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86420061"/>
              </p:ext>
            </p:extLst>
          </p:nvPr>
        </p:nvGraphicFramePr>
        <p:xfrm>
          <a:off x="416584" y="1117730"/>
          <a:ext cx="8254717" cy="3087909"/>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smtClean="0"/>
                        <a:t>Activity Type</a:t>
                      </a:r>
                      <a:endParaRPr lang="en-US" sz="1200" dirty="0"/>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smtClean="0"/>
                        <a:t>8.3.1.5</a:t>
                      </a:r>
                      <a:endParaRPr lang="en-US" sz="1100" dirty="0"/>
                    </a:p>
                  </a:txBody>
                  <a:tcPr/>
                </a:tc>
                <a:tc>
                  <a:txBody>
                    <a:bodyPr/>
                    <a:lstStyle/>
                    <a:p>
                      <a:r>
                        <a:rPr lang="en-US" sz="1100" dirty="0" smtClean="0"/>
                        <a:t>Interactive Activity</a:t>
                      </a:r>
                      <a:endParaRPr lang="en-US" sz="1100" dirty="0"/>
                    </a:p>
                  </a:txBody>
                  <a:tcPr/>
                </a:tc>
                <a:tc>
                  <a:txBody>
                    <a:bodyPr/>
                    <a:lstStyle/>
                    <a:p>
                      <a:r>
                        <a:rPr lang="en-US" sz="1100" dirty="0" smtClean="0"/>
                        <a:t>Compare and Contrast OSPFv2 and OSPFv3</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8"/>
                  </a:ext>
                </a:extLst>
              </a:tr>
              <a:tr h="312621">
                <a:tc>
                  <a:txBody>
                    <a:bodyPr/>
                    <a:lstStyle/>
                    <a:p>
                      <a:r>
                        <a:rPr lang="en-US" sz="1100" dirty="0" smtClean="0"/>
                        <a:t>8.3.2.3</a:t>
                      </a:r>
                      <a:endParaRPr lang="en-US" sz="11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a:tc>
                <a:tc>
                  <a:txBody>
                    <a:bodyPr/>
                    <a:lstStyle/>
                    <a:p>
                      <a:r>
                        <a:rPr lang="en-US" sz="1100" dirty="0" smtClean="0"/>
                        <a:t>Configuring Link-Local Addresses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9"/>
                  </a:ext>
                </a:extLst>
              </a:tr>
              <a:tr h="312621">
                <a:tc>
                  <a:txBody>
                    <a:bodyPr/>
                    <a:lstStyle/>
                    <a:p>
                      <a:r>
                        <a:rPr lang="en-US" sz="1100" dirty="0" smtClean="0"/>
                        <a:t>8.3.2.4</a:t>
                      </a:r>
                      <a:endParaRPr lang="en-US" sz="11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a:tc>
                <a:tc>
                  <a:txBody>
                    <a:bodyPr/>
                    <a:lstStyle/>
                    <a:p>
                      <a:r>
                        <a:rPr lang="en-US" sz="1100" dirty="0" smtClean="0"/>
                        <a:t>Assigning a Router ID</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0"/>
                  </a:ext>
                </a:extLst>
              </a:tr>
              <a:tr h="312621">
                <a:tc>
                  <a:txBody>
                    <a:bodyPr/>
                    <a:lstStyle/>
                    <a:p>
                      <a:r>
                        <a:rPr lang="en-US" sz="1100" dirty="0" smtClean="0"/>
                        <a:t>8.3.2.5</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Modifying the Router ID</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1"/>
                  </a:ext>
                </a:extLst>
              </a:tr>
              <a:tr h="312621">
                <a:tc>
                  <a:txBody>
                    <a:bodyPr/>
                    <a:lstStyle/>
                    <a:p>
                      <a:r>
                        <a:rPr lang="en-US" sz="1100" dirty="0" smtClean="0"/>
                        <a:t>8.3.2.6</a:t>
                      </a:r>
                      <a:endParaRPr lang="en-US" sz="1100" dirty="0"/>
                    </a:p>
                  </a:txBody>
                  <a:tcPr/>
                </a:tc>
                <a:tc>
                  <a:txBody>
                    <a:bodyPr/>
                    <a:lstStyle/>
                    <a:p>
                      <a:r>
                        <a:rPr lang="en-US" sz="1100" dirty="0" smtClean="0"/>
                        <a:t>Syntax Checker</a:t>
                      </a:r>
                      <a:endParaRPr lang="en-US" sz="1100" dirty="0"/>
                    </a:p>
                  </a:txBody>
                  <a:tcPr/>
                </a:tc>
                <a:tc>
                  <a:txBody>
                    <a:bodyPr/>
                    <a:lstStyle/>
                    <a:p>
                      <a:r>
                        <a:rPr lang="en-US" sz="1100" baseline="0" dirty="0" smtClean="0"/>
                        <a:t>Enabling OSPFv3 on Interfaces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5"/>
                  </a:ext>
                </a:extLst>
              </a:tr>
              <a:tr h="312621">
                <a:tc>
                  <a:txBody>
                    <a:bodyPr/>
                    <a:lstStyle/>
                    <a:p>
                      <a:r>
                        <a:rPr lang="en-US" sz="1100" dirty="0" smtClean="0"/>
                        <a:t>8.3.3.1</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Verifying OSPFv3</a:t>
                      </a:r>
                      <a:r>
                        <a:rPr lang="en-US" sz="1100" baseline="0" dirty="0" smtClean="0"/>
                        <a:t> Neighbors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6"/>
                  </a:ext>
                </a:extLst>
              </a:tr>
              <a:tr h="312621">
                <a:tc>
                  <a:txBody>
                    <a:bodyPr/>
                    <a:lstStyle/>
                    <a:p>
                      <a:r>
                        <a:rPr lang="en-US" sz="1100" dirty="0" smtClean="0"/>
                        <a:t>8.3.3.2</a:t>
                      </a:r>
                      <a:endParaRPr lang="en-US" sz="1100" dirty="0"/>
                    </a:p>
                  </a:txBody>
                  <a:tcPr/>
                </a:tc>
                <a:tc>
                  <a:txBody>
                    <a:bodyPr/>
                    <a:lstStyle/>
                    <a:p>
                      <a:r>
                        <a:rPr lang="en-US" sz="1100" dirty="0" smtClean="0"/>
                        <a:t>Syntax Checker</a:t>
                      </a:r>
                      <a:endParaRPr lang="en-US" sz="11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smtClean="0"/>
                        <a:t>Verifying OSPFv3 Protocol Settings</a:t>
                      </a:r>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7"/>
                  </a:ext>
                </a:extLst>
              </a:tr>
              <a:tr h="312621">
                <a:tc>
                  <a:txBody>
                    <a:bodyPr/>
                    <a:lstStyle/>
                    <a:p>
                      <a:r>
                        <a:rPr lang="en-US" sz="1100" dirty="0" smtClean="0"/>
                        <a:t>8.3.3.3</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Verifying OSPFv3</a:t>
                      </a:r>
                      <a:r>
                        <a:rPr lang="en-US" sz="1100" baseline="0" dirty="0" smtClean="0"/>
                        <a:t> Interfaces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2"/>
                  </a:ext>
                </a:extLst>
              </a:tr>
              <a:tr h="312621">
                <a:tc>
                  <a:txBody>
                    <a:bodyPr/>
                    <a:lstStyle/>
                    <a:p>
                      <a:r>
                        <a:rPr lang="en-US" sz="1100" dirty="0" smtClean="0"/>
                        <a:t>8.3.3.4</a:t>
                      </a:r>
                      <a:endParaRPr lang="en-US" sz="1100" dirty="0"/>
                    </a:p>
                  </a:txBody>
                  <a:tcPr/>
                </a:tc>
                <a:tc>
                  <a:txBody>
                    <a:bodyPr/>
                    <a:lstStyle/>
                    <a:p>
                      <a:r>
                        <a:rPr lang="en-US" sz="1100" dirty="0" smtClean="0"/>
                        <a:t>Syntax Checker</a:t>
                      </a:r>
                      <a:endParaRPr lang="en-US" sz="1100" dirty="0"/>
                    </a:p>
                  </a:txBody>
                  <a:tcPr/>
                </a:tc>
                <a:tc>
                  <a:txBody>
                    <a:bodyPr/>
                    <a:lstStyle/>
                    <a:p>
                      <a:r>
                        <a:rPr lang="en-US" sz="1100" dirty="0" smtClean="0"/>
                        <a:t>Verifying OSPFv3</a:t>
                      </a:r>
                      <a:r>
                        <a:rPr lang="en-US" sz="1100" baseline="0" dirty="0" smtClean="0"/>
                        <a:t> Routes</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6523625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Verify OSPF Interface Settings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Use the </a:t>
            </a:r>
            <a:r>
              <a:rPr lang="en-US" altLang="ja-JP" b="1" dirty="0" smtClean="0"/>
              <a:t>show </a:t>
            </a:r>
            <a:r>
              <a:rPr lang="en-US" altLang="ja-JP" b="1" dirty="0" err="1" smtClean="0"/>
              <a:t>ip</a:t>
            </a:r>
            <a:r>
              <a:rPr lang="en-US" altLang="ja-JP" b="1" dirty="0" smtClean="0"/>
              <a:t> </a:t>
            </a:r>
            <a:r>
              <a:rPr lang="en-US" altLang="ja-JP" b="1" dirty="0" err="1" smtClean="0"/>
              <a:t>ospf</a:t>
            </a:r>
            <a:r>
              <a:rPr lang="en-US" altLang="ja-JP" b="1" dirty="0" smtClean="0"/>
              <a:t> interface </a:t>
            </a:r>
            <a:r>
              <a:rPr lang="en-US" altLang="ja-JP" dirty="0" smtClean="0"/>
              <a:t>command to see details for every OSPFv2-enabled interface especially to see if the network statements were correctly composed.</a:t>
            </a:r>
          </a:p>
          <a:p>
            <a:r>
              <a:rPr lang="en-US" altLang="ja-JP" dirty="0" smtClean="0"/>
              <a:t>Use the </a:t>
            </a:r>
            <a:r>
              <a:rPr lang="en-US" altLang="ja-JP" b="1" dirty="0" smtClean="0"/>
              <a:t>show </a:t>
            </a:r>
            <a:r>
              <a:rPr lang="en-US" altLang="ja-JP" b="1" dirty="0" err="1" smtClean="0"/>
              <a:t>ip</a:t>
            </a:r>
            <a:r>
              <a:rPr lang="en-US" altLang="ja-JP" b="1" dirty="0" smtClean="0"/>
              <a:t> </a:t>
            </a:r>
            <a:r>
              <a:rPr lang="en-US" altLang="ja-JP" b="1" dirty="0" err="1" smtClean="0"/>
              <a:t>ospf</a:t>
            </a:r>
            <a:r>
              <a:rPr lang="en-US" altLang="ja-JP" b="1" dirty="0" smtClean="0"/>
              <a:t> interface brief </a:t>
            </a:r>
            <a:r>
              <a:rPr lang="en-US" altLang="ja-JP" dirty="0" smtClean="0"/>
              <a:t>command to see key information about OSPFv2-enabled interfaces on a particular router.</a:t>
            </a:r>
          </a:p>
        </p:txBody>
      </p:sp>
      <p:pic>
        <p:nvPicPr>
          <p:cNvPr id="2" name="Picture 1"/>
          <p:cNvPicPr>
            <a:picLocks noChangeAspect="1"/>
          </p:cNvPicPr>
          <p:nvPr/>
        </p:nvPicPr>
        <p:blipFill>
          <a:blip r:embed="rId3"/>
          <a:stretch>
            <a:fillRect/>
          </a:stretch>
        </p:blipFill>
        <p:spPr>
          <a:xfrm>
            <a:off x="1900641" y="2371079"/>
            <a:ext cx="5048250" cy="1238250"/>
          </a:xfrm>
          <a:prstGeom prst="rect">
            <a:avLst/>
          </a:prstGeom>
        </p:spPr>
      </p:pic>
    </p:spTree>
    <p:extLst>
      <p:ext uri="{BB962C8B-B14F-4D97-AF65-F5344CB8AC3E}">
        <p14:creationId xmlns:p14="http://schemas.microsoft.com/office/powerpoint/2010/main" val="236125773"/>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Lab - Configuring Basic Single-Area OSPFv2</a:t>
            </a:r>
          </a:p>
        </p:txBody>
      </p:sp>
      <p:pic>
        <p:nvPicPr>
          <p:cNvPr id="5" name="Picture 4"/>
          <p:cNvPicPr>
            <a:picLocks noChangeAspect="1"/>
          </p:cNvPicPr>
          <p:nvPr/>
        </p:nvPicPr>
        <p:blipFill>
          <a:blip r:embed="rId3"/>
          <a:stretch>
            <a:fillRect/>
          </a:stretch>
        </p:blipFill>
        <p:spPr>
          <a:xfrm>
            <a:off x="1852047" y="837494"/>
            <a:ext cx="4732921" cy="3492343"/>
          </a:xfrm>
          <a:prstGeom prst="rect">
            <a:avLst/>
          </a:prstGeom>
        </p:spPr>
      </p:pic>
    </p:spTree>
    <p:extLst>
      <p:ext uri="{BB962C8B-B14F-4D97-AF65-F5344CB8AC3E}">
        <p14:creationId xmlns:p14="http://schemas.microsoft.com/office/powerpoint/2010/main" val="1783570935"/>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8</a:t>
            </a:r>
            <a:r>
              <a:rPr lang="en-US" sz="4000" dirty="0" smtClean="0"/>
              <a:t>.3 Single-Area OSPFv3</a:t>
            </a:r>
            <a:endParaRPr lang="en-US" sz="4000" dirty="0"/>
          </a:p>
        </p:txBody>
      </p:sp>
    </p:spTree>
    <p:extLst>
      <p:ext uri="{BB962C8B-B14F-4D97-AF65-F5344CB8AC3E}">
        <p14:creationId xmlns:p14="http://schemas.microsoft.com/office/powerpoint/2010/main" val="1698786842"/>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OSPFv2 vs. OSPFv3</a:t>
            </a:r>
            <a:r>
              <a:rPr lang="en-US" altLang="en-US" dirty="0" smtClean="0"/>
              <a:t/>
            </a:r>
            <a:br>
              <a:rPr lang="en-US" altLang="en-US" dirty="0" smtClean="0"/>
            </a:br>
            <a:r>
              <a:rPr lang="en-US" altLang="en-US" dirty="0" err="1" smtClean="0"/>
              <a:t>OSPFv3</a:t>
            </a:r>
            <a:endParaRPr lang="en-US" altLang="en-US" dirty="0" smtClean="0"/>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OSPFv3 is used to exchange IPv6 prefixes and build an IPv6 routing table.</a:t>
            </a:r>
          </a:p>
          <a:p>
            <a:r>
              <a:rPr lang="en-US" altLang="ja-JP" dirty="0" smtClean="0"/>
              <a:t>OSPFv3 builds three OSPF tables – neighbor table, topology table, and routing table.</a:t>
            </a:r>
          </a:p>
        </p:txBody>
      </p:sp>
      <p:pic>
        <p:nvPicPr>
          <p:cNvPr id="3" name="Picture 2"/>
          <p:cNvPicPr>
            <a:picLocks noChangeAspect="1"/>
          </p:cNvPicPr>
          <p:nvPr/>
        </p:nvPicPr>
        <p:blipFill>
          <a:blip r:embed="rId3"/>
          <a:stretch>
            <a:fillRect/>
          </a:stretch>
        </p:blipFill>
        <p:spPr>
          <a:xfrm>
            <a:off x="1371599" y="1661608"/>
            <a:ext cx="5885562" cy="3083537"/>
          </a:xfrm>
          <a:prstGeom prst="rect">
            <a:avLst/>
          </a:prstGeom>
        </p:spPr>
      </p:pic>
    </p:spTree>
    <p:extLst>
      <p:ext uri="{BB962C8B-B14F-4D97-AF65-F5344CB8AC3E}">
        <p14:creationId xmlns:p14="http://schemas.microsoft.com/office/powerpoint/2010/main" val="3523882129"/>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OSPFv2 vs. OSPFv3</a:t>
            </a:r>
            <a:r>
              <a:rPr lang="en-US" altLang="en-US" dirty="0" smtClean="0"/>
              <a:t/>
            </a:r>
            <a:br>
              <a:rPr lang="en-US" altLang="en-US" dirty="0" smtClean="0"/>
            </a:br>
            <a:r>
              <a:rPr lang="en-US" altLang="en-US" dirty="0" smtClean="0"/>
              <a:t>Similarities Between OSPFv2 and OSPFv3</a:t>
            </a:r>
          </a:p>
        </p:txBody>
      </p:sp>
      <p:graphicFrame>
        <p:nvGraphicFramePr>
          <p:cNvPr id="5" name="Table 4"/>
          <p:cNvGraphicFramePr>
            <a:graphicFrameLocks noGrp="1"/>
          </p:cNvGraphicFramePr>
          <p:nvPr>
            <p:extLst>
              <p:ext uri="{D42A27DB-BD31-4B8C-83A1-F6EECF244321}">
                <p14:modId xmlns:p14="http://schemas.microsoft.com/office/powerpoint/2010/main" val="319558008"/>
              </p:ext>
            </p:extLst>
          </p:nvPr>
        </p:nvGraphicFramePr>
        <p:xfrm>
          <a:off x="1015140" y="1079858"/>
          <a:ext cx="6927741" cy="2709907"/>
        </p:xfrm>
        <a:graphic>
          <a:graphicData uri="http://schemas.openxmlformats.org/drawingml/2006/table">
            <a:tbl>
              <a:tblPr firstRow="1" bandRow="1">
                <a:tableStyleId>{7DF18680-E054-41AD-8BC1-D1AEF772440D}</a:tableStyleId>
              </a:tblPr>
              <a:tblGrid>
                <a:gridCol w="1518833">
                  <a:extLst>
                    <a:ext uri="{9D8B030D-6E8A-4147-A177-3AD203B41FA5}">
                      <a16:colId xmlns:a16="http://schemas.microsoft.com/office/drawing/2014/main" val="20000"/>
                    </a:ext>
                  </a:extLst>
                </a:gridCol>
                <a:gridCol w="5408908">
                  <a:extLst>
                    <a:ext uri="{9D8B030D-6E8A-4147-A177-3AD203B41FA5}">
                      <a16:colId xmlns:a16="http://schemas.microsoft.com/office/drawing/2014/main" val="20001"/>
                    </a:ext>
                  </a:extLst>
                </a:gridCol>
              </a:tblGrid>
              <a:tr h="0">
                <a:tc>
                  <a:txBody>
                    <a:bodyPr/>
                    <a:lstStyle/>
                    <a:p>
                      <a:r>
                        <a:rPr lang="en-US" sz="1200" dirty="0" smtClean="0"/>
                        <a:t>Feature</a:t>
                      </a:r>
                      <a:endParaRPr lang="en-US" sz="1200" dirty="0"/>
                    </a:p>
                  </a:txBody>
                  <a:tcPr/>
                </a:tc>
                <a:tc>
                  <a:txBody>
                    <a:bodyPr/>
                    <a:lstStyle/>
                    <a:p>
                      <a:r>
                        <a:rPr lang="en-US" sz="1200" dirty="0" smtClean="0"/>
                        <a:t>Comments</a:t>
                      </a:r>
                      <a:endParaRPr lang="en-US" sz="1200" dirty="0"/>
                    </a:p>
                  </a:txBody>
                  <a:tcPr/>
                </a:tc>
                <a:extLst>
                  <a:ext uri="{0D108BD9-81ED-4DB2-BD59-A6C34878D82A}">
                    <a16:rowId xmlns:a16="http://schemas.microsoft.com/office/drawing/2014/main" val="10000"/>
                  </a:ext>
                </a:extLst>
              </a:tr>
              <a:tr h="214436">
                <a:tc>
                  <a:txBody>
                    <a:bodyPr/>
                    <a:lstStyle/>
                    <a:p>
                      <a:r>
                        <a:rPr lang="en-US" sz="1200" dirty="0" smtClean="0"/>
                        <a:t>Link-State</a:t>
                      </a:r>
                      <a:endParaRPr lang="en-US" sz="1200" dirty="0"/>
                    </a:p>
                  </a:txBody>
                  <a:tcPr/>
                </a:tc>
                <a:tc>
                  <a:txBody>
                    <a:bodyPr/>
                    <a:lstStyle/>
                    <a:p>
                      <a:r>
                        <a:rPr lang="en-US" sz="1200" dirty="0" smtClean="0"/>
                        <a:t>Both are this type of routing protocol</a:t>
                      </a:r>
                      <a:endParaRPr lang="en-US" sz="1200" dirty="0"/>
                    </a:p>
                  </a:txBody>
                  <a:tcPr/>
                </a:tc>
                <a:extLst>
                  <a:ext uri="{0D108BD9-81ED-4DB2-BD59-A6C34878D82A}">
                    <a16:rowId xmlns:a16="http://schemas.microsoft.com/office/drawing/2014/main" val="10001"/>
                  </a:ext>
                </a:extLst>
              </a:tr>
              <a:tr h="214436">
                <a:tc>
                  <a:txBody>
                    <a:bodyPr/>
                    <a:lstStyle/>
                    <a:p>
                      <a:r>
                        <a:rPr lang="en-US" sz="1200" dirty="0" smtClean="0"/>
                        <a:t>Routing algorithm</a:t>
                      </a:r>
                      <a:endParaRPr lang="en-US" sz="1200" dirty="0"/>
                    </a:p>
                  </a:txBody>
                  <a:tcPr/>
                </a:tc>
                <a:tc>
                  <a:txBody>
                    <a:bodyPr/>
                    <a:lstStyle/>
                    <a:p>
                      <a:r>
                        <a:rPr lang="en-US" sz="1200" dirty="0" smtClean="0"/>
                        <a:t>Shortest Path First (SPF)</a:t>
                      </a:r>
                      <a:endParaRPr lang="en-US" sz="1200" dirty="0"/>
                    </a:p>
                  </a:txBody>
                  <a:tcPr/>
                </a:tc>
                <a:extLst>
                  <a:ext uri="{0D108BD9-81ED-4DB2-BD59-A6C34878D82A}">
                    <a16:rowId xmlns:a16="http://schemas.microsoft.com/office/drawing/2014/main" val="10002"/>
                  </a:ext>
                </a:extLst>
              </a:tr>
              <a:tr h="214436">
                <a:tc>
                  <a:txBody>
                    <a:bodyPr/>
                    <a:lstStyle/>
                    <a:p>
                      <a:r>
                        <a:rPr lang="en-US" sz="1200" dirty="0" smtClean="0"/>
                        <a:t>Metric</a:t>
                      </a:r>
                      <a:endParaRPr lang="en-US" sz="1200" dirty="0"/>
                    </a:p>
                  </a:txBody>
                  <a:tcPr/>
                </a:tc>
                <a:tc>
                  <a:txBody>
                    <a:bodyPr/>
                    <a:lstStyle/>
                    <a:p>
                      <a:r>
                        <a:rPr lang="en-US" sz="1200" dirty="0" smtClean="0"/>
                        <a:t>Cost</a:t>
                      </a:r>
                      <a:endParaRPr lang="en-US" sz="1200" dirty="0"/>
                    </a:p>
                  </a:txBody>
                  <a:tcPr/>
                </a:tc>
                <a:extLst>
                  <a:ext uri="{0D108BD9-81ED-4DB2-BD59-A6C34878D82A}">
                    <a16:rowId xmlns:a16="http://schemas.microsoft.com/office/drawing/2014/main" val="10003"/>
                  </a:ext>
                </a:extLst>
              </a:tr>
              <a:tr h="292930">
                <a:tc>
                  <a:txBody>
                    <a:bodyPr/>
                    <a:lstStyle/>
                    <a:p>
                      <a:r>
                        <a:rPr lang="en-US" sz="1200" dirty="0" smtClean="0"/>
                        <a:t>Areas</a:t>
                      </a:r>
                      <a:endParaRPr lang="en-US" sz="1200" dirty="0"/>
                    </a:p>
                  </a:txBody>
                  <a:tcPr/>
                </a:tc>
                <a:tc>
                  <a:txBody>
                    <a:bodyPr/>
                    <a:lstStyle/>
                    <a:p>
                      <a:r>
                        <a:rPr lang="en-US" sz="1200" dirty="0" smtClean="0"/>
                        <a:t>Both use and support a two-level hierarchy with areas</a:t>
                      </a:r>
                      <a:r>
                        <a:rPr lang="en-US" sz="1200" baseline="0" dirty="0" smtClean="0"/>
                        <a:t> connecting to Area 0</a:t>
                      </a:r>
                      <a:endParaRPr lang="en-US" sz="1200" dirty="0"/>
                    </a:p>
                  </a:txBody>
                  <a:tcPr/>
                </a:tc>
                <a:extLst>
                  <a:ext uri="{0D108BD9-81ED-4DB2-BD59-A6C34878D82A}">
                    <a16:rowId xmlns:a16="http://schemas.microsoft.com/office/drawing/2014/main" val="10004"/>
                  </a:ext>
                </a:extLst>
              </a:tr>
              <a:tr h="214436">
                <a:tc>
                  <a:txBody>
                    <a:bodyPr/>
                    <a:lstStyle/>
                    <a:p>
                      <a:r>
                        <a:rPr lang="en-US" sz="1200" dirty="0" smtClean="0"/>
                        <a:t>Packet types</a:t>
                      </a:r>
                      <a:endParaRPr lang="en-US" sz="1200" dirty="0"/>
                    </a:p>
                  </a:txBody>
                  <a:tcPr/>
                </a:tc>
                <a:tc>
                  <a:txBody>
                    <a:bodyPr/>
                    <a:lstStyle/>
                    <a:p>
                      <a:r>
                        <a:rPr lang="en-US" sz="1200" dirty="0" smtClean="0"/>
                        <a:t>Both</a:t>
                      </a:r>
                      <a:r>
                        <a:rPr lang="en-US" sz="1200" baseline="0" dirty="0" smtClean="0"/>
                        <a:t> use the same Hello, DBD, LSR, LSU, and </a:t>
                      </a:r>
                      <a:r>
                        <a:rPr lang="en-US" sz="1200" baseline="0" dirty="0" err="1" smtClean="0"/>
                        <a:t>LSAck</a:t>
                      </a:r>
                      <a:r>
                        <a:rPr lang="en-US" sz="1200" baseline="0" dirty="0" smtClean="0"/>
                        <a:t> packets</a:t>
                      </a:r>
                      <a:endParaRPr lang="en-US" sz="1200" dirty="0"/>
                    </a:p>
                  </a:txBody>
                  <a:tcPr/>
                </a:tc>
                <a:extLst>
                  <a:ext uri="{0D108BD9-81ED-4DB2-BD59-A6C34878D82A}">
                    <a16:rowId xmlns:a16="http://schemas.microsoft.com/office/drawing/2014/main" val="10005"/>
                  </a:ext>
                </a:extLst>
              </a:tr>
              <a:tr h="348459">
                <a:tc>
                  <a:txBody>
                    <a:bodyPr/>
                    <a:lstStyle/>
                    <a:p>
                      <a:r>
                        <a:rPr lang="en-US" sz="1200" dirty="0" smtClean="0"/>
                        <a:t>Neighbor discovery</a:t>
                      </a:r>
                      <a:endParaRPr lang="en-US" sz="1200" dirty="0"/>
                    </a:p>
                  </a:txBody>
                  <a:tcPr/>
                </a:tc>
                <a:tc>
                  <a:txBody>
                    <a:bodyPr/>
                    <a:lstStyle/>
                    <a:p>
                      <a:r>
                        <a:rPr lang="en-US" sz="1200" dirty="0" smtClean="0"/>
                        <a:t>Transitions through the same states using Hello packets</a:t>
                      </a:r>
                      <a:endParaRPr lang="en-US" sz="1200" dirty="0"/>
                    </a:p>
                  </a:txBody>
                  <a:tcPr/>
                </a:tc>
                <a:extLst>
                  <a:ext uri="{0D108BD9-81ED-4DB2-BD59-A6C34878D82A}">
                    <a16:rowId xmlns:a16="http://schemas.microsoft.com/office/drawing/2014/main" val="10006"/>
                  </a:ext>
                </a:extLst>
              </a:tr>
              <a:tr h="348459">
                <a:tc>
                  <a:txBody>
                    <a:bodyPr/>
                    <a:lstStyle/>
                    <a:p>
                      <a:r>
                        <a:rPr lang="en-US" sz="1200" dirty="0" smtClean="0"/>
                        <a:t>DR/BDR</a:t>
                      </a:r>
                      <a:endParaRPr lang="en-US" sz="1200" dirty="0"/>
                    </a:p>
                  </a:txBody>
                  <a:tcPr/>
                </a:tc>
                <a:tc>
                  <a:txBody>
                    <a:bodyPr/>
                    <a:lstStyle/>
                    <a:p>
                      <a:r>
                        <a:rPr lang="en-US" sz="1200" dirty="0" smtClean="0"/>
                        <a:t>Function and election process is the same</a:t>
                      </a:r>
                      <a:endParaRPr lang="en-US" sz="1200" dirty="0"/>
                    </a:p>
                  </a:txBody>
                  <a:tcPr/>
                </a:tc>
                <a:extLst>
                  <a:ext uri="{0D108BD9-81ED-4DB2-BD59-A6C34878D82A}">
                    <a16:rowId xmlns:a16="http://schemas.microsoft.com/office/drawing/2014/main" val="10007"/>
                  </a:ext>
                </a:extLst>
              </a:tr>
              <a:tr h="348459">
                <a:tc>
                  <a:txBody>
                    <a:bodyPr/>
                    <a:lstStyle/>
                    <a:p>
                      <a:r>
                        <a:rPr lang="en-US" sz="1200" dirty="0" smtClean="0"/>
                        <a:t>Router ID</a:t>
                      </a:r>
                      <a:endParaRPr lang="en-US" sz="1200" dirty="0"/>
                    </a:p>
                  </a:txBody>
                  <a:tcPr/>
                </a:tc>
                <a:tc>
                  <a:txBody>
                    <a:bodyPr/>
                    <a:lstStyle/>
                    <a:p>
                      <a:r>
                        <a:rPr lang="en-US" sz="1200" dirty="0" smtClean="0"/>
                        <a:t>Both</a:t>
                      </a:r>
                      <a:r>
                        <a:rPr lang="en-US" sz="1200" baseline="0" dirty="0" smtClean="0"/>
                        <a:t> use a 32-bit router ID; determined by the same process</a:t>
                      </a:r>
                      <a:endParaRPr lang="en-US" sz="12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8122995"/>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OSPFv2 vs. OSPFv3</a:t>
            </a:r>
            <a:r>
              <a:rPr lang="en-US" altLang="en-US" dirty="0" smtClean="0"/>
              <a:t/>
            </a:r>
            <a:br>
              <a:rPr lang="en-US" altLang="en-US" dirty="0" smtClean="0"/>
            </a:br>
            <a:r>
              <a:rPr lang="en-US" altLang="en-US" dirty="0" smtClean="0"/>
              <a:t>Differences Between OSPFv2 and OSPFv3</a:t>
            </a:r>
          </a:p>
        </p:txBody>
      </p:sp>
      <p:graphicFrame>
        <p:nvGraphicFramePr>
          <p:cNvPr id="5" name="Table 4"/>
          <p:cNvGraphicFramePr>
            <a:graphicFrameLocks noGrp="1"/>
          </p:cNvGraphicFramePr>
          <p:nvPr>
            <p:extLst>
              <p:ext uri="{D42A27DB-BD31-4B8C-83A1-F6EECF244321}">
                <p14:modId xmlns:p14="http://schemas.microsoft.com/office/powerpoint/2010/main" val="1130423930"/>
              </p:ext>
            </p:extLst>
          </p:nvPr>
        </p:nvGraphicFramePr>
        <p:xfrm>
          <a:off x="650929" y="800889"/>
          <a:ext cx="7377192" cy="3457419"/>
        </p:xfrm>
        <a:graphic>
          <a:graphicData uri="http://schemas.openxmlformats.org/drawingml/2006/table">
            <a:tbl>
              <a:tblPr firstRow="1" bandRow="1">
                <a:tableStyleId>{7DF18680-E054-41AD-8BC1-D1AEF772440D}</a:tableStyleId>
              </a:tblPr>
              <a:tblGrid>
                <a:gridCol w="1247613">
                  <a:extLst>
                    <a:ext uri="{9D8B030D-6E8A-4147-A177-3AD203B41FA5}">
                      <a16:colId xmlns:a16="http://schemas.microsoft.com/office/drawing/2014/main" val="20000"/>
                    </a:ext>
                  </a:extLst>
                </a:gridCol>
                <a:gridCol w="3033628">
                  <a:extLst>
                    <a:ext uri="{9D8B030D-6E8A-4147-A177-3AD203B41FA5}">
                      <a16:colId xmlns:a16="http://schemas.microsoft.com/office/drawing/2014/main" val="20001"/>
                    </a:ext>
                  </a:extLst>
                </a:gridCol>
                <a:gridCol w="3095951">
                  <a:extLst>
                    <a:ext uri="{9D8B030D-6E8A-4147-A177-3AD203B41FA5}">
                      <a16:colId xmlns:a16="http://schemas.microsoft.com/office/drawing/2014/main" val="20002"/>
                    </a:ext>
                  </a:extLst>
                </a:gridCol>
              </a:tblGrid>
              <a:tr h="0">
                <a:tc>
                  <a:txBody>
                    <a:bodyPr/>
                    <a:lstStyle/>
                    <a:p>
                      <a:r>
                        <a:rPr lang="en-US" sz="1200" dirty="0" smtClean="0"/>
                        <a:t>Feature</a:t>
                      </a:r>
                      <a:endParaRPr lang="en-US" sz="1200" dirty="0"/>
                    </a:p>
                  </a:txBody>
                  <a:tcPr/>
                </a:tc>
                <a:tc>
                  <a:txBody>
                    <a:bodyPr/>
                    <a:lstStyle/>
                    <a:p>
                      <a:r>
                        <a:rPr lang="en-US" sz="1200" dirty="0" smtClean="0"/>
                        <a:t>OSPFv2</a:t>
                      </a:r>
                      <a:endParaRPr lang="en-US" sz="1200" dirty="0"/>
                    </a:p>
                  </a:txBody>
                  <a:tcPr/>
                </a:tc>
                <a:tc>
                  <a:txBody>
                    <a:bodyPr/>
                    <a:lstStyle/>
                    <a:p>
                      <a:r>
                        <a:rPr lang="en-US" sz="1200" dirty="0" smtClean="0"/>
                        <a:t>OSPFv3</a:t>
                      </a:r>
                      <a:endParaRPr lang="en-US" sz="1200" dirty="0"/>
                    </a:p>
                  </a:txBody>
                  <a:tcPr/>
                </a:tc>
                <a:extLst>
                  <a:ext uri="{0D108BD9-81ED-4DB2-BD59-A6C34878D82A}">
                    <a16:rowId xmlns:a16="http://schemas.microsoft.com/office/drawing/2014/main" val="10000"/>
                  </a:ext>
                </a:extLst>
              </a:tr>
              <a:tr h="214436">
                <a:tc>
                  <a:txBody>
                    <a:bodyPr/>
                    <a:lstStyle/>
                    <a:p>
                      <a:r>
                        <a:rPr lang="en-US" sz="1200" dirty="0" smtClean="0"/>
                        <a:t>Advertisements</a:t>
                      </a:r>
                      <a:endParaRPr lang="en-US" sz="1200" dirty="0"/>
                    </a:p>
                  </a:txBody>
                  <a:tcPr/>
                </a:tc>
                <a:tc>
                  <a:txBody>
                    <a:bodyPr/>
                    <a:lstStyle/>
                    <a:p>
                      <a:r>
                        <a:rPr lang="en-US" sz="1200" dirty="0" smtClean="0"/>
                        <a:t>IPv4 networks</a:t>
                      </a:r>
                      <a:endParaRPr lang="en-US" sz="1200" dirty="0"/>
                    </a:p>
                  </a:txBody>
                  <a:tcPr/>
                </a:tc>
                <a:tc>
                  <a:txBody>
                    <a:bodyPr/>
                    <a:lstStyle/>
                    <a:p>
                      <a:r>
                        <a:rPr lang="en-US" sz="1200" dirty="0" smtClean="0"/>
                        <a:t>IPv6 prefixes</a:t>
                      </a:r>
                      <a:endParaRPr lang="en-US" sz="1200" dirty="0"/>
                    </a:p>
                  </a:txBody>
                  <a:tcPr/>
                </a:tc>
                <a:extLst>
                  <a:ext uri="{0D108BD9-81ED-4DB2-BD59-A6C34878D82A}">
                    <a16:rowId xmlns:a16="http://schemas.microsoft.com/office/drawing/2014/main" val="10001"/>
                  </a:ext>
                </a:extLst>
              </a:tr>
              <a:tr h="214436">
                <a:tc>
                  <a:txBody>
                    <a:bodyPr/>
                    <a:lstStyle/>
                    <a:p>
                      <a:r>
                        <a:rPr lang="en-US" sz="1200" dirty="0" smtClean="0"/>
                        <a:t>Source address</a:t>
                      </a:r>
                      <a:endParaRPr lang="en-US" sz="1200" dirty="0"/>
                    </a:p>
                  </a:txBody>
                  <a:tcPr/>
                </a:tc>
                <a:tc>
                  <a:txBody>
                    <a:bodyPr/>
                    <a:lstStyle/>
                    <a:p>
                      <a:r>
                        <a:rPr lang="en-US" sz="1200" dirty="0" smtClean="0"/>
                        <a:t>IPv4 source address</a:t>
                      </a:r>
                      <a:endParaRPr lang="en-US" sz="1200" dirty="0"/>
                    </a:p>
                  </a:txBody>
                  <a:tcPr/>
                </a:tc>
                <a:tc>
                  <a:txBody>
                    <a:bodyPr/>
                    <a:lstStyle/>
                    <a:p>
                      <a:r>
                        <a:rPr lang="en-US" sz="1200" dirty="0" smtClean="0"/>
                        <a:t>IPv6</a:t>
                      </a:r>
                      <a:r>
                        <a:rPr lang="en-US" sz="1200" baseline="0" dirty="0" smtClean="0"/>
                        <a:t> link-local address</a:t>
                      </a:r>
                      <a:endParaRPr lang="en-US" sz="1200" dirty="0"/>
                    </a:p>
                  </a:txBody>
                  <a:tcPr/>
                </a:tc>
                <a:extLst>
                  <a:ext uri="{0D108BD9-81ED-4DB2-BD59-A6C34878D82A}">
                    <a16:rowId xmlns:a16="http://schemas.microsoft.com/office/drawing/2014/main" val="10002"/>
                  </a:ext>
                </a:extLst>
              </a:tr>
              <a:tr h="214436">
                <a:tc>
                  <a:txBody>
                    <a:bodyPr/>
                    <a:lstStyle/>
                    <a:p>
                      <a:r>
                        <a:rPr lang="en-US" sz="1200" dirty="0" smtClean="0"/>
                        <a:t>Destination address</a:t>
                      </a:r>
                      <a:endParaRPr lang="en-US" sz="1200" dirty="0"/>
                    </a:p>
                  </a:txBody>
                  <a:tcPr/>
                </a:tc>
                <a:tc>
                  <a:txBody>
                    <a:bodyPr/>
                    <a:lstStyle/>
                    <a:p>
                      <a:r>
                        <a:rPr lang="en-US" sz="1200" dirty="0" smtClean="0"/>
                        <a:t>Choice of:</a:t>
                      </a:r>
                    </a:p>
                    <a:p>
                      <a:pPr marL="171450" indent="-171450">
                        <a:buFont typeface="Arial" panose="020B0604020202020204" pitchFamily="34" charset="0"/>
                        <a:buChar char="•"/>
                      </a:pPr>
                      <a:r>
                        <a:rPr lang="en-US" sz="1200" dirty="0" smtClean="0"/>
                        <a:t>Neighbor IPv4 unicast address</a:t>
                      </a:r>
                    </a:p>
                    <a:p>
                      <a:pPr marL="171450" indent="-171450">
                        <a:buFont typeface="Arial" panose="020B0604020202020204" pitchFamily="34" charset="0"/>
                        <a:buChar char="•"/>
                      </a:pPr>
                      <a:r>
                        <a:rPr lang="en-US" sz="1200" dirty="0" smtClean="0"/>
                        <a:t>224.0.0.5</a:t>
                      </a:r>
                      <a:r>
                        <a:rPr lang="en-US" sz="1200" baseline="0" dirty="0" smtClean="0"/>
                        <a:t> all-OSPF-routers multicast address</a:t>
                      </a:r>
                    </a:p>
                    <a:p>
                      <a:pPr marL="171450" indent="-171450">
                        <a:buFont typeface="Arial" panose="020B0604020202020204" pitchFamily="34" charset="0"/>
                        <a:buChar char="•"/>
                      </a:pPr>
                      <a:r>
                        <a:rPr lang="en-US" sz="1200" baseline="0" dirty="0" smtClean="0"/>
                        <a:t>224.0.0.6 DR/BDR multicast address</a:t>
                      </a:r>
                      <a:endParaRPr lang="en-US" sz="1200" dirty="0"/>
                    </a:p>
                  </a:txBody>
                  <a:tcPr/>
                </a:tc>
                <a:tc>
                  <a:txBody>
                    <a:bodyPr/>
                    <a:lstStyle/>
                    <a:p>
                      <a:r>
                        <a:rPr lang="en-US" sz="1200" dirty="0" smtClean="0"/>
                        <a:t>Choice of:</a:t>
                      </a:r>
                    </a:p>
                    <a:p>
                      <a:pPr marL="171450" indent="-171450">
                        <a:buFont typeface="Arial" panose="020B0604020202020204" pitchFamily="34" charset="0"/>
                        <a:buChar char="•"/>
                      </a:pPr>
                      <a:r>
                        <a:rPr lang="en-US" sz="1200" dirty="0" smtClean="0"/>
                        <a:t>Neighbor IPv6 link-local address</a:t>
                      </a:r>
                    </a:p>
                    <a:p>
                      <a:pPr marL="171450" indent="-171450">
                        <a:buFont typeface="Arial" panose="020B0604020202020204" pitchFamily="34" charset="0"/>
                        <a:buChar char="•"/>
                      </a:pPr>
                      <a:r>
                        <a:rPr lang="en-US" sz="1200" dirty="0" smtClean="0"/>
                        <a:t>FF02::5</a:t>
                      </a:r>
                      <a:r>
                        <a:rPr lang="en-US" sz="1200" baseline="0" dirty="0" smtClean="0"/>
                        <a:t> all-OSPF-routers multicast address</a:t>
                      </a:r>
                    </a:p>
                    <a:p>
                      <a:pPr marL="171450" indent="-171450">
                        <a:buFont typeface="Arial" panose="020B0604020202020204" pitchFamily="34" charset="0"/>
                        <a:buChar char="•"/>
                      </a:pPr>
                      <a:r>
                        <a:rPr lang="en-US" sz="1200" baseline="0" dirty="0" smtClean="0"/>
                        <a:t>FF02::6 DR/BDR multicast address</a:t>
                      </a:r>
                      <a:endParaRPr lang="en-US" sz="1200" dirty="0" smtClean="0"/>
                    </a:p>
                  </a:txBody>
                  <a:tcPr/>
                </a:tc>
                <a:extLst>
                  <a:ext uri="{0D108BD9-81ED-4DB2-BD59-A6C34878D82A}">
                    <a16:rowId xmlns:a16="http://schemas.microsoft.com/office/drawing/2014/main" val="10003"/>
                  </a:ext>
                </a:extLst>
              </a:tr>
              <a:tr h="517272">
                <a:tc>
                  <a:txBody>
                    <a:bodyPr/>
                    <a:lstStyle/>
                    <a:p>
                      <a:r>
                        <a:rPr lang="en-US" sz="1200" dirty="0" smtClean="0"/>
                        <a:t>Advertise networks</a:t>
                      </a:r>
                      <a:endParaRPr lang="en-US" sz="1200" dirty="0"/>
                    </a:p>
                  </a:txBody>
                  <a:tcPr/>
                </a:tc>
                <a:tc>
                  <a:txBody>
                    <a:bodyPr/>
                    <a:lstStyle/>
                    <a:p>
                      <a:r>
                        <a:rPr lang="en-US" sz="1200" dirty="0" smtClean="0"/>
                        <a:t>Configured using the </a:t>
                      </a:r>
                      <a:r>
                        <a:rPr lang="en-US" sz="1200" b="1" dirty="0" smtClean="0"/>
                        <a:t>network </a:t>
                      </a:r>
                      <a:r>
                        <a:rPr lang="en-US" sz="1200" b="0" dirty="0" smtClean="0"/>
                        <a:t>router configuration command</a:t>
                      </a:r>
                      <a:endParaRPr lang="en-US" sz="1200" dirty="0"/>
                    </a:p>
                  </a:txBody>
                  <a:tcPr/>
                </a:tc>
                <a:tc>
                  <a:txBody>
                    <a:bodyPr/>
                    <a:lstStyle/>
                    <a:p>
                      <a:r>
                        <a:rPr lang="en-US" sz="1200" dirty="0" smtClean="0"/>
                        <a:t>Configured using the </a:t>
                      </a:r>
                      <a:r>
                        <a:rPr lang="en-US" sz="1200" b="1" dirty="0" smtClean="0"/>
                        <a:t>ipv6 </a:t>
                      </a:r>
                      <a:r>
                        <a:rPr lang="en-US" sz="1200" b="1" dirty="0" err="1" smtClean="0"/>
                        <a:t>ospf</a:t>
                      </a:r>
                      <a:r>
                        <a:rPr lang="en-US" sz="1200" b="1" dirty="0" smtClean="0"/>
                        <a:t> </a:t>
                      </a:r>
                      <a:r>
                        <a:rPr lang="en-US" sz="1200" b="0" i="1" dirty="0" smtClean="0"/>
                        <a:t>process-id </a:t>
                      </a:r>
                      <a:r>
                        <a:rPr lang="en-US" sz="1200" b="1" i="0" dirty="0" smtClean="0"/>
                        <a:t>area </a:t>
                      </a:r>
                      <a:r>
                        <a:rPr lang="en-US" sz="1200" b="0" i="1" dirty="0" smtClean="0"/>
                        <a:t>area-id</a:t>
                      </a:r>
                      <a:r>
                        <a:rPr lang="en-US" sz="1200" b="0" i="0" dirty="0" smtClean="0"/>
                        <a:t> interface configuration command</a:t>
                      </a:r>
                      <a:endParaRPr lang="en-US" sz="1200" dirty="0"/>
                    </a:p>
                  </a:txBody>
                  <a:tcPr/>
                </a:tc>
                <a:extLst>
                  <a:ext uri="{0D108BD9-81ED-4DB2-BD59-A6C34878D82A}">
                    <a16:rowId xmlns:a16="http://schemas.microsoft.com/office/drawing/2014/main" val="10004"/>
                  </a:ext>
                </a:extLst>
              </a:tr>
              <a:tr h="214436">
                <a:tc>
                  <a:txBody>
                    <a:bodyPr/>
                    <a:lstStyle/>
                    <a:p>
                      <a:r>
                        <a:rPr lang="en-US" sz="1200" dirty="0" smtClean="0"/>
                        <a:t>IP unicast routing</a:t>
                      </a:r>
                      <a:endParaRPr lang="en-US" sz="1200" dirty="0"/>
                    </a:p>
                  </a:txBody>
                  <a:tcPr/>
                </a:tc>
                <a:tc>
                  <a:txBody>
                    <a:bodyPr/>
                    <a:lstStyle/>
                    <a:p>
                      <a:r>
                        <a:rPr lang="en-US" sz="1200" dirty="0" smtClean="0"/>
                        <a:t>IPv4 unicast routing is enabled by default</a:t>
                      </a:r>
                      <a:endParaRPr lang="en-US" sz="1200" dirty="0"/>
                    </a:p>
                  </a:txBody>
                  <a:tcPr/>
                </a:tc>
                <a:tc>
                  <a:txBody>
                    <a:bodyPr/>
                    <a:lstStyle/>
                    <a:p>
                      <a:r>
                        <a:rPr lang="en-US" sz="1200" dirty="0" smtClean="0"/>
                        <a:t>IPv6 unicast forwarding is not enabled by default. Use the </a:t>
                      </a:r>
                      <a:r>
                        <a:rPr lang="en-US" sz="1200" b="1" dirty="0" smtClean="0"/>
                        <a:t>ipv6 unicast-routing </a:t>
                      </a:r>
                      <a:r>
                        <a:rPr lang="en-US" sz="1200" b="0" dirty="0" smtClean="0"/>
                        <a:t>global</a:t>
                      </a:r>
                      <a:r>
                        <a:rPr lang="en-US" sz="1200" b="0" baseline="0" dirty="0" smtClean="0"/>
                        <a:t> </a:t>
                      </a:r>
                      <a:r>
                        <a:rPr lang="en-US" sz="1200" b="0" dirty="0" smtClean="0"/>
                        <a:t>configuration command to enable.</a:t>
                      </a:r>
                      <a:endParaRPr lang="en-US" sz="1200" dirty="0"/>
                    </a:p>
                  </a:txBody>
                  <a:tcPr/>
                </a:tc>
                <a:extLst>
                  <a:ext uri="{0D108BD9-81ED-4DB2-BD59-A6C34878D82A}">
                    <a16:rowId xmlns:a16="http://schemas.microsoft.com/office/drawing/2014/main" val="10005"/>
                  </a:ext>
                </a:extLst>
              </a:tr>
              <a:tr h="348459">
                <a:tc>
                  <a:txBody>
                    <a:bodyPr/>
                    <a:lstStyle/>
                    <a:p>
                      <a:r>
                        <a:rPr lang="en-US" sz="1200" dirty="0" smtClean="0"/>
                        <a:t>Authentication</a:t>
                      </a:r>
                      <a:endParaRPr lang="en-US" sz="1200" dirty="0"/>
                    </a:p>
                  </a:txBody>
                  <a:tcPr/>
                </a:tc>
                <a:tc>
                  <a:txBody>
                    <a:bodyPr/>
                    <a:lstStyle/>
                    <a:p>
                      <a:r>
                        <a:rPr lang="en-US" sz="1200" dirty="0" smtClean="0"/>
                        <a:t>Plain</a:t>
                      </a:r>
                      <a:r>
                        <a:rPr lang="en-US" sz="1200" baseline="0" dirty="0" smtClean="0"/>
                        <a:t> text and MD5</a:t>
                      </a:r>
                      <a:endParaRPr lang="en-US" sz="1200" dirty="0"/>
                    </a:p>
                  </a:txBody>
                  <a:tcPr/>
                </a:tc>
                <a:tc>
                  <a:txBody>
                    <a:bodyPr/>
                    <a:lstStyle/>
                    <a:p>
                      <a:r>
                        <a:rPr lang="en-US" sz="1200" dirty="0" smtClean="0"/>
                        <a:t>IPv6 authentication (IPsec)</a:t>
                      </a:r>
                      <a:endParaRPr lang="en-US"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61317364"/>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OSPFv2 vs. OSPFv3</a:t>
            </a:r>
            <a:r>
              <a:rPr lang="en-US" altLang="en-US" dirty="0" smtClean="0"/>
              <a:t/>
            </a:r>
            <a:br>
              <a:rPr lang="en-US" altLang="en-US" dirty="0" smtClean="0"/>
            </a:br>
            <a:r>
              <a:rPr lang="en-US" altLang="en-US" dirty="0" smtClean="0"/>
              <a:t>Link-Local Addresses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An IPv6-link-local address enables a device to communicate with other IPv6-enabled devices on the same link and only on that link (subnet).</a:t>
            </a:r>
          </a:p>
          <a:p>
            <a:pPr lvl="1"/>
            <a:r>
              <a:rPr lang="en-US" altLang="ja-JP" dirty="0" smtClean="0"/>
              <a:t>Packets with a source or destination link-local address cannot be routed beyond the link from where the packet originated.</a:t>
            </a:r>
          </a:p>
          <a:p>
            <a:r>
              <a:rPr lang="en-US" altLang="ja-JP" dirty="0" smtClean="0"/>
              <a:t>IPv6 link-local address are used to exchange OSPFv3 messages</a:t>
            </a:r>
          </a:p>
        </p:txBody>
      </p:sp>
      <p:pic>
        <p:nvPicPr>
          <p:cNvPr id="2" name="Picture 1"/>
          <p:cNvPicPr>
            <a:picLocks noChangeAspect="1"/>
          </p:cNvPicPr>
          <p:nvPr/>
        </p:nvPicPr>
        <p:blipFill>
          <a:blip r:embed="rId3"/>
          <a:stretch>
            <a:fillRect/>
          </a:stretch>
        </p:blipFill>
        <p:spPr>
          <a:xfrm>
            <a:off x="2089353" y="2246007"/>
            <a:ext cx="4300618" cy="2643201"/>
          </a:xfrm>
          <a:prstGeom prst="rect">
            <a:avLst/>
          </a:prstGeom>
        </p:spPr>
      </p:pic>
    </p:spTree>
    <p:extLst>
      <p:ext uri="{BB962C8B-B14F-4D97-AF65-F5344CB8AC3E}">
        <p14:creationId xmlns:p14="http://schemas.microsoft.com/office/powerpoint/2010/main" val="3464266667"/>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err="1" smtClean="0"/>
              <a:t>OSPFv3</a:t>
            </a:r>
            <a:r>
              <a:rPr lang="en-US" altLang="en-US" dirty="0" smtClean="0"/>
              <a:t> Network Topology</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Be sure to turn on IPv6 routing and assign IPv6 addresses to interfaces before enabling OSPFv3.</a:t>
            </a:r>
          </a:p>
        </p:txBody>
      </p:sp>
      <p:pic>
        <p:nvPicPr>
          <p:cNvPr id="5" name="Picture 4"/>
          <p:cNvPicPr>
            <a:picLocks noChangeAspect="1"/>
          </p:cNvPicPr>
          <p:nvPr/>
        </p:nvPicPr>
        <p:blipFill>
          <a:blip r:embed="rId3"/>
          <a:stretch>
            <a:fillRect/>
          </a:stretch>
        </p:blipFill>
        <p:spPr>
          <a:xfrm>
            <a:off x="759416" y="1370138"/>
            <a:ext cx="3806287" cy="2930237"/>
          </a:xfrm>
          <a:prstGeom prst="rect">
            <a:avLst/>
          </a:prstGeom>
        </p:spPr>
      </p:pic>
      <p:sp>
        <p:nvSpPr>
          <p:cNvPr id="7" name="Rectangle 34"/>
          <p:cNvSpPr txBox="1">
            <a:spLocks noChangeArrowheads="1"/>
          </p:cNvSpPr>
          <p:nvPr/>
        </p:nvSpPr>
        <p:spPr bwMode="auto">
          <a:xfrm>
            <a:off x="1057376" y="4436247"/>
            <a:ext cx="3323335" cy="445719"/>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solidFill>
                  <a:srgbClr val="000000"/>
                </a:solidFill>
              </a:rPr>
              <a:t>The FE80 address on each router represents the link-local address assigned to each router.</a:t>
            </a: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pic>
        <p:nvPicPr>
          <p:cNvPr id="6" name="Picture 5"/>
          <p:cNvPicPr>
            <a:picLocks noChangeAspect="1"/>
          </p:cNvPicPr>
          <p:nvPr/>
        </p:nvPicPr>
        <p:blipFill>
          <a:blip r:embed="rId4"/>
          <a:stretch>
            <a:fillRect/>
          </a:stretch>
        </p:blipFill>
        <p:spPr>
          <a:xfrm>
            <a:off x="4730000" y="1340604"/>
            <a:ext cx="4243518" cy="3123229"/>
          </a:xfrm>
          <a:prstGeom prst="rect">
            <a:avLst/>
          </a:prstGeom>
        </p:spPr>
      </p:pic>
    </p:spTree>
    <p:extLst>
      <p:ext uri="{BB962C8B-B14F-4D97-AF65-F5344CB8AC3E}">
        <p14:creationId xmlns:p14="http://schemas.microsoft.com/office/powerpoint/2010/main" val="4033856919"/>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err="1" smtClean="0"/>
              <a:t>OSPFv3</a:t>
            </a:r>
            <a:r>
              <a:rPr lang="en-US" altLang="en-US" dirty="0" smtClean="0"/>
              <a:t> Network Topology (Cont.)</a:t>
            </a:r>
          </a:p>
        </p:txBody>
      </p:sp>
      <p:sp>
        <p:nvSpPr>
          <p:cNvPr id="4" name="Rectangle 6"/>
          <p:cNvSpPr>
            <a:spLocks noGrp="1" noChangeArrowheads="1"/>
          </p:cNvSpPr>
          <p:nvPr>
            <p:ph idx="1"/>
          </p:nvPr>
        </p:nvSpPr>
        <p:spPr>
          <a:xfrm>
            <a:off x="480447" y="809071"/>
            <a:ext cx="8226583" cy="4181383"/>
          </a:xfrm>
        </p:spPr>
        <p:txBody>
          <a:bodyPr/>
          <a:lstStyle/>
          <a:p>
            <a:pPr marL="0" indent="0">
              <a:buNone/>
            </a:pPr>
            <a:r>
              <a:rPr lang="en-US" altLang="ja-JP" dirty="0" smtClean="0"/>
              <a:t>Steps to Configure OSPFv3</a:t>
            </a:r>
          </a:p>
          <a:p>
            <a:pPr marL="342900" indent="-342900">
              <a:buFont typeface="+mj-lt"/>
              <a:buAutoNum type="arabicPeriod"/>
            </a:pPr>
            <a:r>
              <a:rPr lang="en-US" altLang="ja-JP" dirty="0" smtClean="0"/>
              <a:t>Enable IPv6 unicast routing in global configuration mode – </a:t>
            </a:r>
            <a:r>
              <a:rPr lang="en-US" altLang="ja-JP" b="1" dirty="0" smtClean="0"/>
              <a:t>ipv6 unicast-routing</a:t>
            </a:r>
          </a:p>
          <a:p>
            <a:pPr marL="342900" indent="-342900">
              <a:buFont typeface="+mj-lt"/>
              <a:buAutoNum type="arabicPeriod"/>
            </a:pPr>
            <a:r>
              <a:rPr lang="en-US" altLang="ja-JP" dirty="0" smtClean="0"/>
              <a:t>(Optional) Configure link-local addresses.</a:t>
            </a:r>
          </a:p>
          <a:p>
            <a:pPr marL="342900" indent="-342900">
              <a:buFont typeface="+mj-lt"/>
              <a:buAutoNum type="arabicPeriod"/>
            </a:pPr>
            <a:r>
              <a:rPr lang="en-US" altLang="ja-JP" dirty="0" smtClean="0"/>
              <a:t>Configure a 32-bit router ID in OSPFv3 router configuration mode – </a:t>
            </a:r>
            <a:r>
              <a:rPr lang="en-US" altLang="ja-JP" b="1" dirty="0" smtClean="0"/>
              <a:t>router-id </a:t>
            </a:r>
            <a:r>
              <a:rPr lang="en-US" altLang="ja-JP" i="1" dirty="0" smtClean="0"/>
              <a:t>rid</a:t>
            </a:r>
            <a:endParaRPr lang="en-US" altLang="ja-JP" dirty="0" smtClean="0"/>
          </a:p>
          <a:p>
            <a:pPr marL="342900" indent="-342900">
              <a:buFont typeface="+mj-lt"/>
              <a:buAutoNum type="arabicPeriod"/>
            </a:pPr>
            <a:r>
              <a:rPr lang="en-US" altLang="ja-JP" dirty="0" smtClean="0"/>
              <a:t>Configure optional routing specifics such as adjusting the reference bandwidth.</a:t>
            </a:r>
          </a:p>
          <a:p>
            <a:pPr marL="342900" indent="-342900">
              <a:buFont typeface="+mj-lt"/>
              <a:buAutoNum type="arabicPeriod"/>
            </a:pPr>
            <a:r>
              <a:rPr lang="en-US" altLang="ja-JP" dirty="0" smtClean="0"/>
              <a:t>(Optional, but optimum) Configure OSPFv3 interface specific settings such as setting the interface bandwidth on serial links.</a:t>
            </a:r>
          </a:p>
          <a:p>
            <a:pPr marL="342900" indent="-342900">
              <a:buFont typeface="+mj-lt"/>
              <a:buAutoNum type="arabicPeriod"/>
            </a:pPr>
            <a:r>
              <a:rPr lang="en-US" altLang="ja-JP" dirty="0" smtClean="0"/>
              <a:t>Enable OSPFv3 routing in interface configuration mode – </a:t>
            </a:r>
            <a:r>
              <a:rPr lang="en-US" altLang="ja-JP" b="1" dirty="0" smtClean="0"/>
              <a:t>ipv6 </a:t>
            </a:r>
            <a:r>
              <a:rPr lang="en-US" altLang="ja-JP" b="1" dirty="0" err="1" smtClean="0"/>
              <a:t>ospf</a:t>
            </a:r>
            <a:r>
              <a:rPr lang="en-US" altLang="ja-JP" b="1" dirty="0" smtClean="0"/>
              <a:t> area</a:t>
            </a:r>
            <a:endParaRPr lang="en-US" altLang="ja-JP" dirty="0" smtClean="0"/>
          </a:p>
        </p:txBody>
      </p:sp>
    </p:spTree>
    <p:extLst>
      <p:ext uri="{BB962C8B-B14F-4D97-AF65-F5344CB8AC3E}">
        <p14:creationId xmlns:p14="http://schemas.microsoft.com/office/powerpoint/2010/main" val="1570415781"/>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Link-Local Addresses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Verify IPv6 addresses on interfaces.</a:t>
            </a:r>
          </a:p>
          <a:p>
            <a:r>
              <a:rPr lang="en-US" altLang="ja-JP" dirty="0" smtClean="0"/>
              <a:t>Remember that link-local addresses are automatically created when an IPv6 global unicast address is assigned to an interface. However, IPv6 global unicast addresses are not required. Link-local addresses are required for OSPFv3.</a:t>
            </a:r>
          </a:p>
          <a:p>
            <a:r>
              <a:rPr lang="en-US" altLang="ja-JP" dirty="0" smtClean="0"/>
              <a:t>Unless configured manually, Cisco routers create a link-local address using FE80::/10 prefix and the EUI-64 process by manipulating the 48-bit Ethernet MAC address.</a:t>
            </a:r>
          </a:p>
        </p:txBody>
      </p:sp>
      <p:pic>
        <p:nvPicPr>
          <p:cNvPr id="2" name="Picture 1"/>
          <p:cNvPicPr>
            <a:picLocks noChangeAspect="1"/>
          </p:cNvPicPr>
          <p:nvPr/>
        </p:nvPicPr>
        <p:blipFill>
          <a:blip r:embed="rId3"/>
          <a:stretch>
            <a:fillRect/>
          </a:stretch>
        </p:blipFill>
        <p:spPr>
          <a:xfrm>
            <a:off x="2058699" y="2657958"/>
            <a:ext cx="3713127" cy="2260815"/>
          </a:xfrm>
          <a:prstGeom prst="rect">
            <a:avLst/>
          </a:prstGeom>
        </p:spPr>
      </p:pic>
    </p:spTree>
    <p:extLst>
      <p:ext uri="{BB962C8B-B14F-4D97-AF65-F5344CB8AC3E}">
        <p14:creationId xmlns:p14="http://schemas.microsoft.com/office/powerpoint/2010/main" val="324671834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8: Activities (Cont.)</a:t>
            </a:r>
          </a:p>
        </p:txBody>
      </p:sp>
      <p:sp>
        <p:nvSpPr>
          <p:cNvPr id="8" name="Rectangle 34"/>
          <p:cNvSpPr txBox="1">
            <a:spLocks noChangeArrowheads="1"/>
          </p:cNvSpPr>
          <p:nvPr/>
        </p:nvSpPr>
        <p:spPr bwMode="auto">
          <a:xfrm>
            <a:off x="1167612" y="4290993"/>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718918922"/>
              </p:ext>
            </p:extLst>
          </p:nvPr>
        </p:nvGraphicFramePr>
        <p:xfrm>
          <a:off x="416584" y="1117730"/>
          <a:ext cx="8254717" cy="1524804"/>
        </p:xfrm>
        <a:graphic>
          <a:graphicData uri="http://schemas.openxmlformats.org/drawingml/2006/table">
            <a:tbl>
              <a:tblPr firstRow="1" bandRow="1">
                <a:tableStyleId>{5C22544A-7EE6-4342-B048-85BDC9FD1C3A}</a:tableStyleId>
              </a:tblPr>
              <a:tblGrid>
                <a:gridCol w="1148744">
                  <a:extLst>
                    <a:ext uri="{9D8B030D-6E8A-4147-A177-3AD203B41FA5}">
                      <a16:colId xmlns:a16="http://schemas.microsoft.com/office/drawing/2014/main" val="20000"/>
                    </a:ext>
                  </a:extLst>
                </a:gridCol>
                <a:gridCol w="1852048">
                  <a:extLst>
                    <a:ext uri="{9D8B030D-6E8A-4147-A177-3AD203B41FA5}">
                      <a16:colId xmlns:a16="http://schemas.microsoft.com/office/drawing/2014/main" val="20001"/>
                    </a:ext>
                  </a:extLst>
                </a:gridCol>
                <a:gridCol w="4083803">
                  <a:extLst>
                    <a:ext uri="{9D8B030D-6E8A-4147-A177-3AD203B41FA5}">
                      <a16:colId xmlns:a16="http://schemas.microsoft.com/office/drawing/2014/main" val="20002"/>
                    </a:ext>
                  </a:extLst>
                </a:gridCol>
                <a:gridCol w="1170122">
                  <a:extLst>
                    <a:ext uri="{9D8B030D-6E8A-4147-A177-3AD203B41FA5}">
                      <a16:colId xmlns:a16="http://schemas.microsoft.com/office/drawing/2014/main" val="20003"/>
                    </a:ext>
                  </a:extLst>
                </a:gridCol>
              </a:tblGrid>
              <a:tr h="0">
                <a:tc>
                  <a:txBody>
                    <a:bodyPr/>
                    <a:lstStyle/>
                    <a:p>
                      <a:r>
                        <a:rPr lang="en-US" sz="1200" dirty="0"/>
                        <a:t>Page #</a:t>
                      </a:r>
                    </a:p>
                  </a:txBody>
                  <a:tcPr/>
                </a:tc>
                <a:tc>
                  <a:txBody>
                    <a:bodyPr/>
                    <a:lstStyle/>
                    <a:p>
                      <a:r>
                        <a:rPr lang="en-US" sz="1200" dirty="0" smtClean="0"/>
                        <a:t>Activity Type</a:t>
                      </a:r>
                      <a:endParaRPr lang="en-US" sz="1200" dirty="0"/>
                    </a:p>
                  </a:txBody>
                  <a:tcPr/>
                </a:tc>
                <a:tc>
                  <a:txBody>
                    <a:bodyPr/>
                    <a:lstStyle/>
                    <a:p>
                      <a:r>
                        <a:rPr lang="en-US" sz="1200" dirty="0"/>
                        <a:t>Activity Name</a:t>
                      </a:r>
                    </a:p>
                  </a:txBody>
                  <a:tcPr/>
                </a:tc>
                <a:tc>
                  <a:txBody>
                    <a:bodyPr/>
                    <a:lstStyle/>
                    <a:p>
                      <a:r>
                        <a:rPr lang="en-US" sz="1200" dirty="0"/>
                        <a:t>Optional?</a:t>
                      </a:r>
                    </a:p>
                  </a:txBody>
                  <a:tcPr/>
                </a:tc>
                <a:extLst>
                  <a:ext uri="{0D108BD9-81ED-4DB2-BD59-A6C34878D82A}">
                    <a16:rowId xmlns:a16="http://schemas.microsoft.com/office/drawing/2014/main" val="10000"/>
                  </a:ext>
                </a:extLst>
              </a:tr>
              <a:tr h="312621">
                <a:tc>
                  <a:txBody>
                    <a:bodyPr/>
                    <a:lstStyle/>
                    <a:p>
                      <a:r>
                        <a:rPr lang="en-US" sz="1100" dirty="0" smtClean="0"/>
                        <a:t>8.3.3.5</a:t>
                      </a:r>
                      <a:endParaRPr lang="en-US" sz="1100" dirty="0"/>
                    </a:p>
                  </a:txBody>
                  <a:tcPr/>
                </a:tc>
                <a:tc>
                  <a:txBody>
                    <a:bodyPr/>
                    <a:lstStyle/>
                    <a:p>
                      <a:r>
                        <a:rPr lang="en-US" sz="1100" dirty="0" smtClean="0"/>
                        <a:t>Packet Tracer</a:t>
                      </a:r>
                      <a:endParaRPr lang="en-US" sz="1100" dirty="0"/>
                    </a:p>
                  </a:txBody>
                  <a:tcPr/>
                </a:tc>
                <a:tc>
                  <a:txBody>
                    <a:bodyPr/>
                    <a:lstStyle/>
                    <a:p>
                      <a:r>
                        <a:rPr lang="en-US" sz="1100" dirty="0" smtClean="0"/>
                        <a:t>Configuring Basic OSPFv3 in a Single Area</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08"/>
                  </a:ext>
                </a:extLst>
              </a:tr>
              <a:tr h="312621">
                <a:tc>
                  <a:txBody>
                    <a:bodyPr/>
                    <a:lstStyle/>
                    <a:p>
                      <a:r>
                        <a:rPr lang="en-US" sz="1100" dirty="0" smtClean="0"/>
                        <a:t>8.3.3.6</a:t>
                      </a:r>
                      <a:endParaRPr lang="en-US" sz="11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smtClean="0"/>
                        <a:t>Lab</a:t>
                      </a:r>
                    </a:p>
                  </a:txBody>
                  <a:tcPr/>
                </a:tc>
                <a:tc>
                  <a:txBody>
                    <a:bodyPr/>
                    <a:lstStyle/>
                    <a:p>
                      <a:r>
                        <a:rPr lang="en-US" sz="1100" dirty="0" smtClean="0"/>
                        <a:t>Configuring Basic Single Area OSPFv3</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09"/>
                  </a:ext>
                </a:extLst>
              </a:tr>
              <a:tr h="312621">
                <a:tc>
                  <a:txBody>
                    <a:bodyPr/>
                    <a:lstStyle/>
                    <a:p>
                      <a:r>
                        <a:rPr lang="en-US" sz="1100" dirty="0" smtClean="0"/>
                        <a:t>8.4.1.1</a:t>
                      </a:r>
                      <a:endParaRPr lang="en-US" sz="11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smtClean="0"/>
                        <a:t>Class Activity</a:t>
                      </a:r>
                    </a:p>
                  </a:txBody>
                  <a:tcPr/>
                </a:tc>
                <a:tc>
                  <a:txBody>
                    <a:bodyPr/>
                    <a:lstStyle/>
                    <a:p>
                      <a:r>
                        <a:rPr lang="en-US" sz="1100" dirty="0" smtClean="0"/>
                        <a:t>Stepping Through</a:t>
                      </a:r>
                      <a:r>
                        <a:rPr lang="en-US" sz="1100" baseline="0" dirty="0" smtClean="0"/>
                        <a:t> OSPFv3</a:t>
                      </a:r>
                      <a:endParaRPr lang="en-US" sz="1100" dirty="0"/>
                    </a:p>
                  </a:txBody>
                  <a:tcPr/>
                </a:tc>
                <a:tc>
                  <a:txBody>
                    <a:bodyPr/>
                    <a:lstStyle/>
                    <a:p>
                      <a:r>
                        <a:rPr lang="en-US" sz="1100" dirty="0" smtClean="0">
                          <a:solidFill>
                            <a:schemeClr val="tx1"/>
                          </a:solidFill>
                        </a:rPr>
                        <a:t>Optional</a:t>
                      </a:r>
                      <a:endParaRPr lang="en-US" sz="1100" dirty="0">
                        <a:solidFill>
                          <a:schemeClr val="tx1"/>
                        </a:solidFill>
                      </a:endParaRPr>
                    </a:p>
                  </a:txBody>
                  <a:tcPr/>
                </a:tc>
                <a:extLst>
                  <a:ext uri="{0D108BD9-81ED-4DB2-BD59-A6C34878D82A}">
                    <a16:rowId xmlns:a16="http://schemas.microsoft.com/office/drawing/2014/main" val="10010"/>
                  </a:ext>
                </a:extLst>
              </a:tr>
              <a:tr h="312621">
                <a:tc>
                  <a:txBody>
                    <a:bodyPr/>
                    <a:lstStyle/>
                    <a:p>
                      <a:r>
                        <a:rPr lang="en-US" sz="1100" dirty="0" smtClean="0"/>
                        <a:t>8.4.1.2</a:t>
                      </a:r>
                      <a:endParaRPr lang="en-US" sz="1100" dirty="0"/>
                    </a:p>
                  </a:txBody>
                  <a:tcPr/>
                </a:tc>
                <a:tc>
                  <a:txBody>
                    <a:bodyPr/>
                    <a:lstStyle/>
                    <a:p>
                      <a:r>
                        <a:rPr lang="en-US" sz="1100" dirty="0" smtClean="0"/>
                        <a:t>Packet Tracer</a:t>
                      </a:r>
                      <a:endParaRPr lang="en-US" sz="1100" dirty="0"/>
                    </a:p>
                  </a:txBody>
                  <a:tcPr/>
                </a:tc>
                <a:tc>
                  <a:txBody>
                    <a:bodyPr/>
                    <a:lstStyle/>
                    <a:p>
                      <a:r>
                        <a:rPr lang="en-US" sz="1100" dirty="0" smtClean="0"/>
                        <a:t>Skills Integration Challenge</a:t>
                      </a:r>
                      <a:endParaRPr lang="en-US" sz="1100" dirty="0"/>
                    </a:p>
                  </a:txBody>
                  <a:tcPr/>
                </a:tc>
                <a:tc>
                  <a:txBody>
                    <a:bodyPr/>
                    <a:lstStyle/>
                    <a:p>
                      <a:r>
                        <a:rPr lang="en-US" sz="1100" dirty="0" smtClean="0">
                          <a:solidFill>
                            <a:schemeClr val="tx1"/>
                          </a:solidFill>
                        </a:rPr>
                        <a:t>Recommended</a:t>
                      </a:r>
                      <a:endParaRPr lang="en-US" sz="1100" dirty="0">
                        <a:solidFill>
                          <a:schemeClr val="tx1"/>
                        </a:solidFill>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88582097"/>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Assigning Link-Local Addresses</a:t>
            </a:r>
          </a:p>
        </p:txBody>
      </p:sp>
      <p:sp>
        <p:nvSpPr>
          <p:cNvPr id="4" name="Rectangle 6"/>
          <p:cNvSpPr>
            <a:spLocks noGrp="1" noChangeArrowheads="1"/>
          </p:cNvSpPr>
          <p:nvPr>
            <p:ph idx="1"/>
          </p:nvPr>
        </p:nvSpPr>
        <p:spPr>
          <a:xfrm>
            <a:off x="472698" y="832318"/>
            <a:ext cx="8226583" cy="4181383"/>
          </a:xfrm>
        </p:spPr>
        <p:txBody>
          <a:bodyPr/>
          <a:lstStyle/>
          <a:p>
            <a:r>
              <a:rPr lang="en-US" altLang="ja-JP" dirty="0" smtClean="0"/>
              <a:t>Manually configuring link-local addresses make it easier to manage and verify OSPFv3 configurations.</a:t>
            </a:r>
          </a:p>
          <a:p>
            <a:pPr lvl="1"/>
            <a:r>
              <a:rPr lang="en-US" altLang="ja-JP" dirty="0" smtClean="0"/>
              <a:t>Use the </a:t>
            </a:r>
            <a:r>
              <a:rPr lang="en-US" altLang="ja-JP" b="1" dirty="0" smtClean="0"/>
              <a:t>ipv6 address link-local </a:t>
            </a:r>
            <a:r>
              <a:rPr lang="en-US" altLang="ja-JP" dirty="0" smtClean="0"/>
              <a:t>interface command to apply.</a:t>
            </a:r>
          </a:p>
          <a:p>
            <a:pPr lvl="1"/>
            <a:r>
              <a:rPr lang="en-US" altLang="ja-JP" dirty="0" smtClean="0"/>
              <a:t>Use the </a:t>
            </a:r>
            <a:r>
              <a:rPr lang="en-US" altLang="ja-JP" b="1" dirty="0" smtClean="0"/>
              <a:t>show ipv6 interface brief </a:t>
            </a:r>
            <a:r>
              <a:rPr lang="en-US" altLang="ja-JP" dirty="0" smtClean="0"/>
              <a:t>command to verify.</a:t>
            </a:r>
          </a:p>
        </p:txBody>
      </p:sp>
      <p:pic>
        <p:nvPicPr>
          <p:cNvPr id="3" name="Picture 2"/>
          <p:cNvPicPr>
            <a:picLocks noChangeAspect="1"/>
          </p:cNvPicPr>
          <p:nvPr/>
        </p:nvPicPr>
        <p:blipFill>
          <a:blip r:embed="rId3"/>
          <a:stretch>
            <a:fillRect/>
          </a:stretch>
        </p:blipFill>
        <p:spPr>
          <a:xfrm>
            <a:off x="4855247" y="2107770"/>
            <a:ext cx="3788609" cy="2332656"/>
          </a:xfrm>
          <a:prstGeom prst="rect">
            <a:avLst/>
          </a:prstGeom>
        </p:spPr>
      </p:pic>
      <p:pic>
        <p:nvPicPr>
          <p:cNvPr id="5" name="Picture 4"/>
          <p:cNvPicPr>
            <a:picLocks noChangeAspect="1"/>
          </p:cNvPicPr>
          <p:nvPr/>
        </p:nvPicPr>
        <p:blipFill>
          <a:blip r:embed="rId4"/>
          <a:stretch>
            <a:fillRect/>
          </a:stretch>
        </p:blipFill>
        <p:spPr>
          <a:xfrm>
            <a:off x="829160" y="2547163"/>
            <a:ext cx="3784816" cy="1565538"/>
          </a:xfrm>
          <a:prstGeom prst="rect">
            <a:avLst/>
          </a:prstGeom>
        </p:spPr>
      </p:pic>
    </p:spTree>
    <p:extLst>
      <p:ext uri="{BB962C8B-B14F-4D97-AF65-F5344CB8AC3E}">
        <p14:creationId xmlns:p14="http://schemas.microsoft.com/office/powerpoint/2010/main" val="1362543107"/>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Configuring the OSPFv3 Router ID</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ipv6 router </a:t>
            </a:r>
            <a:r>
              <a:rPr lang="en-US" altLang="ja-JP" b="1" dirty="0" err="1" smtClean="0"/>
              <a:t>ospf</a:t>
            </a:r>
            <a:r>
              <a:rPr lang="en-US" altLang="ja-JP" b="1" dirty="0" smtClean="0"/>
              <a:t> </a:t>
            </a:r>
            <a:r>
              <a:rPr lang="en-US" altLang="ja-JP" i="1" dirty="0" smtClean="0"/>
              <a:t>process-id </a:t>
            </a:r>
            <a:r>
              <a:rPr lang="en-US" altLang="ja-JP" dirty="0" smtClean="0"/>
              <a:t>global configuration command to enter router configuration mode.</a:t>
            </a:r>
          </a:p>
          <a:p>
            <a:r>
              <a:rPr lang="en-US" altLang="ja-JP" dirty="0" smtClean="0"/>
              <a:t>Use the </a:t>
            </a:r>
            <a:r>
              <a:rPr lang="en-US" altLang="ja-JP" b="1" dirty="0" smtClean="0"/>
              <a:t>router-id </a:t>
            </a:r>
            <a:r>
              <a:rPr lang="en-US" altLang="ja-JP" i="1" dirty="0" smtClean="0"/>
              <a:t>rid</a:t>
            </a:r>
            <a:r>
              <a:rPr lang="en-US" altLang="ja-JP" dirty="0" smtClean="0"/>
              <a:t> command in router configuration mode to assign a router ID and use the </a:t>
            </a:r>
            <a:r>
              <a:rPr lang="en-US" altLang="ja-JP" b="1" dirty="0" smtClean="0"/>
              <a:t>show ipv6 protocols </a:t>
            </a:r>
            <a:r>
              <a:rPr lang="en-US" altLang="ja-JP" dirty="0" smtClean="0"/>
              <a:t>command to verify.</a:t>
            </a:r>
          </a:p>
        </p:txBody>
      </p:sp>
      <p:pic>
        <p:nvPicPr>
          <p:cNvPr id="2" name="Picture 1"/>
          <p:cNvPicPr>
            <a:picLocks noChangeAspect="1"/>
          </p:cNvPicPr>
          <p:nvPr/>
        </p:nvPicPr>
        <p:blipFill rotWithShape="1">
          <a:blip r:embed="rId3"/>
          <a:srcRect l="3157"/>
          <a:stretch/>
        </p:blipFill>
        <p:spPr>
          <a:xfrm>
            <a:off x="519193" y="2105332"/>
            <a:ext cx="3219286" cy="2449232"/>
          </a:xfrm>
          <a:prstGeom prst="rect">
            <a:avLst/>
          </a:prstGeom>
        </p:spPr>
      </p:pic>
      <p:sp>
        <p:nvSpPr>
          <p:cNvPr id="7" name="TextBox 6"/>
          <p:cNvSpPr txBox="1"/>
          <p:nvPr/>
        </p:nvSpPr>
        <p:spPr>
          <a:xfrm>
            <a:off x="1227235" y="4603425"/>
            <a:ext cx="2050656" cy="24622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000" dirty="0" smtClean="0">
                <a:solidFill>
                  <a:srgbClr val="000000"/>
                </a:solidFill>
              </a:rPr>
              <a:t>Same process as OSPFv2</a:t>
            </a:r>
            <a:endParaRPr lang="en-US" sz="1000" dirty="0">
              <a:solidFill>
                <a:srgbClr val="000000"/>
              </a:solidFill>
            </a:endParaRPr>
          </a:p>
        </p:txBody>
      </p:sp>
      <p:pic>
        <p:nvPicPr>
          <p:cNvPr id="6" name="Picture 5"/>
          <p:cNvPicPr>
            <a:picLocks noChangeAspect="1"/>
          </p:cNvPicPr>
          <p:nvPr/>
        </p:nvPicPr>
        <p:blipFill>
          <a:blip r:embed="rId4"/>
          <a:stretch>
            <a:fillRect/>
          </a:stretch>
        </p:blipFill>
        <p:spPr>
          <a:xfrm>
            <a:off x="3898806" y="2100020"/>
            <a:ext cx="3296040" cy="2610092"/>
          </a:xfrm>
          <a:prstGeom prst="rect">
            <a:avLst/>
          </a:prstGeom>
        </p:spPr>
      </p:pic>
      <p:sp>
        <p:nvSpPr>
          <p:cNvPr id="9" name="Striped Right Arrow 8"/>
          <p:cNvSpPr/>
          <p:nvPr/>
        </p:nvSpPr>
        <p:spPr>
          <a:xfrm rot="20009305" flipH="1">
            <a:off x="6986147" y="1751165"/>
            <a:ext cx="1928879" cy="743847"/>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Notice the message</a:t>
            </a:r>
          </a:p>
        </p:txBody>
      </p:sp>
    </p:spTree>
    <p:extLst>
      <p:ext uri="{BB962C8B-B14F-4D97-AF65-F5344CB8AC3E}">
        <p14:creationId xmlns:p14="http://schemas.microsoft.com/office/powerpoint/2010/main" val="1732365814"/>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Modifying an OSPFv3 Router ID</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clear ipv6 </a:t>
            </a:r>
            <a:r>
              <a:rPr lang="en-US" altLang="ja-JP" b="1" dirty="0" err="1" smtClean="0"/>
              <a:t>ospf</a:t>
            </a:r>
            <a:r>
              <a:rPr lang="en-US" altLang="ja-JP" b="1" dirty="0" smtClean="0"/>
              <a:t> process </a:t>
            </a:r>
            <a:r>
              <a:rPr lang="en-US" altLang="ja-JP" dirty="0" smtClean="0"/>
              <a:t>privileged EXEC mode command after changing the router ID to complete the router ID change and force a router to renegotiate neighbor adjacencies using the new router ID.</a:t>
            </a:r>
          </a:p>
        </p:txBody>
      </p:sp>
      <p:sp>
        <p:nvSpPr>
          <p:cNvPr id="7" name="TextBox 6"/>
          <p:cNvSpPr txBox="1"/>
          <p:nvPr/>
        </p:nvSpPr>
        <p:spPr>
          <a:xfrm>
            <a:off x="832027" y="4293457"/>
            <a:ext cx="2050656" cy="246221"/>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b="1" dirty="0" smtClean="0">
                <a:solidFill>
                  <a:schemeClr val="bg1"/>
                </a:solidFill>
              </a:rPr>
              <a:t>Original router ID</a:t>
            </a:r>
            <a:endParaRPr lang="en-US" sz="1000" b="1" dirty="0">
              <a:solidFill>
                <a:schemeClr val="bg1"/>
              </a:solidFill>
            </a:endParaRPr>
          </a:p>
        </p:txBody>
      </p:sp>
      <p:pic>
        <p:nvPicPr>
          <p:cNvPr id="3" name="Picture 2"/>
          <p:cNvPicPr>
            <a:picLocks noChangeAspect="1"/>
          </p:cNvPicPr>
          <p:nvPr/>
        </p:nvPicPr>
        <p:blipFill>
          <a:blip r:embed="rId3"/>
          <a:stretch>
            <a:fillRect/>
          </a:stretch>
        </p:blipFill>
        <p:spPr>
          <a:xfrm>
            <a:off x="182250" y="2781946"/>
            <a:ext cx="3234319" cy="1408244"/>
          </a:xfrm>
          <a:prstGeom prst="rect">
            <a:avLst/>
          </a:prstGeom>
        </p:spPr>
      </p:pic>
      <p:pic>
        <p:nvPicPr>
          <p:cNvPr id="5" name="Picture 4"/>
          <p:cNvPicPr>
            <a:picLocks noChangeAspect="1"/>
          </p:cNvPicPr>
          <p:nvPr/>
        </p:nvPicPr>
        <p:blipFill>
          <a:blip r:embed="rId4"/>
          <a:stretch>
            <a:fillRect/>
          </a:stretch>
        </p:blipFill>
        <p:spPr>
          <a:xfrm>
            <a:off x="3628985" y="3446424"/>
            <a:ext cx="2655294" cy="733595"/>
          </a:xfrm>
          <a:prstGeom prst="rect">
            <a:avLst/>
          </a:prstGeom>
        </p:spPr>
      </p:pic>
      <p:pic>
        <p:nvPicPr>
          <p:cNvPr id="8" name="Picture 7"/>
          <p:cNvPicPr>
            <a:picLocks noChangeAspect="1"/>
          </p:cNvPicPr>
          <p:nvPr/>
        </p:nvPicPr>
        <p:blipFill>
          <a:blip r:embed="rId5"/>
          <a:stretch>
            <a:fillRect/>
          </a:stretch>
        </p:blipFill>
        <p:spPr>
          <a:xfrm>
            <a:off x="6388208" y="2595965"/>
            <a:ext cx="2620907" cy="1587849"/>
          </a:xfrm>
          <a:prstGeom prst="rect">
            <a:avLst/>
          </a:prstGeom>
        </p:spPr>
      </p:pic>
      <p:sp>
        <p:nvSpPr>
          <p:cNvPr id="11" name="TextBox 10"/>
          <p:cNvSpPr txBox="1"/>
          <p:nvPr/>
        </p:nvSpPr>
        <p:spPr>
          <a:xfrm>
            <a:off x="3967851" y="4293457"/>
            <a:ext cx="2050656" cy="246221"/>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b="1" dirty="0" smtClean="0">
                <a:solidFill>
                  <a:schemeClr val="bg1"/>
                </a:solidFill>
              </a:rPr>
              <a:t>Change the router ID.</a:t>
            </a:r>
            <a:endParaRPr lang="en-US" sz="1000" b="1" dirty="0">
              <a:solidFill>
                <a:schemeClr val="bg1"/>
              </a:solidFill>
            </a:endParaRPr>
          </a:p>
        </p:txBody>
      </p:sp>
      <p:sp>
        <p:nvSpPr>
          <p:cNvPr id="12" name="TextBox 11"/>
          <p:cNvSpPr txBox="1"/>
          <p:nvPr/>
        </p:nvSpPr>
        <p:spPr>
          <a:xfrm>
            <a:off x="6648772" y="4293457"/>
            <a:ext cx="2110352" cy="246221"/>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b="1" dirty="0" smtClean="0">
                <a:solidFill>
                  <a:schemeClr val="bg1"/>
                </a:solidFill>
              </a:rPr>
              <a:t>Complete the router ID change.</a:t>
            </a:r>
            <a:endParaRPr lang="en-US" sz="1000" b="1" dirty="0">
              <a:solidFill>
                <a:schemeClr val="bg1"/>
              </a:solidFill>
            </a:endParaRPr>
          </a:p>
        </p:txBody>
      </p:sp>
      <p:sp>
        <p:nvSpPr>
          <p:cNvPr id="10" name="Explosion 1 9"/>
          <p:cNvSpPr/>
          <p:nvPr/>
        </p:nvSpPr>
        <p:spPr>
          <a:xfrm>
            <a:off x="6741763" y="1232113"/>
            <a:ext cx="1952787" cy="1472339"/>
          </a:xfrm>
          <a:prstGeom prst="irregularSeal1">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Commonly forgotten step</a:t>
            </a:r>
            <a:endParaRPr lang="en-US" sz="1200" b="1" dirty="0">
              <a:solidFill>
                <a:schemeClr val="bg1"/>
              </a:solidFill>
            </a:endParaRPr>
          </a:p>
        </p:txBody>
      </p:sp>
    </p:spTree>
    <p:extLst>
      <p:ext uri="{BB962C8B-B14F-4D97-AF65-F5344CB8AC3E}">
        <p14:creationId xmlns:p14="http://schemas.microsoft.com/office/powerpoint/2010/main" val="4087590236"/>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Enabling OSPFv3 on Interfaces</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ipv6 </a:t>
            </a:r>
            <a:r>
              <a:rPr lang="en-US" altLang="ja-JP" b="1" dirty="0" err="1" smtClean="0"/>
              <a:t>ospf</a:t>
            </a:r>
            <a:r>
              <a:rPr lang="en-US" altLang="ja-JP" b="1" dirty="0" smtClean="0"/>
              <a:t> area </a:t>
            </a:r>
            <a:r>
              <a:rPr lang="en-US" altLang="ja-JP" dirty="0" smtClean="0"/>
              <a:t>interface configuration mode command to enable OSPFv3 on a specific interface. Ensure the interface is within an OSPF area.</a:t>
            </a:r>
          </a:p>
          <a:p>
            <a:r>
              <a:rPr lang="en-US" altLang="ja-JP" dirty="0" smtClean="0"/>
              <a:t>Use the </a:t>
            </a:r>
            <a:r>
              <a:rPr lang="en-US" altLang="ja-JP" b="1" dirty="0" smtClean="0"/>
              <a:t>show ipv6 </a:t>
            </a:r>
            <a:r>
              <a:rPr lang="en-US" altLang="ja-JP" b="1" dirty="0" err="1" smtClean="0"/>
              <a:t>ospf</a:t>
            </a:r>
            <a:r>
              <a:rPr lang="en-US" altLang="ja-JP" b="1" dirty="0" smtClean="0"/>
              <a:t> interfaces brief </a:t>
            </a:r>
            <a:r>
              <a:rPr lang="en-US" altLang="ja-JP" dirty="0" smtClean="0"/>
              <a:t>command to verify.</a:t>
            </a:r>
          </a:p>
        </p:txBody>
      </p:sp>
      <p:pic>
        <p:nvPicPr>
          <p:cNvPr id="2" name="Picture 1"/>
          <p:cNvPicPr>
            <a:picLocks noChangeAspect="1"/>
          </p:cNvPicPr>
          <p:nvPr/>
        </p:nvPicPr>
        <p:blipFill>
          <a:blip r:embed="rId3"/>
          <a:stretch>
            <a:fillRect/>
          </a:stretch>
        </p:blipFill>
        <p:spPr>
          <a:xfrm>
            <a:off x="557694" y="1852047"/>
            <a:ext cx="3518360" cy="2687940"/>
          </a:xfrm>
          <a:prstGeom prst="rect">
            <a:avLst/>
          </a:prstGeom>
        </p:spPr>
      </p:pic>
      <p:pic>
        <p:nvPicPr>
          <p:cNvPr id="6" name="Picture 5"/>
          <p:cNvPicPr>
            <a:picLocks noChangeAspect="1"/>
          </p:cNvPicPr>
          <p:nvPr/>
        </p:nvPicPr>
        <p:blipFill>
          <a:blip r:embed="rId4"/>
          <a:stretch>
            <a:fillRect/>
          </a:stretch>
        </p:blipFill>
        <p:spPr>
          <a:xfrm>
            <a:off x="4477467" y="1836549"/>
            <a:ext cx="3790877" cy="2695735"/>
          </a:xfrm>
          <a:prstGeom prst="rect">
            <a:avLst/>
          </a:prstGeom>
        </p:spPr>
      </p:pic>
    </p:spTree>
    <p:extLst>
      <p:ext uri="{BB962C8B-B14F-4D97-AF65-F5344CB8AC3E}">
        <p14:creationId xmlns:p14="http://schemas.microsoft.com/office/powerpoint/2010/main" val="1056664136"/>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Verifying OSPFv3 Neighbors</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show ipv6 </a:t>
            </a:r>
            <a:r>
              <a:rPr lang="en-US" altLang="ja-JP" b="1" dirty="0" err="1" smtClean="0"/>
              <a:t>ospf</a:t>
            </a:r>
            <a:r>
              <a:rPr lang="en-US" altLang="ja-JP" b="1" dirty="0" smtClean="0"/>
              <a:t> neighbor </a:t>
            </a:r>
            <a:r>
              <a:rPr lang="en-US" altLang="ja-JP" dirty="0" smtClean="0"/>
              <a:t>command to verify neighbor connectivity with directly-connected routers.</a:t>
            </a:r>
          </a:p>
        </p:txBody>
      </p:sp>
      <p:pic>
        <p:nvPicPr>
          <p:cNvPr id="3" name="Picture 2"/>
          <p:cNvPicPr>
            <a:picLocks noChangeAspect="1"/>
          </p:cNvPicPr>
          <p:nvPr/>
        </p:nvPicPr>
        <p:blipFill>
          <a:blip r:embed="rId3"/>
          <a:stretch>
            <a:fillRect/>
          </a:stretch>
        </p:blipFill>
        <p:spPr>
          <a:xfrm>
            <a:off x="619932" y="1369349"/>
            <a:ext cx="4394819" cy="110787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40033358"/>
              </p:ext>
            </p:extLst>
          </p:nvPr>
        </p:nvGraphicFramePr>
        <p:xfrm>
          <a:off x="3045417" y="2557219"/>
          <a:ext cx="5354664" cy="2510727"/>
        </p:xfrm>
        <a:graphic>
          <a:graphicData uri="http://schemas.openxmlformats.org/drawingml/2006/table">
            <a:tbl>
              <a:tblPr firstRow="1" bandRow="1">
                <a:tableStyleId>{7DF18680-E054-41AD-8BC1-D1AEF772440D}</a:tableStyleId>
              </a:tblPr>
              <a:tblGrid>
                <a:gridCol w="896307">
                  <a:extLst>
                    <a:ext uri="{9D8B030D-6E8A-4147-A177-3AD203B41FA5}">
                      <a16:colId xmlns:a16="http://schemas.microsoft.com/office/drawing/2014/main" val="20000"/>
                    </a:ext>
                  </a:extLst>
                </a:gridCol>
                <a:gridCol w="4458357">
                  <a:extLst>
                    <a:ext uri="{9D8B030D-6E8A-4147-A177-3AD203B41FA5}">
                      <a16:colId xmlns:a16="http://schemas.microsoft.com/office/drawing/2014/main" val="20001"/>
                    </a:ext>
                  </a:extLst>
                </a:gridCol>
              </a:tblGrid>
              <a:tr h="239818">
                <a:tc>
                  <a:txBody>
                    <a:bodyPr/>
                    <a:lstStyle/>
                    <a:p>
                      <a:r>
                        <a:rPr lang="en-US" sz="1000" dirty="0" smtClean="0"/>
                        <a:t>Output</a:t>
                      </a:r>
                      <a:endParaRPr lang="en-US" sz="1000" dirty="0"/>
                    </a:p>
                  </a:txBody>
                  <a:tcPr/>
                </a:tc>
                <a:tc>
                  <a:txBody>
                    <a:bodyPr/>
                    <a:lstStyle/>
                    <a:p>
                      <a:r>
                        <a:rPr lang="en-US" sz="1000" dirty="0" smtClean="0"/>
                        <a:t>Description</a:t>
                      </a:r>
                      <a:endParaRPr lang="en-US" sz="1000" dirty="0"/>
                    </a:p>
                  </a:txBody>
                  <a:tcPr/>
                </a:tc>
                <a:extLst>
                  <a:ext uri="{0D108BD9-81ED-4DB2-BD59-A6C34878D82A}">
                    <a16:rowId xmlns:a16="http://schemas.microsoft.com/office/drawing/2014/main" val="10000"/>
                  </a:ext>
                </a:extLst>
              </a:tr>
              <a:tr h="236609">
                <a:tc>
                  <a:txBody>
                    <a:bodyPr/>
                    <a:lstStyle/>
                    <a:p>
                      <a:r>
                        <a:rPr lang="en-US" sz="1000" dirty="0" smtClean="0"/>
                        <a:t>Neighbor ID</a:t>
                      </a:r>
                      <a:endParaRPr lang="en-US" sz="1000" dirty="0"/>
                    </a:p>
                  </a:txBody>
                  <a:tcPr/>
                </a:tc>
                <a:tc>
                  <a:txBody>
                    <a:bodyPr/>
                    <a:lstStyle/>
                    <a:p>
                      <a:r>
                        <a:rPr lang="en-US" sz="1000" dirty="0" smtClean="0"/>
                        <a:t>The router ID of the neighbor router</a:t>
                      </a:r>
                      <a:endParaRPr lang="en-US" sz="1000" dirty="0"/>
                    </a:p>
                  </a:txBody>
                  <a:tcPr/>
                </a:tc>
                <a:extLst>
                  <a:ext uri="{0D108BD9-81ED-4DB2-BD59-A6C34878D82A}">
                    <a16:rowId xmlns:a16="http://schemas.microsoft.com/office/drawing/2014/main" val="10001"/>
                  </a:ext>
                </a:extLst>
              </a:tr>
              <a:tr h="248491">
                <a:tc>
                  <a:txBody>
                    <a:bodyPr/>
                    <a:lstStyle/>
                    <a:p>
                      <a:r>
                        <a:rPr lang="en-US" sz="1000" dirty="0" smtClean="0"/>
                        <a:t>Pri</a:t>
                      </a:r>
                      <a:endParaRPr lang="en-US" sz="1000" dirty="0"/>
                    </a:p>
                  </a:txBody>
                  <a:tcPr/>
                </a:tc>
                <a:tc>
                  <a:txBody>
                    <a:bodyPr/>
                    <a:lstStyle/>
                    <a:p>
                      <a:r>
                        <a:rPr lang="en-US" sz="1000" dirty="0" smtClean="0"/>
                        <a:t>The OSPFv3</a:t>
                      </a:r>
                      <a:r>
                        <a:rPr lang="en-US" sz="1000" baseline="0" dirty="0" smtClean="0"/>
                        <a:t> priority of the interface used in the DR/BDR election process</a:t>
                      </a:r>
                      <a:endParaRPr lang="en-US" sz="1000" dirty="0"/>
                    </a:p>
                  </a:txBody>
                  <a:tcPr/>
                </a:tc>
                <a:extLst>
                  <a:ext uri="{0D108BD9-81ED-4DB2-BD59-A6C34878D82A}">
                    <a16:rowId xmlns:a16="http://schemas.microsoft.com/office/drawing/2014/main" val="10002"/>
                  </a:ext>
                </a:extLst>
              </a:tr>
              <a:tr h="719453">
                <a:tc>
                  <a:txBody>
                    <a:bodyPr/>
                    <a:lstStyle/>
                    <a:p>
                      <a:r>
                        <a:rPr lang="en-US" sz="1000" dirty="0" smtClean="0"/>
                        <a:t>State</a:t>
                      </a:r>
                      <a:endParaRPr lang="en-US" sz="1000" dirty="0"/>
                    </a:p>
                  </a:txBody>
                  <a:tcPr/>
                </a:tc>
                <a:tc>
                  <a:txBody>
                    <a:bodyPr/>
                    <a:lstStyle/>
                    <a:p>
                      <a:r>
                        <a:rPr lang="en-US" sz="1000" dirty="0" smtClean="0"/>
                        <a:t>The OSPFv3 state – Full means that the link-state database has had the algorithm executed and the neighbor router and R1 have identical LSDBs. Ethernet</a:t>
                      </a:r>
                      <a:r>
                        <a:rPr lang="en-US" sz="1000" baseline="0" dirty="0" smtClean="0"/>
                        <a:t> multi-access interfaces may show as 2WAY. The dash indicates that no DR/BDR is required.</a:t>
                      </a:r>
                      <a:endParaRPr lang="en-US" sz="1000" dirty="0"/>
                    </a:p>
                  </a:txBody>
                  <a:tcPr/>
                </a:tc>
                <a:extLst>
                  <a:ext uri="{0D108BD9-81ED-4DB2-BD59-A6C34878D82A}">
                    <a16:rowId xmlns:a16="http://schemas.microsoft.com/office/drawing/2014/main" val="10003"/>
                  </a:ext>
                </a:extLst>
              </a:tr>
              <a:tr h="559575">
                <a:tc>
                  <a:txBody>
                    <a:bodyPr/>
                    <a:lstStyle/>
                    <a:p>
                      <a:r>
                        <a:rPr lang="en-US" sz="1000" dirty="0" smtClean="0"/>
                        <a:t>Dead time</a:t>
                      </a:r>
                      <a:endParaRPr lang="en-US" sz="1000" dirty="0"/>
                    </a:p>
                  </a:txBody>
                  <a:tcPr/>
                </a:tc>
                <a:tc>
                  <a:txBody>
                    <a:bodyPr/>
                    <a:lstStyle/>
                    <a:p>
                      <a:r>
                        <a:rPr lang="en-US" sz="1000" dirty="0" smtClean="0"/>
                        <a:t>Amount of time remaining before expecting to receive an OSPFv3 Hello packet from the neighbor</a:t>
                      </a:r>
                      <a:r>
                        <a:rPr lang="en-US" sz="1000" baseline="0" dirty="0" smtClean="0"/>
                        <a:t> before declaring the neighbor down. This value is reset when a hello packet is received.</a:t>
                      </a:r>
                      <a:endParaRPr lang="en-US" sz="1000" dirty="0"/>
                    </a:p>
                  </a:txBody>
                  <a:tcPr/>
                </a:tc>
                <a:extLst>
                  <a:ext uri="{0D108BD9-81ED-4DB2-BD59-A6C34878D82A}">
                    <a16:rowId xmlns:a16="http://schemas.microsoft.com/office/drawing/2014/main" val="10004"/>
                  </a:ext>
                </a:extLst>
              </a:tr>
              <a:tr h="240161">
                <a:tc>
                  <a:txBody>
                    <a:bodyPr/>
                    <a:lstStyle/>
                    <a:p>
                      <a:r>
                        <a:rPr lang="en-US" sz="1000" dirty="0" smtClean="0"/>
                        <a:t>Address</a:t>
                      </a:r>
                      <a:endParaRPr lang="en-US" sz="1000" dirty="0"/>
                    </a:p>
                  </a:txBody>
                  <a:tcPr/>
                </a:tc>
                <a:tc>
                  <a:txBody>
                    <a:bodyPr/>
                    <a:lstStyle/>
                    <a:p>
                      <a:r>
                        <a:rPr lang="en-US" sz="1000" dirty="0" smtClean="0"/>
                        <a:t>The address of the neighbor’s directly-connected interface</a:t>
                      </a:r>
                      <a:endParaRPr lang="en-US" sz="1000" dirty="0"/>
                    </a:p>
                  </a:txBody>
                  <a:tcPr/>
                </a:tc>
                <a:extLst>
                  <a:ext uri="{0D108BD9-81ED-4DB2-BD59-A6C34878D82A}">
                    <a16:rowId xmlns:a16="http://schemas.microsoft.com/office/drawing/2014/main" val="10005"/>
                  </a:ext>
                </a:extLst>
              </a:tr>
              <a:tr h="251688">
                <a:tc>
                  <a:txBody>
                    <a:bodyPr/>
                    <a:lstStyle/>
                    <a:p>
                      <a:r>
                        <a:rPr lang="en-US" sz="1000" dirty="0" smtClean="0"/>
                        <a:t>Interface</a:t>
                      </a:r>
                      <a:endParaRPr lang="en-US" sz="1000" dirty="0"/>
                    </a:p>
                  </a:txBody>
                  <a:tcPr/>
                </a:tc>
                <a:tc>
                  <a:txBody>
                    <a:bodyPr/>
                    <a:lstStyle/>
                    <a:p>
                      <a:r>
                        <a:rPr lang="en-US" sz="1000" dirty="0" smtClean="0"/>
                        <a:t>The interface on R1 used to form an adjacency with the neighbor router</a:t>
                      </a:r>
                      <a:endParaRPr lang="en-US" sz="1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4186547"/>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Verifying OSPFv3 Protocol Settings</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show ipv6 protocols </a:t>
            </a:r>
            <a:r>
              <a:rPr lang="en-US" altLang="ja-JP" dirty="0" smtClean="0"/>
              <a:t>command to verify vital OSPFv3 configuration information.</a:t>
            </a:r>
          </a:p>
        </p:txBody>
      </p:sp>
      <p:pic>
        <p:nvPicPr>
          <p:cNvPr id="2" name="Picture 1"/>
          <p:cNvPicPr>
            <a:picLocks noChangeAspect="1"/>
          </p:cNvPicPr>
          <p:nvPr/>
        </p:nvPicPr>
        <p:blipFill rotWithShape="1">
          <a:blip r:embed="rId3"/>
          <a:srcRect b="16008"/>
          <a:stretch/>
        </p:blipFill>
        <p:spPr>
          <a:xfrm>
            <a:off x="2239667" y="1687539"/>
            <a:ext cx="3905250" cy="2032054"/>
          </a:xfrm>
          <a:prstGeom prst="rect">
            <a:avLst/>
          </a:prstGeom>
        </p:spPr>
      </p:pic>
    </p:spTree>
    <p:extLst>
      <p:ext uri="{BB962C8B-B14F-4D97-AF65-F5344CB8AC3E}">
        <p14:creationId xmlns:p14="http://schemas.microsoft.com/office/powerpoint/2010/main" val="651013389"/>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Verify OSPFv3 Interfaces</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show ipv6 </a:t>
            </a:r>
            <a:r>
              <a:rPr lang="en-US" altLang="ja-JP" b="1" dirty="0" err="1" smtClean="0"/>
              <a:t>ospf</a:t>
            </a:r>
            <a:r>
              <a:rPr lang="en-US" altLang="ja-JP" b="1" dirty="0" smtClean="0"/>
              <a:t> interface </a:t>
            </a:r>
            <a:r>
              <a:rPr lang="en-US" altLang="ja-JP" dirty="0" smtClean="0"/>
              <a:t>command to display a detailed list for every OSPFv3-enabled interface.</a:t>
            </a:r>
          </a:p>
          <a:p>
            <a:r>
              <a:rPr lang="en-US" altLang="ja-JP" dirty="0" smtClean="0"/>
              <a:t>The </a:t>
            </a:r>
            <a:r>
              <a:rPr lang="en-US" altLang="ja-JP" b="1" dirty="0" smtClean="0"/>
              <a:t>show ipv6 </a:t>
            </a:r>
            <a:r>
              <a:rPr lang="en-US" altLang="ja-JP" b="1" dirty="0" err="1" smtClean="0"/>
              <a:t>ospf</a:t>
            </a:r>
            <a:r>
              <a:rPr lang="en-US" altLang="ja-JP" b="1" dirty="0" smtClean="0"/>
              <a:t> interface brief </a:t>
            </a:r>
            <a:r>
              <a:rPr lang="en-US" altLang="ja-JP" dirty="0" smtClean="0"/>
              <a:t>command is an easier output to verify which interfaces are being used with OSPFv3.</a:t>
            </a:r>
          </a:p>
        </p:txBody>
      </p:sp>
      <p:pic>
        <p:nvPicPr>
          <p:cNvPr id="3" name="Picture 2"/>
          <p:cNvPicPr>
            <a:picLocks noChangeAspect="1"/>
          </p:cNvPicPr>
          <p:nvPr/>
        </p:nvPicPr>
        <p:blipFill>
          <a:blip r:embed="rId3"/>
          <a:stretch>
            <a:fillRect/>
          </a:stretch>
        </p:blipFill>
        <p:spPr>
          <a:xfrm>
            <a:off x="1655008" y="2344764"/>
            <a:ext cx="5895975" cy="1104900"/>
          </a:xfrm>
          <a:prstGeom prst="rect">
            <a:avLst/>
          </a:prstGeom>
        </p:spPr>
      </p:pic>
    </p:spTree>
    <p:extLst>
      <p:ext uri="{BB962C8B-B14F-4D97-AF65-F5344CB8AC3E}">
        <p14:creationId xmlns:p14="http://schemas.microsoft.com/office/powerpoint/2010/main" val="3340216994"/>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Verify The IPv6 Routing Table</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show ipv6 route </a:t>
            </a:r>
            <a:r>
              <a:rPr lang="en-US" altLang="ja-JP" dirty="0" smtClean="0"/>
              <a:t>command to see an IPv6 routing table. </a:t>
            </a:r>
          </a:p>
          <a:p>
            <a:r>
              <a:rPr lang="en-US" altLang="ja-JP" dirty="0" smtClean="0"/>
              <a:t>Use the </a:t>
            </a:r>
            <a:r>
              <a:rPr lang="en-US" altLang="ja-JP" b="1" dirty="0" smtClean="0"/>
              <a:t>show ipv6 route </a:t>
            </a:r>
            <a:r>
              <a:rPr lang="en-US" altLang="ja-JP" b="1" dirty="0" err="1" smtClean="0"/>
              <a:t>ospf</a:t>
            </a:r>
            <a:r>
              <a:rPr lang="en-US" altLang="ja-JP" b="1" dirty="0" smtClean="0"/>
              <a:t> </a:t>
            </a:r>
            <a:r>
              <a:rPr lang="en-US" altLang="ja-JP" dirty="0" smtClean="0"/>
              <a:t>command to see just the OSPFv3 routes.</a:t>
            </a:r>
          </a:p>
        </p:txBody>
      </p:sp>
      <p:pic>
        <p:nvPicPr>
          <p:cNvPr id="2" name="Picture 1"/>
          <p:cNvPicPr>
            <a:picLocks noChangeAspect="1"/>
          </p:cNvPicPr>
          <p:nvPr/>
        </p:nvPicPr>
        <p:blipFill>
          <a:blip r:embed="rId3"/>
          <a:stretch>
            <a:fillRect/>
          </a:stretch>
        </p:blipFill>
        <p:spPr>
          <a:xfrm>
            <a:off x="1092469" y="1706347"/>
            <a:ext cx="7067550" cy="2924175"/>
          </a:xfrm>
          <a:prstGeom prst="rect">
            <a:avLst/>
          </a:prstGeom>
        </p:spPr>
      </p:pic>
    </p:spTree>
    <p:extLst>
      <p:ext uri="{BB962C8B-B14F-4D97-AF65-F5344CB8AC3E}">
        <p14:creationId xmlns:p14="http://schemas.microsoft.com/office/powerpoint/2010/main" val="3661998354"/>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Packet Tracer - Configuring Basic OSPFv3</a:t>
            </a:r>
          </a:p>
        </p:txBody>
      </p:sp>
      <p:pic>
        <p:nvPicPr>
          <p:cNvPr id="5" name="Picture 4"/>
          <p:cNvPicPr>
            <a:picLocks noChangeAspect="1"/>
          </p:cNvPicPr>
          <p:nvPr/>
        </p:nvPicPr>
        <p:blipFill>
          <a:blip r:embed="rId3"/>
          <a:stretch>
            <a:fillRect/>
          </a:stretch>
        </p:blipFill>
        <p:spPr>
          <a:xfrm>
            <a:off x="782664" y="815341"/>
            <a:ext cx="7392692" cy="3851877"/>
          </a:xfrm>
          <a:prstGeom prst="rect">
            <a:avLst/>
          </a:prstGeom>
        </p:spPr>
      </p:pic>
    </p:spTree>
    <p:extLst>
      <p:ext uri="{BB962C8B-B14F-4D97-AF65-F5344CB8AC3E}">
        <p14:creationId xmlns:p14="http://schemas.microsoft.com/office/powerpoint/2010/main" val="4265938873"/>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Lab - Configuring Basic Single-Area OSPFv3</a:t>
            </a:r>
          </a:p>
        </p:txBody>
      </p:sp>
      <p:pic>
        <p:nvPicPr>
          <p:cNvPr id="5" name="Picture 4"/>
          <p:cNvPicPr>
            <a:picLocks noChangeAspect="1"/>
          </p:cNvPicPr>
          <p:nvPr/>
        </p:nvPicPr>
        <p:blipFill>
          <a:blip r:embed="rId3"/>
          <a:stretch>
            <a:fillRect/>
          </a:stretch>
        </p:blipFill>
        <p:spPr>
          <a:xfrm>
            <a:off x="782664" y="815341"/>
            <a:ext cx="7392692" cy="3851877"/>
          </a:xfrm>
          <a:prstGeom prst="rect">
            <a:avLst/>
          </a:prstGeom>
        </p:spPr>
      </p:pic>
    </p:spTree>
    <p:extLst>
      <p:ext uri="{BB962C8B-B14F-4D97-AF65-F5344CB8AC3E}">
        <p14:creationId xmlns:p14="http://schemas.microsoft.com/office/powerpoint/2010/main" val="42395469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8</a:t>
            </a:r>
            <a:r>
              <a:rPr lang="en-US" dirty="0" smtClean="0"/>
              <a:t>, </a:t>
            </a:r>
            <a:r>
              <a:rPr lang="en-US" dirty="0"/>
              <a:t>“Assessment” after completing Chapter 8</a:t>
            </a:r>
            <a:r>
              <a:rPr lang="en-US" dirty="0" smtClean="0"/>
              <a:t>.</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8: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8</a:t>
            </a:r>
            <a:r>
              <a:rPr lang="en-US" dirty="0" smtClean="0"/>
              <a:t>.4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Conclusion</a:t>
            </a:r>
            <a:r>
              <a:rPr lang="en-US" altLang="en-US" dirty="0" smtClean="0"/>
              <a:t/>
            </a:r>
            <a:br>
              <a:rPr lang="en-US" altLang="en-US" dirty="0" smtClean="0"/>
            </a:br>
            <a:r>
              <a:rPr lang="en-US" altLang="en-US" dirty="0" smtClean="0"/>
              <a:t>Packet Tracer - Skills Integration Challenge</a:t>
            </a:r>
          </a:p>
        </p:txBody>
      </p:sp>
      <p:pic>
        <p:nvPicPr>
          <p:cNvPr id="2" name="Picture 1"/>
          <p:cNvPicPr>
            <a:picLocks noChangeAspect="1"/>
          </p:cNvPicPr>
          <p:nvPr/>
        </p:nvPicPr>
        <p:blipFill>
          <a:blip r:embed="rId3"/>
          <a:stretch>
            <a:fillRect/>
          </a:stretch>
        </p:blipFill>
        <p:spPr>
          <a:xfrm>
            <a:off x="898901" y="856604"/>
            <a:ext cx="7811146" cy="4023923"/>
          </a:xfrm>
          <a:prstGeom prst="rect">
            <a:avLst/>
          </a:prstGeom>
        </p:spPr>
      </p:pic>
    </p:spTree>
    <p:extLst>
      <p:ext uri="{BB962C8B-B14F-4D97-AF65-F5344CB8AC3E}">
        <p14:creationId xmlns:p14="http://schemas.microsoft.com/office/powerpoint/2010/main" val="148674556"/>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Explain how single-area OSPF operates.</a:t>
            </a:r>
          </a:p>
          <a:p>
            <a:r>
              <a:rPr lang="en-US" dirty="0" smtClean="0"/>
              <a:t>Implement single-area OSPFv2.</a:t>
            </a:r>
          </a:p>
          <a:p>
            <a:r>
              <a:rPr lang="en-US" dirty="0" smtClean="0"/>
              <a:t>Implement single-area OSPFv3.</a:t>
            </a:r>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8: Single-Area OSPF</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Module 8</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27685041"/>
              </p:ext>
            </p:extLst>
          </p:nvPr>
        </p:nvGraphicFramePr>
        <p:xfrm>
          <a:off x="144463" y="798513"/>
          <a:ext cx="8853486" cy="426720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OSPFv2</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OSPFv3</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Classless</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MD5 authentication</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IPsec authentication</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Administrative distance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Adjacency database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Neighbor table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Link-state database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Topology table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Forwarding database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Routing</a:t>
                      </a:r>
                      <a:r>
                        <a:rPr lang="en-US" sz="1400" b="0" kern="1200" baseline="0" dirty="0" smtClean="0">
                          <a:solidFill>
                            <a:schemeClr val="tx1"/>
                          </a:solidFill>
                          <a:latin typeface="+mn-lt"/>
                          <a:ea typeface="+mn-ea"/>
                          <a:cs typeface="+mn-cs"/>
                        </a:rPr>
                        <a:t> table</a:t>
                      </a:r>
                    </a:p>
                    <a:p>
                      <a:pPr marL="173038" indent="-173038">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Hello packet</a:t>
                      </a:r>
                    </a:p>
                    <a:p>
                      <a:pPr marL="173038" indent="-173038">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Database description packet</a:t>
                      </a:r>
                    </a:p>
                    <a:p>
                      <a:pPr marL="173038" indent="-173038">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Link-state request packet</a:t>
                      </a:r>
                    </a:p>
                    <a:p>
                      <a:pPr marL="173038" indent="-173038">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Link-state update packet</a:t>
                      </a: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Link-state acknowledgment</a:t>
                      </a:r>
                      <a:r>
                        <a:rPr lang="en-US" sz="1400" b="0" kern="1200" baseline="0" dirty="0" smtClean="0">
                          <a:solidFill>
                            <a:schemeClr val="tx1"/>
                          </a:solidFill>
                          <a:latin typeface="+mn-lt"/>
                          <a:ea typeface="+mn-ea"/>
                          <a:cs typeface="+mn-cs"/>
                        </a:rPr>
                        <a:t> packet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Dijkstra algorithm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SPF algorithm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SPF tree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Single-area OSPF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Multiarea OSPF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Backbone area</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ABRs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Router priority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Hello/dead intervals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DR/BDR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Router 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LSU</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LSA</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err="1" smtClean="0">
                          <a:solidFill>
                            <a:schemeClr val="tx1"/>
                          </a:solidFill>
                          <a:latin typeface="+mn-lt"/>
                          <a:ea typeface="+mn-ea"/>
                          <a:cs typeface="+mn-cs"/>
                        </a:rPr>
                        <a:t>Init</a:t>
                      </a:r>
                      <a:r>
                        <a:rPr lang="en-US" sz="1400" b="0" kern="1200" baseline="0" dirty="0" smtClean="0">
                          <a:solidFill>
                            <a:schemeClr val="tx1"/>
                          </a:solidFill>
                          <a:latin typeface="+mn-lt"/>
                          <a:ea typeface="+mn-ea"/>
                          <a:cs typeface="+mn-cs"/>
                        </a:rPr>
                        <a:t> state</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Two-Way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err="1" smtClean="0">
                          <a:solidFill>
                            <a:schemeClr val="tx1"/>
                          </a:solidFill>
                          <a:latin typeface="+mn-lt"/>
                          <a:ea typeface="+mn-ea"/>
                          <a:cs typeface="+mn-cs"/>
                        </a:rPr>
                        <a:t>ExStart</a:t>
                      </a:r>
                      <a:r>
                        <a:rPr lang="en-US" sz="1400" b="0" kern="1200" dirty="0" smtClean="0">
                          <a:solidFill>
                            <a:schemeClr val="tx1"/>
                          </a:solidFill>
                          <a:latin typeface="+mn-lt"/>
                          <a:ea typeface="+mn-ea"/>
                          <a:cs typeface="+mn-cs"/>
                        </a:rPr>
                        <a:t>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Exchange</a:t>
                      </a:r>
                      <a:r>
                        <a:rPr lang="en-US" sz="1400" b="0" kern="1200" baseline="0" dirty="0" smtClean="0">
                          <a:solidFill>
                            <a:schemeClr val="tx1"/>
                          </a:solidFill>
                          <a:latin typeface="+mn-lt"/>
                          <a:ea typeface="+mn-ea"/>
                          <a:cs typeface="+mn-cs"/>
                        </a:rPr>
                        <a:t>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Loading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Full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router </a:t>
                      </a:r>
                      <a:r>
                        <a:rPr lang="en-US" sz="1400" b="1" kern="1200" baseline="0" dirty="0" err="1" smtClean="0">
                          <a:solidFill>
                            <a:schemeClr val="tx1"/>
                          </a:solidFill>
                          <a:latin typeface="+mn-lt"/>
                          <a:ea typeface="+mn-ea"/>
                          <a:cs typeface="+mn-cs"/>
                        </a:rPr>
                        <a:t>ospf</a:t>
                      </a:r>
                      <a:endParaRPr lang="en-US" sz="1400" b="1" kern="1200" baseline="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router-id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show </a:t>
                      </a:r>
                      <a:r>
                        <a:rPr lang="en-US" sz="1400" b="1" kern="1200" baseline="0" dirty="0" err="1" smtClean="0">
                          <a:solidFill>
                            <a:schemeClr val="tx1"/>
                          </a:solidFill>
                          <a:latin typeface="+mn-lt"/>
                          <a:ea typeface="+mn-ea"/>
                          <a:cs typeface="+mn-cs"/>
                        </a:rPr>
                        <a:t>ip</a:t>
                      </a:r>
                      <a:r>
                        <a:rPr lang="en-US" sz="1400" b="1" kern="1200" baseline="0" dirty="0" smtClean="0">
                          <a:solidFill>
                            <a:schemeClr val="tx1"/>
                          </a:solidFill>
                          <a:latin typeface="+mn-lt"/>
                          <a:ea typeface="+mn-ea"/>
                          <a:cs typeface="+mn-cs"/>
                        </a:rPr>
                        <a:t> protocols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clear </a:t>
                      </a:r>
                      <a:r>
                        <a:rPr lang="en-US" sz="1400" b="1" kern="1200" baseline="0" dirty="0" err="1" smtClean="0">
                          <a:solidFill>
                            <a:schemeClr val="tx1"/>
                          </a:solidFill>
                          <a:latin typeface="+mn-lt"/>
                          <a:ea typeface="+mn-ea"/>
                          <a:cs typeface="+mn-cs"/>
                        </a:rPr>
                        <a:t>ip</a:t>
                      </a:r>
                      <a:r>
                        <a:rPr lang="en-US" sz="1400" b="1" kern="1200" baseline="0" dirty="0" smtClean="0">
                          <a:solidFill>
                            <a:schemeClr val="tx1"/>
                          </a:solidFill>
                          <a:latin typeface="+mn-lt"/>
                          <a:ea typeface="+mn-ea"/>
                          <a:cs typeface="+mn-cs"/>
                        </a:rPr>
                        <a:t> </a:t>
                      </a:r>
                      <a:r>
                        <a:rPr lang="en-US" sz="1400" b="1" kern="1200" baseline="0" dirty="0" err="1" smtClean="0">
                          <a:solidFill>
                            <a:schemeClr val="tx1"/>
                          </a:solidFill>
                          <a:latin typeface="+mn-lt"/>
                          <a:ea typeface="+mn-ea"/>
                          <a:cs typeface="+mn-cs"/>
                        </a:rPr>
                        <a:t>ospf</a:t>
                      </a:r>
                      <a:r>
                        <a:rPr lang="en-US" sz="1400" b="1" kern="1200" baseline="0" dirty="0" smtClean="0">
                          <a:solidFill>
                            <a:schemeClr val="tx1"/>
                          </a:solidFill>
                          <a:latin typeface="+mn-lt"/>
                          <a:ea typeface="+mn-ea"/>
                          <a:cs typeface="+mn-cs"/>
                        </a:rPr>
                        <a:t> process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interface loopback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network area</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Wildcard mask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Passive interface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passive-interface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passive-interface default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Cost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14820616"/>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Module 8</a:t>
            </a:r>
            <a:r>
              <a:rPr lang="en-US" dirty="0">
                <a:latin typeface="Arial" charset="0"/>
              </a:rPr>
              <a:t/>
            </a:r>
            <a:br>
              <a:rPr lang="en-US" dirty="0">
                <a:latin typeface="Arial" charset="0"/>
              </a:rPr>
            </a:br>
            <a:r>
              <a:rPr lang="en-US" dirty="0">
                <a:latin typeface="Arial" charset="0"/>
              </a:rPr>
              <a:t>New Terms and </a:t>
            </a:r>
            <a:r>
              <a:rPr lang="en-US" dirty="0" smtClean="0">
                <a:latin typeface="Arial" charset="0"/>
              </a:rPr>
              <a:t>Commands (Cont.)</a:t>
            </a:r>
            <a:endParaRPr lang="en-US" dirty="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23355723"/>
              </p:ext>
            </p:extLst>
          </p:nvPr>
        </p:nvGraphicFramePr>
        <p:xfrm>
          <a:off x="144463" y="798513"/>
          <a:ext cx="8853486" cy="40030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Reference bandwidth</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Default bandwidth</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Metric</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Cost accumulation</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auto-cost reference-bandwidth</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bandwidth</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no bandwidth</a:t>
                      </a:r>
                    </a:p>
                    <a:p>
                      <a:pPr marL="173038" indent="-173038">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cost</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neighbor</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neighbor</a:t>
                      </a:r>
                      <a:r>
                        <a:rPr lang="en-US" sz="1400" b="1" kern="1200" baseline="0" dirty="0" smtClean="0">
                          <a:solidFill>
                            <a:schemeClr val="tx1"/>
                          </a:solidFill>
                          <a:latin typeface="+mn-lt"/>
                          <a:ea typeface="+mn-ea"/>
                          <a:cs typeface="+mn-cs"/>
                        </a:rPr>
                        <a:t> ID</a:t>
                      </a:r>
                      <a:endParaRPr lang="en-US" sz="1400" b="1" kern="1200" dirty="0" smtClean="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endParaRPr lang="en-US" sz="1400" b="1" kern="1200" dirty="0" smtClean="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 brief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Link-local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All OSPF router multicast</a:t>
                      </a:r>
                      <a:r>
                        <a:rPr lang="en-US" sz="1400" b="0" kern="1200" baseline="0" dirty="0" smtClean="0">
                          <a:solidFill>
                            <a:schemeClr val="tx1"/>
                          </a:solidFill>
                          <a:latin typeface="+mn-lt"/>
                          <a:ea typeface="+mn-ea"/>
                          <a:cs typeface="+mn-cs"/>
                        </a:rPr>
                        <a:t>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IPv6 unicast routing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Source IPv6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Destination IPv6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interface brief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ipv6 address link-local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interface brief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ipv6 router </a:t>
                      </a:r>
                      <a:r>
                        <a:rPr lang="en-US" sz="1400" b="1" kern="1200" dirty="0" err="1" smtClean="0">
                          <a:solidFill>
                            <a:schemeClr val="tx1"/>
                          </a:solidFill>
                          <a:latin typeface="+mn-lt"/>
                          <a:ea typeface="+mn-ea"/>
                          <a:cs typeface="+mn-cs"/>
                        </a:rPr>
                        <a:t>ospf</a:t>
                      </a:r>
                      <a:endParaRPr lang="en-US" sz="1400" b="1" kern="1200" dirty="0" smtClean="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protocols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clear ipv6 protocols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ipv6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area</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neighbor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a:t>
                      </a:r>
                      <a:r>
                        <a:rPr lang="en-US" sz="1400" b="1" kern="1200" dirty="0" err="1" smtClean="0">
                          <a:solidFill>
                            <a:schemeClr val="tx1"/>
                          </a:solidFill>
                          <a:latin typeface="+mn-lt"/>
                          <a:ea typeface="+mn-ea"/>
                          <a:cs typeface="+mn-cs"/>
                        </a:rPr>
                        <a:t>ospf</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ipv6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ipv6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 brief</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ipv6 route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ipv6 route </a:t>
                      </a:r>
                      <a:r>
                        <a:rPr lang="en-US" sz="1400" b="1" kern="1200" dirty="0" err="1" smtClean="0">
                          <a:solidFill>
                            <a:schemeClr val="tx1"/>
                          </a:solidFill>
                          <a:latin typeface="+mn-lt"/>
                          <a:ea typeface="+mn-ea"/>
                          <a:cs typeface="+mn-cs"/>
                        </a:rPr>
                        <a:t>ospf</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999926666"/>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8</a:t>
            </a:r>
            <a:r>
              <a:rPr lang="en-US" dirty="0" smtClean="0"/>
              <a:t>, </a:t>
            </a:r>
            <a:r>
              <a:rPr lang="en-US" dirty="0"/>
              <a:t>the instructor should:</a:t>
            </a:r>
          </a:p>
          <a:p>
            <a:pPr eaLnBrk="1" hangingPunct="1">
              <a:lnSpc>
                <a:spcPct val="85000"/>
              </a:lnSpc>
              <a:spcBef>
                <a:spcPct val="30000"/>
              </a:spcBef>
            </a:pPr>
            <a:r>
              <a:rPr lang="en-US" dirty="0"/>
              <a:t>Complete Chapter 8</a:t>
            </a:r>
            <a:r>
              <a:rPr lang="en-US" dirty="0" smtClean="0"/>
              <a:t>,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Explain the features and characteristics of the OSPF routing protocol.</a:t>
            </a:r>
            <a:endParaRPr lang="en-US" sz="1200" dirty="0"/>
          </a:p>
          <a:p>
            <a:pPr marL="557213" lvl="1" indent="-214313">
              <a:buFont typeface="Arial" panose="020B0604020202020204" pitchFamily="34" charset="0"/>
              <a:buChar char="•"/>
            </a:pPr>
            <a:r>
              <a:rPr lang="en-US" sz="1200" dirty="0" smtClean="0"/>
              <a:t>Describe the types of packets used to establish and maintain an OSPF neighbor relationship.</a:t>
            </a:r>
            <a:endParaRPr lang="en-US" sz="1200" dirty="0"/>
          </a:p>
          <a:p>
            <a:pPr marL="557213" lvl="1" indent="-214313">
              <a:buFont typeface="Arial" panose="020B0604020202020204" pitchFamily="34" charset="0"/>
              <a:buChar char="•"/>
            </a:pPr>
            <a:r>
              <a:rPr lang="en-US" sz="1200" dirty="0" smtClean="0"/>
              <a:t>Explain how OSPF achieves convergence.</a:t>
            </a:r>
            <a:endParaRPr lang="en-US" sz="1200" dirty="0"/>
          </a:p>
          <a:p>
            <a:pPr marL="557213" lvl="1" indent="-214313">
              <a:buFont typeface="Arial" panose="020B0604020202020204" pitchFamily="34" charset="0"/>
              <a:buChar char="•"/>
            </a:pPr>
            <a:r>
              <a:rPr lang="en-US" sz="1200" dirty="0" smtClean="0"/>
              <a:t>Configure an OSPF router ID.</a:t>
            </a:r>
          </a:p>
          <a:p>
            <a:pPr marL="557213" lvl="1" indent="-214313">
              <a:buFont typeface="Arial" panose="020B0604020202020204" pitchFamily="34" charset="0"/>
              <a:buChar char="•"/>
            </a:pPr>
            <a:r>
              <a:rPr lang="en-US" sz="1200" dirty="0" smtClean="0"/>
              <a:t>Configure single-area OSPFv2.</a:t>
            </a:r>
          </a:p>
          <a:p>
            <a:pPr marL="557213" lvl="1" indent="-214313">
              <a:buFont typeface="Arial" panose="020B0604020202020204" pitchFamily="34" charset="0"/>
              <a:buChar char="•"/>
            </a:pPr>
            <a:r>
              <a:rPr lang="en-US" sz="1200" dirty="0" smtClean="0"/>
              <a:t>Explain how OSPF uses cost to determine best path.</a:t>
            </a:r>
          </a:p>
          <a:p>
            <a:pPr marL="557213" lvl="1" indent="-214313">
              <a:buFont typeface="Arial" panose="020B0604020202020204" pitchFamily="34" charset="0"/>
              <a:buChar char="•"/>
            </a:pPr>
            <a:r>
              <a:rPr lang="en-US" sz="1200" dirty="0" smtClean="0"/>
              <a:t>Verify single-area OSPFv2.</a:t>
            </a:r>
          </a:p>
          <a:p>
            <a:pPr marL="557213" lvl="1" indent="-214313">
              <a:buFont typeface="Arial" panose="020B0604020202020204" pitchFamily="34" charset="0"/>
              <a:buChar char="•"/>
            </a:pPr>
            <a:r>
              <a:rPr lang="en-US" sz="1200" dirty="0" smtClean="0"/>
              <a:t>Compare the characteristics and operations of OSPFv2 to OSPFv3.</a:t>
            </a:r>
          </a:p>
          <a:p>
            <a:pPr marL="557213" lvl="1" indent="-214313">
              <a:buFont typeface="Arial" panose="020B0604020202020204" pitchFamily="34" charset="0"/>
              <a:buChar char="•"/>
            </a:pPr>
            <a:r>
              <a:rPr lang="en-US" sz="1200" dirty="0" smtClean="0"/>
              <a:t>Configure single-area OSPFv3.</a:t>
            </a:r>
          </a:p>
          <a:p>
            <a:pPr marL="557213" lvl="1" indent="-214313">
              <a:buFont typeface="Arial" panose="020B0604020202020204" pitchFamily="34" charset="0"/>
              <a:buChar char="•"/>
            </a:pPr>
            <a:r>
              <a:rPr lang="en-US" sz="1200" dirty="0" smtClean="0"/>
              <a:t>Verify single-area OSPFv3.</a:t>
            </a:r>
            <a:endParaRPr lang="en-US" sz="1200" dirty="0"/>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8</a:t>
            </a:r>
            <a:r>
              <a:rPr lang="en-US" dirty="0" smtClean="0"/>
              <a:t>: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11644</TotalTime>
  <Words>6509</Words>
  <Application>Microsoft Office PowerPoint</Application>
  <PresentationFormat>On-screen Show (16:9)</PresentationFormat>
  <Paragraphs>1138</Paragraphs>
  <Slides>85</Slides>
  <Notes>83</Notes>
  <HiddenSlides>16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85</vt:i4>
      </vt:variant>
    </vt:vector>
  </HeadingPairs>
  <TitlesOfParts>
    <vt:vector size="94" baseType="lpstr">
      <vt:lpstr>ＭＳ Ｐゴシック</vt:lpstr>
      <vt:lpstr>Arial</vt:lpstr>
      <vt:lpstr>Calibri</vt:lpstr>
      <vt:lpstr>CiscoSans</vt:lpstr>
      <vt:lpstr>CiscoSans ExtraLight</vt:lpstr>
      <vt:lpstr>CiscoSans Thin</vt:lpstr>
      <vt:lpstr>Symbol</vt:lpstr>
      <vt:lpstr>Wingdings</vt:lpstr>
      <vt:lpstr>Default Theme</vt:lpstr>
      <vt:lpstr>Chapter 8: Single-Area OSPF</vt:lpstr>
      <vt:lpstr>Instructor Materials – Chapter 8 Planning Guide</vt:lpstr>
      <vt:lpstr>Chapter 8: Single-Area OSPF</vt:lpstr>
      <vt:lpstr>Chapter 8: Activities</vt:lpstr>
      <vt:lpstr>Chapter 8: Activities (Cont.)</vt:lpstr>
      <vt:lpstr>Chapter 8: Activities (Cont.)</vt:lpstr>
      <vt:lpstr>Chapter 8: Activities (Cont.)</vt:lpstr>
      <vt:lpstr>Chapter 8: Assessment</vt:lpstr>
      <vt:lpstr>Chapter 8: Best Practices</vt:lpstr>
      <vt:lpstr>Chapter 8: Best Practices (Cont.)</vt:lpstr>
      <vt:lpstr>Chapter 8: Best Practices (Cont.)</vt:lpstr>
      <vt:lpstr>Chapter 8: Best Practices (Cont.)</vt:lpstr>
      <vt:lpstr>Chapter 8: Best Practices (Cont.)</vt:lpstr>
      <vt:lpstr>Chapter 8: Best Practices (Cont.)</vt:lpstr>
      <vt:lpstr>Chapter 8: Additional Help</vt:lpstr>
      <vt:lpstr>PowerPoint Presentation</vt:lpstr>
      <vt:lpstr>Chapter 8: Single-Area OSPF</vt:lpstr>
      <vt:lpstr>Chapter 3 - Sections &amp; Objectives</vt:lpstr>
      <vt:lpstr>Chapter 8 - Sections &amp; Objectives (Cont.)</vt:lpstr>
      <vt:lpstr>8.1 OSPF Characteristics</vt:lpstr>
      <vt:lpstr>Open Shortest Path First Evolution of OSPF</vt:lpstr>
      <vt:lpstr>Open Shortest Path First Features of OSPF</vt:lpstr>
      <vt:lpstr>Open Shortest Path First Components of OSPF</vt:lpstr>
      <vt:lpstr>Open Shortest Path First Link-State Operation</vt:lpstr>
      <vt:lpstr>Open Shortest Path First Single-Area and Multiarea OSPF</vt:lpstr>
      <vt:lpstr>OSPF Messages Encapsulating OSPF Messages</vt:lpstr>
      <vt:lpstr>OSPF Messages Encapsulating OSPF Messages (Cont.)</vt:lpstr>
      <vt:lpstr>OSPF Messages Hello Packet</vt:lpstr>
      <vt:lpstr>OSPF Messages Hello Packet Intervals</vt:lpstr>
      <vt:lpstr>OSPF Messages Link-State Updates</vt:lpstr>
      <vt:lpstr>OSPF Operation OSPF Operational States</vt:lpstr>
      <vt:lpstr>OSPF Operation Establish Neighbor Adjacencies</vt:lpstr>
      <vt:lpstr>OSPF Operation OSPF DR and BDR</vt:lpstr>
      <vt:lpstr>OSPF Operation Synchronizing OSPF Databases</vt:lpstr>
      <vt:lpstr>OSPF Operation Video Demonstration – Observing OSPF Protocol Communications</vt:lpstr>
      <vt:lpstr>8.2 Single-Area OSPFv2</vt:lpstr>
      <vt:lpstr>OSPF Router ID OSPF Network Topology</vt:lpstr>
      <vt:lpstr>OSPF Router ID Router OSPF Configuration Mode</vt:lpstr>
      <vt:lpstr>OSPF Router ID Router IDs</vt:lpstr>
      <vt:lpstr>OSPF Router ID Configuring an OSPF Router ID</vt:lpstr>
      <vt:lpstr>OSPF Router ID Modifying a Router ID</vt:lpstr>
      <vt:lpstr>OSPF Router ID Using a Loopback Interface as the Router ID</vt:lpstr>
      <vt:lpstr>Configuring Single-Area OSPFv2 Enabling OSPF on Interfaces</vt:lpstr>
      <vt:lpstr>Configuring Single-Area OSPFv2 Wildcard Mask</vt:lpstr>
      <vt:lpstr>Configuring Single-Area OSPFv2 The network Command</vt:lpstr>
      <vt:lpstr>Configuring Single-Area OSPFv2 Passive Interface</vt:lpstr>
      <vt:lpstr>Configuring Single-Area OSPFv2 Configuring Passive Interfaces</vt:lpstr>
      <vt:lpstr>Configuring Single-Area OSPFv2 Packet Tracer – Configuring OSPFv2 in a Single-Area</vt:lpstr>
      <vt:lpstr>OSPF Cost OSPF Metric = Cost</vt:lpstr>
      <vt:lpstr>OSPF Cost OSPF Accumulates Costs</vt:lpstr>
      <vt:lpstr>OSPF Cost Adjusting the Reference Bandwidth</vt:lpstr>
      <vt:lpstr>OSPF Cost Adjusting the Reference Bandwidth (Cont.)</vt:lpstr>
      <vt:lpstr>OSPF Cost Adjusting the Reference Bandwidth (Cont.)</vt:lpstr>
      <vt:lpstr>OSPF Cost Default Interface Bandwidth </vt:lpstr>
      <vt:lpstr>OSPF Cost Adjusting the Interface Bandwidth </vt:lpstr>
      <vt:lpstr>OSPF Cost Manually Setting the OSPF Cost</vt:lpstr>
      <vt:lpstr>Verify OSPF Verify OSPF Neighbors</vt:lpstr>
      <vt:lpstr>Verify OSPF Verify OSPF Protocol Settings</vt:lpstr>
      <vt:lpstr>Verify OSPF Verify OSPF Process Information</vt:lpstr>
      <vt:lpstr>Verify OSPF Verify OSPF Interface Settings</vt:lpstr>
      <vt:lpstr>Verify OSPF Lab - Configuring Basic Single-Area OSPFv2</vt:lpstr>
      <vt:lpstr>8.3 Single-Area OSPFv3</vt:lpstr>
      <vt:lpstr>OSPFv2 vs. OSPFv3 OSPFv3</vt:lpstr>
      <vt:lpstr>OSPFv2 vs. OSPFv3 Similarities Between OSPFv2 and OSPFv3</vt:lpstr>
      <vt:lpstr>OSPFv2 vs. OSPFv3 Differences Between OSPFv2 and OSPFv3</vt:lpstr>
      <vt:lpstr>OSPFv2 vs. OSPFv3 Link-Local Addresses</vt:lpstr>
      <vt:lpstr>Configuring OSPFv3 OSPFv3 Network Topology</vt:lpstr>
      <vt:lpstr>Configuring OSPFv3 OSPFv3 Network Topology (Cont.)</vt:lpstr>
      <vt:lpstr>Configuring OSPFv3 Link-Local Addresses</vt:lpstr>
      <vt:lpstr>Configuring OSPFv3 Assigning Link-Local Addresses</vt:lpstr>
      <vt:lpstr>Configuring OSPFv3 Configuring the OSPFv3 Router ID</vt:lpstr>
      <vt:lpstr>Configuring OSPFv3 Modifying an OSPFv3 Router ID</vt:lpstr>
      <vt:lpstr>Configuring OSPFv3 Enabling OSPFv3 on Interfaces</vt:lpstr>
      <vt:lpstr>Verify OSPFv3 Verifying OSPFv3 Neighbors</vt:lpstr>
      <vt:lpstr>Verify OSPFv3 Verifying OSPFv3 Protocol Settings</vt:lpstr>
      <vt:lpstr>Verify OSPFv3 Verify OSPFv3 Interfaces</vt:lpstr>
      <vt:lpstr>Verify OSPFv3 Verify The IPv6 Routing Table</vt:lpstr>
      <vt:lpstr>Verify OSPFv3 Packet Tracer - Configuring Basic OSPFv3</vt:lpstr>
      <vt:lpstr>Verify OSPFv3 Lab - Configuring Basic Single-Area OSPFv3</vt:lpstr>
      <vt:lpstr>8.4 Chapter Summary</vt:lpstr>
      <vt:lpstr>Conclusion Packet Tracer - Skills Integration Challenge</vt:lpstr>
      <vt:lpstr>Conclusion Chapter 8: Single-Area OSPF</vt:lpstr>
      <vt:lpstr>Module 8 New Terms and Commands</vt:lpstr>
      <vt:lpstr>Module 8 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581</cp:revision>
  <dcterms:created xsi:type="dcterms:W3CDTF">2016-08-22T22:27:36Z</dcterms:created>
  <dcterms:modified xsi:type="dcterms:W3CDTF">2018-01-15T17:40:53Z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