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4"/>
  </p:notesMasterIdLst>
  <p:sldIdLst>
    <p:sldId id="513" r:id="rId2"/>
    <p:sldId id="730" r:id="rId3"/>
    <p:sldId id="747" r:id="rId4"/>
    <p:sldId id="763" r:id="rId5"/>
    <p:sldId id="929" r:id="rId6"/>
    <p:sldId id="735" r:id="rId7"/>
    <p:sldId id="736" r:id="rId8"/>
    <p:sldId id="750" r:id="rId9"/>
    <p:sldId id="745" r:id="rId10"/>
    <p:sldId id="777" r:id="rId11"/>
    <p:sldId id="758" r:id="rId12"/>
    <p:sldId id="760" r:id="rId13"/>
    <p:sldId id="759" r:id="rId14"/>
    <p:sldId id="628" r:id="rId15"/>
    <p:sldId id="905" r:id="rId16"/>
    <p:sldId id="906" r:id="rId17"/>
    <p:sldId id="907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15" r:id="rId26"/>
    <p:sldId id="762" r:id="rId27"/>
    <p:sldId id="916" r:id="rId28"/>
    <p:sldId id="918" r:id="rId29"/>
    <p:sldId id="917" r:id="rId30"/>
    <p:sldId id="919" r:id="rId31"/>
    <p:sldId id="920" r:id="rId32"/>
    <p:sldId id="921" r:id="rId33"/>
    <p:sldId id="922" r:id="rId34"/>
    <p:sldId id="923" r:id="rId35"/>
    <p:sldId id="924" r:id="rId36"/>
    <p:sldId id="925" r:id="rId37"/>
    <p:sldId id="926" r:id="rId38"/>
    <p:sldId id="927" r:id="rId39"/>
    <p:sldId id="771" r:id="rId40"/>
    <p:sldId id="928" r:id="rId41"/>
    <p:sldId id="773" r:id="rId42"/>
    <p:sldId id="291" r:id="rId4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81065" autoAdjust="0"/>
  </p:normalViewPr>
  <p:slideViewPr>
    <p:cSldViewPr snapToGrid="0" showGuides="1">
      <p:cViewPr varScale="1">
        <p:scale>
          <a:sx n="91" d="100"/>
          <a:sy n="91" d="100"/>
        </p:scale>
        <p:origin x="87" y="525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1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6958"/>
    </p:cViewPr>
  </p:sorterViewPr>
  <p:notesViewPr>
    <p:cSldViewPr snapToGrid="0">
      <p:cViewPr varScale="1">
        <p:scale>
          <a:sx n="50" d="100"/>
          <a:sy n="50" d="100"/>
        </p:scale>
        <p:origin x="1604" y="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9: Multiarea OSPF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9: Multiarea OSPF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9: Multiarea OSPF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pPr>
              <a:buFontTx/>
              <a:buNone/>
            </a:pPr>
            <a:r>
              <a:rPr lang="en-US" sz="1200" b="0" dirty="0"/>
              <a:t>9.1 – Multiarea OSPF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9.1.1.1</a:t>
            </a:r>
            <a:r>
              <a:rPr lang="en-US" baseline="0" dirty="0">
                <a:latin typeface="Arial" charset="0"/>
              </a:rPr>
              <a:t> – Single-Area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9.1.1.2</a:t>
            </a:r>
            <a:r>
              <a:rPr lang="en-US" baseline="0" dirty="0">
                <a:latin typeface="Arial" charset="0"/>
              </a:rPr>
              <a:t> – Multiarea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9.1.1.3</a:t>
            </a:r>
            <a:r>
              <a:rPr lang="en-US" baseline="0" dirty="0">
                <a:latin typeface="Arial" charset="0"/>
              </a:rPr>
              <a:t> – OSPF Two-Layer Area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9.1.1.4</a:t>
            </a:r>
            <a:r>
              <a:rPr lang="en-US" baseline="0" dirty="0">
                <a:latin typeface="Arial" charset="0"/>
              </a:rPr>
              <a:t> – Types of OSPF Routers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9.1.2.1</a:t>
            </a:r>
            <a:r>
              <a:rPr lang="en-US" baseline="0" dirty="0">
                <a:latin typeface="Arial" charset="0"/>
              </a:rPr>
              <a:t> – OSPF LSA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0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9.1.2.2</a:t>
            </a:r>
            <a:r>
              <a:rPr lang="en-US" baseline="0" dirty="0">
                <a:latin typeface="Arial" charset="0"/>
              </a:rPr>
              <a:t> – OSPF LSA Type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44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9.1.2.3</a:t>
            </a:r>
            <a:r>
              <a:rPr lang="en-US" baseline="0" dirty="0">
                <a:latin typeface="Arial" charset="0"/>
              </a:rPr>
              <a:t> – OSPF LSA Type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3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9.1.2.4</a:t>
            </a:r>
            <a:r>
              <a:rPr lang="en-US" baseline="0" dirty="0">
                <a:latin typeface="Arial" charset="0"/>
              </a:rPr>
              <a:t> – OSPF LSA Type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9.1.2.5</a:t>
            </a:r>
            <a:r>
              <a:rPr lang="en-US" baseline="0" dirty="0">
                <a:latin typeface="Arial" charset="0"/>
              </a:rPr>
              <a:t> – OSPF LSA Type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8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9.1.2.6</a:t>
            </a:r>
            <a:r>
              <a:rPr lang="en-US" baseline="0" dirty="0">
                <a:latin typeface="Arial" charset="0"/>
              </a:rPr>
              <a:t> – OSPF LSA Type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1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 –OSPF Routing Table and Types of Routes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9.1.3.1</a:t>
            </a:r>
            <a:r>
              <a:rPr lang="en-US" baseline="0" dirty="0">
                <a:latin typeface="Arial" charset="0"/>
              </a:rPr>
              <a:t> – OSPF Routing Table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9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 –OSPF Routing Table and Types of Routes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9.1.3.2</a:t>
            </a:r>
            <a:r>
              <a:rPr lang="en-US" baseline="0" dirty="0">
                <a:latin typeface="Arial" charset="0"/>
              </a:rPr>
              <a:t> – OSPF Route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pPr>
              <a:buFontTx/>
              <a:buNone/>
            </a:pPr>
            <a:r>
              <a:rPr lang="en-US" sz="1200" b="0" dirty="0"/>
              <a:t>9.2 – Configuring Multiarea OSPF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9.2.1.1</a:t>
            </a:r>
            <a:r>
              <a:rPr lang="en-US" baseline="0" dirty="0">
                <a:latin typeface="Arial" charset="0"/>
              </a:rPr>
              <a:t> – Implementing Multiarea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0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9.2.1.2</a:t>
            </a:r>
            <a:r>
              <a:rPr lang="en-US" baseline="0" dirty="0">
                <a:latin typeface="Arial" charset="0"/>
              </a:rPr>
              <a:t> – Configuring Multiarea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58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9.2.1.3</a:t>
            </a:r>
            <a:r>
              <a:rPr lang="en-US" baseline="0" dirty="0">
                <a:latin typeface="Arial" charset="0"/>
              </a:rPr>
              <a:t> – Configuring Multiarea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2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9.2.2.1</a:t>
            </a:r>
            <a:r>
              <a:rPr lang="en-US" baseline="0" dirty="0">
                <a:latin typeface="Arial" charset="0"/>
              </a:rPr>
              <a:t> – Verifying Multiarea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9: Multiarea OSPF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9.2.2.2</a:t>
            </a:r>
            <a:r>
              <a:rPr lang="en-US" baseline="0" dirty="0">
                <a:latin typeface="Arial" charset="0"/>
              </a:rPr>
              <a:t> – Verify General Multiarea OSPFv2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52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9.2.2.3</a:t>
            </a:r>
            <a:r>
              <a:rPr lang="en-US" baseline="0" dirty="0">
                <a:latin typeface="Arial" charset="0"/>
              </a:rPr>
              <a:t> – Verify the OSPFv2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03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9.2.2.4</a:t>
            </a:r>
            <a:r>
              <a:rPr lang="en-US" baseline="0" dirty="0">
                <a:latin typeface="Arial" charset="0"/>
              </a:rPr>
              <a:t> – Verify the Multiarea OSPFv2 LSDB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77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9.2.2.5</a:t>
            </a:r>
            <a:r>
              <a:rPr lang="en-US" baseline="0" dirty="0">
                <a:latin typeface="Arial" charset="0"/>
              </a:rPr>
              <a:t> – Verify Multiarea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61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9.2.2.6</a:t>
            </a:r>
            <a:r>
              <a:rPr lang="en-US" baseline="0" dirty="0">
                <a:latin typeface="Arial" charset="0"/>
              </a:rPr>
              <a:t> – Packet Tracer - Configuring Multiarea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08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9.2.2.7</a:t>
            </a:r>
            <a:r>
              <a:rPr lang="en-US" baseline="0" dirty="0">
                <a:latin typeface="Arial" charset="0"/>
              </a:rPr>
              <a:t> – Packet Tracer - Configuring Multiarea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93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9.2.2.8</a:t>
            </a:r>
            <a:r>
              <a:rPr lang="en-US" baseline="0" dirty="0">
                <a:latin typeface="Arial" charset="0"/>
              </a:rPr>
              <a:t> – Lab - Configuring Multi-area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72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9.2.2.9</a:t>
            </a:r>
            <a:r>
              <a:rPr lang="en-US" baseline="0" dirty="0">
                <a:latin typeface="Arial" charset="0"/>
              </a:rPr>
              <a:t> – Lab - Configuring Multi-area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5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r>
              <a:rPr lang="en-US" dirty="0"/>
              <a:t>9.3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40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9.3 – Summary</a:t>
            </a:r>
          </a:p>
          <a:p>
            <a:r>
              <a:rPr lang="en-US" dirty="0"/>
              <a:t>9.3.1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9.3.1.2 – Chapter 9: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16950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9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9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9: Multiarea OSPF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9: Multiarea OSPF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42881"/>
            <a:ext cx="8853286" cy="4155319"/>
          </a:xfrm>
        </p:spPr>
        <p:txBody>
          <a:bodyPr/>
          <a:lstStyle/>
          <a:p>
            <a:r>
              <a:rPr lang="en-CA" sz="1800" dirty="0"/>
              <a:t>9.1 </a:t>
            </a:r>
            <a:r>
              <a:rPr lang="en-US" sz="1800" dirty="0"/>
              <a:t>Multiarea OSPF Operation</a:t>
            </a:r>
          </a:p>
          <a:p>
            <a:pPr lvl="1"/>
            <a:r>
              <a:rPr lang="en-US" sz="1600" dirty="0"/>
              <a:t>Explain how multiarea OSPF operates in a small to medium-sized business network. </a:t>
            </a:r>
          </a:p>
          <a:p>
            <a:pPr lvl="2"/>
            <a:r>
              <a:rPr lang="en-US" sz="1400" dirty="0"/>
              <a:t>Explain why multiarea OSPF is used.</a:t>
            </a:r>
          </a:p>
          <a:p>
            <a:pPr lvl="2"/>
            <a:r>
              <a:rPr lang="en-US" sz="1400" dirty="0"/>
              <a:t>Explain how multiarea OSPFv2 uses </a:t>
            </a:r>
            <a:r>
              <a:rPr lang="en-US" sz="1400" dirty="0" smtClean="0"/>
              <a:t>link-state </a:t>
            </a:r>
            <a:r>
              <a:rPr lang="en-US" sz="1400" dirty="0"/>
              <a:t>advertisements.</a:t>
            </a:r>
          </a:p>
          <a:p>
            <a:pPr lvl="2"/>
            <a:r>
              <a:rPr lang="en-US" sz="1400" dirty="0"/>
              <a:t>Explain how multiarea OSPF establishes neighbor adjacencies.</a:t>
            </a:r>
          </a:p>
          <a:p>
            <a:r>
              <a:rPr lang="en-CA" sz="1800" dirty="0"/>
              <a:t>9.2 Implement Multiarea OSPF</a:t>
            </a:r>
          </a:p>
          <a:p>
            <a:pPr lvl="1"/>
            <a:r>
              <a:rPr lang="en-US" sz="1600" dirty="0"/>
              <a:t>Implement multiarea OSPFv2 and OSPFv3.</a:t>
            </a:r>
          </a:p>
          <a:p>
            <a:pPr lvl="2"/>
            <a:r>
              <a:rPr lang="en-US" sz="1400" dirty="0"/>
              <a:t>Configure multiarea OSPFv2 and OSPFv3 in a routed network.</a:t>
            </a:r>
          </a:p>
          <a:p>
            <a:pPr lvl="2"/>
            <a:r>
              <a:rPr lang="en-US" sz="1400" dirty="0"/>
              <a:t>Verify multiarea OSPFv2 and OSPFv3 operation.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eaLnBrk="1" hangingPunct="1"/>
            <a:r>
              <a:rPr lang="en-US" dirty="0"/>
              <a:t>Chapter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9.1 Multiarea OSPF Operation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675581" cy="3749907"/>
          </a:xfrm>
        </p:spPr>
        <p:txBody>
          <a:bodyPr/>
          <a:lstStyle/>
          <a:p>
            <a:r>
              <a:rPr lang="en-US" altLang="ja-JP" sz="1700" dirty="0"/>
              <a:t>Issues in a large single area OSPF:</a:t>
            </a:r>
          </a:p>
          <a:p>
            <a:pPr lvl="1"/>
            <a:r>
              <a:rPr lang="en-US" altLang="ja-JP" sz="1500" dirty="0"/>
              <a:t>Large routing table</a:t>
            </a:r>
          </a:p>
          <a:p>
            <a:pPr lvl="1"/>
            <a:r>
              <a:rPr lang="en-US" altLang="ja-JP" sz="1500" dirty="0"/>
              <a:t>Large link-state database (LSDB)</a:t>
            </a:r>
          </a:p>
          <a:p>
            <a:pPr lvl="1"/>
            <a:r>
              <a:rPr lang="en-US" altLang="ja-JP" sz="1500" dirty="0"/>
              <a:t>Frequent SPF algorithm </a:t>
            </a:r>
            <a:r>
              <a:rPr lang="en-US" altLang="ja-JP" sz="1500" dirty="0" smtClean="0"/>
              <a:t>calculations</a:t>
            </a:r>
            <a:endParaRPr lang="en-US" altLang="ja-JP" sz="1500" dirty="0"/>
          </a:p>
          <a:p>
            <a:r>
              <a:rPr lang="en-US" altLang="ja-JP" sz="1600" dirty="0"/>
              <a:t>To make OSPF more efficient and scalable, OSPF supports hierarchical routing using areas.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Single-Area OSPF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886AD2DB-102A-4C4F-BDF9-B0CB7F5C07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34" y="999427"/>
            <a:ext cx="5021101" cy="23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75826" y="739803"/>
            <a:ext cx="3789177" cy="4296221"/>
          </a:xfrm>
        </p:spPr>
        <p:txBody>
          <a:bodyPr/>
          <a:lstStyle/>
          <a:p>
            <a:r>
              <a:rPr lang="en-US" altLang="ja-JP" sz="1600" dirty="0"/>
              <a:t>Multiarea OSPF:</a:t>
            </a:r>
          </a:p>
          <a:p>
            <a:pPr lvl="1"/>
            <a:r>
              <a:rPr lang="en-US" altLang="ja-JP" dirty="0"/>
              <a:t>Large OSPF area is divided into smaller areas.</a:t>
            </a:r>
          </a:p>
          <a:p>
            <a:pPr lvl="1"/>
            <a:r>
              <a:rPr lang="en-US" altLang="ja-JP" dirty="0"/>
              <a:t>Reduces processing and memory overhead.</a:t>
            </a:r>
          </a:p>
          <a:p>
            <a:pPr lvl="1"/>
            <a:r>
              <a:rPr lang="en-US" altLang="ja-JP" dirty="0"/>
              <a:t>Requires a hierarchical network design.</a:t>
            </a:r>
          </a:p>
          <a:p>
            <a:pPr lvl="1"/>
            <a:r>
              <a:rPr lang="en-US" altLang="ja-JP" dirty="0"/>
              <a:t>The main area is the backbone area (area 0) and all other areas connect to it.</a:t>
            </a:r>
          </a:p>
          <a:p>
            <a:r>
              <a:rPr lang="en-US" altLang="ja-JP" sz="1600" dirty="0"/>
              <a:t>Advantages of Multiarea OSPF:</a:t>
            </a:r>
          </a:p>
          <a:p>
            <a:pPr lvl="1"/>
            <a:r>
              <a:rPr lang="en-US" altLang="ja-JP" dirty="0"/>
              <a:t>Smaller routing tables - Fewer routing table entries as network addresses can be summarized between areas.</a:t>
            </a:r>
          </a:p>
          <a:p>
            <a:pPr lvl="1"/>
            <a:r>
              <a:rPr lang="en-US" altLang="ja-JP" dirty="0"/>
              <a:t>Reduced link-state update overhead.</a:t>
            </a:r>
          </a:p>
          <a:p>
            <a:pPr lvl="1"/>
            <a:r>
              <a:rPr lang="en-US" altLang="ja-JP" dirty="0"/>
              <a:t>Reduced frequency of SPF calculations.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Multiarea OSPF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951245AD-4E6A-4152-A4D6-A76C2C33F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003" y="1131453"/>
            <a:ext cx="5134932" cy="25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6675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54331" y="757632"/>
            <a:ext cx="3789177" cy="4296221"/>
          </a:xfrm>
        </p:spPr>
        <p:txBody>
          <a:bodyPr/>
          <a:lstStyle/>
          <a:p>
            <a:r>
              <a:rPr lang="en-US" altLang="ja-JP" sz="1600" dirty="0"/>
              <a:t>Multiarea OSPF is implemented in a two-layer area hierarchy.</a:t>
            </a:r>
          </a:p>
          <a:p>
            <a:r>
              <a:rPr lang="en-US" altLang="ja-JP" dirty="0"/>
              <a:t>Backbone (Transit) area - An OSPF area whose primary function is the fast and efficient movement of IP packets:</a:t>
            </a:r>
          </a:p>
          <a:p>
            <a:pPr lvl="2"/>
            <a:r>
              <a:rPr lang="en-US" altLang="ja-JP" sz="1400" dirty="0" smtClean="0"/>
              <a:t>Interconnects </a:t>
            </a:r>
            <a:r>
              <a:rPr lang="en-US" altLang="ja-JP" sz="1400" dirty="0"/>
              <a:t>with other OSPF area types.</a:t>
            </a:r>
          </a:p>
          <a:p>
            <a:pPr lvl="2"/>
            <a:r>
              <a:rPr lang="en-US" altLang="ja-JP" sz="1400" dirty="0"/>
              <a:t>Also called OSPF area 0.</a:t>
            </a:r>
          </a:p>
          <a:p>
            <a:r>
              <a:rPr lang="en-US" altLang="ja-JP" dirty="0"/>
              <a:t>Regular </a:t>
            </a:r>
            <a:r>
              <a:rPr lang="en-US" altLang="ja-JP" dirty="0" smtClean="0"/>
              <a:t>(</a:t>
            </a:r>
            <a:r>
              <a:rPr lang="en-US" altLang="ja-JP" dirty="0" err="1"/>
              <a:t>n</a:t>
            </a:r>
            <a:r>
              <a:rPr lang="en-US" altLang="ja-JP" dirty="0" err="1" smtClean="0"/>
              <a:t>onbackbone</a:t>
            </a:r>
            <a:r>
              <a:rPr lang="en-US" altLang="ja-JP" dirty="0"/>
              <a:t>) area - Connects users and resources:</a:t>
            </a:r>
          </a:p>
          <a:p>
            <a:pPr lvl="1"/>
            <a:r>
              <a:rPr lang="en-US" altLang="ja-JP" dirty="0"/>
              <a:t>Usually set up along functional or geographical groupings</a:t>
            </a:r>
          </a:p>
          <a:p>
            <a:pPr lvl="1"/>
            <a:r>
              <a:rPr lang="en-US" altLang="ja-JP" dirty="0"/>
              <a:t>All traffic from other areas must cross a transit area.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Two-Layer Area Hierarchy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6E22A1F3-4001-4171-8093-2F76864B7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1160929"/>
            <a:ext cx="4961965" cy="23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944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03637" y="582820"/>
            <a:ext cx="3789177" cy="4296221"/>
          </a:xfrm>
        </p:spPr>
        <p:txBody>
          <a:bodyPr/>
          <a:lstStyle/>
          <a:p>
            <a:r>
              <a:rPr lang="en-US" altLang="ja-JP" sz="1600" dirty="0"/>
              <a:t>There are four different types of OSPF routers: </a:t>
            </a:r>
          </a:p>
          <a:p>
            <a:pPr lvl="1"/>
            <a:r>
              <a:rPr lang="en-US" altLang="ja-JP" sz="1500" dirty="0"/>
              <a:t>Internal router –A router that has all of its interfaces in the same area.</a:t>
            </a:r>
          </a:p>
          <a:p>
            <a:pPr lvl="1"/>
            <a:r>
              <a:rPr lang="en-US" altLang="ja-JP" sz="1500" dirty="0"/>
              <a:t>Backbone router - A router in the backbone area. The backbone area is set to area 0</a:t>
            </a:r>
          </a:p>
          <a:p>
            <a:pPr lvl="1"/>
            <a:r>
              <a:rPr lang="en-US" altLang="ja-JP" sz="1500" dirty="0"/>
              <a:t>Area Border Router (ABR) – A router that has interfaces attached to multiple areas.</a:t>
            </a:r>
          </a:p>
          <a:p>
            <a:pPr lvl="1"/>
            <a:r>
              <a:rPr lang="en-US" altLang="ja-JP" dirty="0"/>
              <a:t>Autonomous System Boundary Router (ASBR) – A router that has at least one interface attached to an external internetwork.</a:t>
            </a:r>
          </a:p>
          <a:p>
            <a:r>
              <a:rPr lang="en-US" altLang="ja-JP" dirty="0"/>
              <a:t>A router can be classified as more than one router type.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Types of OSPF Routers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id="{7D8BE979-50E4-4811-8F39-6C7F36310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0" y="959222"/>
            <a:ext cx="5041862" cy="27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645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613" y="3240741"/>
            <a:ext cx="8503399" cy="1947583"/>
          </a:xfrm>
        </p:spPr>
        <p:txBody>
          <a:bodyPr/>
          <a:lstStyle/>
          <a:p>
            <a:r>
              <a:rPr lang="en-US" altLang="ja-JP" sz="1600" dirty="0"/>
              <a:t>LSAs individually act as database records and provide specific OSPF network details.</a:t>
            </a:r>
          </a:p>
          <a:p>
            <a:r>
              <a:rPr lang="en-US" altLang="ja-JP" dirty="0"/>
              <a:t>LSAs in combination describe the entire topology of an OSPF network or area. 	</a:t>
            </a:r>
          </a:p>
          <a:p>
            <a:r>
              <a:rPr lang="en-US" altLang="ja-JP" dirty="0"/>
              <a:t>Any implementation of multiarea OSPF must support the first five LSAs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Types</a:t>
            </a:r>
          </a:p>
        </p:txBody>
      </p:sp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id="{E0E7BF33-2900-4282-8A1B-78C1466EB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83" y="923364"/>
            <a:ext cx="6514621" cy="20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946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72637" y="798944"/>
            <a:ext cx="3827928" cy="4265063"/>
          </a:xfrm>
        </p:spPr>
        <p:txBody>
          <a:bodyPr/>
          <a:lstStyle/>
          <a:p>
            <a:r>
              <a:rPr lang="en-US" altLang="ja-JP" sz="1600" dirty="0"/>
              <a:t>Routers advertise their directly connected OSPF-enabled links in a type 1 LSA .</a:t>
            </a:r>
          </a:p>
          <a:p>
            <a:r>
              <a:rPr lang="en-US" altLang="ja-JP" sz="1600" dirty="0"/>
              <a:t>Type 1 LSAs are also referred to as router link entries. </a:t>
            </a:r>
          </a:p>
          <a:p>
            <a:r>
              <a:rPr lang="en-US" altLang="ja-JP" sz="1600" dirty="0"/>
              <a:t>Type 1 LSAs are flooded only within the area in which they originated.</a:t>
            </a:r>
          </a:p>
          <a:p>
            <a:r>
              <a:rPr lang="en-US" altLang="ja-JP" sz="1600" dirty="0"/>
              <a:t>ABRs advertise the networks learned from the type 1 LSAs to other areas as type 3 LSAs.</a:t>
            </a:r>
          </a:p>
          <a:p>
            <a:r>
              <a:rPr lang="en-US" altLang="ja-JP" sz="1600" dirty="0"/>
              <a:t>The type 1 LSA link ID is identified by the router ID of the originating router.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1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45EB8A3A-659E-4989-9EF3-3262220AB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86" y="909918"/>
            <a:ext cx="4685425" cy="35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922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PowerPoint deck is divided in two parts:</a:t>
            </a:r>
          </a:p>
          <a:p>
            <a:r>
              <a:rPr lang="en-US" dirty="0"/>
              <a:t>Instructor Planning Guide</a:t>
            </a:r>
            <a:endParaRPr lang="en-CA" dirty="0"/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11</a:t>
            </a:r>
          </a:p>
          <a:p>
            <a:endParaRPr lang="en-CA" dirty="0"/>
          </a:p>
          <a:p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9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913651" y="692453"/>
            <a:ext cx="4267197" cy="4265063"/>
          </a:xfrm>
        </p:spPr>
        <p:txBody>
          <a:bodyPr/>
          <a:lstStyle/>
          <a:p>
            <a:r>
              <a:rPr lang="en-US" altLang="ja-JP" dirty="0"/>
              <a:t>Type 2 LSAs have the following characteristics:</a:t>
            </a:r>
          </a:p>
          <a:p>
            <a:pPr lvl="1"/>
            <a:r>
              <a:rPr lang="en-US" altLang="ja-JP" dirty="0"/>
              <a:t>Only found on multiaccess and </a:t>
            </a:r>
            <a:r>
              <a:rPr lang="en-US" altLang="ja-JP" dirty="0" err="1" smtClean="0"/>
              <a:t>nonbroadcast</a:t>
            </a:r>
            <a:r>
              <a:rPr lang="en-US" altLang="ja-JP" dirty="0" smtClean="0"/>
              <a:t> </a:t>
            </a:r>
            <a:r>
              <a:rPr lang="en-US" altLang="ja-JP" dirty="0"/>
              <a:t>multiaccess (NBMA) </a:t>
            </a:r>
            <a:r>
              <a:rPr lang="en-US" altLang="ja-JP" dirty="0" smtClean="0"/>
              <a:t>networks</a:t>
            </a:r>
            <a:endParaRPr lang="en-US" altLang="ja-JP" dirty="0"/>
          </a:p>
          <a:p>
            <a:pPr lvl="1"/>
            <a:r>
              <a:rPr lang="en-US" altLang="ja-JP" dirty="0"/>
              <a:t>Contain the router ID and IP address of the DR, along with the router ID of all other routers on the </a:t>
            </a:r>
            <a:r>
              <a:rPr lang="en-US" altLang="ja-JP" dirty="0" err="1"/>
              <a:t>multiaccess</a:t>
            </a:r>
            <a:r>
              <a:rPr lang="en-US" altLang="ja-JP" dirty="0"/>
              <a:t> </a:t>
            </a:r>
            <a:r>
              <a:rPr lang="en-US" altLang="ja-JP" dirty="0" smtClean="0"/>
              <a:t>segment</a:t>
            </a:r>
            <a:endParaRPr lang="en-US" altLang="ja-JP" dirty="0"/>
          </a:p>
          <a:p>
            <a:pPr lvl="1"/>
            <a:r>
              <a:rPr lang="en-US" altLang="ja-JP" dirty="0"/>
              <a:t>Give other routers information about multiaccess networks within the same </a:t>
            </a:r>
            <a:r>
              <a:rPr lang="en-US" altLang="ja-JP" dirty="0" smtClean="0"/>
              <a:t>area</a:t>
            </a:r>
            <a:endParaRPr lang="en-US" altLang="ja-JP" dirty="0"/>
          </a:p>
          <a:p>
            <a:pPr lvl="1"/>
            <a:r>
              <a:rPr lang="en-US" altLang="ja-JP" dirty="0"/>
              <a:t>Not forwarded outside of an </a:t>
            </a:r>
            <a:r>
              <a:rPr lang="en-US" altLang="ja-JP" dirty="0" smtClean="0"/>
              <a:t>area</a:t>
            </a:r>
            <a:endParaRPr lang="en-US" altLang="ja-JP" dirty="0"/>
          </a:p>
          <a:p>
            <a:pPr lvl="1"/>
            <a:r>
              <a:rPr lang="en-US" altLang="ja-JP" dirty="0"/>
              <a:t>Also referred to as network link </a:t>
            </a:r>
            <a:r>
              <a:rPr lang="en-US" altLang="ja-JP" dirty="0" smtClean="0"/>
              <a:t>entries</a:t>
            </a:r>
            <a:endParaRPr lang="en-US" altLang="ja-JP" dirty="0"/>
          </a:p>
          <a:p>
            <a:pPr lvl="1"/>
            <a:r>
              <a:rPr lang="en-US" altLang="ja-JP" sz="1500" dirty="0"/>
              <a:t>Link-state ID is DR router </a:t>
            </a:r>
            <a:r>
              <a:rPr lang="en-US" altLang="ja-JP" sz="1500" dirty="0" smtClean="0"/>
              <a:t>ID</a:t>
            </a:r>
            <a:endParaRPr lang="en-US" altLang="ja-JP" sz="15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2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D5CD516C-C63B-4C23-9FF7-72847392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5" y="843802"/>
            <a:ext cx="4833306" cy="34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810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8500" y="899417"/>
            <a:ext cx="4267197" cy="3571350"/>
          </a:xfrm>
        </p:spPr>
        <p:txBody>
          <a:bodyPr/>
          <a:lstStyle/>
          <a:p>
            <a:r>
              <a:rPr lang="en-US" altLang="ja-JP" dirty="0"/>
              <a:t>Type 3 LSAs have the following characteristics:</a:t>
            </a:r>
          </a:p>
          <a:p>
            <a:pPr lvl="1"/>
            <a:r>
              <a:rPr lang="en-US" altLang="ja-JP" dirty="0" smtClean="0"/>
              <a:t>They are used </a:t>
            </a:r>
            <a:r>
              <a:rPr lang="en-US" altLang="ja-JP" dirty="0"/>
              <a:t>by ABRs to advertise networks from other areas.</a:t>
            </a:r>
          </a:p>
          <a:p>
            <a:pPr lvl="1"/>
            <a:r>
              <a:rPr lang="en-US" altLang="ja-JP" dirty="0"/>
              <a:t>The ABR creates a type 3 LSA for each of its learned OSPF networks.</a:t>
            </a:r>
          </a:p>
          <a:p>
            <a:pPr lvl="1"/>
            <a:r>
              <a:rPr lang="en-US" altLang="ja-JP" dirty="0"/>
              <a:t>ABRs flood type 3 LSAs from one area to other areas.</a:t>
            </a:r>
          </a:p>
          <a:p>
            <a:pPr lvl="1"/>
            <a:r>
              <a:rPr lang="en-US" altLang="ja-JP" dirty="0"/>
              <a:t>To reduce impact of flooding in a large OSPF deployment, configuration of manual route summarization on the ABR is recommended.</a:t>
            </a:r>
          </a:p>
          <a:p>
            <a:pPr lvl="1"/>
            <a:r>
              <a:rPr lang="en-US" altLang="ja-JP" dirty="0"/>
              <a:t>The link-state ID is set to the network address.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3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8A50D794-0704-4AAF-BB1E-087D38DB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612" y="1008778"/>
            <a:ext cx="4335505" cy="31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822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8500" y="899417"/>
            <a:ext cx="4267197" cy="3571350"/>
          </a:xfrm>
        </p:spPr>
        <p:txBody>
          <a:bodyPr/>
          <a:lstStyle/>
          <a:p>
            <a:r>
              <a:rPr lang="en-US" altLang="ja-JP" dirty="0"/>
              <a:t>Type 4 LSAs have the following characteristics:</a:t>
            </a:r>
          </a:p>
          <a:p>
            <a:pPr lvl="1"/>
            <a:r>
              <a:rPr lang="en-US" altLang="ja-JP" dirty="0" smtClean="0"/>
              <a:t>They identify </a:t>
            </a:r>
            <a:r>
              <a:rPr lang="en-US" altLang="ja-JP" dirty="0"/>
              <a:t>an ASBR and provide a route to it.</a:t>
            </a:r>
          </a:p>
          <a:p>
            <a:pPr lvl="1"/>
            <a:r>
              <a:rPr lang="en-US" altLang="ja-JP" dirty="0" smtClean="0"/>
              <a:t>They are generated </a:t>
            </a:r>
            <a:r>
              <a:rPr lang="en-US" altLang="ja-JP" dirty="0"/>
              <a:t>by an ABR only when an ASBR exists within an area.</a:t>
            </a:r>
          </a:p>
          <a:p>
            <a:pPr lvl="1"/>
            <a:r>
              <a:rPr lang="en-US" altLang="ja-JP" dirty="0" smtClean="0"/>
              <a:t>They are flooded </a:t>
            </a:r>
            <a:r>
              <a:rPr lang="en-US" altLang="ja-JP" dirty="0"/>
              <a:t>to other areas by ABRs.</a:t>
            </a:r>
          </a:p>
          <a:p>
            <a:pPr lvl="1"/>
            <a:r>
              <a:rPr lang="en-US" altLang="ja-JP" dirty="0"/>
              <a:t>The link-state ID is set to the ASBR router ID.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4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597F5517-5352-4A66-A201-927FC834A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537" y="844062"/>
            <a:ext cx="4495489" cy="3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54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02531" y="919089"/>
            <a:ext cx="3882036" cy="3601328"/>
          </a:xfrm>
        </p:spPr>
        <p:txBody>
          <a:bodyPr/>
          <a:lstStyle/>
          <a:p>
            <a:r>
              <a:rPr lang="en-US" altLang="ja-JP" dirty="0"/>
              <a:t>Type 5 LSAs have the following characteristics:</a:t>
            </a:r>
          </a:p>
          <a:p>
            <a:pPr lvl="1"/>
            <a:r>
              <a:rPr lang="en-US" altLang="ja-JP" dirty="0" smtClean="0"/>
              <a:t>They advertise </a:t>
            </a:r>
            <a:r>
              <a:rPr lang="en-US" altLang="ja-JP" dirty="0"/>
              <a:t>external routes, also referred to as external LSA entries. </a:t>
            </a:r>
          </a:p>
          <a:p>
            <a:pPr lvl="1"/>
            <a:r>
              <a:rPr lang="en-US" altLang="ja-JP" dirty="0" smtClean="0"/>
              <a:t>They are originated </a:t>
            </a:r>
            <a:r>
              <a:rPr lang="en-US" altLang="ja-JP" dirty="0"/>
              <a:t>by the ASBR and flooded to the entire routing domain.</a:t>
            </a:r>
          </a:p>
          <a:p>
            <a:pPr lvl="1"/>
            <a:r>
              <a:rPr lang="en-US" altLang="ja-JP" dirty="0"/>
              <a:t>The link-state ID is the external network number.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5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BAC79232-5B33-430C-891E-0C7A0F4ED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33" y="919089"/>
            <a:ext cx="4779810" cy="33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338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61964" y="833925"/>
            <a:ext cx="3882036" cy="3601328"/>
          </a:xfrm>
        </p:spPr>
        <p:txBody>
          <a:bodyPr/>
          <a:lstStyle/>
          <a:p>
            <a:r>
              <a:rPr lang="en-US" altLang="ja-JP" dirty="0"/>
              <a:t>OSPF routes in an IPv4 routing table are identified using the following descriptors:</a:t>
            </a:r>
          </a:p>
          <a:p>
            <a:pPr lvl="1"/>
            <a:r>
              <a:rPr lang="en-US" altLang="ja-JP" dirty="0"/>
              <a:t>O - The routing table reflects the link-state information with a designation of O, meaning that the route is intra-area</a:t>
            </a:r>
          </a:p>
          <a:p>
            <a:pPr lvl="1"/>
            <a:r>
              <a:rPr lang="en-US" altLang="ja-JP" dirty="0"/>
              <a:t>O IA - Summary LSAs appear in the routing table as IA (interarea routes).</a:t>
            </a:r>
          </a:p>
          <a:p>
            <a:pPr lvl="1"/>
            <a:r>
              <a:rPr lang="en-US" altLang="ja-JP" dirty="0"/>
              <a:t>O E1 or O E2 - External LSAs appear in the routing table marked as external type 1 (E1) or external type 2 (E2) routes.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OSPF Routing Table and Types of Routes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Routing Table Entries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1369A013-3A29-44C2-ADD1-15263CE69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32" y="874059"/>
            <a:ext cx="4941479" cy="3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6825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61964" y="833925"/>
            <a:ext cx="3882036" cy="3601328"/>
          </a:xfrm>
        </p:spPr>
        <p:txBody>
          <a:bodyPr/>
          <a:lstStyle/>
          <a:p>
            <a:r>
              <a:rPr lang="en-US" altLang="ja-JP" dirty="0"/>
              <a:t>The order in which the best paths are calculated is as follows: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 or paths </a:t>
            </a:r>
            <a:r>
              <a:rPr lang="en-US" altLang="ja-JP" dirty="0"/>
              <a:t>to destinations within their area (intra-area). These are the type 1 and type 2 LSAs – O.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</a:t>
            </a:r>
            <a:r>
              <a:rPr lang="en-US" altLang="ja-JP" dirty="0"/>
              <a:t> </a:t>
            </a:r>
            <a:r>
              <a:rPr lang="en-US" altLang="ja-JP" dirty="0" smtClean="0"/>
              <a:t>or paths </a:t>
            </a:r>
            <a:r>
              <a:rPr lang="en-US" altLang="ja-JP" dirty="0"/>
              <a:t>to the other areas within the internetwork. Type 3 LSAs - O IA.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</a:t>
            </a:r>
            <a:r>
              <a:rPr lang="en-US" altLang="ja-JP" dirty="0"/>
              <a:t> </a:t>
            </a:r>
            <a:r>
              <a:rPr lang="en-US" altLang="ja-JP" dirty="0" smtClean="0"/>
              <a:t>or paths </a:t>
            </a:r>
            <a:r>
              <a:rPr lang="en-US" altLang="ja-JP" dirty="0"/>
              <a:t>to the external autonomous system (type 5) destinations - </a:t>
            </a:r>
            <a:r>
              <a:rPr lang="pt-BR" altLang="ja-JP" dirty="0"/>
              <a:t>O E1 or an O E2 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OSPF Routing Table and Types of Routes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Route Calculation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86AC968E-8C9E-4936-9652-611A6DAE2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740" y="872938"/>
            <a:ext cx="4836460" cy="3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835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9.2 Configuring Multiarea OSPF 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68491" y="920371"/>
            <a:ext cx="8379724" cy="3904131"/>
          </a:xfrm>
        </p:spPr>
        <p:txBody>
          <a:bodyPr/>
          <a:lstStyle/>
          <a:p>
            <a:r>
              <a:rPr lang="en-US" altLang="ja-JP" sz="1600" dirty="0"/>
              <a:t>There are 4 steps to implementing multiarea OSPF:</a:t>
            </a:r>
          </a:p>
          <a:p>
            <a:pPr lvl="1"/>
            <a:r>
              <a:rPr lang="en-US" altLang="ja-JP" dirty="0"/>
              <a:t>Step 1. Gather the network requirements and parameters </a:t>
            </a:r>
          </a:p>
          <a:p>
            <a:pPr lvl="1"/>
            <a:r>
              <a:rPr lang="en-US" altLang="ja-JP" dirty="0"/>
              <a:t> Step 2. </a:t>
            </a:r>
            <a:r>
              <a:rPr lang="en-US" altLang="ja-JP" sz="1500" dirty="0"/>
              <a:t>Define the OSPF parameters </a:t>
            </a:r>
          </a:p>
          <a:p>
            <a:pPr lvl="2"/>
            <a:r>
              <a:rPr lang="en-US" altLang="ja-JP" dirty="0"/>
              <a:t>Single area or multiarea OSPF?</a:t>
            </a:r>
          </a:p>
          <a:p>
            <a:pPr lvl="2"/>
            <a:r>
              <a:rPr lang="en-US" altLang="ja-JP" dirty="0"/>
              <a:t>IP addressing plan </a:t>
            </a:r>
          </a:p>
          <a:p>
            <a:pPr lvl="2"/>
            <a:r>
              <a:rPr lang="en-US" altLang="ja-JP" dirty="0"/>
              <a:t>OSPF areas</a:t>
            </a:r>
          </a:p>
          <a:p>
            <a:pPr lvl="2"/>
            <a:r>
              <a:rPr lang="en-US" altLang="ja-JP" dirty="0"/>
              <a:t>Network topology</a:t>
            </a:r>
          </a:p>
          <a:p>
            <a:pPr lvl="1"/>
            <a:r>
              <a:rPr lang="en-US" altLang="ja-JP" sz="1500" dirty="0"/>
              <a:t>Step 3. Configure the multiarea OSPF implementation based on the parameters.</a:t>
            </a:r>
          </a:p>
          <a:p>
            <a:pPr lvl="1"/>
            <a:r>
              <a:rPr lang="en-US" altLang="ja-JP" sz="1500" dirty="0"/>
              <a:t>Step 4. Verify the multiarea OSPF implementation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Implementing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372354138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1" y="2571750"/>
            <a:ext cx="4267200" cy="3904131"/>
          </a:xfrm>
        </p:spPr>
        <p:txBody>
          <a:bodyPr/>
          <a:lstStyle/>
          <a:p>
            <a:r>
              <a:rPr lang="en-US" altLang="ja-JP" dirty="0"/>
              <a:t>There are no special commands to implement multiarea OSPFv2.</a:t>
            </a:r>
          </a:p>
          <a:p>
            <a:r>
              <a:rPr lang="en-US" altLang="ja-JP" dirty="0"/>
              <a:t>A router becomes an ABR when it has two network statements in different areas.</a:t>
            </a:r>
          </a:p>
          <a:p>
            <a:r>
              <a:rPr lang="en-US" altLang="ja-JP" dirty="0"/>
              <a:t>R1 is an ABR because it has interfaces in area 1 and an interface in area 0.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Multiarea OSPFv2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id="{D77B2D23-45FF-4054-B4A5-7287E081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72" y="905090"/>
            <a:ext cx="4051027" cy="3226122"/>
          </a:xfrm>
          <a:prstGeom prst="rect">
            <a:avLst/>
          </a:prstGeom>
        </p:spPr>
      </p:pic>
      <p:pic>
        <p:nvPicPr>
          <p:cNvPr id="8" name="Picture 7" descr="Scaling Networks - Mozilla Firefox">
            <a:extLst>
              <a:ext uri="{FF2B5EF4-FFF2-40B4-BE49-F238E27FC236}">
                <a16:creationId xmlns:a16="http://schemas.microsoft.com/office/drawing/2014/main" id="{674C7AE3-5130-4EF6-A07E-FDAA175DF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82498"/>
            <a:ext cx="4356558" cy="1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005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2778107"/>
            <a:ext cx="4267200" cy="1402658"/>
          </a:xfrm>
        </p:spPr>
        <p:txBody>
          <a:bodyPr/>
          <a:lstStyle/>
          <a:p>
            <a:r>
              <a:rPr lang="en-US" altLang="ja-JP" dirty="0"/>
              <a:t>There are no special commands required to implement multiarea OSPFv3.</a:t>
            </a:r>
          </a:p>
          <a:p>
            <a:r>
              <a:rPr lang="en-US" altLang="ja-JP" dirty="0"/>
              <a:t> A router becomes an ABR when it has two interfaces in different areas.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Multiarea OSPFv3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68B66859-87EC-4DDF-8B85-36C2BBE69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48" y="793702"/>
            <a:ext cx="4267315" cy="3556095"/>
          </a:xfrm>
          <a:prstGeom prst="rect">
            <a:avLst/>
          </a:prstGeom>
        </p:spPr>
      </p:pic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id="{EB013D00-B4AE-4686-B751-B997CACC7D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490" y="798944"/>
            <a:ext cx="3480179" cy="17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1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9: Multiarea OSPF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Scaling Networks v6.0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1111" y="867183"/>
            <a:ext cx="4267200" cy="4177940"/>
          </a:xfrm>
        </p:spPr>
        <p:txBody>
          <a:bodyPr/>
          <a:lstStyle/>
          <a:p>
            <a:r>
              <a:rPr lang="en-US" altLang="ja-JP" dirty="0"/>
              <a:t>Commands to verify multiarea OSPFv2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neighbor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endParaRPr lang="en-US" altLang="ja-JP" b="1" dirty="0"/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protocols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brief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route </a:t>
            </a:r>
            <a:r>
              <a:rPr lang="en-US" altLang="ja-JP" b="1" dirty="0" err="1"/>
              <a:t>ospf</a:t>
            </a:r>
            <a:endParaRPr lang="en-US" altLang="ja-JP" b="1" dirty="0"/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</a:t>
            </a:r>
          </a:p>
          <a:p>
            <a:pPr lvl="1"/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Note: For the equivalent OSPFv3 command, simply substitute ipv6 for </a:t>
            </a:r>
            <a:r>
              <a:rPr lang="en-US" altLang="ja-JP" dirty="0" err="1"/>
              <a:t>ip</a:t>
            </a:r>
            <a:r>
              <a:rPr lang="en-US" altLang="ja-JP" dirty="0"/>
              <a:t>.</a:t>
            </a:r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Multiarea OSPFv2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85699059-94D7-4AD5-AD97-1C4A0616B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691" y="867183"/>
            <a:ext cx="4086496" cy="32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468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1111" y="867183"/>
            <a:ext cx="4267200" cy="4177940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protocols </a:t>
            </a:r>
            <a:r>
              <a:rPr lang="en-US" altLang="ja-JP" dirty="0"/>
              <a:t>command to verify the OSPFv2 status.</a:t>
            </a:r>
          </a:p>
          <a:p>
            <a:pPr lvl="1"/>
            <a:r>
              <a:rPr lang="en-US" altLang="ja-JP" dirty="0"/>
              <a:t>Lists routing protocols configured on router, number of areas, router ID and networks included in routing protocol.</a:t>
            </a:r>
          </a:p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brief </a:t>
            </a:r>
            <a:r>
              <a:rPr lang="en-US" altLang="ja-JP" dirty="0"/>
              <a:t>command to display OSPFv2-related information for OSPFv2-enabled interfaces.</a:t>
            </a:r>
          </a:p>
          <a:p>
            <a:pPr lvl="1"/>
            <a:r>
              <a:rPr lang="en-US" altLang="ja-JP" dirty="0"/>
              <a:t>Lists the OSPFv2 process ID, area that the interfaces are in, and interface cost.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General Multiarea OSPFv2 Settings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5334225D-4F04-44C9-A66B-DE7B0E9C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311" y="798944"/>
            <a:ext cx="4021539" cy="2460117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id="{8B769EA3-F8C1-4D0B-83C6-5E6002F5BF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311" y="3371597"/>
            <a:ext cx="4020278" cy="11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019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68489" y="3220890"/>
            <a:ext cx="7929349" cy="1082723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route </a:t>
            </a:r>
            <a:r>
              <a:rPr lang="en-US" altLang="ja-JP" b="1" dirty="0" err="1"/>
              <a:t>ospf</a:t>
            </a:r>
            <a:r>
              <a:rPr lang="en-US" altLang="ja-JP" b="1" dirty="0"/>
              <a:t> </a:t>
            </a:r>
            <a:r>
              <a:rPr lang="en-US" altLang="ja-JP" dirty="0"/>
              <a:t>command to verify the </a:t>
            </a:r>
            <a:r>
              <a:rPr lang="en-US" altLang="ja-JP" dirty="0" err="1"/>
              <a:t>muliarea</a:t>
            </a:r>
            <a:r>
              <a:rPr lang="en-US" altLang="ja-JP" dirty="0"/>
              <a:t> OSPFv2 configuration..</a:t>
            </a:r>
          </a:p>
          <a:p>
            <a:pPr lvl="1"/>
            <a:r>
              <a:rPr lang="en-US" altLang="ja-JP" dirty="0"/>
              <a:t>O represents OSPFv2 routes and IA represents interarea, which means that the route originated from another area.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the OSPFv2 Routes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id="{28470EA9-8676-4674-A0F8-D0C96D42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143" y="839887"/>
            <a:ext cx="7100349" cy="21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775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454555" y="1005384"/>
            <a:ext cx="3366448" cy="1237397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 </a:t>
            </a:r>
            <a:r>
              <a:rPr lang="en-US" altLang="ja-JP" dirty="0"/>
              <a:t>command to verify the contents of the OSPFv2 LSDB.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the Multiarea OSPFv2 LSDB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id="{03EA67C6-BDE4-44E2-9320-F8FAE4776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" y="905302"/>
            <a:ext cx="5060841" cy="33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602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848669" y="808035"/>
            <a:ext cx="5295331" cy="3195301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ipv6 protocols</a:t>
            </a:r>
            <a:r>
              <a:rPr lang="en-US" altLang="ja-JP" dirty="0"/>
              <a:t> command to verifyOSPFv3.</a:t>
            </a:r>
          </a:p>
          <a:p>
            <a:r>
              <a:rPr lang="en-US" altLang="ja-JP" dirty="0"/>
              <a:t>Use the </a:t>
            </a:r>
            <a:r>
              <a:rPr lang="en-US" altLang="ja-JP" b="1" dirty="0"/>
              <a:t>show ipv6 interface brief </a:t>
            </a:r>
            <a:r>
              <a:rPr lang="en-US" altLang="ja-JP" dirty="0"/>
              <a:t>to verify the OSPFv3-enabled interfaces and the area to which they belong.</a:t>
            </a:r>
          </a:p>
          <a:p>
            <a:r>
              <a:rPr lang="en-US" altLang="ja-JP" dirty="0"/>
              <a:t>Use </a:t>
            </a:r>
            <a:r>
              <a:rPr lang="en-US" altLang="ja-JP" b="1" dirty="0"/>
              <a:t>show ipv6 route </a:t>
            </a:r>
            <a:r>
              <a:rPr lang="en-US" altLang="ja-JP" b="1" dirty="0" err="1"/>
              <a:t>ospf</a:t>
            </a:r>
            <a:r>
              <a:rPr lang="en-US" altLang="ja-JP" b="1" dirty="0"/>
              <a:t> </a:t>
            </a:r>
            <a:r>
              <a:rPr lang="en-US" altLang="ja-JP" dirty="0"/>
              <a:t>to </a:t>
            </a:r>
            <a:r>
              <a:rPr lang="en-US" altLang="ja-JP" dirty="0" smtClean="0"/>
              <a:t>display </a:t>
            </a:r>
            <a:r>
              <a:rPr lang="en-US" altLang="ja-JP" dirty="0"/>
              <a:t>the routing table.</a:t>
            </a:r>
          </a:p>
          <a:p>
            <a:r>
              <a:rPr lang="en-US" altLang="ja-JP" dirty="0"/>
              <a:t>Use </a:t>
            </a:r>
            <a:r>
              <a:rPr lang="en-US" altLang="ja-JP" b="1" dirty="0"/>
              <a:t>show ipv6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 </a:t>
            </a:r>
            <a:r>
              <a:rPr lang="en-US" altLang="ja-JP" dirty="0"/>
              <a:t>to display the contents of the LSDB.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Multiarea OSPFv3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:a16="http://schemas.microsoft.com/office/drawing/2014/main" id="{EC2FA9FF-601F-447A-875C-5BB48C81B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77" y="832512"/>
            <a:ext cx="3619216" cy="2229135"/>
          </a:xfrm>
          <a:prstGeom prst="rect">
            <a:avLst/>
          </a:prstGeom>
        </p:spPr>
      </p:pic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id="{0AF1DD16-FA84-494C-A1C2-A1CE93C8E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77" y="3328672"/>
            <a:ext cx="3571462" cy="724713"/>
          </a:xfrm>
          <a:prstGeom prst="rect">
            <a:avLst/>
          </a:prstGeom>
        </p:spPr>
      </p:pic>
      <p:pic>
        <p:nvPicPr>
          <p:cNvPr id="11" name="Picture 10" descr="Scaling Networks - Mozilla Firefox">
            <a:extLst>
              <a:ext uri="{FF2B5EF4-FFF2-40B4-BE49-F238E27FC236}">
                <a16:creationId xmlns:a16="http://schemas.microsoft.com/office/drawing/2014/main" id="{761407EF-2A9C-4523-A6BB-08D5FC9E0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3109984"/>
            <a:ext cx="4335438" cy="16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042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10018" y="2463963"/>
            <a:ext cx="5295331" cy="3195301"/>
          </a:xfrm>
        </p:spPr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Configuring Multiarea OSPFv2</a:t>
            </a:r>
          </a:p>
        </p:txBody>
      </p:sp>
      <p:pic>
        <p:nvPicPr>
          <p:cNvPr id="3" name="Picture 2" descr="9.2.2.6 Packet Tracer - Configuring Multiarea OSPFv2 Instructions.pdf - Mozilla Firefox">
            <a:extLst>
              <a:ext uri="{FF2B5EF4-FFF2-40B4-BE49-F238E27FC236}">
                <a16:creationId xmlns:a16="http://schemas.microsoft.com/office/drawing/2014/main" id="{1DA75E21-4844-4511-9B45-5EC58B9A2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664" y="941697"/>
            <a:ext cx="3081797" cy="3771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56905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10018" y="2463963"/>
            <a:ext cx="5295331" cy="3195301"/>
          </a:xfrm>
        </p:spPr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Configuring Multiarea OSPFv3</a:t>
            </a:r>
          </a:p>
        </p:txBody>
      </p:sp>
      <p:pic>
        <p:nvPicPr>
          <p:cNvPr id="4" name="Picture 3" descr="9.2.2.7 Packet Tracer - Configuring Multiarea OSPFv3 Instructions.pdf - Mozilla Firefox">
            <a:extLst>
              <a:ext uri="{FF2B5EF4-FFF2-40B4-BE49-F238E27FC236}">
                <a16:creationId xmlns:a16="http://schemas.microsoft.com/office/drawing/2014/main" id="{A8F75B31-BE76-4DA2-93D1-AE38B04F4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763" y="1009933"/>
            <a:ext cx="3111691" cy="37667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907020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10018" y="2463963"/>
            <a:ext cx="5295331" cy="3195301"/>
          </a:xfrm>
        </p:spPr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Configuring </a:t>
            </a:r>
            <a:r>
              <a:rPr lang="en-US" altLang="en-US" dirty="0" err="1" smtClean="0"/>
              <a:t>Multiarea</a:t>
            </a:r>
            <a:r>
              <a:rPr lang="en-US" altLang="en-US" dirty="0" smtClean="0"/>
              <a:t> </a:t>
            </a:r>
            <a:r>
              <a:rPr lang="en-US" altLang="en-US" dirty="0"/>
              <a:t>OSPFv2</a:t>
            </a:r>
          </a:p>
        </p:txBody>
      </p:sp>
      <p:pic>
        <p:nvPicPr>
          <p:cNvPr id="6" name="Picture 5" descr="9.2.2.8 Lab - Configuring Multi-area OSPFv2.pdf - Mozilla Firefox">
            <a:extLst>
              <a:ext uri="{FF2B5EF4-FFF2-40B4-BE49-F238E27FC236}">
                <a16:creationId xmlns:a16="http://schemas.microsoft.com/office/drawing/2014/main" id="{31C07AC3-F986-4CEA-8582-7A2FA3447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185" y="882554"/>
            <a:ext cx="3007057" cy="37667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982676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10018" y="2463963"/>
            <a:ext cx="5295331" cy="3195301"/>
          </a:xfrm>
        </p:spPr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Configuring </a:t>
            </a:r>
            <a:r>
              <a:rPr lang="en-US" altLang="en-US" dirty="0" err="1" smtClean="0"/>
              <a:t>Multiarea</a:t>
            </a:r>
            <a:r>
              <a:rPr lang="en-US" altLang="en-US" dirty="0" smtClean="0"/>
              <a:t> </a:t>
            </a:r>
            <a:r>
              <a:rPr lang="en-US" altLang="en-US" dirty="0"/>
              <a:t>OSPFv3</a:t>
            </a:r>
          </a:p>
        </p:txBody>
      </p:sp>
      <p:pic>
        <p:nvPicPr>
          <p:cNvPr id="3" name="Picture 2" descr="9.2.2.9 Lab - Configuring Multi-area OSPFv3.pdf - Mozilla Firefox">
            <a:extLst>
              <a:ext uri="{FF2B5EF4-FFF2-40B4-BE49-F238E27FC236}">
                <a16:creationId xmlns:a16="http://schemas.microsoft.com/office/drawing/2014/main" id="{C6699959-3282-4946-BFD4-5A5CDEE4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496" y="923498"/>
            <a:ext cx="3043450" cy="37576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03691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9.3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515151"/>
              </p:ext>
            </p:extLst>
          </p:nvPr>
        </p:nvGraphicFramePr>
        <p:xfrm>
          <a:off x="369273" y="1122081"/>
          <a:ext cx="8319971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178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5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9.0.1.2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aseline="0" dirty="0">
                          <a:effectLst/>
                          <a:latin typeface="+mn-lt"/>
                        </a:rPr>
                        <a:t>Class Activity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Leaving on a Jet Plane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9.1.1.5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aseline="0" dirty="0">
                          <a:effectLst/>
                          <a:latin typeface="+mn-lt"/>
                        </a:rPr>
                        <a:t>Activity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Identify the Multiarea OSPF Terminology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9.1.2.7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aseline="0" dirty="0">
                          <a:effectLst/>
                          <a:latin typeface="+mn-lt"/>
                        </a:rPr>
                        <a:t>Activity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Identify the OSPF LSA Type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9.1.3.3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aseline="0" dirty="0">
                          <a:effectLst/>
                          <a:latin typeface="+mn-lt"/>
                        </a:rPr>
                        <a:t>Activity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Order the Steps for OSPF Best Path Calculations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n-lt"/>
                        </a:rPr>
                        <a:t>9.2.1.2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Syntax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Checker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dirty="0">
                          <a:effectLst/>
                          <a:latin typeface="+mn-lt"/>
                        </a:rPr>
                        <a:t>Configuring Multiarea OSPF on R2 &amp; R3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n-lt"/>
                        </a:rPr>
                        <a:t>9.2.1.3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Syntax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Checker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dirty="0">
                          <a:effectLst/>
                          <a:latin typeface="+mn-lt"/>
                        </a:rPr>
                        <a:t>Configuring Multiarea OSPFv3 on R2 &amp; R3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9.2.2.2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Syntax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Checker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Verifying Multiarea OSPFv2 Status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9.2.2.3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Syntax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Checker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Verifying Multiarea OSPF Routesv2 on R2 and R3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9.2.2.4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Syntax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Checker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Verifying the OSPFv2 LSDB on R2 and R3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234412" y="4228928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Explain how multiarea OSPF operates in a small to medium-sized business network. </a:t>
            </a:r>
          </a:p>
          <a:p>
            <a:r>
              <a:rPr lang="en-US" sz="1600" dirty="0"/>
              <a:t>Implement multiarea OSPFv2 and OSPFv3.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9: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292054691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5: Dynamic Routing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706065"/>
              </p:ext>
            </p:extLst>
          </p:nvPr>
        </p:nvGraphicFramePr>
        <p:xfrm>
          <a:off x="118683" y="754505"/>
          <a:ext cx="8769718" cy="4296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7100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4296699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Internal router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Backbone router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Autonomous System Boundary Router (ASBR)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route redistribution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1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2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3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5 </a:t>
                      </a:r>
                    </a:p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903856"/>
              </p:ext>
            </p:extLst>
          </p:nvPr>
        </p:nvGraphicFramePr>
        <p:xfrm>
          <a:off x="369273" y="1122081"/>
          <a:ext cx="8319971" cy="174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178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5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9.2.2.6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Packet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Tracer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Configuring Multiarea OSPFv2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9.2.2.7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Packet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Tracer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Configuring Multiarea OSPFv3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9.2.2.8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Lab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Configuring Multiarea OSPFv2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9.2.2.9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>
                          <a:effectLst/>
                          <a:latin typeface="+mn-lt"/>
                        </a:rPr>
                        <a:t>Lab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Configuring Multiarea OSPFv3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9.3.1.1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+mn-lt"/>
                        </a:rPr>
                        <a:t>Class</a:t>
                      </a:r>
                      <a:r>
                        <a:rPr lang="en-US" sz="1200" baseline="0" dirty="0">
                          <a:effectLst/>
                          <a:latin typeface="+mn-lt"/>
                        </a:rPr>
                        <a:t> Activity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Digital Trolleys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dirty="0">
                          <a:effectLst/>
                          <a:latin typeface="+mn-lt"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229862" y="3946874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18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9, “Assessment” after completing Chapter 9.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9, the instructor </a:t>
            </a:r>
            <a:r>
              <a:rPr lang="en-US" dirty="0" smtClean="0"/>
              <a:t>should: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 smtClean="0"/>
              <a:t>Complete Chapter 9,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 smtClean="0"/>
              <a:t>The </a:t>
            </a:r>
            <a:r>
              <a:rPr lang="en-US" dirty="0"/>
              <a:t>objectives of this chapter </a:t>
            </a:r>
            <a:r>
              <a:rPr lang="en-US" dirty="0" smtClean="0"/>
              <a:t>are:</a:t>
            </a: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Explain why multiarea OSPF is used.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Explain how multiarea OSPF establishes neighbor adjacencies.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Configure multiarea OSPFv2 and OSPFv3 in a routed network.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Verify multiarea OSPFv2 and OSPFv3 operation.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setting up a large OSPF single area network and then adjust the topology to a multiarea network.</a:t>
            </a:r>
          </a:p>
          <a:p>
            <a:r>
              <a:rPr lang="en-US" dirty="0"/>
              <a:t>Discuss with students the differences between single-area OSPF and multiarea OSPF. </a:t>
            </a:r>
          </a:p>
          <a:p>
            <a:r>
              <a:rPr lang="en-US" dirty="0"/>
              <a:t>Discuss the advantages of multiarea OSPF.</a:t>
            </a:r>
          </a:p>
          <a:p>
            <a:r>
              <a:rPr lang="en-US" dirty="0"/>
              <a:t>Make sure the students pay particular attention to the LSA types discussed on pages 9.1.2.2 – 9.1.2.6. These types should be memorized. Compare and contrast the LSA types.</a:t>
            </a:r>
          </a:p>
          <a:p>
            <a:r>
              <a:rPr lang="en-US" dirty="0"/>
              <a:t>Create the reference topology in 9.2.1.2 and use this to demonstrate the configuration of OSPFv2 and OSPFv3.</a:t>
            </a:r>
          </a:p>
          <a:p>
            <a:r>
              <a:rPr lang="en-US" dirty="0"/>
              <a:t>Use the same topology to demonstrate all the show commands that can be used to verify OSPFv2 and OSPFv3.</a:t>
            </a:r>
          </a:p>
          <a:p>
            <a:r>
              <a:rPr lang="en-US" dirty="0"/>
              <a:t>Provide the students with plenty of practice with hands-on labs based on multiarea OSPF configuration in addition to the recommended labs.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/>
              <a:t>Introduction to Packet Tracer </a:t>
            </a:r>
            <a:r>
              <a:rPr lang="en-US" dirty="0"/>
              <a:t>(self-paced)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8507</TotalTime>
  <Words>2506</Words>
  <Application>Microsoft Office PowerPoint</Application>
  <PresentationFormat>On-screen Show (16:9)</PresentationFormat>
  <Paragraphs>429</Paragraphs>
  <Slides>42</Slides>
  <Notes>40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9: Multiarea OSPF</vt:lpstr>
      <vt:lpstr>Instructor Materials – Chapter 9 Planning Guide</vt:lpstr>
      <vt:lpstr>Chapter 9: Multiarea OSPF</vt:lpstr>
      <vt:lpstr>Chapter 9: Activities</vt:lpstr>
      <vt:lpstr>Chapter 9: Activities (Cont.)</vt:lpstr>
      <vt:lpstr>Chapter 9: Assessment</vt:lpstr>
      <vt:lpstr>Chapter 9: Best Practices</vt:lpstr>
      <vt:lpstr>Chapter 9: Best Practices (Cont.)</vt:lpstr>
      <vt:lpstr>Chapter 9: Additional Help</vt:lpstr>
      <vt:lpstr>PowerPoint Presentation</vt:lpstr>
      <vt:lpstr>Chapter 9: Multiarea OSPF</vt:lpstr>
      <vt:lpstr>Chapter 9 - Sections &amp; Objectives</vt:lpstr>
      <vt:lpstr>9.1 Multiarea OSPF Operation</vt:lpstr>
      <vt:lpstr>Why Multiarea OSPF? Single-Area OSPF</vt:lpstr>
      <vt:lpstr>Why Multiarea OSPF? Multiarea OSPF</vt:lpstr>
      <vt:lpstr>Why Multiarea OSPF? OSPF Two-Layer Area Hierarchy</vt:lpstr>
      <vt:lpstr>Why Multiarea OSPF? Types of OSPF Routers</vt:lpstr>
      <vt:lpstr>Multiarea OSPF LSA Operation OSPF LSA Types</vt:lpstr>
      <vt:lpstr>Multiarea OSPF LSA Operation OSPF LSA Type 1</vt:lpstr>
      <vt:lpstr>Multiarea OSPF LSA Operation OSPF LSA Type 2</vt:lpstr>
      <vt:lpstr>Multiarea OSPF LSA Operation OSPF LSA Type 3</vt:lpstr>
      <vt:lpstr>Multiarea OSPF LSA Operation OSPF LSA Type 4</vt:lpstr>
      <vt:lpstr>Multiarea OSPF LSA Operation OSPF LSA Type 5</vt:lpstr>
      <vt:lpstr>OSPF Routing Table and Types of Routes OSPF Routing Table Entries</vt:lpstr>
      <vt:lpstr>OSPF Routing Table and Types of Routes OSPF Route Calculation</vt:lpstr>
      <vt:lpstr>9.2 Configuring Multiarea OSPF </vt:lpstr>
      <vt:lpstr>Configuring Multiarea OSPF Implementing Multiarea OSPF</vt:lpstr>
      <vt:lpstr>Configuring Multiarea OSPF Configuring Multiarea OSPFv2</vt:lpstr>
      <vt:lpstr>Configuring Multiarea OSPF Configuring Multiarea OSPFv3</vt:lpstr>
      <vt:lpstr>Verifying Multiarea OSPF Verifying Multiarea OSPFv2</vt:lpstr>
      <vt:lpstr>Verifying Multiarea OSPF Verify General Multiarea OSPFv2 Settings</vt:lpstr>
      <vt:lpstr>Verifying Multiarea OSPF Verify the OSPFv2 Routes</vt:lpstr>
      <vt:lpstr>Verifying Multiarea OSPF Verify the Multiarea OSPFv2 LSDB</vt:lpstr>
      <vt:lpstr>Verifying Multiarea OSPF Verify Multiarea OSPFv3</vt:lpstr>
      <vt:lpstr>Verifying Multiarea OSPF Packet Tracer - Configuring Multiarea OSPFv2</vt:lpstr>
      <vt:lpstr>Verifying Multiarea OSPF Packet Tracer - Configuring Multiarea OSPFv3</vt:lpstr>
      <vt:lpstr>Verifying Multiarea OSPF Lab - Configuring Multiarea OSPFv2</vt:lpstr>
      <vt:lpstr>Verifying Multiarea OSPF Lab - Configuring Multiarea OSPFv3</vt:lpstr>
      <vt:lpstr>9.3 Chapter Summary</vt:lpstr>
      <vt:lpstr>Conclusion Chapter 9: Multiarea OSPF</vt:lpstr>
      <vt:lpstr>Chapter 5: Dynamic Routing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519</cp:revision>
  <dcterms:created xsi:type="dcterms:W3CDTF">2016-08-22T22:27:36Z</dcterms:created>
  <dcterms:modified xsi:type="dcterms:W3CDTF">2018-02-07T17:02:43Z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