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69"/>
  </p:notesMasterIdLst>
  <p:sldIdLst>
    <p:sldId id="513" r:id="rId2"/>
    <p:sldId id="730" r:id="rId3"/>
    <p:sldId id="747" r:id="rId4"/>
    <p:sldId id="763" r:id="rId5"/>
    <p:sldId id="951" r:id="rId6"/>
    <p:sldId id="735" r:id="rId7"/>
    <p:sldId id="736" r:id="rId8"/>
    <p:sldId id="954" r:id="rId9"/>
    <p:sldId id="750" r:id="rId10"/>
    <p:sldId id="955" r:id="rId11"/>
    <p:sldId id="745" r:id="rId12"/>
    <p:sldId id="777" r:id="rId13"/>
    <p:sldId id="758" r:id="rId14"/>
    <p:sldId id="760" r:id="rId15"/>
    <p:sldId id="905" r:id="rId16"/>
    <p:sldId id="759" r:id="rId17"/>
    <p:sldId id="628" r:id="rId18"/>
    <p:sldId id="906" r:id="rId19"/>
    <p:sldId id="907" r:id="rId20"/>
    <p:sldId id="908" r:id="rId21"/>
    <p:sldId id="909" r:id="rId22"/>
    <p:sldId id="911" r:id="rId23"/>
    <p:sldId id="912" r:id="rId24"/>
    <p:sldId id="913" r:id="rId25"/>
    <p:sldId id="914" r:id="rId26"/>
    <p:sldId id="915" r:id="rId27"/>
    <p:sldId id="916" r:id="rId28"/>
    <p:sldId id="917" r:id="rId29"/>
    <p:sldId id="918" r:id="rId30"/>
    <p:sldId id="919" r:id="rId31"/>
    <p:sldId id="920" r:id="rId32"/>
    <p:sldId id="921" r:id="rId33"/>
    <p:sldId id="922" r:id="rId34"/>
    <p:sldId id="923" r:id="rId35"/>
    <p:sldId id="924" r:id="rId36"/>
    <p:sldId id="925" r:id="rId37"/>
    <p:sldId id="926" r:id="rId38"/>
    <p:sldId id="927" r:id="rId39"/>
    <p:sldId id="928" r:id="rId40"/>
    <p:sldId id="929" r:id="rId41"/>
    <p:sldId id="930" r:id="rId42"/>
    <p:sldId id="931" r:id="rId43"/>
    <p:sldId id="932" r:id="rId44"/>
    <p:sldId id="933" r:id="rId45"/>
    <p:sldId id="934" r:id="rId46"/>
    <p:sldId id="935" r:id="rId47"/>
    <p:sldId id="936" r:id="rId48"/>
    <p:sldId id="937" r:id="rId49"/>
    <p:sldId id="938" r:id="rId50"/>
    <p:sldId id="939" r:id="rId51"/>
    <p:sldId id="940" r:id="rId52"/>
    <p:sldId id="941" r:id="rId53"/>
    <p:sldId id="942" r:id="rId54"/>
    <p:sldId id="943" r:id="rId55"/>
    <p:sldId id="944" r:id="rId56"/>
    <p:sldId id="945" r:id="rId57"/>
    <p:sldId id="946" r:id="rId58"/>
    <p:sldId id="947" r:id="rId59"/>
    <p:sldId id="948" r:id="rId60"/>
    <p:sldId id="949" r:id="rId61"/>
    <p:sldId id="771" r:id="rId62"/>
    <p:sldId id="953" r:id="rId63"/>
    <p:sldId id="956" r:id="rId64"/>
    <p:sldId id="765" r:id="rId65"/>
    <p:sldId id="773" r:id="rId66"/>
    <p:sldId id="903" r:id="rId67"/>
    <p:sldId id="291" r:id="rId68"/>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extLst/>
  </p:cmAuthor>
  <p:cmAuthor id="2" name="Bob Vachon" initials="BV" lastIdx="24"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38" autoAdjust="0"/>
    <p:restoredTop sz="81027" autoAdjust="0"/>
  </p:normalViewPr>
  <p:slideViewPr>
    <p:cSldViewPr snapToGrid="0" showGuides="1">
      <p:cViewPr varScale="1">
        <p:scale>
          <a:sx n="102" d="100"/>
          <a:sy n="102" d="100"/>
        </p:scale>
        <p:origin x="90" y="345"/>
      </p:cViewPr>
      <p:guideLst>
        <p:guide orient="horz" pos="1620"/>
        <p:guide pos="336"/>
      </p:guideLst>
    </p:cSldViewPr>
  </p:slideViewPr>
  <p:notesTextViewPr>
    <p:cViewPr>
      <p:scale>
        <a:sx n="1" d="1"/>
        <a:sy n="1" d="1"/>
      </p:scale>
      <p:origin x="0" y="0"/>
    </p:cViewPr>
  </p:notesTextViewPr>
  <p:sorterViewPr>
    <p:cViewPr>
      <p:scale>
        <a:sx n="111" d="100"/>
        <a:sy n="111" d="100"/>
      </p:scale>
      <p:origin x="0" y="-51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2/7/2018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b="0" dirty="0"/>
              <a:t>Cisco Networking Academy Program</a:t>
            </a:r>
          </a:p>
          <a:p>
            <a:pPr>
              <a:buFontTx/>
              <a:buNone/>
            </a:pPr>
            <a:r>
              <a:rPr lang="en-US" b="0" dirty="0"/>
              <a:t>Connecting Networks </a:t>
            </a:r>
            <a:r>
              <a:rPr lang="en-US" b="0" baseline="0" dirty="0"/>
              <a:t>v6.0</a:t>
            </a:r>
            <a:endParaRPr lang="en-US" b="0" dirty="0"/>
          </a:p>
          <a:p>
            <a:pPr>
              <a:buFontTx/>
              <a:buNone/>
            </a:pPr>
            <a:r>
              <a:rPr lang="en-US" sz="1200" b="0" dirty="0"/>
              <a:t>Chapter 3: Branch Connections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3025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10</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1307735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7" tIns="0" rIns="18817" bIns="0" anchor="b"/>
          <a:lstStyle>
            <a:lvl1pPr defTabSz="901700" eaLnBrk="0" hangingPunct="0">
              <a:defRPr sz="2400" b="1">
                <a:solidFill>
                  <a:schemeClr val="tx1"/>
                </a:solidFill>
                <a:latin typeface="Arial" charset="0"/>
                <a:cs typeface="Arial" charset="0"/>
              </a:defRPr>
            </a:lvl1pPr>
            <a:lvl2pPr marL="742950" indent="-285750" defTabSz="901700" eaLnBrk="0" hangingPunct="0">
              <a:defRPr sz="2400" b="1">
                <a:solidFill>
                  <a:schemeClr val="tx1"/>
                </a:solidFill>
                <a:latin typeface="Arial" charset="0"/>
                <a:cs typeface="Arial" charset="0"/>
              </a:defRPr>
            </a:lvl2pPr>
            <a:lvl3pPr marL="1143000" indent="-228600" defTabSz="901700" eaLnBrk="0" hangingPunct="0">
              <a:defRPr sz="2400" b="1">
                <a:solidFill>
                  <a:schemeClr val="tx1"/>
                </a:solidFill>
                <a:latin typeface="Arial" charset="0"/>
                <a:cs typeface="Arial" charset="0"/>
              </a:defRPr>
            </a:lvl3pPr>
            <a:lvl4pPr marL="1600200" indent="-228600" defTabSz="901700" eaLnBrk="0" hangingPunct="0">
              <a:defRPr sz="2400" b="1">
                <a:solidFill>
                  <a:schemeClr val="tx1"/>
                </a:solidFill>
                <a:latin typeface="Arial" charset="0"/>
                <a:cs typeface="Arial" charset="0"/>
              </a:defRPr>
            </a:lvl4pPr>
            <a:lvl5pPr marL="2057400" indent="-228600" defTabSz="901700" eaLnBrk="0" hangingPunct="0">
              <a:defRPr sz="2400" b="1">
                <a:solidFill>
                  <a:schemeClr val="tx1"/>
                </a:solidFill>
                <a:latin typeface="Arial" charset="0"/>
                <a:cs typeface="Arial" charset="0"/>
              </a:defRPr>
            </a:lvl5pPr>
            <a:lvl6pPr marL="2514600" indent="-228600" defTabSz="901700" eaLnBrk="0" fontAlgn="base" hangingPunct="0">
              <a:spcBef>
                <a:spcPct val="0"/>
              </a:spcBef>
              <a:spcAft>
                <a:spcPct val="0"/>
              </a:spcAft>
              <a:defRPr sz="2400" b="1">
                <a:solidFill>
                  <a:schemeClr val="tx1"/>
                </a:solidFill>
                <a:latin typeface="Arial" charset="0"/>
                <a:cs typeface="Arial" charset="0"/>
              </a:defRPr>
            </a:lvl6pPr>
            <a:lvl7pPr marL="2971800" indent="-228600" defTabSz="901700" eaLnBrk="0" fontAlgn="base" hangingPunct="0">
              <a:spcBef>
                <a:spcPct val="0"/>
              </a:spcBef>
              <a:spcAft>
                <a:spcPct val="0"/>
              </a:spcAft>
              <a:defRPr sz="2400" b="1">
                <a:solidFill>
                  <a:schemeClr val="tx1"/>
                </a:solidFill>
                <a:latin typeface="Arial" charset="0"/>
                <a:cs typeface="Arial" charset="0"/>
              </a:defRPr>
            </a:lvl7pPr>
            <a:lvl8pPr marL="3429000" indent="-228600" defTabSz="901700" eaLnBrk="0" fontAlgn="base" hangingPunct="0">
              <a:spcBef>
                <a:spcPct val="0"/>
              </a:spcBef>
              <a:spcAft>
                <a:spcPct val="0"/>
              </a:spcAft>
              <a:defRPr sz="2400" b="1">
                <a:solidFill>
                  <a:schemeClr val="tx1"/>
                </a:solidFill>
                <a:latin typeface="Arial" charset="0"/>
                <a:cs typeface="Arial" charset="0"/>
              </a:defRPr>
            </a:lvl8pPr>
            <a:lvl9pPr marL="3886200" indent="-228600" defTabSz="901700" eaLnBrk="0" fontAlgn="base" hangingPunct="0">
              <a:spcBef>
                <a:spcPct val="0"/>
              </a:spcBef>
              <a:spcAft>
                <a:spcPct val="0"/>
              </a:spcAft>
              <a:defRPr sz="2400" b="1">
                <a:solidFill>
                  <a:schemeClr val="tx1"/>
                </a:solidFill>
                <a:latin typeface="Arial" charset="0"/>
                <a:cs typeface="Arial" charset="0"/>
              </a:defRPr>
            </a:lvl9pPr>
          </a:lstStyle>
          <a:p>
            <a:pPr algn="r"/>
            <a:fld id="{5F7D0146-1035-4865-8A5B-0B1E8578604B}" type="slidenum">
              <a:rPr lang="en-US" sz="800" b="0">
                <a:ea typeface="ＭＳ Ｐゴシック" pitchFamily="34" charset="-128"/>
              </a:rPr>
              <a:pPr algn="r"/>
              <a:t>11</a:t>
            </a:fld>
            <a:endParaRPr lang="en-US" sz="800" b="0" dirty="0">
              <a:ea typeface="ＭＳ Ｐゴシック" pitchFamily="34"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4291573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b="0" dirty="0"/>
              <a:t>Cisco Networking Academy Program</a:t>
            </a:r>
          </a:p>
          <a:p>
            <a:pPr>
              <a:buFontTx/>
              <a:buNone/>
            </a:pPr>
            <a:r>
              <a:rPr lang="en-US" b="0" dirty="0"/>
              <a:t>Connecting Networks v6.0</a:t>
            </a:r>
          </a:p>
          <a:p>
            <a:pPr>
              <a:buFontTx/>
              <a:buNone/>
            </a:pPr>
            <a:r>
              <a:rPr lang="en-US" b="0" dirty="0"/>
              <a:t>Chapter 3: Branch Connections</a:t>
            </a:r>
          </a:p>
        </p:txBody>
      </p:sp>
      <p:sp>
        <p:nvSpPr>
          <p:cNvPr id="4" name="Slide Number Placeholder 3"/>
          <p:cNvSpPr>
            <a:spLocks noGrp="1"/>
          </p:cNvSpPr>
          <p:nvPr>
            <p:ph type="sldNum" sz="quarter" idx="10"/>
          </p:nvPr>
        </p:nvSpPr>
        <p:spPr/>
        <p:txBody>
          <a:bodyPr/>
          <a:lstStyle/>
          <a:p>
            <a:fld id="{5641018C-6CAF-B84E-B92C-ECB119457FBA}" type="slidenum">
              <a:rPr lang="en-US" smtClean="0"/>
              <a:t>13</a:t>
            </a:fld>
            <a:endParaRPr lang="en-US" dirty="0"/>
          </a:p>
        </p:txBody>
      </p:sp>
    </p:spTree>
    <p:extLst>
      <p:ext uri="{BB962C8B-B14F-4D97-AF65-F5344CB8AC3E}">
        <p14:creationId xmlns:p14="http://schemas.microsoft.com/office/powerpoint/2010/main" val="149680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pPr algn="r"/>
              <a:t>14</a:t>
            </a:fld>
            <a:endParaRPr lang="en-US" sz="800" b="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b="0" dirty="0"/>
              <a:t>Cisco Networking Academy Program</a:t>
            </a:r>
          </a:p>
          <a:p>
            <a:pPr>
              <a:buFontTx/>
              <a:buNone/>
            </a:pPr>
            <a:r>
              <a:rPr lang="en-US" b="0" dirty="0"/>
              <a:t>Connecting Networks v6.0</a:t>
            </a:r>
          </a:p>
          <a:p>
            <a:pPr>
              <a:buFontTx/>
              <a:buNone/>
            </a:pPr>
            <a:r>
              <a:rPr lang="en-US" b="0" dirty="0"/>
              <a:t>Chapter 3: Branch Connections</a:t>
            </a:r>
          </a:p>
          <a:p>
            <a:endParaRPr lang="en-GB" dirty="0"/>
          </a:p>
        </p:txBody>
      </p:sp>
    </p:spTree>
    <p:extLst>
      <p:ext uri="{BB962C8B-B14F-4D97-AF65-F5344CB8AC3E}">
        <p14:creationId xmlns:p14="http://schemas.microsoft.com/office/powerpoint/2010/main" val="1024752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pPr algn="r"/>
              <a:t>15</a:t>
            </a:fld>
            <a:endParaRPr lang="en-US" sz="800" b="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b="0" dirty="0"/>
              <a:t>Cisco Networking Academy Program</a:t>
            </a:r>
          </a:p>
          <a:p>
            <a:pPr>
              <a:buFontTx/>
              <a:buNone/>
            </a:pPr>
            <a:r>
              <a:rPr lang="en-US" b="0" dirty="0"/>
              <a:t>Connecting Networks v6.0</a:t>
            </a:r>
          </a:p>
          <a:p>
            <a:pPr>
              <a:buFontTx/>
              <a:buNone/>
            </a:pPr>
            <a:r>
              <a:rPr lang="en-US" b="0" dirty="0"/>
              <a:t>Chapter 3: Branch Connections</a:t>
            </a:r>
          </a:p>
          <a:p>
            <a:endParaRPr lang="en-GB" dirty="0"/>
          </a:p>
        </p:txBody>
      </p:sp>
    </p:spTree>
    <p:extLst>
      <p:ext uri="{BB962C8B-B14F-4D97-AF65-F5344CB8AC3E}">
        <p14:creationId xmlns:p14="http://schemas.microsoft.com/office/powerpoint/2010/main" val="2857524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sz="1200" b="0" dirty="0"/>
              <a:t>3 – Branch Connections</a:t>
            </a:r>
          </a:p>
          <a:p>
            <a:pPr>
              <a:buFontTx/>
              <a:buNone/>
            </a:pPr>
            <a:r>
              <a:rPr lang="en-US" sz="1200" b="0" dirty="0"/>
              <a:t>3.1 – Remote Access Connections</a:t>
            </a:r>
          </a:p>
          <a:p>
            <a:pPr>
              <a:buFontTx/>
              <a:buNone/>
            </a:pP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16</a:t>
            </a:fld>
            <a:endParaRPr lang="en-US" dirty="0"/>
          </a:p>
        </p:txBody>
      </p:sp>
    </p:spTree>
    <p:extLst>
      <p:ext uri="{BB962C8B-B14F-4D97-AF65-F5344CB8AC3E}">
        <p14:creationId xmlns:p14="http://schemas.microsoft.com/office/powerpoint/2010/main" val="625529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17</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3.1 – Remote Access Connections</a:t>
            </a:r>
          </a:p>
          <a:p>
            <a:pPr>
              <a:lnSpc>
                <a:spcPct val="80000"/>
              </a:lnSpc>
              <a:buFontTx/>
              <a:buNone/>
            </a:pPr>
            <a:r>
              <a:rPr lang="en-US" dirty="0">
                <a:latin typeface="Arial" charset="0"/>
              </a:rPr>
              <a:t>3.1.1 – Broadband Connections</a:t>
            </a:r>
          </a:p>
          <a:p>
            <a:pPr>
              <a:lnSpc>
                <a:spcPct val="80000"/>
              </a:lnSpc>
              <a:buFontTx/>
              <a:buNone/>
            </a:pPr>
            <a:r>
              <a:rPr lang="en-US" dirty="0">
                <a:latin typeface="Arial" charset="0"/>
              </a:rPr>
              <a:t>3.1.1.1</a:t>
            </a:r>
            <a:r>
              <a:rPr lang="en-US" baseline="0" dirty="0">
                <a:latin typeface="Arial" charset="0"/>
              </a:rPr>
              <a:t> – What is a Cable System?</a:t>
            </a:r>
            <a:endParaRPr lang="en-US" dirty="0"/>
          </a:p>
        </p:txBody>
      </p:sp>
    </p:spTree>
    <p:extLst>
      <p:ext uri="{BB962C8B-B14F-4D97-AF65-F5344CB8AC3E}">
        <p14:creationId xmlns:p14="http://schemas.microsoft.com/office/powerpoint/2010/main" val="3525190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18</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3.1 – Remote Access Connections</a:t>
            </a:r>
          </a:p>
          <a:p>
            <a:pPr>
              <a:lnSpc>
                <a:spcPct val="80000"/>
              </a:lnSpc>
              <a:buFontTx/>
              <a:buNone/>
            </a:pPr>
            <a:r>
              <a:rPr lang="en-US" dirty="0">
                <a:latin typeface="Arial" charset="0"/>
              </a:rPr>
              <a:t>3.1.1 – Broadband Connections</a:t>
            </a:r>
          </a:p>
          <a:p>
            <a:pPr>
              <a:lnSpc>
                <a:spcPct val="80000"/>
              </a:lnSpc>
              <a:buFontTx/>
              <a:buNone/>
            </a:pPr>
            <a:r>
              <a:rPr lang="en-US" dirty="0">
                <a:latin typeface="Arial" charset="0"/>
              </a:rPr>
              <a:t>3.1.1.2</a:t>
            </a:r>
            <a:r>
              <a:rPr lang="en-US" baseline="0" dirty="0">
                <a:latin typeface="Arial" charset="0"/>
              </a:rPr>
              <a:t> – Cable Components</a:t>
            </a:r>
            <a:endParaRPr lang="en-US" dirty="0"/>
          </a:p>
        </p:txBody>
      </p:sp>
    </p:spTree>
    <p:extLst>
      <p:ext uri="{BB962C8B-B14F-4D97-AF65-F5344CB8AC3E}">
        <p14:creationId xmlns:p14="http://schemas.microsoft.com/office/powerpoint/2010/main" val="3106512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19</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3.1 – Remote Access Connections</a:t>
            </a:r>
          </a:p>
          <a:p>
            <a:pPr>
              <a:lnSpc>
                <a:spcPct val="80000"/>
              </a:lnSpc>
              <a:buFontTx/>
              <a:buNone/>
            </a:pPr>
            <a:r>
              <a:rPr lang="en-US" dirty="0">
                <a:latin typeface="Arial" charset="0"/>
              </a:rPr>
              <a:t>3.1.1 – Broadband Connections</a:t>
            </a:r>
          </a:p>
          <a:p>
            <a:pPr>
              <a:lnSpc>
                <a:spcPct val="80000"/>
              </a:lnSpc>
              <a:buFontTx/>
              <a:buNone/>
            </a:pPr>
            <a:r>
              <a:rPr lang="en-US" dirty="0">
                <a:latin typeface="Arial" charset="0"/>
              </a:rPr>
              <a:t>3.1.1.3</a:t>
            </a:r>
            <a:r>
              <a:rPr lang="en-US" baseline="0" dirty="0">
                <a:latin typeface="Arial" charset="0"/>
              </a:rPr>
              <a:t> – What is DSL?</a:t>
            </a:r>
            <a:endParaRPr lang="en-US" dirty="0"/>
          </a:p>
        </p:txBody>
      </p:sp>
    </p:spTree>
    <p:extLst>
      <p:ext uri="{BB962C8B-B14F-4D97-AF65-F5344CB8AC3E}">
        <p14:creationId xmlns:p14="http://schemas.microsoft.com/office/powerpoint/2010/main" val="4251359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20</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3.1 – Remote Access Connections</a:t>
            </a:r>
          </a:p>
          <a:p>
            <a:pPr>
              <a:lnSpc>
                <a:spcPct val="80000"/>
              </a:lnSpc>
              <a:buFontTx/>
              <a:buNone/>
            </a:pPr>
            <a:r>
              <a:rPr lang="en-US" dirty="0">
                <a:latin typeface="Arial" charset="0"/>
              </a:rPr>
              <a:t>3.1.1 – Broadband Connections</a:t>
            </a:r>
          </a:p>
          <a:p>
            <a:pPr>
              <a:lnSpc>
                <a:spcPct val="80000"/>
              </a:lnSpc>
              <a:buFontTx/>
              <a:buNone/>
            </a:pPr>
            <a:r>
              <a:rPr lang="en-US" dirty="0">
                <a:latin typeface="Arial" charset="0"/>
              </a:rPr>
              <a:t>3.1.1.4</a:t>
            </a:r>
            <a:r>
              <a:rPr lang="en-US" baseline="0" dirty="0">
                <a:latin typeface="Arial" charset="0"/>
              </a:rPr>
              <a:t> – DSL Connections</a:t>
            </a:r>
            <a:endParaRPr lang="en-US" dirty="0"/>
          </a:p>
        </p:txBody>
      </p:sp>
    </p:spTree>
    <p:extLst>
      <p:ext uri="{BB962C8B-B14F-4D97-AF65-F5344CB8AC3E}">
        <p14:creationId xmlns:p14="http://schemas.microsoft.com/office/powerpoint/2010/main" val="2396050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pPr algn="r"/>
              <a:t>2</a:t>
            </a:fld>
            <a:endParaRPr lang="en-US" sz="800" b="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3866771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21</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3.1 – Remote Access Connections</a:t>
            </a:r>
          </a:p>
          <a:p>
            <a:pPr>
              <a:lnSpc>
                <a:spcPct val="80000"/>
              </a:lnSpc>
              <a:buFontTx/>
              <a:buNone/>
            </a:pPr>
            <a:r>
              <a:rPr lang="en-US" dirty="0">
                <a:latin typeface="Arial" charset="0"/>
              </a:rPr>
              <a:t>3.1.1 – Broadband Connections</a:t>
            </a:r>
          </a:p>
          <a:p>
            <a:pPr>
              <a:lnSpc>
                <a:spcPct val="80000"/>
              </a:lnSpc>
              <a:buFontTx/>
              <a:buNone/>
            </a:pPr>
            <a:r>
              <a:rPr lang="en-US" dirty="0">
                <a:latin typeface="Arial" charset="0"/>
              </a:rPr>
              <a:t>3.1.1.5</a:t>
            </a:r>
            <a:r>
              <a:rPr lang="en-US" baseline="0" dirty="0">
                <a:latin typeface="Arial" charset="0"/>
              </a:rPr>
              <a:t> – Wireless Connection</a:t>
            </a:r>
            <a:endParaRPr lang="en-US" dirty="0"/>
          </a:p>
        </p:txBody>
      </p:sp>
    </p:spTree>
    <p:extLst>
      <p:ext uri="{BB962C8B-B14F-4D97-AF65-F5344CB8AC3E}">
        <p14:creationId xmlns:p14="http://schemas.microsoft.com/office/powerpoint/2010/main" val="1797659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22</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3.1 – Remote Access Connections</a:t>
            </a:r>
          </a:p>
          <a:p>
            <a:pPr>
              <a:lnSpc>
                <a:spcPct val="80000"/>
              </a:lnSpc>
              <a:buFontTx/>
              <a:buNone/>
            </a:pPr>
            <a:r>
              <a:rPr lang="en-US" dirty="0">
                <a:latin typeface="Arial" charset="0"/>
              </a:rPr>
              <a:t>3.1.2 – Select a Broadband Connection</a:t>
            </a:r>
          </a:p>
          <a:p>
            <a:pPr>
              <a:lnSpc>
                <a:spcPct val="80000"/>
              </a:lnSpc>
              <a:buFontTx/>
              <a:buNone/>
            </a:pPr>
            <a:r>
              <a:rPr lang="en-US" dirty="0">
                <a:latin typeface="Arial" charset="0"/>
              </a:rPr>
              <a:t>3.1.2.1</a:t>
            </a:r>
            <a:r>
              <a:rPr lang="en-US" baseline="0" dirty="0">
                <a:latin typeface="Arial" charset="0"/>
              </a:rPr>
              <a:t> – Comparing Broadband Solutions</a:t>
            </a:r>
            <a:endParaRPr lang="en-US" dirty="0"/>
          </a:p>
        </p:txBody>
      </p:sp>
    </p:spTree>
    <p:extLst>
      <p:ext uri="{BB962C8B-B14F-4D97-AF65-F5344CB8AC3E}">
        <p14:creationId xmlns:p14="http://schemas.microsoft.com/office/powerpoint/2010/main" val="1814127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23</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3.1 – Remote Access Connections</a:t>
            </a:r>
          </a:p>
          <a:p>
            <a:pPr>
              <a:lnSpc>
                <a:spcPct val="80000"/>
              </a:lnSpc>
              <a:buFontTx/>
              <a:buNone/>
            </a:pPr>
            <a:r>
              <a:rPr lang="en-US" dirty="0">
                <a:latin typeface="Arial" charset="0"/>
              </a:rPr>
              <a:t>3.1.2 – Select a Broadband Connection</a:t>
            </a:r>
          </a:p>
          <a:p>
            <a:pPr>
              <a:lnSpc>
                <a:spcPct val="80000"/>
              </a:lnSpc>
              <a:buFontTx/>
              <a:buNone/>
            </a:pPr>
            <a:r>
              <a:rPr lang="en-US" dirty="0">
                <a:latin typeface="Arial" charset="0"/>
              </a:rPr>
              <a:t>3.1.2.2</a:t>
            </a:r>
            <a:r>
              <a:rPr lang="en-US" baseline="0" dirty="0">
                <a:latin typeface="Arial" charset="0"/>
              </a:rPr>
              <a:t> – Lab - Researching Broadband Internet Access Technologies</a:t>
            </a:r>
            <a:endParaRPr lang="en-US" dirty="0"/>
          </a:p>
        </p:txBody>
      </p:sp>
    </p:spTree>
    <p:extLst>
      <p:ext uri="{BB962C8B-B14F-4D97-AF65-F5344CB8AC3E}">
        <p14:creationId xmlns:p14="http://schemas.microsoft.com/office/powerpoint/2010/main" val="942907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sz="1200" b="0" dirty="0"/>
              <a:t>3 – Branch Connections</a:t>
            </a:r>
          </a:p>
          <a:p>
            <a:pPr>
              <a:buFontTx/>
              <a:buNone/>
            </a:pPr>
            <a:r>
              <a:rPr lang="en-US" sz="1200" b="0" dirty="0"/>
              <a:t>3.2 – PPPoE</a:t>
            </a:r>
          </a:p>
          <a:p>
            <a:pPr>
              <a:buFontTx/>
              <a:buNone/>
            </a:pP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24</a:t>
            </a:fld>
            <a:endParaRPr lang="en-US" dirty="0"/>
          </a:p>
        </p:txBody>
      </p:sp>
    </p:spTree>
    <p:extLst>
      <p:ext uri="{BB962C8B-B14F-4D97-AF65-F5344CB8AC3E}">
        <p14:creationId xmlns:p14="http://schemas.microsoft.com/office/powerpoint/2010/main" val="1765695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25</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3.2 – PPPoE</a:t>
            </a:r>
          </a:p>
          <a:p>
            <a:pPr>
              <a:lnSpc>
                <a:spcPct val="80000"/>
              </a:lnSpc>
              <a:buFontTx/>
              <a:buNone/>
            </a:pPr>
            <a:r>
              <a:rPr lang="en-US" dirty="0">
                <a:latin typeface="Arial" charset="0"/>
              </a:rPr>
              <a:t>3.2.1 – PPPoE Overview</a:t>
            </a:r>
          </a:p>
          <a:p>
            <a:pPr>
              <a:lnSpc>
                <a:spcPct val="80000"/>
              </a:lnSpc>
              <a:buFontTx/>
              <a:buNone/>
            </a:pPr>
            <a:r>
              <a:rPr lang="en-US" dirty="0">
                <a:latin typeface="Arial" charset="0"/>
              </a:rPr>
              <a:t>3.2.1.1</a:t>
            </a:r>
            <a:r>
              <a:rPr lang="en-US" baseline="0" dirty="0">
                <a:latin typeface="Arial" charset="0"/>
              </a:rPr>
              <a:t> – PPPoE Motivation</a:t>
            </a:r>
            <a:endParaRPr lang="en-US" dirty="0"/>
          </a:p>
        </p:txBody>
      </p:sp>
    </p:spTree>
    <p:extLst>
      <p:ext uri="{BB962C8B-B14F-4D97-AF65-F5344CB8AC3E}">
        <p14:creationId xmlns:p14="http://schemas.microsoft.com/office/powerpoint/2010/main" val="3725674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26</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3.2 – PPPoE</a:t>
            </a:r>
          </a:p>
          <a:p>
            <a:pPr>
              <a:lnSpc>
                <a:spcPct val="80000"/>
              </a:lnSpc>
              <a:buFontTx/>
              <a:buNone/>
            </a:pPr>
            <a:r>
              <a:rPr lang="en-US" dirty="0">
                <a:latin typeface="Arial" charset="0"/>
              </a:rPr>
              <a:t>3.2.1 – PPPoE Overview</a:t>
            </a:r>
          </a:p>
          <a:p>
            <a:pPr>
              <a:lnSpc>
                <a:spcPct val="80000"/>
              </a:lnSpc>
              <a:buFontTx/>
              <a:buNone/>
            </a:pPr>
            <a:r>
              <a:rPr lang="en-US" dirty="0">
                <a:latin typeface="Arial" charset="0"/>
              </a:rPr>
              <a:t>3.2.1.2</a:t>
            </a:r>
            <a:r>
              <a:rPr lang="en-US" baseline="0" dirty="0">
                <a:latin typeface="Arial" charset="0"/>
              </a:rPr>
              <a:t> – PPPoE Concepts</a:t>
            </a:r>
            <a:endParaRPr lang="en-US" dirty="0"/>
          </a:p>
        </p:txBody>
      </p:sp>
    </p:spTree>
    <p:extLst>
      <p:ext uri="{BB962C8B-B14F-4D97-AF65-F5344CB8AC3E}">
        <p14:creationId xmlns:p14="http://schemas.microsoft.com/office/powerpoint/2010/main" val="1980031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27</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3.2 – PPPoE</a:t>
            </a:r>
          </a:p>
          <a:p>
            <a:pPr>
              <a:lnSpc>
                <a:spcPct val="80000"/>
              </a:lnSpc>
              <a:buFontTx/>
              <a:buNone/>
            </a:pPr>
            <a:r>
              <a:rPr lang="en-US" dirty="0">
                <a:latin typeface="Arial" charset="0"/>
              </a:rPr>
              <a:t>3.2.2 – Implement PPPoE </a:t>
            </a:r>
          </a:p>
          <a:p>
            <a:pPr>
              <a:lnSpc>
                <a:spcPct val="80000"/>
              </a:lnSpc>
              <a:buFontTx/>
              <a:buNone/>
            </a:pPr>
            <a:r>
              <a:rPr lang="en-US" dirty="0">
                <a:latin typeface="Arial" charset="0"/>
              </a:rPr>
              <a:t>3.2.2.1</a:t>
            </a:r>
            <a:r>
              <a:rPr lang="en-US" baseline="0" dirty="0">
                <a:latin typeface="Arial" charset="0"/>
              </a:rPr>
              <a:t> – PPPoE Configuration</a:t>
            </a:r>
            <a:endParaRPr lang="en-US" dirty="0"/>
          </a:p>
        </p:txBody>
      </p:sp>
    </p:spTree>
    <p:extLst>
      <p:ext uri="{BB962C8B-B14F-4D97-AF65-F5344CB8AC3E}">
        <p14:creationId xmlns:p14="http://schemas.microsoft.com/office/powerpoint/2010/main" val="2498039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28</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3.2 – PPPoE</a:t>
            </a:r>
          </a:p>
          <a:p>
            <a:pPr>
              <a:lnSpc>
                <a:spcPct val="80000"/>
              </a:lnSpc>
              <a:buFontTx/>
              <a:buNone/>
            </a:pPr>
            <a:r>
              <a:rPr lang="en-US" dirty="0">
                <a:latin typeface="Arial" charset="0"/>
              </a:rPr>
              <a:t>3.2.2 – Implement PPPoE </a:t>
            </a:r>
          </a:p>
          <a:p>
            <a:pPr>
              <a:lnSpc>
                <a:spcPct val="80000"/>
              </a:lnSpc>
              <a:buFontTx/>
              <a:buNone/>
            </a:pPr>
            <a:r>
              <a:rPr lang="en-US" dirty="0">
                <a:latin typeface="Arial" charset="0"/>
              </a:rPr>
              <a:t>3.2.2.2</a:t>
            </a:r>
            <a:r>
              <a:rPr lang="en-US" baseline="0" dirty="0">
                <a:latin typeface="Arial" charset="0"/>
              </a:rPr>
              <a:t> – PPPoE Verification</a:t>
            </a:r>
            <a:endParaRPr lang="en-US" dirty="0"/>
          </a:p>
        </p:txBody>
      </p:sp>
    </p:spTree>
    <p:extLst>
      <p:ext uri="{BB962C8B-B14F-4D97-AF65-F5344CB8AC3E}">
        <p14:creationId xmlns:p14="http://schemas.microsoft.com/office/powerpoint/2010/main" val="416907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29</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3.2 – PPPoE</a:t>
            </a:r>
          </a:p>
          <a:p>
            <a:pPr>
              <a:lnSpc>
                <a:spcPct val="80000"/>
              </a:lnSpc>
              <a:buFontTx/>
              <a:buNone/>
            </a:pPr>
            <a:r>
              <a:rPr lang="en-US" dirty="0">
                <a:latin typeface="Arial" charset="0"/>
              </a:rPr>
              <a:t>3.2.2 – Implement PPPoE </a:t>
            </a:r>
          </a:p>
          <a:p>
            <a:pPr>
              <a:lnSpc>
                <a:spcPct val="80000"/>
              </a:lnSpc>
              <a:buFontTx/>
              <a:buNone/>
            </a:pPr>
            <a:r>
              <a:rPr lang="en-US" dirty="0">
                <a:latin typeface="Arial" charset="0"/>
              </a:rPr>
              <a:t>3.2.2.3</a:t>
            </a:r>
            <a:r>
              <a:rPr lang="en-US" baseline="0" dirty="0">
                <a:latin typeface="Arial" charset="0"/>
              </a:rPr>
              <a:t> – PPPoE Troubleshooting</a:t>
            </a:r>
            <a:endParaRPr lang="en-US" dirty="0"/>
          </a:p>
        </p:txBody>
      </p:sp>
    </p:spTree>
    <p:extLst>
      <p:ext uri="{BB962C8B-B14F-4D97-AF65-F5344CB8AC3E}">
        <p14:creationId xmlns:p14="http://schemas.microsoft.com/office/powerpoint/2010/main" val="41195992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30</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3.2 – PPPoE</a:t>
            </a:r>
          </a:p>
          <a:p>
            <a:pPr>
              <a:lnSpc>
                <a:spcPct val="80000"/>
              </a:lnSpc>
              <a:buFontTx/>
              <a:buNone/>
            </a:pPr>
            <a:r>
              <a:rPr lang="en-US" dirty="0">
                <a:latin typeface="Arial" charset="0"/>
              </a:rPr>
              <a:t>3.2.2 – Implement PPPoE </a:t>
            </a:r>
          </a:p>
          <a:p>
            <a:pPr>
              <a:lnSpc>
                <a:spcPct val="80000"/>
              </a:lnSpc>
              <a:buFontTx/>
              <a:buNone/>
            </a:pPr>
            <a:r>
              <a:rPr lang="en-US" dirty="0">
                <a:latin typeface="Arial" charset="0"/>
              </a:rPr>
              <a:t>3.2.2.4</a:t>
            </a:r>
            <a:r>
              <a:rPr lang="en-US" baseline="0" dirty="0">
                <a:latin typeface="Arial" charset="0"/>
              </a:rPr>
              <a:t> – PPPoE Negotiation</a:t>
            </a:r>
            <a:endParaRPr lang="en-US" dirty="0"/>
          </a:p>
        </p:txBody>
      </p:sp>
    </p:spTree>
    <p:extLst>
      <p:ext uri="{BB962C8B-B14F-4D97-AF65-F5344CB8AC3E}">
        <p14:creationId xmlns:p14="http://schemas.microsoft.com/office/powerpoint/2010/main" val="2454241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b="0" dirty="0"/>
              <a:t>Cisco Networking Academy Program</a:t>
            </a:r>
          </a:p>
          <a:p>
            <a:pPr>
              <a:buFontTx/>
              <a:buNone/>
            </a:pPr>
            <a:r>
              <a:rPr lang="en-US" b="0" dirty="0"/>
              <a:t>Connecting Networks v6.0</a:t>
            </a:r>
          </a:p>
          <a:p>
            <a:pPr>
              <a:buFontTx/>
              <a:buNone/>
            </a:pPr>
            <a:r>
              <a:rPr lang="en-US" b="0" dirty="0"/>
              <a:t>Chapter 3: Branch Connections</a:t>
            </a:r>
          </a:p>
        </p:txBody>
      </p:sp>
      <p:sp>
        <p:nvSpPr>
          <p:cNvPr id="4" name="Slide Number Placeholder 3"/>
          <p:cNvSpPr>
            <a:spLocks noGrp="1"/>
          </p:cNvSpPr>
          <p:nvPr>
            <p:ph type="sldNum" sz="quarter" idx="10"/>
          </p:nvPr>
        </p:nvSpPr>
        <p:spPr/>
        <p:txBody>
          <a:bodyPr/>
          <a:lstStyle/>
          <a:p>
            <a:fld id="{5641018C-6CAF-B84E-B92C-ECB119457FBA}" type="slidenum">
              <a:rPr lang="en-US" smtClean="0"/>
              <a:t>3</a:t>
            </a:fld>
            <a:endParaRPr lang="en-US" dirty="0"/>
          </a:p>
        </p:txBody>
      </p:sp>
    </p:spTree>
    <p:extLst>
      <p:ext uri="{BB962C8B-B14F-4D97-AF65-F5344CB8AC3E}">
        <p14:creationId xmlns:p14="http://schemas.microsoft.com/office/powerpoint/2010/main" val="4150324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31</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3.2 – PPPoE</a:t>
            </a:r>
          </a:p>
          <a:p>
            <a:pPr>
              <a:lnSpc>
                <a:spcPct val="80000"/>
              </a:lnSpc>
              <a:buFontTx/>
              <a:buNone/>
            </a:pPr>
            <a:r>
              <a:rPr lang="en-US" dirty="0">
                <a:latin typeface="Arial" charset="0"/>
              </a:rPr>
              <a:t>3.2.2 – Implement PPPoE </a:t>
            </a:r>
          </a:p>
          <a:p>
            <a:pPr>
              <a:lnSpc>
                <a:spcPct val="80000"/>
              </a:lnSpc>
              <a:buFontTx/>
              <a:buNone/>
            </a:pPr>
            <a:r>
              <a:rPr lang="en-US" dirty="0">
                <a:latin typeface="Arial" charset="0"/>
              </a:rPr>
              <a:t>3.2.2.5 </a:t>
            </a:r>
            <a:r>
              <a:rPr lang="en-US" baseline="0" dirty="0">
                <a:latin typeface="Arial" charset="0"/>
              </a:rPr>
              <a:t>– PPPoE Authentication</a:t>
            </a:r>
            <a:endParaRPr lang="en-US" dirty="0"/>
          </a:p>
        </p:txBody>
      </p:sp>
    </p:spTree>
    <p:extLst>
      <p:ext uri="{BB962C8B-B14F-4D97-AF65-F5344CB8AC3E}">
        <p14:creationId xmlns:p14="http://schemas.microsoft.com/office/powerpoint/2010/main" val="2599039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32</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3.2 – PPPoE</a:t>
            </a:r>
          </a:p>
          <a:p>
            <a:pPr>
              <a:lnSpc>
                <a:spcPct val="80000"/>
              </a:lnSpc>
              <a:buFontTx/>
              <a:buNone/>
            </a:pPr>
            <a:r>
              <a:rPr lang="en-US" dirty="0">
                <a:latin typeface="Arial" charset="0"/>
              </a:rPr>
              <a:t>3.2.2 – Implement PPPoE </a:t>
            </a:r>
          </a:p>
          <a:p>
            <a:pPr>
              <a:lnSpc>
                <a:spcPct val="80000"/>
              </a:lnSpc>
              <a:buFontTx/>
              <a:buNone/>
            </a:pPr>
            <a:r>
              <a:rPr lang="en-US" dirty="0">
                <a:latin typeface="Arial" charset="0"/>
              </a:rPr>
              <a:t>3.2.2.6 </a:t>
            </a:r>
            <a:r>
              <a:rPr lang="en-US" baseline="0" dirty="0">
                <a:latin typeface="Arial" charset="0"/>
              </a:rPr>
              <a:t>– PPPoE MTU Size</a:t>
            </a:r>
            <a:endParaRPr lang="en-US" dirty="0"/>
          </a:p>
        </p:txBody>
      </p:sp>
    </p:spTree>
    <p:extLst>
      <p:ext uri="{BB962C8B-B14F-4D97-AF65-F5344CB8AC3E}">
        <p14:creationId xmlns:p14="http://schemas.microsoft.com/office/powerpoint/2010/main" val="812032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33</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3.2 – PPPoE</a:t>
            </a:r>
          </a:p>
          <a:p>
            <a:pPr>
              <a:lnSpc>
                <a:spcPct val="80000"/>
              </a:lnSpc>
              <a:buFontTx/>
              <a:buNone/>
            </a:pPr>
            <a:r>
              <a:rPr lang="en-US" dirty="0">
                <a:latin typeface="Arial" charset="0"/>
              </a:rPr>
              <a:t>3.2.2 – Implement PPPoE </a:t>
            </a:r>
          </a:p>
          <a:p>
            <a:pPr>
              <a:lnSpc>
                <a:spcPct val="80000"/>
              </a:lnSpc>
              <a:buFontTx/>
              <a:buNone/>
            </a:pPr>
            <a:r>
              <a:rPr lang="en-US" dirty="0">
                <a:latin typeface="Arial" charset="0"/>
              </a:rPr>
              <a:t>3.2.2.7 </a:t>
            </a:r>
            <a:r>
              <a:rPr lang="en-US" baseline="0" dirty="0">
                <a:latin typeface="Arial" charset="0"/>
              </a:rPr>
              <a:t>– Lab - Configuring a Router as a PPPoE Client for DSL Connectivity</a:t>
            </a:r>
            <a:endParaRPr lang="en-US" dirty="0"/>
          </a:p>
        </p:txBody>
      </p:sp>
    </p:spTree>
    <p:extLst>
      <p:ext uri="{BB962C8B-B14F-4D97-AF65-F5344CB8AC3E}">
        <p14:creationId xmlns:p14="http://schemas.microsoft.com/office/powerpoint/2010/main" val="26700313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34</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3.2 – PPPoE</a:t>
            </a:r>
          </a:p>
          <a:p>
            <a:pPr>
              <a:lnSpc>
                <a:spcPct val="80000"/>
              </a:lnSpc>
              <a:buFontTx/>
              <a:buNone/>
            </a:pPr>
            <a:r>
              <a:rPr lang="en-US" dirty="0">
                <a:latin typeface="Arial" charset="0"/>
              </a:rPr>
              <a:t>3.2.2 – Implement PPPoE </a:t>
            </a:r>
          </a:p>
          <a:p>
            <a:pPr>
              <a:lnSpc>
                <a:spcPct val="80000"/>
              </a:lnSpc>
              <a:buFontTx/>
              <a:buNone/>
            </a:pPr>
            <a:r>
              <a:rPr lang="en-US" dirty="0">
                <a:latin typeface="Arial" charset="0"/>
              </a:rPr>
              <a:t>3.2.2.8 </a:t>
            </a:r>
            <a:r>
              <a:rPr lang="en-US" baseline="0" dirty="0">
                <a:latin typeface="Arial" charset="0"/>
              </a:rPr>
              <a:t>– Lab - Troubleshoot PPPoE</a:t>
            </a:r>
            <a:endParaRPr lang="en-US" dirty="0"/>
          </a:p>
        </p:txBody>
      </p:sp>
    </p:spTree>
    <p:extLst>
      <p:ext uri="{BB962C8B-B14F-4D97-AF65-F5344CB8AC3E}">
        <p14:creationId xmlns:p14="http://schemas.microsoft.com/office/powerpoint/2010/main" val="1684928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sz="1200" b="0" dirty="0"/>
              <a:t>3 – Branch Connections</a:t>
            </a:r>
          </a:p>
          <a:p>
            <a:pPr>
              <a:buFontTx/>
              <a:buNone/>
            </a:pPr>
            <a:r>
              <a:rPr lang="en-US" sz="1200" b="0" dirty="0"/>
              <a:t>3.3 – VPNs</a:t>
            </a:r>
          </a:p>
          <a:p>
            <a:pPr>
              <a:buFontTx/>
              <a:buNone/>
            </a:pP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35</a:t>
            </a:fld>
            <a:endParaRPr lang="en-US" dirty="0"/>
          </a:p>
        </p:txBody>
      </p:sp>
    </p:spTree>
    <p:extLst>
      <p:ext uri="{BB962C8B-B14F-4D97-AF65-F5344CB8AC3E}">
        <p14:creationId xmlns:p14="http://schemas.microsoft.com/office/powerpoint/2010/main" val="848332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36</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3.3 – VPNs</a:t>
            </a:r>
          </a:p>
          <a:p>
            <a:pPr>
              <a:lnSpc>
                <a:spcPct val="80000"/>
              </a:lnSpc>
              <a:buFontTx/>
              <a:buNone/>
            </a:pPr>
            <a:r>
              <a:rPr lang="en-US" dirty="0">
                <a:latin typeface="Arial" charset="0"/>
              </a:rPr>
              <a:t>3.3.1 – Fundamentals of VPNs</a:t>
            </a:r>
          </a:p>
          <a:p>
            <a:pPr>
              <a:lnSpc>
                <a:spcPct val="80000"/>
              </a:lnSpc>
              <a:buFontTx/>
              <a:buNone/>
            </a:pPr>
            <a:r>
              <a:rPr lang="en-US" dirty="0">
                <a:latin typeface="Arial" charset="0"/>
              </a:rPr>
              <a:t>3.3.1.1 </a:t>
            </a:r>
            <a:r>
              <a:rPr lang="en-US" baseline="0" dirty="0">
                <a:latin typeface="Arial" charset="0"/>
              </a:rPr>
              <a:t>– Introducing VPNs</a:t>
            </a:r>
            <a:endParaRPr lang="en-US" dirty="0"/>
          </a:p>
        </p:txBody>
      </p:sp>
    </p:spTree>
    <p:extLst>
      <p:ext uri="{BB962C8B-B14F-4D97-AF65-F5344CB8AC3E}">
        <p14:creationId xmlns:p14="http://schemas.microsoft.com/office/powerpoint/2010/main" val="280313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37</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3.3 – VPNs</a:t>
            </a:r>
          </a:p>
          <a:p>
            <a:pPr>
              <a:lnSpc>
                <a:spcPct val="80000"/>
              </a:lnSpc>
              <a:buFontTx/>
              <a:buNone/>
            </a:pPr>
            <a:r>
              <a:rPr lang="en-US" dirty="0">
                <a:latin typeface="Arial" charset="0"/>
              </a:rPr>
              <a:t>3.3.1 – Fundamentals of VPNs</a:t>
            </a:r>
          </a:p>
          <a:p>
            <a:pPr>
              <a:lnSpc>
                <a:spcPct val="80000"/>
              </a:lnSpc>
              <a:buFontTx/>
              <a:buNone/>
            </a:pPr>
            <a:r>
              <a:rPr lang="en-US" dirty="0">
                <a:latin typeface="Arial" charset="0"/>
              </a:rPr>
              <a:t>3.3.1.2 </a:t>
            </a:r>
            <a:r>
              <a:rPr lang="en-US" baseline="0" dirty="0">
                <a:latin typeface="Arial" charset="0"/>
              </a:rPr>
              <a:t>– Benefits of VPNs</a:t>
            </a:r>
          </a:p>
          <a:p>
            <a:pPr>
              <a:lnSpc>
                <a:spcPct val="80000"/>
              </a:lnSpc>
              <a:buFontTx/>
              <a:buNone/>
            </a:pPr>
            <a:endParaRPr lang="en-US" dirty="0"/>
          </a:p>
        </p:txBody>
      </p:sp>
    </p:spTree>
    <p:extLst>
      <p:ext uri="{BB962C8B-B14F-4D97-AF65-F5344CB8AC3E}">
        <p14:creationId xmlns:p14="http://schemas.microsoft.com/office/powerpoint/2010/main" val="5428035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38</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3.3 – VPNs</a:t>
            </a:r>
          </a:p>
          <a:p>
            <a:pPr>
              <a:lnSpc>
                <a:spcPct val="80000"/>
              </a:lnSpc>
              <a:buFontTx/>
              <a:buNone/>
            </a:pPr>
            <a:r>
              <a:rPr lang="en-US" dirty="0">
                <a:latin typeface="Arial" charset="0"/>
              </a:rPr>
              <a:t>3.3.2 –Types of VPNs</a:t>
            </a:r>
          </a:p>
          <a:p>
            <a:pPr>
              <a:lnSpc>
                <a:spcPct val="80000"/>
              </a:lnSpc>
              <a:buFontTx/>
              <a:buNone/>
            </a:pPr>
            <a:r>
              <a:rPr lang="en-US" dirty="0">
                <a:latin typeface="Arial" charset="0"/>
              </a:rPr>
              <a:t>3.3.2.1 </a:t>
            </a:r>
            <a:r>
              <a:rPr lang="en-US" baseline="0" dirty="0">
                <a:latin typeface="Arial" charset="0"/>
              </a:rPr>
              <a:t>– Site-to-Site VPNs</a:t>
            </a:r>
            <a:endParaRPr lang="en-US" dirty="0"/>
          </a:p>
        </p:txBody>
      </p:sp>
    </p:spTree>
    <p:extLst>
      <p:ext uri="{BB962C8B-B14F-4D97-AF65-F5344CB8AC3E}">
        <p14:creationId xmlns:p14="http://schemas.microsoft.com/office/powerpoint/2010/main" val="10805146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39</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3.3 – VPNs</a:t>
            </a:r>
          </a:p>
          <a:p>
            <a:pPr>
              <a:lnSpc>
                <a:spcPct val="80000"/>
              </a:lnSpc>
              <a:buFontTx/>
              <a:buNone/>
            </a:pPr>
            <a:r>
              <a:rPr lang="en-US" dirty="0">
                <a:latin typeface="Arial" charset="0"/>
              </a:rPr>
              <a:t>3.3.2 –Types of VPNs</a:t>
            </a:r>
          </a:p>
          <a:p>
            <a:pPr>
              <a:lnSpc>
                <a:spcPct val="80000"/>
              </a:lnSpc>
              <a:buFontTx/>
              <a:buNone/>
            </a:pPr>
            <a:r>
              <a:rPr lang="en-US" dirty="0">
                <a:latin typeface="Arial" charset="0"/>
              </a:rPr>
              <a:t>3.3.2.2 </a:t>
            </a:r>
            <a:r>
              <a:rPr lang="en-US" baseline="0" dirty="0">
                <a:latin typeface="Arial" charset="0"/>
              </a:rPr>
              <a:t>– Remote Access VPNs</a:t>
            </a:r>
            <a:endParaRPr lang="en-US" dirty="0"/>
          </a:p>
        </p:txBody>
      </p:sp>
    </p:spTree>
    <p:extLst>
      <p:ext uri="{BB962C8B-B14F-4D97-AF65-F5344CB8AC3E}">
        <p14:creationId xmlns:p14="http://schemas.microsoft.com/office/powerpoint/2010/main" val="687732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40</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3.3 – VPNs</a:t>
            </a:r>
          </a:p>
          <a:p>
            <a:pPr>
              <a:lnSpc>
                <a:spcPct val="80000"/>
              </a:lnSpc>
              <a:buFontTx/>
              <a:buNone/>
            </a:pPr>
            <a:r>
              <a:rPr lang="en-US" dirty="0">
                <a:latin typeface="Arial" charset="0"/>
              </a:rPr>
              <a:t>3.3.2 –Types of VPNs</a:t>
            </a:r>
          </a:p>
          <a:p>
            <a:pPr>
              <a:lnSpc>
                <a:spcPct val="80000"/>
              </a:lnSpc>
              <a:buFontTx/>
              <a:buNone/>
            </a:pPr>
            <a:r>
              <a:rPr lang="en-US" dirty="0">
                <a:latin typeface="Arial" charset="0"/>
              </a:rPr>
              <a:t>3.3.2.3 </a:t>
            </a:r>
            <a:r>
              <a:rPr lang="en-US" baseline="0" dirty="0">
                <a:latin typeface="Arial" charset="0"/>
              </a:rPr>
              <a:t>– DMVPN</a:t>
            </a:r>
            <a:endParaRPr lang="en-US" dirty="0"/>
          </a:p>
        </p:txBody>
      </p:sp>
    </p:spTree>
    <p:extLst>
      <p:ext uri="{BB962C8B-B14F-4D97-AF65-F5344CB8AC3E}">
        <p14:creationId xmlns:p14="http://schemas.microsoft.com/office/powerpoint/2010/main" val="2550098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0A313ED8-785B-4D16-9B17-4143385249B9}" type="slidenum">
              <a:rPr lang="en-US" sz="800" b="0"/>
              <a:pPr algn="r"/>
              <a:t>4</a:t>
            </a:fld>
            <a:endParaRPr lang="en-US" sz="800"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1687453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sz="1200" b="0" dirty="0"/>
              <a:t>3 – Branch Connections</a:t>
            </a:r>
          </a:p>
          <a:p>
            <a:pPr>
              <a:buFontTx/>
              <a:buNone/>
            </a:pPr>
            <a:r>
              <a:rPr lang="en-US" sz="1200" b="0" dirty="0"/>
              <a:t>3.4 – GRE</a:t>
            </a:r>
          </a:p>
          <a:p>
            <a:pPr>
              <a:buFontTx/>
              <a:buNone/>
            </a:pP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41</a:t>
            </a:fld>
            <a:endParaRPr lang="en-US" dirty="0"/>
          </a:p>
        </p:txBody>
      </p:sp>
    </p:spTree>
    <p:extLst>
      <p:ext uri="{BB962C8B-B14F-4D97-AF65-F5344CB8AC3E}">
        <p14:creationId xmlns:p14="http://schemas.microsoft.com/office/powerpoint/2010/main" val="28690590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42</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3.4 – GRE</a:t>
            </a:r>
          </a:p>
          <a:p>
            <a:pPr>
              <a:lnSpc>
                <a:spcPct val="80000"/>
              </a:lnSpc>
              <a:buFontTx/>
              <a:buNone/>
            </a:pPr>
            <a:r>
              <a:rPr lang="en-US" dirty="0">
                <a:latin typeface="Arial" charset="0"/>
              </a:rPr>
              <a:t>3.4.1 –GRE Overview</a:t>
            </a:r>
          </a:p>
          <a:p>
            <a:pPr>
              <a:lnSpc>
                <a:spcPct val="80000"/>
              </a:lnSpc>
              <a:buFontTx/>
              <a:buNone/>
            </a:pPr>
            <a:r>
              <a:rPr lang="en-US" dirty="0">
                <a:latin typeface="Arial" charset="0"/>
              </a:rPr>
              <a:t>3.4.1.1 </a:t>
            </a:r>
            <a:r>
              <a:rPr lang="en-US" baseline="0" dirty="0">
                <a:latin typeface="Arial" charset="0"/>
              </a:rPr>
              <a:t>– GRE Introduction</a:t>
            </a:r>
            <a:endParaRPr lang="en-US" dirty="0"/>
          </a:p>
        </p:txBody>
      </p:sp>
    </p:spTree>
    <p:extLst>
      <p:ext uri="{BB962C8B-B14F-4D97-AF65-F5344CB8AC3E}">
        <p14:creationId xmlns:p14="http://schemas.microsoft.com/office/powerpoint/2010/main" val="4747511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43</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3.4 – GRE</a:t>
            </a:r>
          </a:p>
          <a:p>
            <a:pPr>
              <a:lnSpc>
                <a:spcPct val="80000"/>
              </a:lnSpc>
              <a:buFontTx/>
              <a:buNone/>
            </a:pPr>
            <a:r>
              <a:rPr lang="en-US" dirty="0">
                <a:latin typeface="Arial" charset="0"/>
              </a:rPr>
              <a:t>3.4.1 –GRE Overview</a:t>
            </a:r>
          </a:p>
          <a:p>
            <a:pPr>
              <a:lnSpc>
                <a:spcPct val="80000"/>
              </a:lnSpc>
              <a:buFontTx/>
              <a:buNone/>
            </a:pPr>
            <a:r>
              <a:rPr lang="en-US" dirty="0">
                <a:latin typeface="Arial" charset="0"/>
              </a:rPr>
              <a:t>3.4.1.2 </a:t>
            </a:r>
            <a:r>
              <a:rPr lang="en-US" baseline="0" dirty="0">
                <a:latin typeface="Arial" charset="0"/>
              </a:rPr>
              <a:t>– GRE Characteristics</a:t>
            </a:r>
            <a:endParaRPr lang="en-US" dirty="0"/>
          </a:p>
        </p:txBody>
      </p:sp>
    </p:spTree>
    <p:extLst>
      <p:ext uri="{BB962C8B-B14F-4D97-AF65-F5344CB8AC3E}">
        <p14:creationId xmlns:p14="http://schemas.microsoft.com/office/powerpoint/2010/main" val="18986854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44</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3.4 – GRE</a:t>
            </a:r>
          </a:p>
          <a:p>
            <a:pPr>
              <a:lnSpc>
                <a:spcPct val="80000"/>
              </a:lnSpc>
              <a:buFontTx/>
              <a:buNone/>
            </a:pPr>
            <a:r>
              <a:rPr lang="en-US" dirty="0">
                <a:latin typeface="Arial" charset="0"/>
              </a:rPr>
              <a:t>3.4.2 –Implement GRE</a:t>
            </a:r>
          </a:p>
          <a:p>
            <a:pPr>
              <a:lnSpc>
                <a:spcPct val="80000"/>
              </a:lnSpc>
              <a:buFontTx/>
              <a:buNone/>
            </a:pPr>
            <a:r>
              <a:rPr lang="en-US" dirty="0">
                <a:latin typeface="Arial" charset="0"/>
              </a:rPr>
              <a:t>3.4.2.1 </a:t>
            </a:r>
            <a:r>
              <a:rPr lang="en-US" baseline="0" dirty="0">
                <a:latin typeface="Arial" charset="0"/>
              </a:rPr>
              <a:t>– Configure GRE</a:t>
            </a:r>
            <a:endParaRPr lang="en-US" dirty="0"/>
          </a:p>
        </p:txBody>
      </p:sp>
    </p:spTree>
    <p:extLst>
      <p:ext uri="{BB962C8B-B14F-4D97-AF65-F5344CB8AC3E}">
        <p14:creationId xmlns:p14="http://schemas.microsoft.com/office/powerpoint/2010/main" val="14401760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45</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3.4 – GRE</a:t>
            </a:r>
          </a:p>
          <a:p>
            <a:pPr>
              <a:lnSpc>
                <a:spcPct val="80000"/>
              </a:lnSpc>
              <a:buFontTx/>
              <a:buNone/>
            </a:pPr>
            <a:r>
              <a:rPr lang="en-US" dirty="0">
                <a:latin typeface="Arial" charset="0"/>
              </a:rPr>
              <a:t>3.4.2 –Implement GRE</a:t>
            </a:r>
          </a:p>
          <a:p>
            <a:pPr>
              <a:lnSpc>
                <a:spcPct val="80000"/>
              </a:lnSpc>
              <a:buFontTx/>
              <a:buNone/>
            </a:pPr>
            <a:r>
              <a:rPr lang="en-US" dirty="0">
                <a:latin typeface="Arial" charset="0"/>
              </a:rPr>
              <a:t>3.4.2.2 </a:t>
            </a:r>
            <a:r>
              <a:rPr lang="en-US" baseline="0" dirty="0">
                <a:latin typeface="Arial" charset="0"/>
              </a:rPr>
              <a:t>– Verify GRE</a:t>
            </a:r>
            <a:endParaRPr lang="en-US" dirty="0"/>
          </a:p>
        </p:txBody>
      </p:sp>
    </p:spTree>
    <p:extLst>
      <p:ext uri="{BB962C8B-B14F-4D97-AF65-F5344CB8AC3E}">
        <p14:creationId xmlns:p14="http://schemas.microsoft.com/office/powerpoint/2010/main" val="24834287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46</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3.4 – GRE</a:t>
            </a:r>
          </a:p>
          <a:p>
            <a:pPr>
              <a:lnSpc>
                <a:spcPct val="80000"/>
              </a:lnSpc>
              <a:buFontTx/>
              <a:buNone/>
            </a:pPr>
            <a:r>
              <a:rPr lang="en-US" dirty="0">
                <a:latin typeface="Arial" charset="0"/>
              </a:rPr>
              <a:t>3.4.2 –Implement GRE</a:t>
            </a:r>
          </a:p>
          <a:p>
            <a:pPr>
              <a:lnSpc>
                <a:spcPct val="80000"/>
              </a:lnSpc>
              <a:buFontTx/>
              <a:buNone/>
            </a:pPr>
            <a:r>
              <a:rPr lang="en-US" dirty="0">
                <a:latin typeface="Arial" charset="0"/>
              </a:rPr>
              <a:t>3.4.2.3 </a:t>
            </a:r>
            <a:r>
              <a:rPr lang="en-US" baseline="0" dirty="0">
                <a:latin typeface="Arial" charset="0"/>
              </a:rPr>
              <a:t>– Troubleshoot GRE</a:t>
            </a:r>
            <a:endParaRPr lang="en-US" dirty="0"/>
          </a:p>
        </p:txBody>
      </p:sp>
    </p:spTree>
    <p:extLst>
      <p:ext uri="{BB962C8B-B14F-4D97-AF65-F5344CB8AC3E}">
        <p14:creationId xmlns:p14="http://schemas.microsoft.com/office/powerpoint/2010/main" val="10218016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47</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3.4 – GRE</a:t>
            </a:r>
          </a:p>
          <a:p>
            <a:pPr>
              <a:lnSpc>
                <a:spcPct val="80000"/>
              </a:lnSpc>
              <a:buFontTx/>
              <a:buNone/>
            </a:pPr>
            <a:r>
              <a:rPr lang="en-US" dirty="0">
                <a:latin typeface="Arial" charset="0"/>
              </a:rPr>
              <a:t>3.4.2 –Implement GRE</a:t>
            </a:r>
          </a:p>
          <a:p>
            <a:pPr>
              <a:lnSpc>
                <a:spcPct val="80000"/>
              </a:lnSpc>
              <a:buFontTx/>
              <a:buNone/>
            </a:pPr>
            <a:r>
              <a:rPr lang="en-US" dirty="0">
                <a:latin typeface="Arial" charset="0"/>
              </a:rPr>
              <a:t>3.4.2.4 </a:t>
            </a:r>
            <a:r>
              <a:rPr lang="en-US" baseline="0" dirty="0">
                <a:latin typeface="Arial" charset="0"/>
              </a:rPr>
              <a:t>– Packet Tracer - Configuring GRE</a:t>
            </a:r>
            <a:endParaRPr lang="en-US" dirty="0"/>
          </a:p>
        </p:txBody>
      </p:sp>
    </p:spTree>
    <p:extLst>
      <p:ext uri="{BB962C8B-B14F-4D97-AF65-F5344CB8AC3E}">
        <p14:creationId xmlns:p14="http://schemas.microsoft.com/office/powerpoint/2010/main" val="30761423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48</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3.4 – GRE</a:t>
            </a:r>
          </a:p>
          <a:p>
            <a:pPr>
              <a:lnSpc>
                <a:spcPct val="80000"/>
              </a:lnSpc>
              <a:buFontTx/>
              <a:buNone/>
            </a:pPr>
            <a:r>
              <a:rPr lang="en-US" dirty="0">
                <a:latin typeface="Arial" charset="0"/>
              </a:rPr>
              <a:t>3.4.2 –Implement GRE</a:t>
            </a:r>
          </a:p>
          <a:p>
            <a:pPr>
              <a:lnSpc>
                <a:spcPct val="80000"/>
              </a:lnSpc>
              <a:buFontTx/>
              <a:buNone/>
            </a:pPr>
            <a:r>
              <a:rPr lang="en-US" dirty="0">
                <a:latin typeface="Arial" charset="0"/>
              </a:rPr>
              <a:t>3.4.2.5 </a:t>
            </a:r>
            <a:r>
              <a:rPr lang="en-US" baseline="0" dirty="0">
                <a:latin typeface="Arial" charset="0"/>
              </a:rPr>
              <a:t>– Packet Tracer - Troubleshooting GRE</a:t>
            </a:r>
            <a:endParaRPr lang="en-US" dirty="0"/>
          </a:p>
        </p:txBody>
      </p:sp>
    </p:spTree>
    <p:extLst>
      <p:ext uri="{BB962C8B-B14F-4D97-AF65-F5344CB8AC3E}">
        <p14:creationId xmlns:p14="http://schemas.microsoft.com/office/powerpoint/2010/main" val="15140453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49</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3.4 – GRE</a:t>
            </a:r>
          </a:p>
          <a:p>
            <a:pPr>
              <a:lnSpc>
                <a:spcPct val="80000"/>
              </a:lnSpc>
              <a:buFontTx/>
              <a:buNone/>
            </a:pPr>
            <a:r>
              <a:rPr lang="en-US" dirty="0">
                <a:latin typeface="Arial" charset="0"/>
              </a:rPr>
              <a:t>3.4.2 –Implement GRE</a:t>
            </a:r>
          </a:p>
          <a:p>
            <a:pPr>
              <a:lnSpc>
                <a:spcPct val="80000"/>
              </a:lnSpc>
              <a:buFontTx/>
              <a:buNone/>
            </a:pPr>
            <a:r>
              <a:rPr lang="en-US" dirty="0">
                <a:latin typeface="Arial" charset="0"/>
              </a:rPr>
              <a:t>3.4.2.6 </a:t>
            </a:r>
            <a:r>
              <a:rPr lang="en-US" baseline="0" dirty="0">
                <a:latin typeface="Arial" charset="0"/>
              </a:rPr>
              <a:t>– Lab – Configuring a Point-to-Point GRE VPN Tunnel</a:t>
            </a:r>
            <a:endParaRPr lang="en-US" dirty="0"/>
          </a:p>
        </p:txBody>
      </p:sp>
    </p:spTree>
    <p:extLst>
      <p:ext uri="{BB962C8B-B14F-4D97-AF65-F5344CB8AC3E}">
        <p14:creationId xmlns:p14="http://schemas.microsoft.com/office/powerpoint/2010/main" val="29553148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sz="1200" b="0" dirty="0"/>
              <a:t>3 – Branch Connections</a:t>
            </a:r>
          </a:p>
          <a:p>
            <a:pPr>
              <a:buFontTx/>
              <a:buNone/>
            </a:pPr>
            <a:r>
              <a:rPr lang="en-US" sz="1200" b="0" dirty="0"/>
              <a:t>3.5 – eBGP</a:t>
            </a:r>
          </a:p>
          <a:p>
            <a:pPr>
              <a:buFontTx/>
              <a:buNone/>
            </a:pP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50</a:t>
            </a:fld>
            <a:endParaRPr lang="en-US" dirty="0"/>
          </a:p>
        </p:txBody>
      </p:sp>
    </p:spTree>
    <p:extLst>
      <p:ext uri="{BB962C8B-B14F-4D97-AF65-F5344CB8AC3E}">
        <p14:creationId xmlns:p14="http://schemas.microsoft.com/office/powerpoint/2010/main" val="1215478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0A313ED8-785B-4D16-9B17-4143385249B9}" type="slidenum">
              <a:rPr lang="en-US" sz="800" b="0"/>
              <a:pPr algn="r"/>
              <a:t>5</a:t>
            </a:fld>
            <a:endParaRPr lang="en-US" sz="800"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8231239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51</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3.5 – eBGP</a:t>
            </a:r>
          </a:p>
          <a:p>
            <a:pPr>
              <a:lnSpc>
                <a:spcPct val="80000"/>
              </a:lnSpc>
              <a:buFontTx/>
              <a:buNone/>
            </a:pPr>
            <a:r>
              <a:rPr lang="en-US" dirty="0">
                <a:latin typeface="Arial" charset="0"/>
              </a:rPr>
              <a:t>3.5.1 –BGP Overview</a:t>
            </a:r>
          </a:p>
          <a:p>
            <a:pPr>
              <a:lnSpc>
                <a:spcPct val="80000"/>
              </a:lnSpc>
              <a:buFontTx/>
              <a:buNone/>
            </a:pPr>
            <a:r>
              <a:rPr lang="en-US" dirty="0">
                <a:latin typeface="Arial" charset="0"/>
              </a:rPr>
              <a:t>3.5.1.1 </a:t>
            </a:r>
            <a:r>
              <a:rPr lang="en-US" baseline="0" dirty="0">
                <a:latin typeface="Arial" charset="0"/>
              </a:rPr>
              <a:t>– IGP and EGP Routing Protocols</a:t>
            </a:r>
            <a:endParaRPr lang="en-US" dirty="0"/>
          </a:p>
        </p:txBody>
      </p:sp>
    </p:spTree>
    <p:extLst>
      <p:ext uri="{BB962C8B-B14F-4D97-AF65-F5344CB8AC3E}">
        <p14:creationId xmlns:p14="http://schemas.microsoft.com/office/powerpoint/2010/main" val="16849930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52</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3.5 – eBGP</a:t>
            </a:r>
          </a:p>
          <a:p>
            <a:pPr>
              <a:lnSpc>
                <a:spcPct val="80000"/>
              </a:lnSpc>
              <a:buFontTx/>
              <a:buNone/>
            </a:pPr>
            <a:r>
              <a:rPr lang="en-US" dirty="0">
                <a:latin typeface="Arial" charset="0"/>
              </a:rPr>
              <a:t>3.5.1 –BGP Overview</a:t>
            </a:r>
          </a:p>
          <a:p>
            <a:pPr>
              <a:lnSpc>
                <a:spcPct val="80000"/>
              </a:lnSpc>
              <a:buFontTx/>
              <a:buNone/>
            </a:pPr>
            <a:r>
              <a:rPr lang="en-US" dirty="0">
                <a:latin typeface="Arial" charset="0"/>
              </a:rPr>
              <a:t>3.5.1.2 </a:t>
            </a:r>
            <a:r>
              <a:rPr lang="en-US" baseline="0" dirty="0">
                <a:latin typeface="Arial" charset="0"/>
              </a:rPr>
              <a:t>– eBGP and iBGP</a:t>
            </a:r>
            <a:endParaRPr lang="en-US" dirty="0"/>
          </a:p>
        </p:txBody>
      </p:sp>
    </p:spTree>
    <p:extLst>
      <p:ext uri="{BB962C8B-B14F-4D97-AF65-F5344CB8AC3E}">
        <p14:creationId xmlns:p14="http://schemas.microsoft.com/office/powerpoint/2010/main" val="3834514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53</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3.5 – eBGP</a:t>
            </a:r>
          </a:p>
          <a:p>
            <a:pPr>
              <a:lnSpc>
                <a:spcPct val="80000"/>
              </a:lnSpc>
              <a:buFontTx/>
              <a:buNone/>
            </a:pPr>
            <a:r>
              <a:rPr lang="en-US" dirty="0">
                <a:latin typeface="Arial" charset="0"/>
              </a:rPr>
              <a:t>3.5.2 –BGP Design Considerations</a:t>
            </a:r>
          </a:p>
          <a:p>
            <a:pPr>
              <a:lnSpc>
                <a:spcPct val="80000"/>
              </a:lnSpc>
              <a:buFontTx/>
              <a:buNone/>
            </a:pPr>
            <a:r>
              <a:rPr lang="en-US" dirty="0">
                <a:latin typeface="Arial" charset="0"/>
              </a:rPr>
              <a:t>3.5.2.1 </a:t>
            </a:r>
            <a:r>
              <a:rPr lang="en-US" baseline="0" dirty="0">
                <a:latin typeface="Arial" charset="0"/>
              </a:rPr>
              <a:t>– When to use BGP</a:t>
            </a:r>
            <a:endParaRPr lang="en-US" dirty="0"/>
          </a:p>
        </p:txBody>
      </p:sp>
    </p:spTree>
    <p:extLst>
      <p:ext uri="{BB962C8B-B14F-4D97-AF65-F5344CB8AC3E}">
        <p14:creationId xmlns:p14="http://schemas.microsoft.com/office/powerpoint/2010/main" val="2440977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54</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3.5 – eBGP</a:t>
            </a:r>
          </a:p>
          <a:p>
            <a:pPr>
              <a:lnSpc>
                <a:spcPct val="80000"/>
              </a:lnSpc>
              <a:buFontTx/>
              <a:buNone/>
            </a:pPr>
            <a:r>
              <a:rPr lang="en-US" dirty="0">
                <a:latin typeface="Arial" charset="0"/>
              </a:rPr>
              <a:t>3.5.2 –BGP Design Considerations</a:t>
            </a:r>
          </a:p>
          <a:p>
            <a:pPr>
              <a:lnSpc>
                <a:spcPct val="80000"/>
              </a:lnSpc>
              <a:buFontTx/>
              <a:buNone/>
            </a:pPr>
            <a:r>
              <a:rPr lang="en-US" dirty="0">
                <a:latin typeface="Arial" charset="0"/>
              </a:rPr>
              <a:t>3.5.2.2 </a:t>
            </a:r>
            <a:r>
              <a:rPr lang="en-US" baseline="0" dirty="0">
                <a:latin typeface="Arial" charset="0"/>
              </a:rPr>
              <a:t>– When not to use BGP</a:t>
            </a:r>
            <a:endParaRPr lang="en-US" dirty="0"/>
          </a:p>
        </p:txBody>
      </p:sp>
    </p:spTree>
    <p:extLst>
      <p:ext uri="{BB962C8B-B14F-4D97-AF65-F5344CB8AC3E}">
        <p14:creationId xmlns:p14="http://schemas.microsoft.com/office/powerpoint/2010/main" val="26537796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55</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3.5 – eBGP</a:t>
            </a:r>
          </a:p>
          <a:p>
            <a:pPr>
              <a:lnSpc>
                <a:spcPct val="80000"/>
              </a:lnSpc>
              <a:buFontTx/>
              <a:buNone/>
            </a:pPr>
            <a:r>
              <a:rPr lang="en-US" dirty="0">
                <a:latin typeface="Arial" charset="0"/>
              </a:rPr>
              <a:t>3.5.2 –BGP Design Considerations</a:t>
            </a:r>
          </a:p>
          <a:p>
            <a:pPr>
              <a:lnSpc>
                <a:spcPct val="80000"/>
              </a:lnSpc>
              <a:buFontTx/>
              <a:buNone/>
            </a:pPr>
            <a:r>
              <a:rPr lang="en-US" dirty="0">
                <a:latin typeface="Arial" charset="0"/>
              </a:rPr>
              <a:t>3.5.2.3 </a:t>
            </a:r>
            <a:r>
              <a:rPr lang="en-US" baseline="0" dirty="0">
                <a:latin typeface="Arial" charset="0"/>
              </a:rPr>
              <a:t>– BGP Options</a:t>
            </a:r>
            <a:endParaRPr lang="en-US" dirty="0"/>
          </a:p>
        </p:txBody>
      </p:sp>
    </p:spTree>
    <p:extLst>
      <p:ext uri="{BB962C8B-B14F-4D97-AF65-F5344CB8AC3E}">
        <p14:creationId xmlns:p14="http://schemas.microsoft.com/office/powerpoint/2010/main" val="9870026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56</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3.5 – eBGP</a:t>
            </a:r>
          </a:p>
          <a:p>
            <a:pPr>
              <a:lnSpc>
                <a:spcPct val="80000"/>
              </a:lnSpc>
              <a:buFontTx/>
              <a:buNone/>
            </a:pPr>
            <a:r>
              <a:rPr lang="en-US" dirty="0">
                <a:latin typeface="Arial" charset="0"/>
              </a:rPr>
              <a:t>3.5.3 –eBGP Branch Configuration</a:t>
            </a:r>
          </a:p>
          <a:p>
            <a:pPr>
              <a:lnSpc>
                <a:spcPct val="80000"/>
              </a:lnSpc>
              <a:buFontTx/>
              <a:buNone/>
            </a:pPr>
            <a:r>
              <a:rPr lang="en-US" dirty="0">
                <a:latin typeface="Arial" charset="0"/>
              </a:rPr>
              <a:t>3.5.3.1 </a:t>
            </a:r>
            <a:r>
              <a:rPr lang="en-US" baseline="0" dirty="0">
                <a:latin typeface="Arial" charset="0"/>
              </a:rPr>
              <a:t>– Steps to Configure eBGP</a:t>
            </a:r>
            <a:endParaRPr lang="en-US" dirty="0"/>
          </a:p>
        </p:txBody>
      </p:sp>
    </p:spTree>
    <p:extLst>
      <p:ext uri="{BB962C8B-B14F-4D97-AF65-F5344CB8AC3E}">
        <p14:creationId xmlns:p14="http://schemas.microsoft.com/office/powerpoint/2010/main" val="37159560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57</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3.5 – eBGP</a:t>
            </a:r>
          </a:p>
          <a:p>
            <a:pPr>
              <a:lnSpc>
                <a:spcPct val="80000"/>
              </a:lnSpc>
              <a:buFontTx/>
              <a:buNone/>
            </a:pPr>
            <a:r>
              <a:rPr lang="en-US" dirty="0">
                <a:latin typeface="Arial" charset="0"/>
              </a:rPr>
              <a:t>3.5.3 –eBGP Branch Configuration</a:t>
            </a:r>
          </a:p>
          <a:p>
            <a:pPr>
              <a:lnSpc>
                <a:spcPct val="80000"/>
              </a:lnSpc>
              <a:buFontTx/>
              <a:buNone/>
            </a:pPr>
            <a:r>
              <a:rPr lang="en-US" dirty="0">
                <a:latin typeface="Arial" charset="0"/>
              </a:rPr>
              <a:t>3.5.3.2 </a:t>
            </a:r>
            <a:r>
              <a:rPr lang="en-US" baseline="0" dirty="0">
                <a:latin typeface="Arial" charset="0"/>
              </a:rPr>
              <a:t>– BGP Sample Configuration</a:t>
            </a:r>
            <a:endParaRPr lang="en-US" dirty="0"/>
          </a:p>
        </p:txBody>
      </p:sp>
    </p:spTree>
    <p:extLst>
      <p:ext uri="{BB962C8B-B14F-4D97-AF65-F5344CB8AC3E}">
        <p14:creationId xmlns:p14="http://schemas.microsoft.com/office/powerpoint/2010/main" val="20104380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58</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3.5 – eBGP</a:t>
            </a:r>
          </a:p>
          <a:p>
            <a:pPr>
              <a:lnSpc>
                <a:spcPct val="80000"/>
              </a:lnSpc>
              <a:buFontTx/>
              <a:buNone/>
            </a:pPr>
            <a:r>
              <a:rPr lang="en-US" dirty="0">
                <a:latin typeface="Arial" charset="0"/>
              </a:rPr>
              <a:t>3.5.3 </a:t>
            </a:r>
            <a:r>
              <a:rPr lang="en-US" dirty="0" smtClean="0">
                <a:latin typeface="Arial" charset="0"/>
              </a:rPr>
              <a:t>– </a:t>
            </a:r>
            <a:r>
              <a:rPr lang="en-US" dirty="0" err="1" smtClean="0">
                <a:latin typeface="Arial" charset="0"/>
              </a:rPr>
              <a:t>eBGP</a:t>
            </a:r>
            <a:r>
              <a:rPr lang="en-US" dirty="0" smtClean="0">
                <a:latin typeface="Arial" charset="0"/>
              </a:rPr>
              <a:t> </a:t>
            </a:r>
            <a:r>
              <a:rPr lang="en-US" dirty="0">
                <a:latin typeface="Arial" charset="0"/>
              </a:rPr>
              <a:t>Branch Configuration</a:t>
            </a:r>
          </a:p>
          <a:p>
            <a:pPr>
              <a:lnSpc>
                <a:spcPct val="80000"/>
              </a:lnSpc>
              <a:buFontTx/>
              <a:buNone/>
            </a:pPr>
            <a:r>
              <a:rPr lang="en-US" dirty="0">
                <a:latin typeface="Arial" charset="0"/>
              </a:rPr>
              <a:t>3.5.3.3 </a:t>
            </a:r>
            <a:r>
              <a:rPr lang="en-US" baseline="0" dirty="0">
                <a:latin typeface="Arial" charset="0"/>
              </a:rPr>
              <a:t>– Verify eBGP</a:t>
            </a:r>
            <a:endParaRPr lang="en-US" dirty="0"/>
          </a:p>
        </p:txBody>
      </p:sp>
    </p:spTree>
    <p:extLst>
      <p:ext uri="{BB962C8B-B14F-4D97-AF65-F5344CB8AC3E}">
        <p14:creationId xmlns:p14="http://schemas.microsoft.com/office/powerpoint/2010/main" val="33331171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59</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3.5 – eBGP</a:t>
            </a:r>
          </a:p>
          <a:p>
            <a:pPr>
              <a:lnSpc>
                <a:spcPct val="80000"/>
              </a:lnSpc>
              <a:buFontTx/>
              <a:buNone/>
            </a:pPr>
            <a:r>
              <a:rPr lang="en-US" dirty="0">
                <a:latin typeface="Arial" charset="0"/>
              </a:rPr>
              <a:t>3.5.3 –eBGP Branch Configuration</a:t>
            </a:r>
          </a:p>
          <a:p>
            <a:pPr>
              <a:lnSpc>
                <a:spcPct val="80000"/>
              </a:lnSpc>
              <a:buFontTx/>
              <a:buNone/>
            </a:pPr>
            <a:r>
              <a:rPr lang="en-US" dirty="0">
                <a:latin typeface="Arial" charset="0"/>
              </a:rPr>
              <a:t>3.5.3.4 </a:t>
            </a:r>
            <a:r>
              <a:rPr lang="en-US" baseline="0" dirty="0">
                <a:latin typeface="Arial" charset="0"/>
              </a:rPr>
              <a:t>– Packet Tracer - Configure and Verify eBGP</a:t>
            </a:r>
            <a:endParaRPr lang="en-US" dirty="0"/>
          </a:p>
        </p:txBody>
      </p:sp>
    </p:spTree>
    <p:extLst>
      <p:ext uri="{BB962C8B-B14F-4D97-AF65-F5344CB8AC3E}">
        <p14:creationId xmlns:p14="http://schemas.microsoft.com/office/powerpoint/2010/main" val="37163218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60</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3.5 – eBGP</a:t>
            </a:r>
          </a:p>
          <a:p>
            <a:pPr>
              <a:lnSpc>
                <a:spcPct val="80000"/>
              </a:lnSpc>
              <a:buFontTx/>
              <a:buNone/>
            </a:pPr>
            <a:r>
              <a:rPr lang="en-US" dirty="0">
                <a:latin typeface="Arial" charset="0"/>
              </a:rPr>
              <a:t>3.5.3 –eBGP Branch Configuration</a:t>
            </a:r>
          </a:p>
          <a:p>
            <a:pPr>
              <a:lnSpc>
                <a:spcPct val="80000"/>
              </a:lnSpc>
              <a:buFontTx/>
              <a:buNone/>
            </a:pPr>
            <a:r>
              <a:rPr lang="en-US" dirty="0">
                <a:latin typeface="Arial" charset="0"/>
              </a:rPr>
              <a:t>3.5.3.5 </a:t>
            </a:r>
            <a:r>
              <a:rPr lang="en-US" baseline="0" dirty="0">
                <a:latin typeface="Arial" charset="0"/>
              </a:rPr>
              <a:t>– Lab - Configure and Verify eBGP</a:t>
            </a:r>
            <a:endParaRPr lang="en-US" dirty="0"/>
          </a:p>
        </p:txBody>
      </p:sp>
    </p:spTree>
    <p:extLst>
      <p:ext uri="{BB962C8B-B14F-4D97-AF65-F5344CB8AC3E}">
        <p14:creationId xmlns:p14="http://schemas.microsoft.com/office/powerpoint/2010/main" val="3573530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7" tIns="0" rIns="18817" bIns="0" anchor="b"/>
          <a:lstStyle>
            <a:lvl1pPr defTabSz="901700" eaLnBrk="0" hangingPunct="0">
              <a:defRPr sz="2400" b="1">
                <a:solidFill>
                  <a:schemeClr val="tx1"/>
                </a:solidFill>
                <a:latin typeface="Arial" charset="0"/>
                <a:cs typeface="Arial" charset="0"/>
              </a:defRPr>
            </a:lvl1pPr>
            <a:lvl2pPr marL="742950" indent="-285750" defTabSz="901700" eaLnBrk="0" hangingPunct="0">
              <a:defRPr sz="2400" b="1">
                <a:solidFill>
                  <a:schemeClr val="tx1"/>
                </a:solidFill>
                <a:latin typeface="Arial" charset="0"/>
                <a:cs typeface="Arial" charset="0"/>
              </a:defRPr>
            </a:lvl2pPr>
            <a:lvl3pPr marL="1143000" indent="-228600" defTabSz="901700" eaLnBrk="0" hangingPunct="0">
              <a:defRPr sz="2400" b="1">
                <a:solidFill>
                  <a:schemeClr val="tx1"/>
                </a:solidFill>
                <a:latin typeface="Arial" charset="0"/>
                <a:cs typeface="Arial" charset="0"/>
              </a:defRPr>
            </a:lvl3pPr>
            <a:lvl4pPr marL="1600200" indent="-228600" defTabSz="901700" eaLnBrk="0" hangingPunct="0">
              <a:defRPr sz="2400" b="1">
                <a:solidFill>
                  <a:schemeClr val="tx1"/>
                </a:solidFill>
                <a:latin typeface="Arial" charset="0"/>
                <a:cs typeface="Arial" charset="0"/>
              </a:defRPr>
            </a:lvl4pPr>
            <a:lvl5pPr marL="2057400" indent="-228600" defTabSz="901700" eaLnBrk="0" hangingPunct="0">
              <a:defRPr sz="2400" b="1">
                <a:solidFill>
                  <a:schemeClr val="tx1"/>
                </a:solidFill>
                <a:latin typeface="Arial" charset="0"/>
                <a:cs typeface="Arial" charset="0"/>
              </a:defRPr>
            </a:lvl5pPr>
            <a:lvl6pPr marL="2514600" indent="-228600" defTabSz="901700" eaLnBrk="0" fontAlgn="base" hangingPunct="0">
              <a:spcBef>
                <a:spcPct val="0"/>
              </a:spcBef>
              <a:spcAft>
                <a:spcPct val="0"/>
              </a:spcAft>
              <a:defRPr sz="2400" b="1">
                <a:solidFill>
                  <a:schemeClr val="tx1"/>
                </a:solidFill>
                <a:latin typeface="Arial" charset="0"/>
                <a:cs typeface="Arial" charset="0"/>
              </a:defRPr>
            </a:lvl6pPr>
            <a:lvl7pPr marL="2971800" indent="-228600" defTabSz="901700" eaLnBrk="0" fontAlgn="base" hangingPunct="0">
              <a:spcBef>
                <a:spcPct val="0"/>
              </a:spcBef>
              <a:spcAft>
                <a:spcPct val="0"/>
              </a:spcAft>
              <a:defRPr sz="2400" b="1">
                <a:solidFill>
                  <a:schemeClr val="tx1"/>
                </a:solidFill>
                <a:latin typeface="Arial" charset="0"/>
                <a:cs typeface="Arial" charset="0"/>
              </a:defRPr>
            </a:lvl7pPr>
            <a:lvl8pPr marL="3429000" indent="-228600" defTabSz="901700" eaLnBrk="0" fontAlgn="base" hangingPunct="0">
              <a:spcBef>
                <a:spcPct val="0"/>
              </a:spcBef>
              <a:spcAft>
                <a:spcPct val="0"/>
              </a:spcAft>
              <a:defRPr sz="2400" b="1">
                <a:solidFill>
                  <a:schemeClr val="tx1"/>
                </a:solidFill>
                <a:latin typeface="Arial" charset="0"/>
                <a:cs typeface="Arial" charset="0"/>
              </a:defRPr>
            </a:lvl8pPr>
            <a:lvl9pPr marL="3886200" indent="-228600" defTabSz="901700" eaLnBrk="0" fontAlgn="base" hangingPunct="0">
              <a:spcBef>
                <a:spcPct val="0"/>
              </a:spcBef>
              <a:spcAft>
                <a:spcPct val="0"/>
              </a:spcAft>
              <a:defRPr sz="2400" b="1">
                <a:solidFill>
                  <a:schemeClr val="tx1"/>
                </a:solidFill>
                <a:latin typeface="Arial" charset="0"/>
                <a:cs typeface="Arial" charset="0"/>
              </a:defRPr>
            </a:lvl9pPr>
          </a:lstStyle>
          <a:p>
            <a:pPr algn="r"/>
            <a:fld id="{ACE20BE7-F2F3-4E26-9454-50B18F790A4E}" type="slidenum">
              <a:rPr lang="en-US" sz="800" b="0">
                <a:ea typeface="ＭＳ Ｐゴシック" pitchFamily="34" charset="-128"/>
              </a:rPr>
              <a:pPr algn="r"/>
              <a:t>6</a:t>
            </a:fld>
            <a:endParaRPr lang="en-US" sz="800" b="0" dirty="0">
              <a:ea typeface="ＭＳ Ｐゴシック" pitchFamily="34"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14226138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sz="1200" b="0" dirty="0"/>
              <a:t>3 – Branch Connections</a:t>
            </a:r>
          </a:p>
          <a:p>
            <a:r>
              <a:rPr lang="en-US" dirty="0"/>
              <a:t>3.6 – Summary</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61</a:t>
            </a:fld>
            <a:endParaRPr lang="en-US" dirty="0"/>
          </a:p>
        </p:txBody>
      </p:sp>
    </p:spTree>
    <p:extLst>
      <p:ext uri="{BB962C8B-B14F-4D97-AF65-F5344CB8AC3E}">
        <p14:creationId xmlns:p14="http://schemas.microsoft.com/office/powerpoint/2010/main" val="1764100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62</a:t>
            </a:fld>
            <a:endParaRPr lang="en-US" sz="800" dirty="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3.6 – Summary</a:t>
            </a:r>
          </a:p>
          <a:p>
            <a:r>
              <a:rPr lang="en-US" dirty="0"/>
              <a:t>3.6.1 – Conclusion </a:t>
            </a:r>
            <a:r>
              <a:rPr lang="en-US" sz="1200" b="0" i="0" kern="1200" dirty="0">
                <a:solidFill>
                  <a:schemeClr val="tx1"/>
                </a:solidFill>
                <a:effectLst/>
                <a:latin typeface="+mn-lt"/>
                <a:ea typeface="+mn-ea"/>
                <a:cs typeface="+mn-cs"/>
              </a:rPr>
              <a:t>	</a:t>
            </a:r>
            <a:endParaRPr lang="en-US" dirty="0"/>
          </a:p>
          <a:p>
            <a:pPr>
              <a:lnSpc>
                <a:spcPct val="80000"/>
              </a:lnSpc>
              <a:buFontTx/>
              <a:buNone/>
            </a:pPr>
            <a:r>
              <a:rPr lang="en-US" altLang="en-US" dirty="0"/>
              <a:t>3.6.1.2 - </a:t>
            </a:r>
            <a:r>
              <a:rPr lang="sv-SE" altLang="en-US" dirty="0"/>
              <a:t>Packet Tracer - Skills Integration Challenge</a:t>
            </a:r>
            <a:endParaRPr lang="en-US" altLang="en-US" dirty="0"/>
          </a:p>
        </p:txBody>
      </p:sp>
    </p:spTree>
    <p:extLst>
      <p:ext uri="{BB962C8B-B14F-4D97-AF65-F5344CB8AC3E}">
        <p14:creationId xmlns:p14="http://schemas.microsoft.com/office/powerpoint/2010/main" val="15940707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63</a:t>
            </a:fld>
            <a:endParaRPr lang="en-US" sz="800" dirty="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3.6 – Summary</a:t>
            </a:r>
          </a:p>
          <a:p>
            <a:r>
              <a:rPr lang="en-US" dirty="0"/>
              <a:t>3.6.1 – Conclusion </a:t>
            </a:r>
            <a:r>
              <a:rPr lang="en-US" sz="1200" b="0" i="0" kern="1200" dirty="0">
                <a:solidFill>
                  <a:schemeClr val="tx1"/>
                </a:solidFill>
                <a:effectLst/>
                <a:latin typeface="+mn-lt"/>
                <a:ea typeface="+mn-ea"/>
                <a:cs typeface="+mn-cs"/>
              </a:rPr>
              <a:t>	</a:t>
            </a:r>
            <a:endParaRPr lang="en-US" dirty="0"/>
          </a:p>
          <a:p>
            <a:pPr>
              <a:lnSpc>
                <a:spcPct val="80000"/>
              </a:lnSpc>
              <a:buFontTx/>
              <a:buNone/>
            </a:pPr>
            <a:r>
              <a:rPr lang="en-US" altLang="en-US" dirty="0"/>
              <a:t>3.6.1.3 - Lab - Configure a Branch Connection</a:t>
            </a:r>
          </a:p>
        </p:txBody>
      </p:sp>
    </p:spTree>
    <p:extLst>
      <p:ext uri="{BB962C8B-B14F-4D97-AF65-F5344CB8AC3E}">
        <p14:creationId xmlns:p14="http://schemas.microsoft.com/office/powerpoint/2010/main" val="23253827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64</a:t>
            </a:fld>
            <a:endParaRPr lang="en-US" sz="800" dirty="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3.6 – Summary</a:t>
            </a:r>
          </a:p>
          <a:p>
            <a:r>
              <a:rPr lang="en-US" dirty="0"/>
              <a:t>3.6.1 – Conclusion </a:t>
            </a:r>
            <a:r>
              <a:rPr lang="en-US" sz="1200" b="0" i="0" kern="1200" dirty="0">
                <a:solidFill>
                  <a:schemeClr val="tx1"/>
                </a:solidFill>
                <a:effectLst/>
                <a:latin typeface="+mn-lt"/>
                <a:ea typeface="+mn-ea"/>
                <a:cs typeface="+mn-cs"/>
              </a:rPr>
              <a:t>	</a:t>
            </a:r>
            <a:endParaRPr lang="en-US" dirty="0"/>
          </a:p>
          <a:p>
            <a:pPr>
              <a:lnSpc>
                <a:spcPct val="80000"/>
              </a:lnSpc>
              <a:buFontTx/>
              <a:buNone/>
            </a:pPr>
            <a:r>
              <a:rPr lang="en-US" altLang="en-US" dirty="0"/>
              <a:t>3.6.1.4 - Chapter 3: Branch Connections</a:t>
            </a:r>
          </a:p>
        </p:txBody>
      </p:sp>
    </p:spTree>
    <p:extLst>
      <p:ext uri="{BB962C8B-B14F-4D97-AF65-F5344CB8AC3E}">
        <p14:creationId xmlns:p14="http://schemas.microsoft.com/office/powerpoint/2010/main" val="24237981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6C92755B-29FD-8743-9094-C0E3A734D22E}" type="slidenum">
              <a:rPr lang="en-US" sz="800"/>
              <a:pPr/>
              <a:t>65</a:t>
            </a:fld>
            <a:endParaRPr lang="en-US" sz="800" dirty="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dirty="0">
                <a:latin typeface="Arial" charset="0"/>
              </a:rPr>
              <a:t>New Terms and Commands</a:t>
            </a:r>
            <a:endParaRPr lang="en-US" dirty="0"/>
          </a:p>
        </p:txBody>
      </p:sp>
    </p:spTree>
    <p:extLst>
      <p:ext uri="{BB962C8B-B14F-4D97-AF65-F5344CB8AC3E}">
        <p14:creationId xmlns:p14="http://schemas.microsoft.com/office/powerpoint/2010/main" val="22129118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6C92755B-29FD-8743-9094-C0E3A734D22E}" type="slidenum">
              <a:rPr lang="en-US" sz="800"/>
              <a:pPr/>
              <a:t>66</a:t>
            </a:fld>
            <a:endParaRPr lang="en-US" sz="800" dirty="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dirty="0">
                <a:latin typeface="Arial" charset="0"/>
              </a:rPr>
              <a:t>New Terms and Commands</a:t>
            </a:r>
            <a:endParaRPr lang="en-US" dirty="0"/>
          </a:p>
        </p:txBody>
      </p:sp>
    </p:spTree>
    <p:extLst>
      <p:ext uri="{BB962C8B-B14F-4D97-AF65-F5344CB8AC3E}">
        <p14:creationId xmlns:p14="http://schemas.microsoft.com/office/powerpoint/2010/main" val="555992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7</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2560579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8</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2210049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9</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35245468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dirty="0"/>
              <a:t>Click to edit Master title style</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mod="1">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dirty="0">
                <a:sym typeface="Arial" pitchFamily="34" charset="0"/>
              </a:rPr>
              <a:t>Click to edit Master text styles</a:t>
            </a:r>
          </a:p>
          <a:p>
            <a:pPr lvl="1"/>
            <a:r>
              <a:rPr lang="en-US" dirty="0">
                <a:sym typeface="Arial" pitchFamily="34" charset="0"/>
              </a:rPr>
              <a:t>Second level</a:t>
            </a:r>
          </a:p>
          <a:p>
            <a:pPr lvl="2"/>
            <a:r>
              <a:rPr lang="en-US" dirty="0">
                <a:sym typeface="Arial" pitchFamily="34" charset="0"/>
              </a:rPr>
              <a:t>Third level</a:t>
            </a:r>
          </a:p>
          <a:p>
            <a:pPr lvl="3"/>
            <a:r>
              <a:rPr lang="en-US" dirty="0">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dirty="0">
                <a:sym typeface="Arial" pitchFamily="34" charset="0"/>
              </a:rPr>
              <a:t>Click to edit Master title style</a:t>
            </a:r>
          </a:p>
        </p:txBody>
      </p:sp>
    </p:spTree>
    <p:extLst>
      <p:ext uri="{BB962C8B-B14F-4D97-AF65-F5344CB8AC3E}">
        <p14:creationId xmlns:p14="http://schemas.microsoft.com/office/powerpoint/2010/main" val="22579966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3653042546"/>
      </p:ext>
    </p:extLst>
  </p:cSld>
  <p:clrMapOvr>
    <a:masterClrMapping/>
  </p:clrMapOvr>
  <p:transition spd="slow">
    <p:wipe/>
  </p:transition>
  <p:extLst mod="1">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974617842"/>
      </p:ext>
    </p:extLst>
  </p:cSld>
  <p:clrMapOvr>
    <a:masterClrMapping/>
  </p:clrMapOvr>
  <p:transition spd="slow">
    <p:wipe/>
  </p:transition>
  <p:extLst mod="1">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dirty="0"/>
              <a:t>Click to edit Master title style</a:t>
            </a:r>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dirty="0"/>
              <a:t>Click to edit Master title style</a:t>
            </a:r>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www.netacad.com/group/communities/community-home"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hyperlink" Target="https://www.netacad.com/group/communities/ccna-blo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Instructor Materials</a:t>
            </a:r>
          </a:p>
        </p:txBody>
      </p:sp>
      <p:sp>
        <p:nvSpPr>
          <p:cNvPr id="6" name="Title 5"/>
          <p:cNvSpPr>
            <a:spLocks noGrp="1"/>
          </p:cNvSpPr>
          <p:nvPr>
            <p:ph type="ctrTitle"/>
          </p:nvPr>
        </p:nvSpPr>
        <p:spPr>
          <a:xfrm>
            <a:off x="425765" y="2300750"/>
            <a:ext cx="6953125" cy="644730"/>
          </a:xfrm>
        </p:spPr>
        <p:txBody>
          <a:bodyPr/>
          <a:lstStyle/>
          <a:p>
            <a:r>
              <a:rPr lang="en-US" dirty="0"/>
              <a:t>Chapter 3: Branch Connections</a:t>
            </a:r>
          </a:p>
        </p:txBody>
      </p:sp>
      <p:sp>
        <p:nvSpPr>
          <p:cNvPr id="7" name="Subtitle 6"/>
          <p:cNvSpPr>
            <a:spLocks noGrp="1"/>
          </p:cNvSpPr>
          <p:nvPr>
            <p:ph type="subTitle" idx="1"/>
          </p:nvPr>
        </p:nvSpPr>
        <p:spPr>
          <a:xfrm>
            <a:off x="469497" y="3809526"/>
            <a:ext cx="2368954" cy="902174"/>
          </a:xfrm>
        </p:spPr>
        <p:txBody>
          <a:bodyPr/>
          <a:lstStyle/>
          <a:p>
            <a:r>
              <a:rPr lang="en-US" dirty="0"/>
              <a:t>CCNA Routing and Switching</a:t>
            </a:r>
          </a:p>
          <a:p>
            <a:r>
              <a:rPr lang="en-US" dirty="0"/>
              <a:t>Connecting Networks v6.0</a:t>
            </a:r>
          </a:p>
          <a:p>
            <a:endParaRPr lang="en-US" dirty="0"/>
          </a:p>
        </p:txBody>
      </p:sp>
    </p:spTree>
    <p:extLst>
      <p:ext uri="{BB962C8B-B14F-4D97-AF65-F5344CB8AC3E}">
        <p14:creationId xmlns:p14="http://schemas.microsoft.com/office/powerpoint/2010/main" val="3436504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a:xfrm>
            <a:off x="112532" y="662957"/>
            <a:ext cx="8853286" cy="4222263"/>
          </a:xfrm>
        </p:spPr>
        <p:txBody>
          <a:bodyPr/>
          <a:lstStyle/>
          <a:p>
            <a:r>
              <a:rPr lang="en-US" dirty="0"/>
              <a:t>3.5 (Cont.)</a:t>
            </a:r>
          </a:p>
          <a:p>
            <a:pPr lvl="1"/>
            <a:r>
              <a:rPr lang="en-US" dirty="0"/>
              <a:t>When discussing when to use BGP, explain the concept of single-homed ( a single connection to the Internet or one  AS) and multi-homed (connections to multiple autonomous systems).</a:t>
            </a:r>
          </a:p>
          <a:p>
            <a:pPr lvl="1"/>
            <a:r>
              <a:rPr lang="en-US" dirty="0"/>
              <a:t>Make sure students know the difference between iBGP and eBGP</a:t>
            </a:r>
          </a:p>
          <a:p>
            <a:pPr lvl="1"/>
            <a:r>
              <a:rPr lang="en-US" dirty="0"/>
              <a:t>Recommend that students complete the Interactive </a:t>
            </a:r>
            <a:r>
              <a:rPr lang="en-US" dirty="0" smtClean="0"/>
              <a:t>activity, </a:t>
            </a:r>
            <a:r>
              <a:rPr lang="en-US" dirty="0"/>
              <a:t>3.5.2.4 Identify BGP </a:t>
            </a:r>
            <a:r>
              <a:rPr lang="en-US" dirty="0" smtClean="0"/>
              <a:t>Terminology, </a:t>
            </a:r>
            <a:r>
              <a:rPr lang="en-US" dirty="0"/>
              <a:t>to become more comfortable with new BGP terms.</a:t>
            </a:r>
          </a:p>
          <a:p>
            <a:pPr lvl="1"/>
            <a:r>
              <a:rPr lang="en-US" dirty="0"/>
              <a:t>Create a topology in Packet Tracer to demonstrate configuration and verification of </a:t>
            </a:r>
            <a:r>
              <a:rPr lang="en-US" dirty="0" err="1"/>
              <a:t>eBGP</a:t>
            </a:r>
            <a:r>
              <a:rPr lang="en-US" dirty="0"/>
              <a:t> </a:t>
            </a:r>
            <a:r>
              <a:rPr lang="en-US" dirty="0" smtClean="0"/>
              <a:t>(use </a:t>
            </a:r>
            <a:r>
              <a:rPr lang="en-US" dirty="0"/>
              <a:t>the sample configuration in 3.5.3.2).</a:t>
            </a:r>
          </a:p>
          <a:p>
            <a:pPr lvl="1"/>
            <a:r>
              <a:rPr lang="en-US" dirty="0"/>
              <a:t>Students should complete the recommended lab and the optional Packet Tracer if time permits.</a:t>
            </a:r>
          </a:p>
          <a:p>
            <a:pPr marL="142875" lvl="1" indent="0">
              <a:buNone/>
            </a:pPr>
            <a:endParaRPr lang="en-US" dirty="0"/>
          </a:p>
          <a:p>
            <a:pPr lvl="1"/>
            <a:endParaRPr lang="en-US" dirty="0"/>
          </a:p>
          <a:p>
            <a:pPr lvl="2"/>
            <a:endParaRPr lang="en-US" dirty="0"/>
          </a:p>
        </p:txBody>
      </p:sp>
      <p:sp>
        <p:nvSpPr>
          <p:cNvPr id="2" name="Title 1"/>
          <p:cNvSpPr>
            <a:spLocks noGrp="1"/>
          </p:cNvSpPr>
          <p:nvPr>
            <p:ph type="title"/>
          </p:nvPr>
        </p:nvSpPr>
        <p:spPr/>
        <p:txBody>
          <a:bodyPr/>
          <a:lstStyle/>
          <a:p>
            <a:r>
              <a:rPr lang="en-US" dirty="0"/>
              <a:t>Chapter 3: Best Practices (Cont.)</a:t>
            </a:r>
          </a:p>
        </p:txBody>
      </p:sp>
    </p:spTree>
    <p:extLst>
      <p:ext uri="{BB962C8B-B14F-4D97-AF65-F5344CB8AC3E}">
        <p14:creationId xmlns:p14="http://schemas.microsoft.com/office/powerpoint/2010/main" val="71011826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3" name="Rectangle 34"/>
          <p:cNvSpPr>
            <a:spLocks noGrp="1" noChangeArrowheads="1"/>
          </p:cNvSpPr>
          <p:nvPr>
            <p:ph idx="1"/>
          </p:nvPr>
        </p:nvSpPr>
        <p:spPr/>
        <p:txBody>
          <a:bodyPr/>
          <a:lstStyle/>
          <a:p>
            <a:pPr>
              <a:lnSpc>
                <a:spcPct val="85000"/>
              </a:lnSpc>
              <a:spcBef>
                <a:spcPct val="30000"/>
              </a:spcBef>
              <a:spcAft>
                <a:spcPts val="900"/>
              </a:spcAft>
              <a:defRPr/>
            </a:pPr>
            <a:r>
              <a:rPr lang="en-US" dirty="0"/>
              <a:t>For additional help with teaching strategies, including lesson plans, analogies for difficult concepts, and discussion topics, visit the CCNA Community at: </a:t>
            </a:r>
            <a:r>
              <a:rPr lang="en-US" dirty="0">
                <a:hlinkClick r:id="rId3"/>
              </a:rPr>
              <a:t>https://www.netacad.com/group/communities/community-home</a:t>
            </a:r>
            <a:endParaRPr lang="en-US" dirty="0"/>
          </a:p>
          <a:p>
            <a:pPr>
              <a:lnSpc>
                <a:spcPct val="85000"/>
              </a:lnSpc>
              <a:spcBef>
                <a:spcPct val="30000"/>
              </a:spcBef>
              <a:spcAft>
                <a:spcPts val="900"/>
              </a:spcAft>
              <a:defRPr/>
            </a:pPr>
            <a:r>
              <a:rPr lang="en-US" dirty="0"/>
              <a:t>Best practices from around the world for teaching CCNA Routing and Switching. </a:t>
            </a:r>
            <a:r>
              <a:rPr lang="en-US" dirty="0">
                <a:hlinkClick r:id="rId4"/>
              </a:rPr>
              <a:t>https://www.netacad.com/group/communities/ccna</a:t>
            </a:r>
            <a:endParaRPr lang="en-US" dirty="0"/>
          </a:p>
          <a:p>
            <a:pPr>
              <a:lnSpc>
                <a:spcPct val="85000"/>
              </a:lnSpc>
              <a:spcBef>
                <a:spcPct val="30000"/>
              </a:spcBef>
              <a:defRPr/>
            </a:pPr>
            <a:r>
              <a:rPr lang="en-US" dirty="0"/>
              <a:t>If you have lesson plans or resources that you would like to share, upload them to the CCNA Community in order to help other instructors.</a:t>
            </a:r>
          </a:p>
          <a:p>
            <a:r>
              <a:rPr lang="en-US" dirty="0"/>
              <a:t>Students can enroll in </a:t>
            </a:r>
            <a:r>
              <a:rPr lang="en-US" b="1" dirty="0"/>
              <a:t>Introduction to Packet Tracer </a:t>
            </a:r>
            <a:r>
              <a:rPr lang="en-US" dirty="0"/>
              <a:t>(self-paced)</a:t>
            </a:r>
          </a:p>
        </p:txBody>
      </p:sp>
      <p:sp>
        <p:nvSpPr>
          <p:cNvPr id="13314" name="Rectangle 33"/>
          <p:cNvSpPr>
            <a:spLocks noGrp="1" noChangeArrowheads="1"/>
          </p:cNvSpPr>
          <p:nvPr>
            <p:ph type="title"/>
          </p:nvPr>
        </p:nvSpPr>
        <p:spPr/>
        <p:txBody>
          <a:bodyPr/>
          <a:lstStyle/>
          <a:p>
            <a:pPr eaLnBrk="1" hangingPunct="1"/>
            <a:r>
              <a:rPr lang="en-US" dirty="0"/>
              <a:t>Chapter 3: Additional Help</a:t>
            </a:r>
          </a:p>
        </p:txBody>
      </p:sp>
    </p:spTree>
    <p:extLst>
      <p:ext uri="{BB962C8B-B14F-4D97-AF65-F5344CB8AC3E}">
        <p14:creationId xmlns:p14="http://schemas.microsoft.com/office/powerpoint/2010/main" val="184930198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168022"/>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25765" y="2300750"/>
            <a:ext cx="6807548" cy="644730"/>
          </a:xfrm>
        </p:spPr>
        <p:txBody>
          <a:bodyPr/>
          <a:lstStyle/>
          <a:p>
            <a:r>
              <a:rPr lang="en-US" dirty="0"/>
              <a:t>Chapter 3: Branch Connections</a:t>
            </a:r>
          </a:p>
        </p:txBody>
      </p:sp>
      <p:sp>
        <p:nvSpPr>
          <p:cNvPr id="7" name="Subtitle 6"/>
          <p:cNvSpPr>
            <a:spLocks noGrp="1"/>
          </p:cNvSpPr>
          <p:nvPr>
            <p:ph type="subTitle" idx="1"/>
          </p:nvPr>
        </p:nvSpPr>
        <p:spPr>
          <a:xfrm>
            <a:off x="469497" y="3809526"/>
            <a:ext cx="2368954" cy="902174"/>
          </a:xfrm>
        </p:spPr>
        <p:txBody>
          <a:bodyPr/>
          <a:lstStyle/>
          <a:p>
            <a:r>
              <a:rPr lang="en-US" dirty="0"/>
              <a:t>CCNA Routing and Switching</a:t>
            </a:r>
          </a:p>
          <a:p>
            <a:r>
              <a:rPr lang="en-US" dirty="0"/>
              <a:t>Connecting Networks v6.0</a:t>
            </a:r>
          </a:p>
          <a:p>
            <a:endParaRPr lang="en-US" dirty="0"/>
          </a:p>
        </p:txBody>
      </p:sp>
    </p:spTree>
    <p:extLst>
      <p:ext uri="{BB962C8B-B14F-4D97-AF65-F5344CB8AC3E}">
        <p14:creationId xmlns:p14="http://schemas.microsoft.com/office/powerpoint/2010/main" val="1782938014"/>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4"/>
          <p:cNvSpPr>
            <a:spLocks noGrp="1" noChangeArrowheads="1"/>
          </p:cNvSpPr>
          <p:nvPr>
            <p:ph idx="1"/>
          </p:nvPr>
        </p:nvSpPr>
        <p:spPr>
          <a:xfrm>
            <a:off x="145357" y="641281"/>
            <a:ext cx="8853286" cy="4155319"/>
          </a:xfrm>
        </p:spPr>
        <p:txBody>
          <a:bodyPr/>
          <a:lstStyle/>
          <a:p>
            <a:r>
              <a:rPr lang="en-CA" sz="1600" dirty="0"/>
              <a:t>3.1 Remote Access Connections</a:t>
            </a:r>
          </a:p>
          <a:p>
            <a:pPr marL="393700" indent="-228600">
              <a:buFont typeface="Arial" panose="020B0604020202020204" pitchFamily="34" charset="0"/>
              <a:buChar char="•"/>
            </a:pPr>
            <a:r>
              <a:rPr lang="en-US" dirty="0"/>
              <a:t>Select broadband remote access technologies to support business requirements.</a:t>
            </a:r>
          </a:p>
          <a:p>
            <a:pPr marL="571500" lvl="1" indent="-177800">
              <a:buFont typeface="Arial" panose="020B0604020202020204" pitchFamily="34" charset="0"/>
              <a:buChar char="•"/>
            </a:pPr>
            <a:r>
              <a:rPr lang="en-US" dirty="0"/>
              <a:t>Compare remote access broadband connection options for small to medium-sized businesses.</a:t>
            </a:r>
          </a:p>
          <a:p>
            <a:pPr marL="571500" lvl="1" indent="-177800">
              <a:buFont typeface="Arial" panose="020B0604020202020204" pitchFamily="34" charset="0"/>
              <a:buChar char="•"/>
            </a:pPr>
            <a:r>
              <a:rPr lang="en-US" dirty="0"/>
              <a:t>Select an appropriate broadband connection for a given network requirement.</a:t>
            </a:r>
          </a:p>
          <a:p>
            <a:r>
              <a:rPr lang="en-US" sz="1600" dirty="0"/>
              <a:t>3.2 PPPoE</a:t>
            </a:r>
          </a:p>
          <a:p>
            <a:pPr marL="393700" lvl="1" indent="-228600">
              <a:spcBef>
                <a:spcPts val="600"/>
              </a:spcBef>
              <a:spcAft>
                <a:spcPts val="600"/>
              </a:spcAft>
              <a:buSzPct val="90000"/>
              <a:buFont typeface="Arial" panose="020B0604020202020204" pitchFamily="34" charset="0"/>
              <a:buChar char="•"/>
            </a:pPr>
            <a:r>
              <a:rPr lang="en-US" sz="1500" dirty="0"/>
              <a:t>Configure a Cisco router with PPPoE.</a:t>
            </a:r>
          </a:p>
          <a:p>
            <a:pPr marL="571500" lvl="1" indent="-177800">
              <a:buFont typeface="Arial" panose="020B0604020202020204" pitchFamily="34" charset="0"/>
              <a:buChar char="•"/>
            </a:pPr>
            <a:r>
              <a:rPr lang="en-US" dirty="0"/>
              <a:t>Explain how PPPoE operates.</a:t>
            </a:r>
          </a:p>
          <a:p>
            <a:pPr marL="571500" lvl="1" indent="-177800">
              <a:buFont typeface="Arial" panose="020B0604020202020204" pitchFamily="34" charset="0"/>
              <a:buChar char="•"/>
            </a:pPr>
            <a:r>
              <a:rPr lang="en-US" dirty="0"/>
              <a:t>Implement a basic PPPoE connection on a client router.</a:t>
            </a:r>
          </a:p>
          <a:p>
            <a:r>
              <a:rPr lang="en-US" sz="1600" dirty="0"/>
              <a:t>3.3 VPNs</a:t>
            </a:r>
          </a:p>
          <a:p>
            <a:pPr marL="393700" lvl="1" indent="-228600">
              <a:spcBef>
                <a:spcPts val="600"/>
              </a:spcBef>
              <a:spcAft>
                <a:spcPts val="600"/>
              </a:spcAft>
              <a:buSzPct val="90000"/>
              <a:buFont typeface="Arial" panose="020B0604020202020204" pitchFamily="34" charset="0"/>
              <a:buChar char="•"/>
            </a:pPr>
            <a:r>
              <a:rPr lang="en-US" sz="1500" dirty="0"/>
              <a:t>Explain how VPNs secure site-to-site and remote access connectivity.</a:t>
            </a:r>
          </a:p>
          <a:p>
            <a:pPr marL="571500" lvl="1" indent="-177800">
              <a:buFont typeface="Arial" panose="020B0604020202020204" pitchFamily="34" charset="0"/>
              <a:buChar char="•"/>
            </a:pPr>
            <a:r>
              <a:rPr lang="en-US" dirty="0"/>
              <a:t>Describe benefits of VPN technology.</a:t>
            </a:r>
          </a:p>
          <a:p>
            <a:pPr marL="571500" lvl="1" indent="-177800">
              <a:buFont typeface="Arial" panose="020B0604020202020204" pitchFamily="34" charset="0"/>
              <a:buChar char="•"/>
            </a:pPr>
            <a:r>
              <a:rPr lang="en-US" dirty="0"/>
              <a:t>Describe site-to-site and remote access VPNs.</a:t>
            </a:r>
          </a:p>
          <a:p>
            <a:pPr lvl="1"/>
            <a:endParaRPr lang="en-US" sz="1300" dirty="0"/>
          </a:p>
        </p:txBody>
      </p:sp>
      <p:sp>
        <p:nvSpPr>
          <p:cNvPr id="4098" name="Rectangle 33"/>
          <p:cNvSpPr>
            <a:spLocks noGrp="1" noChangeArrowheads="1"/>
          </p:cNvSpPr>
          <p:nvPr>
            <p:ph type="title"/>
          </p:nvPr>
        </p:nvSpPr>
        <p:spPr>
          <a:xfrm>
            <a:off x="0" y="0"/>
            <a:ext cx="9144000" cy="757551"/>
          </a:xfrm>
        </p:spPr>
        <p:txBody>
          <a:bodyPr/>
          <a:lstStyle/>
          <a:p>
            <a:pPr eaLnBrk="1" hangingPunct="1"/>
            <a:r>
              <a:rPr lang="en-US" dirty="0"/>
              <a:t>Chapter 3 - Sections &amp; Objectives</a:t>
            </a:r>
          </a:p>
        </p:txBody>
      </p:sp>
    </p:spTree>
    <p:extLst>
      <p:ext uri="{BB962C8B-B14F-4D97-AF65-F5344CB8AC3E}">
        <p14:creationId xmlns:p14="http://schemas.microsoft.com/office/powerpoint/2010/main" val="1758868671"/>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4"/>
          <p:cNvSpPr>
            <a:spLocks noGrp="1" noChangeArrowheads="1"/>
          </p:cNvSpPr>
          <p:nvPr>
            <p:ph idx="1"/>
          </p:nvPr>
        </p:nvSpPr>
        <p:spPr>
          <a:xfrm>
            <a:off x="145357" y="742881"/>
            <a:ext cx="8853286" cy="4155319"/>
          </a:xfrm>
        </p:spPr>
        <p:txBody>
          <a:bodyPr/>
          <a:lstStyle/>
          <a:p>
            <a:r>
              <a:rPr lang="en-CA" sz="1600" dirty="0"/>
              <a:t>3.4 GRE</a:t>
            </a:r>
          </a:p>
          <a:p>
            <a:pPr marL="393700" lvl="1" indent="-228600">
              <a:spcBef>
                <a:spcPts val="600"/>
              </a:spcBef>
              <a:spcAft>
                <a:spcPts val="600"/>
              </a:spcAft>
              <a:buSzPct val="90000"/>
              <a:buFont typeface="Arial" panose="020B0604020202020204" pitchFamily="34" charset="0"/>
              <a:buChar char="•"/>
            </a:pPr>
            <a:r>
              <a:rPr lang="en-US" sz="1500" dirty="0"/>
              <a:t>Implement a GRE tunnel.</a:t>
            </a:r>
          </a:p>
          <a:p>
            <a:pPr marL="571500" lvl="2" indent="-228600"/>
            <a:r>
              <a:rPr lang="en-US" sz="1400" dirty="0"/>
              <a:t>Explain the purpose and benefits of GRE tunnels.</a:t>
            </a:r>
          </a:p>
          <a:p>
            <a:pPr marL="571500" lvl="2" indent="-228600"/>
            <a:r>
              <a:rPr lang="en-US" sz="1400" dirty="0"/>
              <a:t>Troubleshoot a site-to-site GRE tunnel.</a:t>
            </a:r>
          </a:p>
          <a:p>
            <a:r>
              <a:rPr lang="en-US" sz="1600" dirty="0"/>
              <a:t>3.5 eBGP</a:t>
            </a:r>
          </a:p>
          <a:p>
            <a:pPr marL="393700" lvl="1" indent="-228600">
              <a:spcBef>
                <a:spcPts val="600"/>
              </a:spcBef>
              <a:spcAft>
                <a:spcPts val="600"/>
              </a:spcAft>
              <a:buSzPct val="90000"/>
              <a:buFont typeface="Arial" panose="020B0604020202020204" pitchFamily="34" charset="0"/>
              <a:buChar char="•"/>
            </a:pPr>
            <a:r>
              <a:rPr lang="en-US" sz="1500" dirty="0"/>
              <a:t>Implement eBGP in a single-homed remote access network.</a:t>
            </a:r>
          </a:p>
          <a:p>
            <a:pPr marL="571500" lvl="2" indent="-228600"/>
            <a:r>
              <a:rPr lang="en-US" sz="1400" dirty="0"/>
              <a:t>Describe basic BGP features.</a:t>
            </a:r>
          </a:p>
          <a:p>
            <a:pPr marL="571500" lvl="2" indent="-228600"/>
            <a:r>
              <a:rPr lang="en-US" sz="1400" dirty="0"/>
              <a:t>Explain BGP design considerations.</a:t>
            </a:r>
          </a:p>
          <a:p>
            <a:pPr marL="571500" lvl="2" indent="-228600"/>
            <a:r>
              <a:rPr lang="en-US" sz="1400" dirty="0"/>
              <a:t>Configure an eBGP branch connection.</a:t>
            </a:r>
          </a:p>
          <a:p>
            <a:pPr marL="261937" lvl="2" indent="0">
              <a:buNone/>
            </a:pPr>
            <a:endParaRPr lang="en-US" sz="1300" dirty="0"/>
          </a:p>
        </p:txBody>
      </p:sp>
      <p:sp>
        <p:nvSpPr>
          <p:cNvPr id="4098" name="Rectangle 33"/>
          <p:cNvSpPr>
            <a:spLocks noGrp="1" noChangeArrowheads="1"/>
          </p:cNvSpPr>
          <p:nvPr>
            <p:ph type="title"/>
          </p:nvPr>
        </p:nvSpPr>
        <p:spPr>
          <a:xfrm>
            <a:off x="0" y="0"/>
            <a:ext cx="9144000" cy="757551"/>
          </a:xfrm>
        </p:spPr>
        <p:txBody>
          <a:bodyPr/>
          <a:lstStyle/>
          <a:p>
            <a:pPr eaLnBrk="1" hangingPunct="1"/>
            <a:r>
              <a:rPr lang="en-US" dirty="0"/>
              <a:t>Chapter 3 - Sections &amp; Objectives (Cont.)</a:t>
            </a:r>
          </a:p>
        </p:txBody>
      </p:sp>
    </p:spTree>
    <p:extLst>
      <p:ext uri="{BB962C8B-B14F-4D97-AF65-F5344CB8AC3E}">
        <p14:creationId xmlns:p14="http://schemas.microsoft.com/office/powerpoint/2010/main" val="1043021319"/>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8072482" cy="1900579"/>
          </a:xfrm>
        </p:spPr>
        <p:txBody>
          <a:bodyPr/>
          <a:lstStyle/>
          <a:p>
            <a:r>
              <a:rPr lang="en-US" dirty="0"/>
              <a:t>3.1 Remote Access Connections</a:t>
            </a:r>
            <a:br>
              <a:rPr lang="en-US" dirty="0"/>
            </a:br>
            <a:endParaRPr lang="en-US" dirty="0"/>
          </a:p>
        </p:txBody>
      </p:sp>
    </p:spTree>
    <p:extLst>
      <p:ext uri="{BB962C8B-B14F-4D97-AF65-F5344CB8AC3E}">
        <p14:creationId xmlns:p14="http://schemas.microsoft.com/office/powerpoint/2010/main" val="673099643"/>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94868" y="964061"/>
            <a:ext cx="3675581" cy="3749907"/>
          </a:xfrm>
        </p:spPr>
        <p:txBody>
          <a:bodyPr/>
          <a:lstStyle/>
          <a:p>
            <a:r>
              <a:rPr lang="en-US" altLang="ja-JP" sz="1700" dirty="0" smtClean="0"/>
              <a:t>Cable system </a:t>
            </a:r>
            <a:r>
              <a:rPr lang="en-US" altLang="ja-JP" sz="1700" dirty="0"/>
              <a:t>uses a coaxial cable that carries radio frequency (RF) signals across the network.</a:t>
            </a:r>
          </a:p>
          <a:p>
            <a:r>
              <a:rPr lang="en-US" altLang="ja-JP" sz="1700" dirty="0"/>
              <a:t>Cable systems provide high-speed Internet access, digital cable television, and residential telephone service.</a:t>
            </a:r>
          </a:p>
          <a:p>
            <a:r>
              <a:rPr lang="en-US" altLang="ja-JP" sz="1700" dirty="0"/>
              <a:t>Use hybrid fiber-coaxial (HFC) networks to enable high-speed transmission of data.</a:t>
            </a:r>
          </a:p>
        </p:txBody>
      </p:sp>
      <p:sp>
        <p:nvSpPr>
          <p:cNvPr id="8194" name="Rectangle 2"/>
          <p:cNvSpPr>
            <a:spLocks noGrp="1" noChangeArrowheads="1"/>
          </p:cNvSpPr>
          <p:nvPr>
            <p:ph type="title"/>
          </p:nvPr>
        </p:nvSpPr>
        <p:spPr/>
        <p:txBody>
          <a:bodyPr/>
          <a:lstStyle/>
          <a:p>
            <a:r>
              <a:rPr lang="en-US" altLang="en-US" sz="1600" dirty="0"/>
              <a:t>Broadband Connections</a:t>
            </a:r>
            <a:r>
              <a:rPr lang="en-US" altLang="en-US" dirty="0"/>
              <a:t/>
            </a:r>
            <a:br>
              <a:rPr lang="en-US" altLang="en-US" dirty="0"/>
            </a:br>
            <a:r>
              <a:rPr lang="en-US" altLang="en-US" dirty="0"/>
              <a:t>What is a Cable System?</a:t>
            </a:r>
          </a:p>
        </p:txBody>
      </p:sp>
      <p:pic>
        <p:nvPicPr>
          <p:cNvPr id="4" name="Picture 3" descr="Connecting Networks - Mozilla Firefox">
            <a:extLst>
              <a:ext uri="{FF2B5EF4-FFF2-40B4-BE49-F238E27FC236}">
                <a16:creationId xmlns:a16="http://schemas.microsoft.com/office/drawing/2014/main" id="{B397BD6A-1F57-4C6F-9398-1129FADD5C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70449" y="964061"/>
            <a:ext cx="5229486" cy="2975213"/>
          </a:xfrm>
          <a:prstGeom prst="rect">
            <a:avLst/>
          </a:prstGeom>
        </p:spPr>
      </p:pic>
    </p:spTree>
    <p:extLst>
      <p:ext uri="{BB962C8B-B14F-4D97-AF65-F5344CB8AC3E}">
        <p14:creationId xmlns:p14="http://schemas.microsoft.com/office/powerpoint/2010/main" val="2342478232"/>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4065" y="798945"/>
            <a:ext cx="8385786" cy="3636578"/>
          </a:xfrm>
        </p:spPr>
        <p:txBody>
          <a:bodyPr/>
          <a:lstStyle/>
          <a:p>
            <a:r>
              <a:rPr lang="en-US" altLang="ja-JP" sz="1700" dirty="0"/>
              <a:t>Two types of equipment are required to send signals upstream and downstream on a cable system:</a:t>
            </a:r>
          </a:p>
          <a:p>
            <a:pPr lvl="1"/>
            <a:r>
              <a:rPr lang="en-US" altLang="ja-JP" sz="1600" dirty="0"/>
              <a:t>Cable Modem Termination System (CMTS) at the headend of the cable operator. The headend is a router with databases for providing Internet services to cable subscribers.</a:t>
            </a:r>
          </a:p>
          <a:p>
            <a:pPr lvl="1"/>
            <a:r>
              <a:rPr lang="en-US" altLang="ja-JP" sz="1600" dirty="0"/>
              <a:t>Cable Modem (CM) on the subscriber end.</a:t>
            </a:r>
          </a:p>
        </p:txBody>
      </p:sp>
      <p:sp>
        <p:nvSpPr>
          <p:cNvPr id="8194" name="Rectangle 2"/>
          <p:cNvSpPr>
            <a:spLocks noGrp="1" noChangeArrowheads="1"/>
          </p:cNvSpPr>
          <p:nvPr>
            <p:ph type="title"/>
          </p:nvPr>
        </p:nvSpPr>
        <p:spPr/>
        <p:txBody>
          <a:bodyPr/>
          <a:lstStyle/>
          <a:p>
            <a:r>
              <a:rPr lang="en-US" altLang="en-US" sz="1600" dirty="0"/>
              <a:t>Broadband Connections</a:t>
            </a:r>
            <a:r>
              <a:rPr lang="en-US" altLang="en-US" dirty="0"/>
              <a:t/>
            </a:r>
            <a:br>
              <a:rPr lang="en-US" altLang="en-US" dirty="0"/>
            </a:br>
            <a:r>
              <a:rPr lang="en-US" altLang="en-US" dirty="0"/>
              <a:t>Cable Components</a:t>
            </a:r>
          </a:p>
        </p:txBody>
      </p:sp>
      <p:pic>
        <p:nvPicPr>
          <p:cNvPr id="3" name="Picture 2" descr="Connecting Networks - Mozilla Firefox">
            <a:extLst>
              <a:ext uri="{FF2B5EF4-FFF2-40B4-BE49-F238E27FC236}">
                <a16:creationId xmlns:a16="http://schemas.microsoft.com/office/drawing/2014/main" id="{BCD969B5-5919-4AB5-A91B-DF3F1188A3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92159" y="2379260"/>
            <a:ext cx="5289598" cy="2197290"/>
          </a:xfrm>
          <a:prstGeom prst="rect">
            <a:avLst/>
          </a:prstGeom>
        </p:spPr>
      </p:pic>
    </p:spTree>
    <p:extLst>
      <p:ext uri="{BB962C8B-B14F-4D97-AF65-F5344CB8AC3E}">
        <p14:creationId xmlns:p14="http://schemas.microsoft.com/office/powerpoint/2010/main" val="4115542444"/>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12219" y="938645"/>
            <a:ext cx="4582610" cy="3341256"/>
          </a:xfrm>
        </p:spPr>
        <p:txBody>
          <a:bodyPr/>
          <a:lstStyle/>
          <a:p>
            <a:r>
              <a:rPr lang="en-US" altLang="ja-JP" sz="1700" dirty="0" smtClean="0"/>
              <a:t>Digital </a:t>
            </a:r>
            <a:r>
              <a:rPr lang="en-US" altLang="ja-JP" sz="1700" dirty="0"/>
              <a:t>Subscriber Line (DSL) is a means of providing high-speed connections over installed copper wires.</a:t>
            </a:r>
          </a:p>
          <a:p>
            <a:r>
              <a:rPr lang="en-US" altLang="ja-JP" sz="1700" dirty="0"/>
              <a:t>Asymmetric DSL (ADSL) provides higher downstream bandwidth to the user than upload bandwidth. </a:t>
            </a:r>
          </a:p>
          <a:p>
            <a:r>
              <a:rPr lang="en-US" altLang="ja-JP" sz="1700" dirty="0"/>
              <a:t>Symmetric DSL (SDSL) provides the same capacity in both directions. </a:t>
            </a:r>
            <a:endParaRPr lang="en-US" altLang="ja-JP" sz="1600" dirty="0"/>
          </a:p>
          <a:p>
            <a:r>
              <a:rPr lang="en-US" altLang="ja-JP" sz="1600" dirty="0"/>
              <a:t>For satisfactory ADSL service, the local loop length must be less than 3.39 miles (5.46 km).</a:t>
            </a:r>
          </a:p>
        </p:txBody>
      </p:sp>
      <p:sp>
        <p:nvSpPr>
          <p:cNvPr id="8194" name="Rectangle 2"/>
          <p:cNvSpPr>
            <a:spLocks noGrp="1" noChangeArrowheads="1"/>
          </p:cNvSpPr>
          <p:nvPr>
            <p:ph type="title"/>
          </p:nvPr>
        </p:nvSpPr>
        <p:spPr/>
        <p:txBody>
          <a:bodyPr/>
          <a:lstStyle/>
          <a:p>
            <a:r>
              <a:rPr lang="en-US" altLang="en-US" sz="1600" dirty="0"/>
              <a:t>Broadband Connections</a:t>
            </a:r>
            <a:r>
              <a:rPr lang="en-US" altLang="en-US" dirty="0"/>
              <a:t/>
            </a:r>
            <a:br>
              <a:rPr lang="en-US" altLang="en-US" dirty="0"/>
            </a:br>
            <a:r>
              <a:rPr lang="en-US" altLang="en-US" dirty="0"/>
              <a:t>What is DSL?</a:t>
            </a:r>
          </a:p>
        </p:txBody>
      </p:sp>
      <p:pic>
        <p:nvPicPr>
          <p:cNvPr id="4" name="Picture 3" descr="Connecting Networks - Mozilla Firefox">
            <a:extLst>
              <a:ext uri="{FF2B5EF4-FFF2-40B4-BE49-F238E27FC236}">
                <a16:creationId xmlns:a16="http://schemas.microsoft.com/office/drawing/2014/main" id="{C2A72EE9-1375-4DCB-BD91-DF50371CC87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94829" y="1026615"/>
            <a:ext cx="4393751" cy="2329218"/>
          </a:xfrm>
          <a:prstGeom prst="rect">
            <a:avLst/>
          </a:prstGeom>
        </p:spPr>
      </p:pic>
      <p:sp>
        <p:nvSpPr>
          <p:cNvPr id="2" name="Rectangle 1"/>
          <p:cNvSpPr/>
          <p:nvPr/>
        </p:nvSpPr>
        <p:spPr>
          <a:xfrm>
            <a:off x="4694829" y="3355833"/>
            <a:ext cx="4284071" cy="1384995"/>
          </a:xfrm>
          <a:prstGeom prst="rect">
            <a:avLst/>
          </a:prstGeom>
          <a:ln>
            <a:solidFill>
              <a:srgbClr val="000000"/>
            </a:solidFill>
          </a:ln>
        </p:spPr>
        <p:txBody>
          <a:bodyPr wrap="square">
            <a:spAutoFit/>
          </a:bodyPr>
          <a:lstStyle/>
          <a:p>
            <a:r>
              <a:rPr lang="en-US" sz="1400" dirty="0">
                <a:solidFill>
                  <a:srgbClr val="FF0000"/>
                </a:solidFill>
                <a:latin typeface="CiscoSansTTLight" charset="0"/>
              </a:rPr>
              <a:t>The figure shows a representation of bandwidth space allocation on a copper wire </a:t>
            </a:r>
            <a:r>
              <a:rPr lang="en-US" sz="1400" dirty="0" smtClean="0">
                <a:solidFill>
                  <a:srgbClr val="FF0000"/>
                </a:solidFill>
                <a:latin typeface="CiscoSansTTLight" charset="0"/>
              </a:rPr>
              <a:t>for ADSL. POTS </a:t>
            </a:r>
            <a:r>
              <a:rPr lang="en-US" sz="1400" dirty="0">
                <a:solidFill>
                  <a:srgbClr val="FF0000"/>
                </a:solidFill>
                <a:latin typeface="CiscoSansTTLight" charset="0"/>
              </a:rPr>
              <a:t>(Plain Old Telephone System) identifies the frequency range used by the voice-grade telephone service. </a:t>
            </a:r>
            <a:r>
              <a:rPr lang="en-US" sz="1400" dirty="0" smtClean="0">
                <a:solidFill>
                  <a:srgbClr val="FF0000"/>
                </a:solidFill>
                <a:latin typeface="CiscoSansTTLight" charset="0"/>
              </a:rPr>
              <a:t>The area labeled ADSL </a:t>
            </a:r>
            <a:r>
              <a:rPr lang="en-US" sz="1400" dirty="0">
                <a:solidFill>
                  <a:srgbClr val="FF0000"/>
                </a:solidFill>
                <a:latin typeface="CiscoSansTTLight" charset="0"/>
              </a:rPr>
              <a:t>represents the frequency space used by the upstream and downstream DSL signals. </a:t>
            </a:r>
            <a:endParaRPr lang="en-US" sz="1400" dirty="0">
              <a:solidFill>
                <a:srgbClr val="FF0000"/>
              </a:solidFill>
            </a:endParaRPr>
          </a:p>
        </p:txBody>
      </p:sp>
    </p:spTree>
    <p:extLst>
      <p:ext uri="{BB962C8B-B14F-4D97-AF65-F5344CB8AC3E}">
        <p14:creationId xmlns:p14="http://schemas.microsoft.com/office/powerpoint/2010/main" val="3025576648"/>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9" name="Rectangle 34"/>
          <p:cNvSpPr>
            <a:spLocks noGrp="1" noChangeArrowheads="1"/>
          </p:cNvSpPr>
          <p:nvPr>
            <p:ph idx="1"/>
          </p:nvPr>
        </p:nvSpPr>
        <p:spPr/>
        <p:txBody>
          <a:bodyPr/>
          <a:lstStyle/>
          <a:p>
            <a:r>
              <a:rPr lang="en-CA" dirty="0"/>
              <a:t>This PowerPoint deck is divided in two parts:</a:t>
            </a:r>
          </a:p>
          <a:p>
            <a:r>
              <a:rPr lang="en-US" dirty="0"/>
              <a:t>Instructor Planning Guide</a:t>
            </a:r>
            <a:endParaRPr lang="en-CA" dirty="0"/>
          </a:p>
          <a:p>
            <a:pPr lvl="1"/>
            <a:r>
              <a:rPr lang="en-CA" dirty="0"/>
              <a:t>Information to help you become familiar with the chapter</a:t>
            </a:r>
          </a:p>
          <a:p>
            <a:pPr lvl="1"/>
            <a:r>
              <a:rPr lang="en-CA" dirty="0"/>
              <a:t>Teaching aids</a:t>
            </a:r>
          </a:p>
          <a:p>
            <a:r>
              <a:rPr lang="en-CA" dirty="0"/>
              <a:t>Instructor Class Presentation</a:t>
            </a:r>
          </a:p>
          <a:p>
            <a:pPr lvl="1"/>
            <a:r>
              <a:rPr lang="en-CA" dirty="0"/>
              <a:t>Optional slides that you can use in the classroom</a:t>
            </a:r>
          </a:p>
          <a:p>
            <a:pPr lvl="1"/>
            <a:r>
              <a:rPr lang="en-CA" dirty="0"/>
              <a:t>Begins on slide # 13</a:t>
            </a:r>
          </a:p>
          <a:p>
            <a:endParaRPr lang="en-CA" dirty="0"/>
          </a:p>
          <a:p>
            <a:r>
              <a:rPr lang="en-CA" b="1" dirty="0"/>
              <a:t>Note</a:t>
            </a:r>
            <a:r>
              <a:rPr lang="en-CA" dirty="0"/>
              <a:t>: Remove the Planning Guide from this presentation before sharing with anyone.</a:t>
            </a:r>
          </a:p>
        </p:txBody>
      </p:sp>
      <p:sp>
        <p:nvSpPr>
          <p:cNvPr id="4098" name="Rectangle 33"/>
          <p:cNvSpPr>
            <a:spLocks noGrp="1" noChangeArrowheads="1"/>
          </p:cNvSpPr>
          <p:nvPr>
            <p:ph type="title"/>
          </p:nvPr>
        </p:nvSpPr>
        <p:spPr/>
        <p:txBody>
          <a:bodyPr/>
          <a:lstStyle/>
          <a:p>
            <a:r>
              <a:rPr lang="en-US" dirty="0"/>
              <a:t>Instructor Materials – Chapter 3 Planning Guide</a:t>
            </a:r>
          </a:p>
        </p:txBody>
      </p:sp>
    </p:spTree>
    <p:extLst>
      <p:ext uri="{BB962C8B-B14F-4D97-AF65-F5344CB8AC3E}">
        <p14:creationId xmlns:p14="http://schemas.microsoft.com/office/powerpoint/2010/main" val="359958195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4458269" y="803764"/>
            <a:ext cx="4582610" cy="3895885"/>
          </a:xfrm>
        </p:spPr>
        <p:txBody>
          <a:bodyPr/>
          <a:lstStyle/>
          <a:p>
            <a:r>
              <a:rPr lang="en-US" altLang="ja-JP" sz="1600" dirty="0"/>
              <a:t>The DSL connection is set up between the customer premises equipment (CPE) and the DSL access multiplexer (DSLAM) device located at the Central Office (CO).</a:t>
            </a:r>
          </a:p>
          <a:p>
            <a:r>
              <a:rPr lang="en-US" altLang="ja-JP" sz="1600" dirty="0" smtClean="0"/>
              <a:t>Key components </a:t>
            </a:r>
            <a:r>
              <a:rPr lang="en-US" altLang="ja-JP" sz="1600" dirty="0"/>
              <a:t>in the DSL connection:</a:t>
            </a:r>
          </a:p>
          <a:p>
            <a:pPr lvl="1"/>
            <a:r>
              <a:rPr lang="en-US" altLang="ja-JP" dirty="0"/>
              <a:t>Transceiver - Usually a modem in a router which connects the computer of the teleworker to the DSL.</a:t>
            </a:r>
          </a:p>
          <a:p>
            <a:pPr lvl="1"/>
            <a:r>
              <a:rPr lang="en-US" altLang="ja-JP" dirty="0" smtClean="0"/>
              <a:t>DSLAM </a:t>
            </a:r>
            <a:r>
              <a:rPr lang="en-US" altLang="ja-JP" dirty="0"/>
              <a:t>- Located at the CO of the carrier, it combines individual DSL connections from users into one high-capacity link to an ISP.</a:t>
            </a:r>
          </a:p>
          <a:p>
            <a:r>
              <a:rPr lang="en-US" altLang="ja-JP" sz="1600" dirty="0"/>
              <a:t>Advantage of DSL over cable technology is that DSL is not a shared medium. Each user has a separate direct connection to the DSLAM.</a:t>
            </a:r>
          </a:p>
          <a:p>
            <a:pPr lvl="1"/>
            <a:endParaRPr lang="en-US" altLang="ja-JP" sz="1500" dirty="0"/>
          </a:p>
        </p:txBody>
      </p:sp>
      <p:sp>
        <p:nvSpPr>
          <p:cNvPr id="8194" name="Rectangle 2"/>
          <p:cNvSpPr>
            <a:spLocks noGrp="1" noChangeArrowheads="1"/>
          </p:cNvSpPr>
          <p:nvPr>
            <p:ph type="title"/>
          </p:nvPr>
        </p:nvSpPr>
        <p:spPr>
          <a:xfrm>
            <a:off x="0" y="65074"/>
            <a:ext cx="9144000" cy="757551"/>
          </a:xfrm>
        </p:spPr>
        <p:txBody>
          <a:bodyPr/>
          <a:lstStyle/>
          <a:p>
            <a:r>
              <a:rPr lang="en-US" altLang="en-US" sz="1600" dirty="0"/>
              <a:t>Broadband Connections</a:t>
            </a:r>
            <a:r>
              <a:rPr lang="en-US" altLang="en-US" dirty="0"/>
              <a:t/>
            </a:r>
            <a:br>
              <a:rPr lang="en-US" altLang="en-US" dirty="0"/>
            </a:br>
            <a:r>
              <a:rPr lang="en-US" altLang="en-US" dirty="0"/>
              <a:t>DSL Connections</a:t>
            </a:r>
          </a:p>
        </p:txBody>
      </p:sp>
      <p:pic>
        <p:nvPicPr>
          <p:cNvPr id="3" name="Picture 2" descr="Connecting Networks - Mozilla Firefox">
            <a:extLst>
              <a:ext uri="{FF2B5EF4-FFF2-40B4-BE49-F238E27FC236}">
                <a16:creationId xmlns:a16="http://schemas.microsoft.com/office/drawing/2014/main" id="{49D80C84-78CC-4E8B-A6AB-C12EDAC8A08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6477" y="953077"/>
            <a:ext cx="4321792" cy="3237345"/>
          </a:xfrm>
          <a:prstGeom prst="rect">
            <a:avLst/>
          </a:prstGeom>
        </p:spPr>
      </p:pic>
    </p:spTree>
    <p:extLst>
      <p:ext uri="{BB962C8B-B14F-4D97-AF65-F5344CB8AC3E}">
        <p14:creationId xmlns:p14="http://schemas.microsoft.com/office/powerpoint/2010/main" val="789306437"/>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4458269" y="803764"/>
            <a:ext cx="4582610" cy="3895885"/>
          </a:xfrm>
        </p:spPr>
        <p:txBody>
          <a:bodyPr/>
          <a:lstStyle/>
          <a:p>
            <a:r>
              <a:rPr lang="en-US" altLang="ja-JP" sz="1600" dirty="0"/>
              <a:t>Three main broadband wireless technologies:</a:t>
            </a:r>
          </a:p>
          <a:p>
            <a:pPr lvl="1"/>
            <a:r>
              <a:rPr lang="en-US" altLang="ja-JP" b="1" dirty="0"/>
              <a:t>Municipal Wi-Fi </a:t>
            </a:r>
            <a:r>
              <a:rPr lang="en-US" altLang="ja-JP" dirty="0"/>
              <a:t>- Most municipal wireless networks use a mesh of interconnected access </a:t>
            </a:r>
            <a:r>
              <a:rPr lang="en-US" altLang="ja-JP" dirty="0" smtClean="0"/>
              <a:t>points as shown in figure.</a:t>
            </a:r>
            <a:endParaRPr lang="en-US" altLang="ja-JP" dirty="0"/>
          </a:p>
          <a:p>
            <a:pPr lvl="1"/>
            <a:r>
              <a:rPr lang="en-US" altLang="ja-JP" b="1" dirty="0"/>
              <a:t>Cellular/mobile </a:t>
            </a:r>
            <a:r>
              <a:rPr lang="en-US" altLang="ja-JP" dirty="0"/>
              <a:t>- Mobile phones use radio waves to communicate through nearby cell towers. Cellular speeds continue to increase. LTE Category 10 supports up to 450 Mb/s download and 100 Mb/s upload.</a:t>
            </a:r>
          </a:p>
          <a:p>
            <a:pPr lvl="1"/>
            <a:r>
              <a:rPr lang="en-US" altLang="ja-JP" b="1" dirty="0"/>
              <a:t>Satellite Internet </a:t>
            </a:r>
            <a:r>
              <a:rPr lang="en-US" altLang="ja-JP" dirty="0"/>
              <a:t>- Used in locations where land-based Internet access is not available. Primary installation requirement is for the antenna to have a clear view toward the equator.</a:t>
            </a:r>
          </a:p>
          <a:p>
            <a:pPr marL="142875" lvl="1" indent="0">
              <a:buNone/>
            </a:pPr>
            <a:r>
              <a:rPr lang="en-US" altLang="ja-JP" b="1" dirty="0"/>
              <a:t>Note:</a:t>
            </a:r>
            <a:r>
              <a:rPr lang="en-US" altLang="ja-JP" dirty="0"/>
              <a:t> WiMAX has largely been replaced by LTE for mobile access, and cable or DSL for fixed access. </a:t>
            </a:r>
          </a:p>
        </p:txBody>
      </p:sp>
      <p:sp>
        <p:nvSpPr>
          <p:cNvPr id="8194" name="Rectangle 2"/>
          <p:cNvSpPr>
            <a:spLocks noGrp="1" noChangeArrowheads="1"/>
          </p:cNvSpPr>
          <p:nvPr>
            <p:ph type="title"/>
          </p:nvPr>
        </p:nvSpPr>
        <p:spPr>
          <a:xfrm>
            <a:off x="40945" y="46213"/>
            <a:ext cx="9144000" cy="757551"/>
          </a:xfrm>
        </p:spPr>
        <p:txBody>
          <a:bodyPr/>
          <a:lstStyle/>
          <a:p>
            <a:r>
              <a:rPr lang="en-US" altLang="en-US" sz="1600" dirty="0"/>
              <a:t>Broadband Connections</a:t>
            </a:r>
            <a:r>
              <a:rPr lang="en-US" altLang="en-US" dirty="0"/>
              <a:t/>
            </a:r>
            <a:br>
              <a:rPr lang="en-US" altLang="en-US" dirty="0"/>
            </a:br>
            <a:r>
              <a:rPr lang="en-US" altLang="en-US" dirty="0"/>
              <a:t>Wireless Connection</a:t>
            </a:r>
          </a:p>
        </p:txBody>
      </p:sp>
      <p:pic>
        <p:nvPicPr>
          <p:cNvPr id="4" name="Picture 3" descr="Connecting Networks - Mozilla Firefox">
            <a:extLst>
              <a:ext uri="{FF2B5EF4-FFF2-40B4-BE49-F238E27FC236}">
                <a16:creationId xmlns:a16="http://schemas.microsoft.com/office/drawing/2014/main" id="{C363B8F1-4FD9-47D9-AC76-A36B4C08B8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7203" y="1052393"/>
            <a:ext cx="3944809" cy="2656765"/>
          </a:xfrm>
          <a:prstGeom prst="rect">
            <a:avLst/>
          </a:prstGeom>
        </p:spPr>
      </p:pic>
    </p:spTree>
    <p:extLst>
      <p:ext uri="{BB962C8B-B14F-4D97-AF65-F5344CB8AC3E}">
        <p14:creationId xmlns:p14="http://schemas.microsoft.com/office/powerpoint/2010/main" val="3304223384"/>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04632" y="840159"/>
            <a:ext cx="4976883" cy="3795532"/>
          </a:xfrm>
        </p:spPr>
        <p:txBody>
          <a:bodyPr/>
          <a:lstStyle/>
          <a:p>
            <a:r>
              <a:rPr lang="en-US" altLang="ja-JP" sz="1600" dirty="0"/>
              <a:t>Factors to consider in selecting a broadband solution:</a:t>
            </a:r>
          </a:p>
          <a:p>
            <a:pPr lvl="1"/>
            <a:r>
              <a:rPr lang="en-US" altLang="ja-JP" b="1" dirty="0"/>
              <a:t>Cable - </a:t>
            </a:r>
            <a:r>
              <a:rPr lang="en-US" altLang="ja-JP" dirty="0"/>
              <a:t>Bandwidth shared by many users, slow data rates during high-usage hours.</a:t>
            </a:r>
          </a:p>
          <a:p>
            <a:pPr lvl="1"/>
            <a:r>
              <a:rPr lang="en-US" altLang="ja-JP" b="1" dirty="0"/>
              <a:t>DSL</a:t>
            </a:r>
            <a:r>
              <a:rPr lang="en-US" altLang="ja-JP" dirty="0"/>
              <a:t> - Limited bandwidth that is distance sensitive (in relation to the ISP’s central office).</a:t>
            </a:r>
          </a:p>
          <a:p>
            <a:pPr lvl="1"/>
            <a:r>
              <a:rPr lang="en-US" altLang="ja-JP" b="1" dirty="0"/>
              <a:t>Fiber-to-the-Home</a:t>
            </a:r>
            <a:r>
              <a:rPr lang="en-US" altLang="ja-JP" dirty="0"/>
              <a:t> - Requires fiber installation directly to the home.</a:t>
            </a:r>
          </a:p>
          <a:p>
            <a:pPr lvl="1"/>
            <a:r>
              <a:rPr lang="en-US" altLang="ja-JP" b="1" dirty="0"/>
              <a:t>Cellular/Mobile </a:t>
            </a:r>
            <a:r>
              <a:rPr lang="en-US" altLang="ja-JP" dirty="0"/>
              <a:t>- Coverage is often an issue.</a:t>
            </a:r>
          </a:p>
          <a:p>
            <a:pPr lvl="1"/>
            <a:r>
              <a:rPr lang="en-US" altLang="ja-JP" b="1" dirty="0"/>
              <a:t>Wi-Fi Mesh </a:t>
            </a:r>
            <a:r>
              <a:rPr lang="en-US" altLang="ja-JP" dirty="0"/>
              <a:t>- Most municipalities do not have a mesh network deployed.</a:t>
            </a:r>
          </a:p>
          <a:p>
            <a:pPr lvl="1"/>
            <a:r>
              <a:rPr lang="en-US" altLang="ja-JP" b="1" dirty="0"/>
              <a:t>Satellite</a:t>
            </a:r>
            <a:r>
              <a:rPr lang="en-US" altLang="ja-JP" dirty="0"/>
              <a:t> - Expensive, limited capacity per subscriber</a:t>
            </a:r>
          </a:p>
        </p:txBody>
      </p:sp>
      <p:sp>
        <p:nvSpPr>
          <p:cNvPr id="8194" name="Rectangle 2"/>
          <p:cNvSpPr>
            <a:spLocks noGrp="1" noChangeArrowheads="1"/>
          </p:cNvSpPr>
          <p:nvPr>
            <p:ph type="title"/>
          </p:nvPr>
        </p:nvSpPr>
        <p:spPr>
          <a:xfrm>
            <a:off x="40945" y="46213"/>
            <a:ext cx="9144000" cy="757551"/>
          </a:xfrm>
        </p:spPr>
        <p:txBody>
          <a:bodyPr/>
          <a:lstStyle/>
          <a:p>
            <a:r>
              <a:rPr lang="en-US" altLang="en-US" sz="1600" dirty="0"/>
              <a:t>Select a Broadband Connection</a:t>
            </a:r>
            <a:r>
              <a:rPr lang="en-US" altLang="en-US" dirty="0"/>
              <a:t/>
            </a:r>
            <a:br>
              <a:rPr lang="en-US" altLang="en-US" dirty="0"/>
            </a:br>
            <a:r>
              <a:rPr lang="en-US" altLang="en-US" dirty="0"/>
              <a:t>Comparing Broadband Solutions</a:t>
            </a:r>
          </a:p>
        </p:txBody>
      </p:sp>
      <p:pic>
        <p:nvPicPr>
          <p:cNvPr id="3" name="Picture 2" descr="Connecting Networks - Mozilla Firefox">
            <a:extLst>
              <a:ext uri="{FF2B5EF4-FFF2-40B4-BE49-F238E27FC236}">
                <a16:creationId xmlns:a16="http://schemas.microsoft.com/office/drawing/2014/main" id="{4EE03BED-0B34-4E20-B047-C884D91D16B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40907" y="670161"/>
            <a:ext cx="2688607" cy="3998734"/>
          </a:xfrm>
          <a:prstGeom prst="rect">
            <a:avLst/>
          </a:prstGeom>
        </p:spPr>
      </p:pic>
    </p:spTree>
    <p:extLst>
      <p:ext uri="{BB962C8B-B14F-4D97-AF65-F5344CB8AC3E}">
        <p14:creationId xmlns:p14="http://schemas.microsoft.com/office/powerpoint/2010/main" val="363052875"/>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0945" y="46213"/>
            <a:ext cx="9144000" cy="757551"/>
          </a:xfrm>
        </p:spPr>
        <p:txBody>
          <a:bodyPr/>
          <a:lstStyle/>
          <a:p>
            <a:r>
              <a:rPr lang="en-US" altLang="en-US" sz="1600" dirty="0"/>
              <a:t>Select a Broadband Connection</a:t>
            </a:r>
            <a:r>
              <a:rPr lang="en-US" altLang="en-US" dirty="0"/>
              <a:t/>
            </a:r>
            <a:br>
              <a:rPr lang="en-US" altLang="en-US" dirty="0"/>
            </a:br>
            <a:r>
              <a:rPr lang="en-US" altLang="en-US" dirty="0"/>
              <a:t>Lab - Researching Broadband Internet Access Technologies</a:t>
            </a:r>
          </a:p>
        </p:txBody>
      </p:sp>
      <p:pic>
        <p:nvPicPr>
          <p:cNvPr id="4" name="Picture 3" descr="3.1.2.2 Lab - Researching Broadband Internet Access Technologies.pdf - Mozilla Firefox">
            <a:extLst>
              <a:ext uri="{FF2B5EF4-FFF2-40B4-BE49-F238E27FC236}">
                <a16:creationId xmlns:a16="http://schemas.microsoft.com/office/drawing/2014/main" id="{8EADE693-ABA0-4AF4-86B1-E514E56D38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16027" y="914401"/>
            <a:ext cx="3152995" cy="3857766"/>
          </a:xfrm>
          <a:prstGeom prst="rect">
            <a:avLst/>
          </a:prstGeom>
          <a:ln w="3175">
            <a:solidFill>
              <a:schemeClr val="tx1"/>
            </a:solidFill>
          </a:ln>
        </p:spPr>
      </p:pic>
    </p:spTree>
    <p:extLst>
      <p:ext uri="{BB962C8B-B14F-4D97-AF65-F5344CB8AC3E}">
        <p14:creationId xmlns:p14="http://schemas.microsoft.com/office/powerpoint/2010/main" val="4184359779"/>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8072482" cy="1900579"/>
          </a:xfrm>
        </p:spPr>
        <p:txBody>
          <a:bodyPr/>
          <a:lstStyle/>
          <a:p>
            <a:r>
              <a:rPr lang="en-US" dirty="0"/>
              <a:t>3.2 PPPoE</a:t>
            </a:r>
            <a:br>
              <a:rPr lang="en-US" dirty="0"/>
            </a:br>
            <a:endParaRPr lang="en-US" dirty="0"/>
          </a:p>
        </p:txBody>
      </p:sp>
    </p:spTree>
    <p:extLst>
      <p:ext uri="{BB962C8B-B14F-4D97-AF65-F5344CB8AC3E}">
        <p14:creationId xmlns:p14="http://schemas.microsoft.com/office/powerpoint/2010/main" val="2240476975"/>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04632" y="878259"/>
            <a:ext cx="4012443" cy="3467984"/>
          </a:xfrm>
        </p:spPr>
        <p:txBody>
          <a:bodyPr/>
          <a:lstStyle/>
          <a:p>
            <a:r>
              <a:rPr lang="en-US" altLang="ja-JP" sz="1600" dirty="0"/>
              <a:t>PPP can be used on all serial links including those links created with dial-up analog and ISDN modems.</a:t>
            </a:r>
          </a:p>
          <a:p>
            <a:r>
              <a:rPr lang="en-US" altLang="ja-JP" sz="1600" dirty="0"/>
              <a:t>ISPs often use PPP as the data link protocol over broadband connections.</a:t>
            </a:r>
          </a:p>
          <a:p>
            <a:pPr lvl="1"/>
            <a:r>
              <a:rPr lang="en-US" altLang="ja-JP" dirty="0"/>
              <a:t>ISPs can use PPP to assign each customer one public IPv4 address.</a:t>
            </a:r>
          </a:p>
          <a:p>
            <a:pPr lvl="1"/>
            <a:r>
              <a:rPr lang="en-US" altLang="ja-JP" dirty="0"/>
              <a:t>PPP supports CHAP authentication. </a:t>
            </a:r>
          </a:p>
          <a:p>
            <a:r>
              <a:rPr lang="en-US" altLang="ja-JP" sz="1600" dirty="0"/>
              <a:t>Ethernet links do not natively support PPP.</a:t>
            </a:r>
          </a:p>
          <a:p>
            <a:pPr lvl="1"/>
            <a:r>
              <a:rPr lang="en-US" altLang="ja-JP" dirty="0"/>
              <a:t>PPP over Ethernet (PPPoE) provides a solution to this problem.</a:t>
            </a:r>
          </a:p>
        </p:txBody>
      </p:sp>
      <p:sp>
        <p:nvSpPr>
          <p:cNvPr id="8194" name="Rectangle 2"/>
          <p:cNvSpPr>
            <a:spLocks noGrp="1" noChangeArrowheads="1"/>
          </p:cNvSpPr>
          <p:nvPr>
            <p:ph type="title"/>
          </p:nvPr>
        </p:nvSpPr>
        <p:spPr>
          <a:xfrm>
            <a:off x="40945" y="46213"/>
            <a:ext cx="9144000" cy="757551"/>
          </a:xfrm>
        </p:spPr>
        <p:txBody>
          <a:bodyPr/>
          <a:lstStyle/>
          <a:p>
            <a:r>
              <a:rPr lang="en-US" altLang="en-US" sz="1600" dirty="0"/>
              <a:t>PPPoE Overview</a:t>
            </a:r>
            <a:r>
              <a:rPr lang="en-US" altLang="en-US" dirty="0"/>
              <a:t/>
            </a:r>
            <a:br>
              <a:rPr lang="en-US" altLang="en-US" dirty="0"/>
            </a:br>
            <a:r>
              <a:rPr lang="en-US" altLang="en-US" dirty="0"/>
              <a:t>PPPoE Motivation</a:t>
            </a:r>
          </a:p>
        </p:txBody>
      </p:sp>
      <p:pic>
        <p:nvPicPr>
          <p:cNvPr id="4" name="Picture 3" descr="Connecting Networks - Mozilla Firefox">
            <a:extLst>
              <a:ext uri="{FF2B5EF4-FFF2-40B4-BE49-F238E27FC236}">
                <a16:creationId xmlns:a16="http://schemas.microsoft.com/office/drawing/2014/main" id="{07CF3E8D-B687-4182-9965-B41852F499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97934" y="1412691"/>
            <a:ext cx="4909606" cy="2707342"/>
          </a:xfrm>
          <a:prstGeom prst="rect">
            <a:avLst/>
          </a:prstGeom>
        </p:spPr>
      </p:pic>
      <p:sp>
        <p:nvSpPr>
          <p:cNvPr id="2" name="TextBox 1"/>
          <p:cNvSpPr txBox="1"/>
          <p:nvPr/>
        </p:nvSpPr>
        <p:spPr>
          <a:xfrm>
            <a:off x="4167875" y="1019664"/>
            <a:ext cx="4569725" cy="369332"/>
          </a:xfrm>
          <a:prstGeom prst="rect">
            <a:avLst/>
          </a:prstGeom>
          <a:noFill/>
          <a:ln>
            <a:solidFill>
              <a:srgbClr val="000000"/>
            </a:solidFill>
          </a:ln>
        </p:spPr>
        <p:txBody>
          <a:bodyPr wrap="square" rtlCol="0">
            <a:spAutoFit/>
          </a:bodyPr>
          <a:lstStyle/>
          <a:p>
            <a:r>
              <a:rPr lang="en-US" smtClean="0"/>
              <a:t>PPP Frames Over An Ethernet Connection</a:t>
            </a:r>
            <a:endParaRPr lang="en-US"/>
          </a:p>
        </p:txBody>
      </p:sp>
    </p:spTree>
    <p:extLst>
      <p:ext uri="{BB962C8B-B14F-4D97-AF65-F5344CB8AC3E}">
        <p14:creationId xmlns:p14="http://schemas.microsoft.com/office/powerpoint/2010/main" val="559522303"/>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04632" y="840158"/>
            <a:ext cx="7842914" cy="3490731"/>
          </a:xfrm>
        </p:spPr>
        <p:txBody>
          <a:bodyPr/>
          <a:lstStyle/>
          <a:p>
            <a:r>
              <a:rPr lang="en-US" altLang="ja-JP" sz="1600" dirty="0"/>
              <a:t>PPPoE creates a PPP tunnel over an Ethernet connection.</a:t>
            </a:r>
          </a:p>
          <a:p>
            <a:r>
              <a:rPr lang="en-US" altLang="ja-JP" sz="1600" dirty="0"/>
              <a:t>This allows PPP frames to be sent across the Ethernet cable to the ISP from the customer’s router.</a:t>
            </a:r>
          </a:p>
          <a:p>
            <a:endParaRPr lang="en-US" altLang="ja-JP" sz="1600" dirty="0"/>
          </a:p>
        </p:txBody>
      </p:sp>
      <p:sp>
        <p:nvSpPr>
          <p:cNvPr id="8194" name="Rectangle 2"/>
          <p:cNvSpPr>
            <a:spLocks noGrp="1" noChangeArrowheads="1"/>
          </p:cNvSpPr>
          <p:nvPr>
            <p:ph type="title"/>
          </p:nvPr>
        </p:nvSpPr>
        <p:spPr>
          <a:xfrm>
            <a:off x="40945" y="46213"/>
            <a:ext cx="9144000" cy="757551"/>
          </a:xfrm>
        </p:spPr>
        <p:txBody>
          <a:bodyPr/>
          <a:lstStyle/>
          <a:p>
            <a:r>
              <a:rPr lang="en-US" altLang="en-US" sz="1600" dirty="0"/>
              <a:t>PPPoE Overview</a:t>
            </a:r>
            <a:r>
              <a:rPr lang="en-US" altLang="en-US" dirty="0"/>
              <a:t/>
            </a:r>
            <a:br>
              <a:rPr lang="en-US" altLang="en-US" dirty="0"/>
            </a:br>
            <a:r>
              <a:rPr lang="en-US" altLang="en-US" dirty="0"/>
              <a:t>PPPoE Concepts</a:t>
            </a:r>
          </a:p>
        </p:txBody>
      </p:sp>
      <p:pic>
        <p:nvPicPr>
          <p:cNvPr id="3" name="Picture 2" descr="Connecting Networks - Mozilla Firefox">
            <a:extLst>
              <a:ext uri="{FF2B5EF4-FFF2-40B4-BE49-F238E27FC236}">
                <a16:creationId xmlns:a16="http://schemas.microsoft.com/office/drawing/2014/main" id="{7592EC1D-576F-4D11-98D8-DEA6078B39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06466" y="1948502"/>
            <a:ext cx="6613450" cy="2585131"/>
          </a:xfrm>
          <a:prstGeom prst="rect">
            <a:avLst/>
          </a:prstGeom>
        </p:spPr>
      </p:pic>
    </p:spTree>
    <p:extLst>
      <p:ext uri="{BB962C8B-B14F-4D97-AF65-F5344CB8AC3E}">
        <p14:creationId xmlns:p14="http://schemas.microsoft.com/office/powerpoint/2010/main" val="1151414648"/>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4879535" y="605888"/>
            <a:ext cx="4138981" cy="4172155"/>
          </a:xfrm>
        </p:spPr>
        <p:txBody>
          <a:bodyPr/>
          <a:lstStyle/>
          <a:p>
            <a:r>
              <a:rPr lang="en-US" altLang="ja-JP" dirty="0"/>
              <a:t>To create the PPP tunnel a dialer interface is configured.</a:t>
            </a:r>
          </a:p>
          <a:p>
            <a:pPr lvl="1"/>
            <a:r>
              <a:rPr lang="en-US" altLang="ja-JP" dirty="0"/>
              <a:t>Use </a:t>
            </a:r>
            <a:r>
              <a:rPr lang="en-US" altLang="ja-JP" b="1" dirty="0"/>
              <a:t>interface dialer </a:t>
            </a:r>
            <a:r>
              <a:rPr lang="en-US" altLang="ja-JP" i="1" dirty="0"/>
              <a:t>number </a:t>
            </a:r>
            <a:r>
              <a:rPr lang="en-US" altLang="ja-JP" dirty="0"/>
              <a:t>command</a:t>
            </a:r>
          </a:p>
          <a:p>
            <a:r>
              <a:rPr lang="en-US" altLang="ja-JP" dirty="0"/>
              <a:t>The PPP CHAP is then configured. Use </a:t>
            </a:r>
            <a:r>
              <a:rPr lang="en-US" altLang="ja-JP" b="1" dirty="0"/>
              <a:t>ppp chap hostname </a:t>
            </a:r>
            <a:r>
              <a:rPr lang="en-US" altLang="ja-JP" i="1" dirty="0"/>
              <a:t>name </a:t>
            </a:r>
            <a:r>
              <a:rPr lang="en-US" altLang="ja-JP" dirty="0"/>
              <a:t>and</a:t>
            </a:r>
            <a:r>
              <a:rPr lang="en-US" altLang="ja-JP" i="1" dirty="0"/>
              <a:t> </a:t>
            </a:r>
            <a:r>
              <a:rPr lang="en-US" altLang="ja-JP" b="1" dirty="0"/>
              <a:t>ppp chap password </a:t>
            </a:r>
            <a:r>
              <a:rPr lang="en-US" altLang="ja-JP" i="1" dirty="0"/>
              <a:t>password.</a:t>
            </a:r>
          </a:p>
          <a:p>
            <a:r>
              <a:rPr lang="en-US" altLang="ja-JP" dirty="0"/>
              <a:t>The physical Ethernet interface connected to the DSL modem is enabled with the command </a:t>
            </a:r>
            <a:r>
              <a:rPr lang="en-US" altLang="ja-JP" b="1" dirty="0"/>
              <a:t>pppoe enable</a:t>
            </a:r>
            <a:r>
              <a:rPr lang="en-US" altLang="ja-JP" dirty="0"/>
              <a:t> interface configuration command. </a:t>
            </a:r>
          </a:p>
          <a:p>
            <a:r>
              <a:rPr lang="en-US" altLang="ja-JP" dirty="0"/>
              <a:t>Dialer interface is linked to the Ethernet interface with the </a:t>
            </a:r>
            <a:r>
              <a:rPr lang="en-US" altLang="ja-JP" b="1" dirty="0"/>
              <a:t>dialer pool </a:t>
            </a:r>
            <a:r>
              <a:rPr lang="en-US" altLang="ja-JP" dirty="0"/>
              <a:t>and </a:t>
            </a:r>
            <a:r>
              <a:rPr lang="en-US" altLang="ja-JP" b="1" dirty="0"/>
              <a:t>pppoe-client</a:t>
            </a:r>
            <a:r>
              <a:rPr lang="en-US" altLang="ja-JP" dirty="0"/>
              <a:t> interface configuration commands. </a:t>
            </a:r>
          </a:p>
          <a:p>
            <a:r>
              <a:rPr lang="en-US" altLang="ja-JP" dirty="0"/>
              <a:t>The MTU should be set to 1492 to accommodate PPPoE headers</a:t>
            </a:r>
            <a:r>
              <a:rPr lang="en-US" altLang="ja-JP" sz="1600" dirty="0"/>
              <a:t>.</a:t>
            </a:r>
          </a:p>
        </p:txBody>
      </p:sp>
      <p:sp>
        <p:nvSpPr>
          <p:cNvPr id="8194" name="Rectangle 2"/>
          <p:cNvSpPr>
            <a:spLocks noGrp="1" noChangeArrowheads="1"/>
          </p:cNvSpPr>
          <p:nvPr>
            <p:ph type="title"/>
          </p:nvPr>
        </p:nvSpPr>
        <p:spPr>
          <a:xfrm>
            <a:off x="40945" y="46213"/>
            <a:ext cx="9144000" cy="757551"/>
          </a:xfrm>
        </p:spPr>
        <p:txBody>
          <a:bodyPr/>
          <a:lstStyle/>
          <a:p>
            <a:r>
              <a:rPr lang="en-US" altLang="en-US" sz="1600" dirty="0"/>
              <a:t>Implement PPPoE </a:t>
            </a:r>
            <a:r>
              <a:rPr lang="en-US" altLang="en-US" dirty="0"/>
              <a:t/>
            </a:r>
            <a:br>
              <a:rPr lang="en-US" altLang="en-US" dirty="0"/>
            </a:br>
            <a:r>
              <a:rPr lang="en-US" altLang="en-US" dirty="0"/>
              <a:t>PPPoE Configuration</a:t>
            </a:r>
          </a:p>
        </p:txBody>
      </p:sp>
      <p:pic>
        <p:nvPicPr>
          <p:cNvPr id="2" name="Picture 1"/>
          <p:cNvPicPr>
            <a:picLocks noChangeAspect="1"/>
          </p:cNvPicPr>
          <p:nvPr/>
        </p:nvPicPr>
        <p:blipFill>
          <a:blip r:embed="rId3"/>
          <a:stretch>
            <a:fillRect/>
          </a:stretch>
        </p:blipFill>
        <p:spPr>
          <a:xfrm>
            <a:off x="391892" y="1092200"/>
            <a:ext cx="4162096" cy="2514600"/>
          </a:xfrm>
          <a:prstGeom prst="rect">
            <a:avLst/>
          </a:prstGeom>
        </p:spPr>
      </p:pic>
    </p:spTree>
    <p:extLst>
      <p:ext uri="{BB962C8B-B14F-4D97-AF65-F5344CB8AC3E}">
        <p14:creationId xmlns:p14="http://schemas.microsoft.com/office/powerpoint/2010/main" val="144352189"/>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4849502" y="803764"/>
            <a:ext cx="4053385" cy="4113979"/>
          </a:xfrm>
        </p:spPr>
        <p:txBody>
          <a:bodyPr/>
          <a:lstStyle/>
          <a:p>
            <a:r>
              <a:rPr lang="en-US" altLang="ja-JP" sz="1600" dirty="0"/>
              <a:t>Use the following commands to verify PPPoE:</a:t>
            </a:r>
          </a:p>
          <a:p>
            <a:pPr lvl="1"/>
            <a:r>
              <a:rPr lang="en-US" altLang="ja-JP" b="1" dirty="0"/>
              <a:t>show ip interface brief -  </a:t>
            </a:r>
            <a:r>
              <a:rPr lang="en-US" altLang="ja-JP" dirty="0"/>
              <a:t>verify the IPv4 address automatically assigned.</a:t>
            </a:r>
          </a:p>
          <a:p>
            <a:pPr lvl="1"/>
            <a:r>
              <a:rPr lang="en-US" altLang="ja-JP" b="1" dirty="0"/>
              <a:t>show interface dialer - </a:t>
            </a:r>
            <a:r>
              <a:rPr lang="en-US" altLang="ja-JP" dirty="0"/>
              <a:t>verifies the MTU and PPP encapsulation.</a:t>
            </a:r>
          </a:p>
          <a:p>
            <a:pPr lvl="1"/>
            <a:r>
              <a:rPr lang="en-US" altLang="ja-JP" b="1" dirty="0"/>
              <a:t>show ip route </a:t>
            </a:r>
          </a:p>
          <a:p>
            <a:pPr lvl="1"/>
            <a:r>
              <a:rPr lang="en-US" altLang="ja-JP" b="1" dirty="0"/>
              <a:t>show pppoe session - </a:t>
            </a:r>
            <a:r>
              <a:rPr lang="en-US" altLang="ja-JP" dirty="0"/>
              <a:t>displays information about currently active PPPoE sessions.</a:t>
            </a:r>
          </a:p>
          <a:p>
            <a:pPr lvl="1"/>
            <a:endParaRPr lang="en-US" altLang="ja-JP" sz="1500" dirty="0"/>
          </a:p>
        </p:txBody>
      </p:sp>
      <p:sp>
        <p:nvSpPr>
          <p:cNvPr id="8194" name="Rectangle 2"/>
          <p:cNvSpPr>
            <a:spLocks noGrp="1" noChangeArrowheads="1"/>
          </p:cNvSpPr>
          <p:nvPr>
            <p:ph type="title"/>
          </p:nvPr>
        </p:nvSpPr>
        <p:spPr>
          <a:xfrm>
            <a:off x="40945" y="46213"/>
            <a:ext cx="9144000" cy="757551"/>
          </a:xfrm>
        </p:spPr>
        <p:txBody>
          <a:bodyPr/>
          <a:lstStyle/>
          <a:p>
            <a:r>
              <a:rPr lang="en-US" altLang="en-US" sz="1600" dirty="0"/>
              <a:t>Implement PPPoE </a:t>
            </a:r>
            <a:r>
              <a:rPr lang="en-US" altLang="en-US" dirty="0"/>
              <a:t/>
            </a:r>
            <a:br>
              <a:rPr lang="en-US" altLang="en-US" dirty="0"/>
            </a:br>
            <a:r>
              <a:rPr lang="en-US" altLang="en-US" dirty="0"/>
              <a:t>PPPoE Verification</a:t>
            </a:r>
          </a:p>
        </p:txBody>
      </p:sp>
      <p:pic>
        <p:nvPicPr>
          <p:cNvPr id="2" name="Picture 1"/>
          <p:cNvPicPr>
            <a:picLocks noChangeAspect="1"/>
          </p:cNvPicPr>
          <p:nvPr/>
        </p:nvPicPr>
        <p:blipFill>
          <a:blip r:embed="rId3"/>
          <a:stretch>
            <a:fillRect/>
          </a:stretch>
        </p:blipFill>
        <p:spPr>
          <a:xfrm>
            <a:off x="174576" y="1036445"/>
            <a:ext cx="4521200" cy="1254509"/>
          </a:xfrm>
          <a:prstGeom prst="rect">
            <a:avLst/>
          </a:prstGeom>
        </p:spPr>
      </p:pic>
      <p:pic>
        <p:nvPicPr>
          <p:cNvPr id="4" name="Picture 3"/>
          <p:cNvPicPr>
            <a:picLocks noChangeAspect="1"/>
          </p:cNvPicPr>
          <p:nvPr/>
        </p:nvPicPr>
        <p:blipFill>
          <a:blip r:embed="rId4"/>
          <a:stretch>
            <a:fillRect/>
          </a:stretch>
        </p:blipFill>
        <p:spPr>
          <a:xfrm>
            <a:off x="150363" y="2480200"/>
            <a:ext cx="4532713" cy="1611269"/>
          </a:xfrm>
          <a:prstGeom prst="rect">
            <a:avLst/>
          </a:prstGeom>
        </p:spPr>
      </p:pic>
      <p:pic>
        <p:nvPicPr>
          <p:cNvPr id="5" name="Picture 4"/>
          <p:cNvPicPr>
            <a:picLocks noChangeAspect="1"/>
          </p:cNvPicPr>
          <p:nvPr/>
        </p:nvPicPr>
        <p:blipFill>
          <a:blip r:embed="rId5"/>
          <a:stretch>
            <a:fillRect/>
          </a:stretch>
        </p:blipFill>
        <p:spPr>
          <a:xfrm>
            <a:off x="4954513" y="3507831"/>
            <a:ext cx="3962242" cy="848270"/>
          </a:xfrm>
          <a:prstGeom prst="rect">
            <a:avLst/>
          </a:prstGeom>
        </p:spPr>
      </p:pic>
    </p:spTree>
    <p:extLst>
      <p:ext uri="{BB962C8B-B14F-4D97-AF65-F5344CB8AC3E}">
        <p14:creationId xmlns:p14="http://schemas.microsoft.com/office/powerpoint/2010/main" val="3579898533"/>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40945" y="862904"/>
            <a:ext cx="4212607" cy="4113979"/>
          </a:xfrm>
        </p:spPr>
        <p:txBody>
          <a:bodyPr/>
          <a:lstStyle/>
          <a:p>
            <a:r>
              <a:rPr lang="en-US" altLang="ja-JP" sz="1600" dirty="0"/>
              <a:t>The following are possible causes of problems with PPPoE:</a:t>
            </a:r>
          </a:p>
          <a:p>
            <a:pPr lvl="1"/>
            <a:r>
              <a:rPr lang="en-US" altLang="ja-JP" sz="1500" dirty="0"/>
              <a:t>Failure in the PPP negotiation process</a:t>
            </a:r>
          </a:p>
          <a:p>
            <a:pPr lvl="1"/>
            <a:r>
              <a:rPr lang="en-US" altLang="ja-JP" sz="1500" dirty="0"/>
              <a:t>Failure in the PPP authentication process</a:t>
            </a:r>
          </a:p>
          <a:p>
            <a:pPr lvl="1"/>
            <a:r>
              <a:rPr lang="en-US" altLang="ja-JP" sz="1500" dirty="0"/>
              <a:t>Failure to adjust the TCP maximum segment size</a:t>
            </a:r>
          </a:p>
          <a:p>
            <a:pPr lvl="1"/>
            <a:endParaRPr lang="en-US" altLang="ja-JP" sz="1500" dirty="0"/>
          </a:p>
        </p:txBody>
      </p:sp>
      <p:sp>
        <p:nvSpPr>
          <p:cNvPr id="8194" name="Rectangle 2"/>
          <p:cNvSpPr>
            <a:spLocks noGrp="1" noChangeArrowheads="1"/>
          </p:cNvSpPr>
          <p:nvPr>
            <p:ph type="title"/>
          </p:nvPr>
        </p:nvSpPr>
        <p:spPr>
          <a:xfrm>
            <a:off x="40945" y="46213"/>
            <a:ext cx="9144000" cy="757551"/>
          </a:xfrm>
        </p:spPr>
        <p:txBody>
          <a:bodyPr/>
          <a:lstStyle/>
          <a:p>
            <a:r>
              <a:rPr lang="en-US" altLang="en-US" sz="1600" dirty="0"/>
              <a:t>Implement PPPoE </a:t>
            </a:r>
            <a:r>
              <a:rPr lang="en-US" altLang="en-US" dirty="0"/>
              <a:t/>
            </a:r>
            <a:br>
              <a:rPr lang="en-US" altLang="en-US" dirty="0"/>
            </a:br>
            <a:r>
              <a:rPr lang="en-US" altLang="en-US" dirty="0"/>
              <a:t>PPPoE Troubleshooting</a:t>
            </a:r>
          </a:p>
        </p:txBody>
      </p:sp>
      <p:pic>
        <p:nvPicPr>
          <p:cNvPr id="4" name="Picture 3" descr="Connecting Networks - Mozilla Firefox">
            <a:extLst>
              <a:ext uri="{FF2B5EF4-FFF2-40B4-BE49-F238E27FC236}">
                <a16:creationId xmlns:a16="http://schemas.microsoft.com/office/drawing/2014/main" id="{47F7F474-2332-4C94-8EC3-017BAC40A1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90030" y="923499"/>
            <a:ext cx="4494663" cy="3170830"/>
          </a:xfrm>
          <a:prstGeom prst="rect">
            <a:avLst/>
          </a:prstGeom>
        </p:spPr>
      </p:pic>
    </p:spTree>
    <p:extLst>
      <p:ext uri="{BB962C8B-B14F-4D97-AF65-F5344CB8AC3E}">
        <p14:creationId xmlns:p14="http://schemas.microsoft.com/office/powerpoint/2010/main" val="852931113"/>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4" y="915409"/>
            <a:ext cx="8472818" cy="1802391"/>
          </a:xfrm>
        </p:spPr>
        <p:txBody>
          <a:bodyPr/>
          <a:lstStyle/>
          <a:p>
            <a:r>
              <a:rPr lang="en-US" dirty="0"/>
              <a:t>Chapter 3: Branch Connections</a:t>
            </a:r>
          </a:p>
        </p:txBody>
      </p:sp>
      <p:sp>
        <p:nvSpPr>
          <p:cNvPr id="3" name="Rectangle 2"/>
          <p:cNvSpPr/>
          <p:nvPr/>
        </p:nvSpPr>
        <p:spPr>
          <a:xfrm>
            <a:off x="628650" y="3436035"/>
            <a:ext cx="4572000" cy="646331"/>
          </a:xfrm>
          <a:prstGeom prst="rect">
            <a:avLst/>
          </a:prstGeom>
        </p:spPr>
        <p:txBody>
          <a:bodyPr>
            <a:spAutoFit/>
          </a:bodyPr>
          <a:lstStyle/>
          <a:p>
            <a:r>
              <a:rPr lang="en-US" b="1" dirty="0"/>
              <a:t>Connecting Networks v6.0 Planning Guide</a:t>
            </a:r>
          </a:p>
        </p:txBody>
      </p:sp>
    </p:spTree>
    <p:extLst>
      <p:ext uri="{BB962C8B-B14F-4D97-AF65-F5344CB8AC3E}">
        <p14:creationId xmlns:p14="http://schemas.microsoft.com/office/powerpoint/2010/main" val="914249568"/>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248763" y="780873"/>
            <a:ext cx="8604292" cy="3509418"/>
          </a:xfrm>
        </p:spPr>
        <p:txBody>
          <a:bodyPr/>
          <a:lstStyle/>
          <a:p>
            <a:r>
              <a:rPr lang="en-US" altLang="ja-JP" sz="1600" dirty="0"/>
              <a:t>Use the debug ppp negotiation command to verify PPP negotiation. </a:t>
            </a:r>
          </a:p>
          <a:p>
            <a:r>
              <a:rPr lang="en-US" altLang="ja-JP" sz="1600" dirty="0"/>
              <a:t>Four possible points of failure in PPP negotiation:</a:t>
            </a:r>
          </a:p>
          <a:p>
            <a:pPr lvl="1"/>
            <a:r>
              <a:rPr lang="en-US" altLang="ja-JP" sz="1500" dirty="0"/>
              <a:t>No response from the remote device.</a:t>
            </a:r>
          </a:p>
          <a:p>
            <a:pPr lvl="1"/>
            <a:r>
              <a:rPr lang="en-US" altLang="ja-JP" sz="1500" dirty="0"/>
              <a:t>Link Control Protocol (LCP) not open.</a:t>
            </a:r>
          </a:p>
          <a:p>
            <a:pPr lvl="1"/>
            <a:r>
              <a:rPr lang="en-US" altLang="ja-JP" sz="1500" dirty="0"/>
              <a:t>Authentication failure.</a:t>
            </a:r>
          </a:p>
          <a:p>
            <a:pPr lvl="1"/>
            <a:r>
              <a:rPr lang="en-US" altLang="ja-JP" sz="1500" dirty="0"/>
              <a:t>IP Control Protocol (IPCP) failure.</a:t>
            </a:r>
          </a:p>
        </p:txBody>
      </p:sp>
      <p:sp>
        <p:nvSpPr>
          <p:cNvPr id="8194" name="Rectangle 2"/>
          <p:cNvSpPr>
            <a:spLocks noGrp="1" noChangeArrowheads="1"/>
          </p:cNvSpPr>
          <p:nvPr>
            <p:ph type="title"/>
          </p:nvPr>
        </p:nvSpPr>
        <p:spPr>
          <a:xfrm>
            <a:off x="40945" y="46213"/>
            <a:ext cx="9144000" cy="757551"/>
          </a:xfrm>
        </p:spPr>
        <p:txBody>
          <a:bodyPr/>
          <a:lstStyle/>
          <a:p>
            <a:r>
              <a:rPr lang="en-US" altLang="en-US" sz="1600" dirty="0"/>
              <a:t>Implement PPPoE </a:t>
            </a:r>
            <a:r>
              <a:rPr lang="en-US" altLang="en-US" dirty="0"/>
              <a:t/>
            </a:r>
            <a:br>
              <a:rPr lang="en-US" altLang="en-US" dirty="0"/>
            </a:br>
            <a:r>
              <a:rPr lang="en-US" altLang="en-US" dirty="0"/>
              <a:t>PPPoE Negotiation</a:t>
            </a:r>
          </a:p>
        </p:txBody>
      </p:sp>
      <p:pic>
        <p:nvPicPr>
          <p:cNvPr id="2" name="Picture 1"/>
          <p:cNvPicPr>
            <a:picLocks noChangeAspect="1"/>
          </p:cNvPicPr>
          <p:nvPr/>
        </p:nvPicPr>
        <p:blipFill>
          <a:blip r:embed="rId3"/>
          <a:stretch>
            <a:fillRect/>
          </a:stretch>
        </p:blipFill>
        <p:spPr>
          <a:xfrm>
            <a:off x="3649730" y="2285999"/>
            <a:ext cx="5203325" cy="2250455"/>
          </a:xfrm>
          <a:prstGeom prst="rect">
            <a:avLst/>
          </a:prstGeom>
        </p:spPr>
      </p:pic>
    </p:spTree>
    <p:extLst>
      <p:ext uri="{BB962C8B-B14F-4D97-AF65-F5344CB8AC3E}">
        <p14:creationId xmlns:p14="http://schemas.microsoft.com/office/powerpoint/2010/main" val="2862395860"/>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248763" y="780873"/>
            <a:ext cx="8604292" cy="3509418"/>
          </a:xfrm>
        </p:spPr>
        <p:txBody>
          <a:bodyPr/>
          <a:lstStyle/>
          <a:p>
            <a:r>
              <a:rPr lang="en-US" altLang="ja-JP" sz="1600" dirty="0"/>
              <a:t>Verify that the CHAP username and password are correct using </a:t>
            </a:r>
            <a:r>
              <a:rPr lang="en-US" altLang="ja-JP" sz="1600" b="1" dirty="0"/>
              <a:t>debug ppp negotiation </a:t>
            </a:r>
            <a:r>
              <a:rPr lang="en-US" altLang="ja-JP" sz="1600" dirty="0"/>
              <a:t>command.</a:t>
            </a:r>
          </a:p>
          <a:p>
            <a:endParaRPr lang="en-US" altLang="ja-JP" sz="1600" dirty="0"/>
          </a:p>
        </p:txBody>
      </p:sp>
      <p:sp>
        <p:nvSpPr>
          <p:cNvPr id="8194" name="Rectangle 2"/>
          <p:cNvSpPr>
            <a:spLocks noGrp="1" noChangeArrowheads="1"/>
          </p:cNvSpPr>
          <p:nvPr>
            <p:ph type="title"/>
          </p:nvPr>
        </p:nvSpPr>
        <p:spPr>
          <a:xfrm>
            <a:off x="40945" y="46213"/>
            <a:ext cx="9144000" cy="757551"/>
          </a:xfrm>
        </p:spPr>
        <p:txBody>
          <a:bodyPr/>
          <a:lstStyle/>
          <a:p>
            <a:r>
              <a:rPr lang="en-US" altLang="en-US" sz="1600" dirty="0"/>
              <a:t>Implement PPPoE </a:t>
            </a:r>
            <a:r>
              <a:rPr lang="en-US" altLang="en-US" dirty="0"/>
              <a:t/>
            </a:r>
            <a:br>
              <a:rPr lang="en-US" altLang="en-US" dirty="0"/>
            </a:br>
            <a:r>
              <a:rPr lang="en-US" altLang="en-US" dirty="0"/>
              <a:t>PPPoE Authentication</a:t>
            </a:r>
          </a:p>
        </p:txBody>
      </p:sp>
      <p:pic>
        <p:nvPicPr>
          <p:cNvPr id="2" name="Picture 1"/>
          <p:cNvPicPr>
            <a:picLocks noChangeAspect="1"/>
          </p:cNvPicPr>
          <p:nvPr/>
        </p:nvPicPr>
        <p:blipFill>
          <a:blip r:embed="rId3"/>
          <a:stretch>
            <a:fillRect/>
          </a:stretch>
        </p:blipFill>
        <p:spPr>
          <a:xfrm>
            <a:off x="783895" y="1538424"/>
            <a:ext cx="7658100" cy="2750307"/>
          </a:xfrm>
          <a:prstGeom prst="rect">
            <a:avLst/>
          </a:prstGeom>
        </p:spPr>
      </p:pic>
    </p:spTree>
    <p:extLst>
      <p:ext uri="{BB962C8B-B14F-4D97-AF65-F5344CB8AC3E}">
        <p14:creationId xmlns:p14="http://schemas.microsoft.com/office/powerpoint/2010/main" val="3580332786"/>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79490" y="968864"/>
            <a:ext cx="4018437" cy="3814219"/>
          </a:xfrm>
        </p:spPr>
        <p:txBody>
          <a:bodyPr/>
          <a:lstStyle/>
          <a:p>
            <a:r>
              <a:rPr lang="en-US" altLang="ja-JP" sz="1600" dirty="0"/>
              <a:t>PPPoE supports an MTU of only 1492 bytes in order to accommodate the additional 8-byte PPPoE header.</a:t>
            </a:r>
          </a:p>
          <a:p>
            <a:r>
              <a:rPr lang="en-US" altLang="ja-JP" sz="1600" dirty="0"/>
              <a:t>Use </a:t>
            </a:r>
            <a:r>
              <a:rPr lang="en-US" altLang="ja-JP" sz="1600" b="1" dirty="0"/>
              <a:t>show running-config </a:t>
            </a:r>
            <a:r>
              <a:rPr lang="en-US" altLang="ja-JP" sz="1600" dirty="0"/>
              <a:t>command to verify PPPoE MTU.</a:t>
            </a:r>
          </a:p>
          <a:p>
            <a:r>
              <a:rPr lang="en-US" altLang="ja-JP" sz="1600" dirty="0"/>
              <a:t>The </a:t>
            </a:r>
            <a:r>
              <a:rPr lang="en-US" altLang="ja-JP" sz="1600" b="1" dirty="0"/>
              <a:t>ip tcp adjust-mss </a:t>
            </a:r>
            <a:r>
              <a:rPr lang="en-US" altLang="ja-JP" sz="1600" i="1" dirty="0"/>
              <a:t>max-segment-size</a:t>
            </a:r>
            <a:r>
              <a:rPr lang="en-US" altLang="ja-JP" sz="1600" dirty="0"/>
              <a:t> interface command prevents TCP sessions from being dropped by adjusting the MSS value during the TCP 3-way handshake.</a:t>
            </a:r>
          </a:p>
        </p:txBody>
      </p:sp>
      <p:sp>
        <p:nvSpPr>
          <p:cNvPr id="8194" name="Rectangle 2"/>
          <p:cNvSpPr>
            <a:spLocks noGrp="1" noChangeArrowheads="1"/>
          </p:cNvSpPr>
          <p:nvPr>
            <p:ph type="title"/>
          </p:nvPr>
        </p:nvSpPr>
        <p:spPr>
          <a:xfrm>
            <a:off x="40945" y="46213"/>
            <a:ext cx="9144000" cy="757551"/>
          </a:xfrm>
        </p:spPr>
        <p:txBody>
          <a:bodyPr/>
          <a:lstStyle/>
          <a:p>
            <a:r>
              <a:rPr lang="en-US" altLang="en-US" sz="1600" dirty="0"/>
              <a:t>Implement PPPoE </a:t>
            </a:r>
            <a:r>
              <a:rPr lang="en-US" altLang="en-US" dirty="0"/>
              <a:t/>
            </a:r>
            <a:br>
              <a:rPr lang="en-US" altLang="en-US" dirty="0"/>
            </a:br>
            <a:r>
              <a:rPr lang="en-US" altLang="en-US" dirty="0"/>
              <a:t>PPPoE MTU Size</a:t>
            </a:r>
          </a:p>
        </p:txBody>
      </p:sp>
      <p:pic>
        <p:nvPicPr>
          <p:cNvPr id="3" name="Picture 2" descr="Connecting Networks - Mozilla Firefox">
            <a:extLst>
              <a:ext uri="{FF2B5EF4-FFF2-40B4-BE49-F238E27FC236}">
                <a16:creationId xmlns:a16="http://schemas.microsoft.com/office/drawing/2014/main" id="{C20D17E5-55E3-4F0A-AB6A-046FC85AA02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22619" y="780872"/>
            <a:ext cx="4465782" cy="1690992"/>
          </a:xfrm>
          <a:prstGeom prst="rect">
            <a:avLst/>
          </a:prstGeom>
        </p:spPr>
      </p:pic>
      <p:sp>
        <p:nvSpPr>
          <p:cNvPr id="2" name="TextBox 1"/>
          <p:cNvSpPr txBox="1"/>
          <p:nvPr/>
        </p:nvSpPr>
        <p:spPr>
          <a:xfrm>
            <a:off x="4284519" y="473096"/>
            <a:ext cx="4465782" cy="307777"/>
          </a:xfrm>
          <a:prstGeom prst="rect">
            <a:avLst/>
          </a:prstGeom>
          <a:noFill/>
          <a:ln>
            <a:solidFill>
              <a:srgbClr val="00B0F0"/>
            </a:solidFill>
          </a:ln>
        </p:spPr>
        <p:txBody>
          <a:bodyPr wrap="square" rtlCol="0">
            <a:spAutoFit/>
          </a:bodyPr>
          <a:lstStyle/>
          <a:p>
            <a:r>
              <a:rPr lang="en-US" sz="1400" dirty="0" smtClean="0"/>
              <a:t>Adjusted maximum segment size with </a:t>
            </a:r>
            <a:r>
              <a:rPr lang="en-US" sz="1400" dirty="0" err="1" smtClean="0"/>
              <a:t>PPPoE</a:t>
            </a:r>
            <a:r>
              <a:rPr lang="en-US" sz="1400" dirty="0" smtClean="0"/>
              <a:t> Header</a:t>
            </a:r>
            <a:endParaRPr lang="en-US" sz="1400" dirty="0"/>
          </a:p>
        </p:txBody>
      </p:sp>
      <p:pic>
        <p:nvPicPr>
          <p:cNvPr id="4" name="Picture 3"/>
          <p:cNvPicPr>
            <a:picLocks noChangeAspect="1"/>
          </p:cNvPicPr>
          <p:nvPr/>
        </p:nvPicPr>
        <p:blipFill>
          <a:blip r:embed="rId4"/>
          <a:stretch>
            <a:fillRect/>
          </a:stretch>
        </p:blipFill>
        <p:spPr>
          <a:xfrm>
            <a:off x="4545735" y="2553999"/>
            <a:ext cx="3943350" cy="1204672"/>
          </a:xfrm>
          <a:prstGeom prst="rect">
            <a:avLst/>
          </a:prstGeom>
        </p:spPr>
      </p:pic>
      <p:pic>
        <p:nvPicPr>
          <p:cNvPr id="5" name="Picture 4"/>
          <p:cNvPicPr>
            <a:picLocks noChangeAspect="1"/>
          </p:cNvPicPr>
          <p:nvPr/>
        </p:nvPicPr>
        <p:blipFill>
          <a:blip r:embed="rId5"/>
          <a:stretch>
            <a:fillRect/>
          </a:stretch>
        </p:blipFill>
        <p:spPr>
          <a:xfrm>
            <a:off x="4787900" y="3912370"/>
            <a:ext cx="3263900" cy="609740"/>
          </a:xfrm>
          <a:prstGeom prst="rect">
            <a:avLst/>
          </a:prstGeom>
        </p:spPr>
      </p:pic>
    </p:spTree>
    <p:extLst>
      <p:ext uri="{BB962C8B-B14F-4D97-AF65-F5344CB8AC3E}">
        <p14:creationId xmlns:p14="http://schemas.microsoft.com/office/powerpoint/2010/main" val="2213188939"/>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0945" y="46213"/>
            <a:ext cx="9144000" cy="757551"/>
          </a:xfrm>
        </p:spPr>
        <p:txBody>
          <a:bodyPr/>
          <a:lstStyle/>
          <a:p>
            <a:r>
              <a:rPr lang="en-US" altLang="en-US" sz="1600" dirty="0"/>
              <a:t>Implement PPPoE </a:t>
            </a:r>
            <a:r>
              <a:rPr lang="en-US" altLang="en-US" dirty="0"/>
              <a:t/>
            </a:r>
            <a:br>
              <a:rPr lang="en-US" altLang="en-US" dirty="0"/>
            </a:br>
            <a:r>
              <a:rPr lang="en-US" altLang="en-US" sz="2200" dirty="0"/>
              <a:t>Lab - Configuring a Router as a PPPoE Client for DSL Connectivity</a:t>
            </a:r>
          </a:p>
        </p:txBody>
      </p:sp>
      <p:pic>
        <p:nvPicPr>
          <p:cNvPr id="7" name="Content Placeholder 6" descr="3.2.2.7 Lab - Configuring a Router as a PPPoE Client for DSL Connectivity.pdf - Mozilla Firefox">
            <a:extLst>
              <a:ext uri="{FF2B5EF4-FFF2-40B4-BE49-F238E27FC236}">
                <a16:creationId xmlns:a16="http://schemas.microsoft.com/office/drawing/2014/main" id="{1B672DD7-FA75-476C-AD41-4E5ADD9B7903}"/>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905410" y="895927"/>
            <a:ext cx="3014870" cy="3689927"/>
          </a:xfrm>
          <a:ln w="3175"/>
        </p:spPr>
      </p:pic>
      <p:sp>
        <p:nvSpPr>
          <p:cNvPr id="9" name="Rectangle 8">
            <a:extLst>
              <a:ext uri="{FF2B5EF4-FFF2-40B4-BE49-F238E27FC236}">
                <a16:creationId xmlns:a16="http://schemas.microsoft.com/office/drawing/2014/main" id="{338B6015-1F54-46A1-B734-7F3ECD0C8A3A}"/>
              </a:ext>
            </a:extLst>
          </p:cNvPr>
          <p:cNvSpPr/>
          <p:nvPr/>
        </p:nvSpPr>
        <p:spPr>
          <a:xfrm>
            <a:off x="2904836" y="900545"/>
            <a:ext cx="3024909" cy="3676073"/>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2844097"/>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0945" y="46213"/>
            <a:ext cx="9144000" cy="757551"/>
          </a:xfrm>
        </p:spPr>
        <p:txBody>
          <a:bodyPr/>
          <a:lstStyle/>
          <a:p>
            <a:r>
              <a:rPr lang="en-US" altLang="en-US" sz="1600" dirty="0"/>
              <a:t>Implement PPPoE </a:t>
            </a:r>
            <a:r>
              <a:rPr lang="en-US" altLang="en-US" dirty="0"/>
              <a:t/>
            </a:r>
            <a:br>
              <a:rPr lang="en-US" altLang="en-US" dirty="0"/>
            </a:br>
            <a:r>
              <a:rPr lang="en-US" altLang="en-US" dirty="0"/>
              <a:t>Lab - Troubleshoot PPPoE</a:t>
            </a:r>
          </a:p>
        </p:txBody>
      </p:sp>
      <p:sp>
        <p:nvSpPr>
          <p:cNvPr id="9" name="Rectangle 8">
            <a:extLst>
              <a:ext uri="{FF2B5EF4-FFF2-40B4-BE49-F238E27FC236}">
                <a16:creationId xmlns:a16="http://schemas.microsoft.com/office/drawing/2014/main" id="{338B6015-1F54-46A1-B734-7F3ECD0C8A3A}"/>
              </a:ext>
            </a:extLst>
          </p:cNvPr>
          <p:cNvSpPr/>
          <p:nvPr/>
        </p:nvSpPr>
        <p:spPr>
          <a:xfrm>
            <a:off x="2904836" y="900545"/>
            <a:ext cx="3024909" cy="3676073"/>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3.2.2.8 Lab - Troubleshoot PPPoE.pdf - Mozilla Firefox">
            <a:extLst>
              <a:ext uri="{FF2B5EF4-FFF2-40B4-BE49-F238E27FC236}">
                <a16:creationId xmlns:a16="http://schemas.microsoft.com/office/drawing/2014/main" id="{F37AC0AC-C74A-44FF-8F3C-F432A27B3E4B}"/>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957705" y="909781"/>
            <a:ext cx="2919170" cy="3616039"/>
          </a:xfrm>
        </p:spPr>
      </p:pic>
    </p:spTree>
    <p:extLst>
      <p:ext uri="{BB962C8B-B14F-4D97-AF65-F5344CB8AC3E}">
        <p14:creationId xmlns:p14="http://schemas.microsoft.com/office/powerpoint/2010/main" val="133524203"/>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8072482" cy="1900579"/>
          </a:xfrm>
        </p:spPr>
        <p:txBody>
          <a:bodyPr/>
          <a:lstStyle/>
          <a:p>
            <a:r>
              <a:rPr lang="en-US" dirty="0"/>
              <a:t>3.3 VPNs</a:t>
            </a:r>
            <a:br>
              <a:rPr lang="en-US" dirty="0"/>
            </a:br>
            <a:endParaRPr lang="en-US" dirty="0"/>
          </a:p>
        </p:txBody>
      </p:sp>
    </p:spTree>
    <p:extLst>
      <p:ext uri="{BB962C8B-B14F-4D97-AF65-F5344CB8AC3E}">
        <p14:creationId xmlns:p14="http://schemas.microsoft.com/office/powerpoint/2010/main" val="99044298"/>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79490" y="854564"/>
            <a:ext cx="4018437" cy="3814219"/>
          </a:xfrm>
        </p:spPr>
        <p:txBody>
          <a:bodyPr/>
          <a:lstStyle/>
          <a:p>
            <a:r>
              <a:rPr lang="en-US" altLang="ja-JP" sz="1600" dirty="0"/>
              <a:t>A VPN is a private network created via tunneling over a public network, usually the Internet.</a:t>
            </a:r>
          </a:p>
          <a:p>
            <a:r>
              <a:rPr lang="en-US" altLang="ja-JP" sz="1600" dirty="0"/>
              <a:t>A secure implementation of VPN with encryption, such as IPsec VPNs, is what is usually meant by virtual private networking.</a:t>
            </a:r>
          </a:p>
          <a:p>
            <a:r>
              <a:rPr lang="en-US" altLang="ja-JP" sz="1600" dirty="0"/>
              <a:t>To implement VPNs, a VPN gateway is necessary - could be a router, a firewall, or a Cisco Adaptive Security Appliance (ASA).</a:t>
            </a:r>
          </a:p>
          <a:p>
            <a:endParaRPr lang="en-US" altLang="ja-JP" sz="1600" dirty="0"/>
          </a:p>
        </p:txBody>
      </p:sp>
      <p:sp>
        <p:nvSpPr>
          <p:cNvPr id="8194" name="Rectangle 2"/>
          <p:cNvSpPr>
            <a:spLocks noGrp="1" noChangeArrowheads="1"/>
          </p:cNvSpPr>
          <p:nvPr>
            <p:ph type="title"/>
          </p:nvPr>
        </p:nvSpPr>
        <p:spPr>
          <a:xfrm>
            <a:off x="40945" y="46213"/>
            <a:ext cx="9144000" cy="757551"/>
          </a:xfrm>
        </p:spPr>
        <p:txBody>
          <a:bodyPr/>
          <a:lstStyle/>
          <a:p>
            <a:r>
              <a:rPr lang="en-US" altLang="en-US" sz="1600" dirty="0"/>
              <a:t>Fundamentals of VPNs</a:t>
            </a:r>
            <a:r>
              <a:rPr lang="en-US" altLang="en-US" dirty="0"/>
              <a:t/>
            </a:r>
            <a:br>
              <a:rPr lang="en-US" altLang="en-US" dirty="0"/>
            </a:br>
            <a:r>
              <a:rPr lang="en-US" altLang="en-US" dirty="0"/>
              <a:t>Introducing VPNs</a:t>
            </a:r>
          </a:p>
        </p:txBody>
      </p:sp>
      <p:pic>
        <p:nvPicPr>
          <p:cNvPr id="4" name="Picture 3" descr="Connecting Networks - Mozilla Firefox">
            <a:extLst>
              <a:ext uri="{FF2B5EF4-FFF2-40B4-BE49-F238E27FC236}">
                <a16:creationId xmlns:a16="http://schemas.microsoft.com/office/drawing/2014/main" id="{0CBB35E9-BD7D-453D-9EC2-343ECEBE49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0" y="930764"/>
            <a:ext cx="4408222" cy="3200200"/>
          </a:xfrm>
          <a:prstGeom prst="rect">
            <a:avLst/>
          </a:prstGeom>
        </p:spPr>
      </p:pic>
    </p:spTree>
    <p:extLst>
      <p:ext uri="{BB962C8B-B14F-4D97-AF65-F5344CB8AC3E}">
        <p14:creationId xmlns:p14="http://schemas.microsoft.com/office/powerpoint/2010/main" val="651137661"/>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79490" y="803765"/>
            <a:ext cx="4265510" cy="3907936"/>
          </a:xfrm>
        </p:spPr>
        <p:txBody>
          <a:bodyPr/>
          <a:lstStyle/>
          <a:p>
            <a:r>
              <a:rPr lang="en-US" altLang="ja-JP" sz="1600" dirty="0"/>
              <a:t>The benefits of a VPN include the following:</a:t>
            </a:r>
          </a:p>
          <a:p>
            <a:pPr lvl="1"/>
            <a:r>
              <a:rPr lang="en-US" altLang="ja-JP" b="1" dirty="0"/>
              <a:t>Cost savings </a:t>
            </a:r>
            <a:r>
              <a:rPr lang="en-US" altLang="ja-JP" dirty="0"/>
              <a:t>- VPNs enable organizations to use cost-effective, high-bandwidth technologies, such as DSL to connect remote offices and remote users to the main site.</a:t>
            </a:r>
          </a:p>
          <a:p>
            <a:pPr lvl="1"/>
            <a:r>
              <a:rPr lang="en-US" altLang="ja-JP" b="1" dirty="0"/>
              <a:t>Scalability</a:t>
            </a:r>
            <a:r>
              <a:rPr lang="en-US" altLang="ja-JP" dirty="0"/>
              <a:t> - Organizations are able to add large amounts of capacity without adding significant infrastructure.</a:t>
            </a:r>
          </a:p>
          <a:p>
            <a:pPr lvl="1"/>
            <a:r>
              <a:rPr lang="en-US" altLang="ja-JP" b="1" dirty="0"/>
              <a:t>Compatibility with broadband technology </a:t>
            </a:r>
            <a:r>
              <a:rPr lang="en-US" altLang="ja-JP" dirty="0"/>
              <a:t>- Allow mobile workers and telecommuters to take advantage of high-speed, broadband connectivity.</a:t>
            </a:r>
          </a:p>
          <a:p>
            <a:pPr lvl="1"/>
            <a:r>
              <a:rPr lang="en-US" altLang="ja-JP" b="1" dirty="0"/>
              <a:t>Security</a:t>
            </a:r>
            <a:r>
              <a:rPr lang="en-US" altLang="ja-JP" dirty="0"/>
              <a:t> - VPNs can use advanced encryption and authentication protocols.</a:t>
            </a:r>
          </a:p>
        </p:txBody>
      </p:sp>
      <p:sp>
        <p:nvSpPr>
          <p:cNvPr id="8194" name="Rectangle 2"/>
          <p:cNvSpPr>
            <a:spLocks noGrp="1" noChangeArrowheads="1"/>
          </p:cNvSpPr>
          <p:nvPr>
            <p:ph type="title"/>
          </p:nvPr>
        </p:nvSpPr>
        <p:spPr>
          <a:xfrm>
            <a:off x="40945" y="46213"/>
            <a:ext cx="9144000" cy="757551"/>
          </a:xfrm>
        </p:spPr>
        <p:txBody>
          <a:bodyPr/>
          <a:lstStyle/>
          <a:p>
            <a:r>
              <a:rPr lang="en-US" altLang="en-US" sz="1600" dirty="0"/>
              <a:t>Fundamentals of VPNs</a:t>
            </a:r>
            <a:r>
              <a:rPr lang="en-US" altLang="en-US" dirty="0"/>
              <a:t/>
            </a:r>
            <a:br>
              <a:rPr lang="en-US" altLang="en-US" dirty="0"/>
            </a:br>
            <a:r>
              <a:rPr lang="en-US" altLang="en-US" dirty="0"/>
              <a:t>Benefits of VPNs</a:t>
            </a:r>
          </a:p>
        </p:txBody>
      </p:sp>
      <p:pic>
        <p:nvPicPr>
          <p:cNvPr id="3" name="Picture 2" descr="Connecting Networks - Mozilla Firefox">
            <a:extLst>
              <a:ext uri="{FF2B5EF4-FFF2-40B4-BE49-F238E27FC236}">
                <a16:creationId xmlns:a16="http://schemas.microsoft.com/office/drawing/2014/main" id="{582E128E-36E3-4476-B64E-A45BD127228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45000" y="1003433"/>
            <a:ext cx="4405306" cy="3508600"/>
          </a:xfrm>
          <a:prstGeom prst="rect">
            <a:avLst/>
          </a:prstGeom>
        </p:spPr>
      </p:pic>
    </p:spTree>
    <p:extLst>
      <p:ext uri="{BB962C8B-B14F-4D97-AF65-F5344CB8AC3E}">
        <p14:creationId xmlns:p14="http://schemas.microsoft.com/office/powerpoint/2010/main" val="1457454448"/>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63865" y="803764"/>
            <a:ext cx="8492993" cy="1939836"/>
          </a:xfrm>
        </p:spPr>
        <p:txBody>
          <a:bodyPr/>
          <a:lstStyle/>
          <a:p>
            <a:r>
              <a:rPr lang="en-US" altLang="ja-JP" dirty="0"/>
              <a:t>Site-to-site VPNs connect entire networks to each other, for example, connecting a branch office network to a company headquarters network.</a:t>
            </a:r>
          </a:p>
          <a:p>
            <a:r>
              <a:rPr lang="en-US" altLang="ja-JP" dirty="0"/>
              <a:t>In a site-to-site VPN, end hosts send and receive normal TCP/IP traffic through a VPN “gateway”. </a:t>
            </a:r>
          </a:p>
          <a:p>
            <a:r>
              <a:rPr lang="en-US" altLang="ja-JP" dirty="0"/>
              <a:t>The VPN gateway is responsible for encapsulating and encrypting outbound traffic.</a:t>
            </a:r>
          </a:p>
        </p:txBody>
      </p:sp>
      <p:sp>
        <p:nvSpPr>
          <p:cNvPr id="8194" name="Rectangle 2"/>
          <p:cNvSpPr>
            <a:spLocks noGrp="1" noChangeArrowheads="1"/>
          </p:cNvSpPr>
          <p:nvPr>
            <p:ph type="title"/>
          </p:nvPr>
        </p:nvSpPr>
        <p:spPr>
          <a:xfrm>
            <a:off x="40945" y="46213"/>
            <a:ext cx="9144000" cy="757551"/>
          </a:xfrm>
        </p:spPr>
        <p:txBody>
          <a:bodyPr/>
          <a:lstStyle/>
          <a:p>
            <a:r>
              <a:rPr lang="en-US" altLang="en-US" sz="1600" dirty="0"/>
              <a:t>Types of VPNs</a:t>
            </a:r>
            <a:r>
              <a:rPr lang="en-US" altLang="en-US" dirty="0"/>
              <a:t/>
            </a:r>
            <a:br>
              <a:rPr lang="en-US" altLang="en-US" dirty="0"/>
            </a:br>
            <a:r>
              <a:rPr lang="en-US" altLang="en-US" dirty="0"/>
              <a:t>Site-to-Site VPNs</a:t>
            </a:r>
          </a:p>
        </p:txBody>
      </p:sp>
      <p:pic>
        <p:nvPicPr>
          <p:cNvPr id="4" name="Picture 3" descr="Connecting Networks - Mozilla Firefox">
            <a:extLst>
              <a:ext uri="{FF2B5EF4-FFF2-40B4-BE49-F238E27FC236}">
                <a16:creationId xmlns:a16="http://schemas.microsoft.com/office/drawing/2014/main" id="{C8E6E414-42C7-4C3D-926E-47756E01DF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12326" y="2410890"/>
            <a:ext cx="5519347" cy="2334145"/>
          </a:xfrm>
          <a:prstGeom prst="rect">
            <a:avLst/>
          </a:prstGeom>
        </p:spPr>
      </p:pic>
    </p:spTree>
    <p:extLst>
      <p:ext uri="{BB962C8B-B14F-4D97-AF65-F5344CB8AC3E}">
        <p14:creationId xmlns:p14="http://schemas.microsoft.com/office/powerpoint/2010/main" val="305538461"/>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63865" y="867263"/>
            <a:ext cx="3849335" cy="3435727"/>
          </a:xfrm>
        </p:spPr>
        <p:txBody>
          <a:bodyPr/>
          <a:lstStyle/>
          <a:p>
            <a:r>
              <a:rPr lang="en-US" altLang="ja-JP" dirty="0"/>
              <a:t>A remote-access VPN supports the needs of telecommuters, mobile users, and extranet traffic.</a:t>
            </a:r>
          </a:p>
          <a:p>
            <a:r>
              <a:rPr lang="en-US" altLang="ja-JP" dirty="0"/>
              <a:t>Allows for dynamically changing information, and can be enabled and disabled. </a:t>
            </a:r>
          </a:p>
          <a:p>
            <a:r>
              <a:rPr lang="en-US" altLang="ja-JP" dirty="0"/>
              <a:t>Used to connect individual hosts that must access their company network securely over the Internet.</a:t>
            </a:r>
          </a:p>
          <a:p>
            <a:r>
              <a:rPr lang="en-US" altLang="ja-JP" dirty="0"/>
              <a:t>VPN client software may need to be installed on the mobile user’s end device.</a:t>
            </a:r>
          </a:p>
        </p:txBody>
      </p:sp>
      <p:sp>
        <p:nvSpPr>
          <p:cNvPr id="8194" name="Rectangle 2"/>
          <p:cNvSpPr>
            <a:spLocks noGrp="1" noChangeArrowheads="1"/>
          </p:cNvSpPr>
          <p:nvPr>
            <p:ph type="title"/>
          </p:nvPr>
        </p:nvSpPr>
        <p:spPr>
          <a:xfrm>
            <a:off x="40945" y="46213"/>
            <a:ext cx="9144000" cy="757551"/>
          </a:xfrm>
        </p:spPr>
        <p:txBody>
          <a:bodyPr/>
          <a:lstStyle/>
          <a:p>
            <a:r>
              <a:rPr lang="en-US" altLang="en-US" sz="1600" dirty="0"/>
              <a:t>Types of VPNs</a:t>
            </a:r>
            <a:r>
              <a:rPr lang="en-US" altLang="en-US" dirty="0"/>
              <a:t/>
            </a:r>
            <a:br>
              <a:rPr lang="en-US" altLang="en-US" dirty="0"/>
            </a:br>
            <a:r>
              <a:rPr lang="en-US" altLang="en-US" dirty="0"/>
              <a:t>Remote Access VPNs</a:t>
            </a:r>
          </a:p>
        </p:txBody>
      </p:sp>
      <p:pic>
        <p:nvPicPr>
          <p:cNvPr id="3" name="Picture 2" descr="Connecting Networks - Mozilla Firefox">
            <a:extLst>
              <a:ext uri="{FF2B5EF4-FFF2-40B4-BE49-F238E27FC236}">
                <a16:creationId xmlns:a16="http://schemas.microsoft.com/office/drawing/2014/main" id="{04BDB6A0-5114-4F8C-ADC1-2BF3120B5C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30073" y="1252480"/>
            <a:ext cx="4810318" cy="2047211"/>
          </a:xfrm>
          <a:prstGeom prst="rect">
            <a:avLst/>
          </a:prstGeom>
        </p:spPr>
      </p:pic>
    </p:spTree>
    <p:extLst>
      <p:ext uri="{BB962C8B-B14F-4D97-AF65-F5344CB8AC3E}">
        <p14:creationId xmlns:p14="http://schemas.microsoft.com/office/powerpoint/2010/main" val="465647794"/>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34"/>
          <p:cNvSpPr>
            <a:spLocks noGrp="1" noChangeArrowheads="1"/>
          </p:cNvSpPr>
          <p:nvPr>
            <p:ph idx="1"/>
          </p:nvPr>
        </p:nvSpPr>
        <p:spPr/>
        <p:txBody>
          <a:bodyPr/>
          <a:lstStyle/>
          <a:p>
            <a:pPr marL="0" indent="0">
              <a:spcBef>
                <a:spcPct val="30000"/>
              </a:spcBef>
              <a:buNone/>
            </a:pPr>
            <a:r>
              <a:rPr lang="en-US" dirty="0"/>
              <a:t>What activities are associated with this chapter?</a:t>
            </a:r>
            <a:endParaRPr lang="en-US" dirty="0">
              <a:solidFill>
                <a:srgbClr val="00B0F0"/>
              </a:solidFill>
            </a:endParaRPr>
          </a:p>
          <a:p>
            <a:pPr marL="0" indent="0">
              <a:spcBef>
                <a:spcPct val="30000"/>
              </a:spcBef>
              <a:buNone/>
            </a:pPr>
            <a:endParaRPr lang="en-US" dirty="0"/>
          </a:p>
          <a:p>
            <a:pPr marL="89297" indent="0">
              <a:spcBef>
                <a:spcPct val="30000"/>
              </a:spcBef>
              <a:buNone/>
            </a:pPr>
            <a:endParaRPr lang="en-US" dirty="0"/>
          </a:p>
          <a:p>
            <a:pPr marL="89297" indent="0">
              <a:spcBef>
                <a:spcPct val="30000"/>
              </a:spcBef>
              <a:buNone/>
            </a:pPr>
            <a:endParaRPr lang="en-US" dirty="0"/>
          </a:p>
        </p:txBody>
      </p:sp>
      <p:sp>
        <p:nvSpPr>
          <p:cNvPr id="6146" name="Rectangle 33"/>
          <p:cNvSpPr>
            <a:spLocks noGrp="1" noChangeArrowheads="1"/>
          </p:cNvSpPr>
          <p:nvPr>
            <p:ph type="title"/>
          </p:nvPr>
        </p:nvSpPr>
        <p:spPr/>
        <p:txBody>
          <a:bodyPr/>
          <a:lstStyle/>
          <a:p>
            <a:pPr eaLnBrk="1" hangingPunct="1"/>
            <a:r>
              <a:rPr lang="en-US" dirty="0"/>
              <a:t>Chapter 3: Activities</a:t>
            </a:r>
          </a:p>
        </p:txBody>
      </p:sp>
      <p:graphicFrame>
        <p:nvGraphicFramePr>
          <p:cNvPr id="7" name="Content Placeholder 3"/>
          <p:cNvGraphicFramePr>
            <a:graphicFrameLocks/>
          </p:cNvGraphicFramePr>
          <p:nvPr>
            <p:extLst>
              <p:ext uri="{D42A27DB-BD31-4B8C-83A1-F6EECF244321}">
                <p14:modId xmlns:p14="http://schemas.microsoft.com/office/powerpoint/2010/main" val="1703491487"/>
              </p:ext>
            </p:extLst>
          </p:nvPr>
        </p:nvGraphicFramePr>
        <p:xfrm>
          <a:off x="278288" y="1103884"/>
          <a:ext cx="8319971" cy="3196803"/>
        </p:xfrm>
        <a:graphic>
          <a:graphicData uri="http://schemas.openxmlformats.org/drawingml/2006/table">
            <a:tbl>
              <a:tblPr firstRow="1" bandRow="1">
                <a:tableStyleId>{5C22544A-7EE6-4342-B048-85BDC9FD1C3A}</a:tableStyleId>
              </a:tblPr>
              <a:tblGrid>
                <a:gridCol w="1142164">
                  <a:extLst>
                    <a:ext uri="{9D8B030D-6E8A-4147-A177-3AD203B41FA5}">
                      <a16:colId xmlns:a16="http://schemas.microsoft.com/office/drawing/2014/main" val="20001"/>
                    </a:ext>
                  </a:extLst>
                </a:gridCol>
                <a:gridCol w="1878178">
                  <a:extLst>
                    <a:ext uri="{9D8B030D-6E8A-4147-A177-3AD203B41FA5}">
                      <a16:colId xmlns:a16="http://schemas.microsoft.com/office/drawing/2014/main" val="3156509146"/>
                    </a:ext>
                  </a:extLst>
                </a:gridCol>
                <a:gridCol w="4057611">
                  <a:extLst>
                    <a:ext uri="{9D8B030D-6E8A-4147-A177-3AD203B41FA5}">
                      <a16:colId xmlns:a16="http://schemas.microsoft.com/office/drawing/2014/main" val="20002"/>
                    </a:ext>
                  </a:extLst>
                </a:gridCol>
                <a:gridCol w="1242018">
                  <a:extLst>
                    <a:ext uri="{9D8B030D-6E8A-4147-A177-3AD203B41FA5}">
                      <a16:colId xmlns:a16="http://schemas.microsoft.com/office/drawing/2014/main" val="20003"/>
                    </a:ext>
                  </a:extLst>
                </a:gridCol>
              </a:tblGrid>
              <a:tr h="304062">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200" dirty="0"/>
                        <a:t>Page #</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200" dirty="0"/>
                        <a:t>Activity Type</a:t>
                      </a:r>
                    </a:p>
                  </a:txBody>
                  <a:tcPr marL="68580" marR="68580" marT="34290" marB="34290" anchor="ctr"/>
                </a:tc>
                <a:tc>
                  <a:txBody>
                    <a:bodyPr/>
                    <a:lstStyle/>
                    <a:p>
                      <a:r>
                        <a:rPr lang="en-US" sz="1200" dirty="0"/>
                        <a:t>Activity Name</a:t>
                      </a:r>
                    </a:p>
                  </a:txBody>
                  <a:tcPr marL="68580" marR="68580" marT="34290" marB="34290" anchor="ctr"/>
                </a:tc>
                <a:tc>
                  <a:txBody>
                    <a:bodyPr/>
                    <a:lstStyle/>
                    <a:p>
                      <a:r>
                        <a:rPr lang="en-US" sz="1200" dirty="0"/>
                        <a:t>Optional?</a:t>
                      </a:r>
                    </a:p>
                  </a:txBody>
                  <a:tcPr marL="68580" marR="68580" marT="34290" marB="34290" anchor="ctr"/>
                </a:tc>
                <a:extLst>
                  <a:ext uri="{0D108BD9-81ED-4DB2-BD59-A6C34878D82A}">
                    <a16:rowId xmlns:a16="http://schemas.microsoft.com/office/drawing/2014/main" val="10000"/>
                  </a:ext>
                </a:extLst>
              </a:tr>
              <a:tr h="292629">
                <a:tc>
                  <a:txBody>
                    <a:bodyPr/>
                    <a:lstStyle/>
                    <a:p>
                      <a:pPr algn="ctr"/>
                      <a:r>
                        <a:rPr lang="en-US" sz="1100" dirty="0">
                          <a:effectLst/>
                          <a:latin typeface="+mn-lt"/>
                        </a:rPr>
                        <a:t>3.0.1.2</a:t>
                      </a:r>
                      <a:endParaRPr lang="en-US" sz="1100" dirty="0">
                        <a:solidFill>
                          <a:schemeClr val="tx1"/>
                        </a:solidFill>
                        <a:latin typeface="+mn-lt"/>
                      </a:endParaRPr>
                    </a:p>
                  </a:txBody>
                  <a:tcPr anchor="ctr"/>
                </a:tc>
                <a:tc>
                  <a:txBody>
                    <a:bodyPr/>
                    <a:lstStyle/>
                    <a:p>
                      <a:pPr algn="l" rtl="0" fontAlgn="t"/>
                      <a:r>
                        <a:rPr lang="en-US" sz="1100" dirty="0" smtClean="0">
                          <a:effectLst/>
                          <a:latin typeface="+mn-lt"/>
                        </a:rPr>
                        <a:t>Class </a:t>
                      </a:r>
                      <a:r>
                        <a:rPr lang="en-US" sz="1100" dirty="0">
                          <a:effectLst/>
                          <a:latin typeface="+mn-lt"/>
                        </a:rPr>
                        <a:t>Activity</a:t>
                      </a:r>
                    </a:p>
                  </a:txBody>
                  <a:tcPr marL="28575" marR="28575" marT="0" marB="0"/>
                </a:tc>
                <a:tc>
                  <a:txBody>
                    <a:bodyPr/>
                    <a:lstStyle/>
                    <a:p>
                      <a:pPr algn="l" rtl="0" fontAlgn="t"/>
                      <a:r>
                        <a:rPr lang="en-US" sz="1100" dirty="0">
                          <a:effectLst/>
                          <a:latin typeface="+mn-lt"/>
                        </a:rPr>
                        <a:t>Broadband Varieties</a:t>
                      </a:r>
                    </a:p>
                  </a:txBody>
                  <a:tcPr marL="28575" marR="28575" marT="0" marB="0"/>
                </a:tc>
                <a:tc>
                  <a:txBody>
                    <a:bodyPr/>
                    <a:lstStyle/>
                    <a:p>
                      <a:r>
                        <a:rPr lang="en-US" sz="1100" dirty="0" smtClean="0">
                          <a:solidFill>
                            <a:schemeClr val="tx1"/>
                          </a:solidFill>
                          <a:latin typeface="+mn-lt"/>
                        </a:rPr>
                        <a:t>Optional</a:t>
                      </a:r>
                      <a:endParaRPr lang="en-US" sz="1100" dirty="0">
                        <a:solidFill>
                          <a:schemeClr val="tx1"/>
                        </a:solidFill>
                        <a:latin typeface="+mn-lt"/>
                      </a:endParaRPr>
                    </a:p>
                  </a:txBody>
                  <a:tcPr anchor="ctr"/>
                </a:tc>
                <a:extLst>
                  <a:ext uri="{0D108BD9-81ED-4DB2-BD59-A6C34878D82A}">
                    <a16:rowId xmlns:a16="http://schemas.microsoft.com/office/drawing/2014/main" val="10001"/>
                  </a:ext>
                </a:extLst>
              </a:tr>
              <a:tr h="292629">
                <a:tc>
                  <a:txBody>
                    <a:bodyPr/>
                    <a:lstStyle/>
                    <a:p>
                      <a:pPr algn="ctr"/>
                      <a:r>
                        <a:rPr lang="en-US" sz="1100" dirty="0">
                          <a:effectLst/>
                          <a:latin typeface="+mn-lt"/>
                        </a:rPr>
                        <a:t>3.1.1.6</a:t>
                      </a:r>
                      <a:endParaRPr lang="en-US" sz="1100" dirty="0">
                        <a:solidFill>
                          <a:schemeClr val="tx1"/>
                        </a:solidFill>
                        <a:latin typeface="+mn-lt"/>
                      </a:endParaRPr>
                    </a:p>
                  </a:txBody>
                  <a:tcPr anchor="ctr"/>
                </a:tc>
                <a:tc>
                  <a:txBody>
                    <a:bodyPr/>
                    <a:lstStyle/>
                    <a:p>
                      <a:pPr algn="l" rtl="0" fontAlgn="t"/>
                      <a:r>
                        <a:rPr lang="en-US" sz="1100" dirty="0">
                          <a:effectLst/>
                          <a:latin typeface="+mn-lt"/>
                        </a:rPr>
                        <a:t>Interactive Activity</a:t>
                      </a:r>
                    </a:p>
                  </a:txBody>
                  <a:tcPr marL="28575" marR="28575" marT="0" marB="0"/>
                </a:tc>
                <a:tc>
                  <a:txBody>
                    <a:bodyPr/>
                    <a:lstStyle/>
                    <a:p>
                      <a:pPr algn="l" rtl="0" fontAlgn="t"/>
                      <a:r>
                        <a:rPr lang="en-US" sz="1100" dirty="0">
                          <a:effectLst/>
                          <a:latin typeface="+mn-lt"/>
                        </a:rPr>
                        <a:t>Identify Broadband Connection Terminology</a:t>
                      </a:r>
                    </a:p>
                  </a:txBody>
                  <a:tcPr marL="28575" marR="28575" marT="0" marB="0"/>
                </a:tc>
                <a:tc>
                  <a:txBody>
                    <a:bodyPr/>
                    <a:lstStyle/>
                    <a:p>
                      <a:r>
                        <a:rPr lang="en-US" sz="1100" dirty="0">
                          <a:solidFill>
                            <a:schemeClr val="tx1"/>
                          </a:solidFill>
                          <a:latin typeface="+mn-lt"/>
                        </a:rPr>
                        <a:t>Recommended</a:t>
                      </a:r>
                    </a:p>
                  </a:txBody>
                  <a:tcPr anchor="ctr"/>
                </a:tc>
                <a:extLst>
                  <a:ext uri="{0D108BD9-81ED-4DB2-BD59-A6C34878D82A}">
                    <a16:rowId xmlns:a16="http://schemas.microsoft.com/office/drawing/2014/main" val="10002"/>
                  </a:ext>
                </a:extLst>
              </a:tr>
              <a:tr h="292629">
                <a:tc>
                  <a:txBody>
                    <a:bodyPr/>
                    <a:lstStyle/>
                    <a:p>
                      <a:pPr algn="ctr"/>
                      <a:r>
                        <a:rPr lang="en-US" sz="1100" dirty="0">
                          <a:effectLst/>
                          <a:latin typeface="+mn-lt"/>
                        </a:rPr>
                        <a:t>3.1.2.2</a:t>
                      </a:r>
                      <a:endParaRPr lang="en-US" sz="1100" dirty="0">
                        <a:solidFill>
                          <a:schemeClr val="tx1"/>
                        </a:solidFill>
                        <a:latin typeface="+mn-lt"/>
                      </a:endParaRPr>
                    </a:p>
                  </a:txBody>
                  <a:tcPr anchor="ctr"/>
                </a:tc>
                <a:tc>
                  <a:txBody>
                    <a:bodyPr/>
                    <a:lstStyle/>
                    <a:p>
                      <a:pPr algn="l" rtl="0" fontAlgn="t"/>
                      <a:r>
                        <a:rPr lang="en-US" sz="1100" dirty="0">
                          <a:effectLst/>
                          <a:latin typeface="+mn-lt"/>
                        </a:rPr>
                        <a:t>Lab</a:t>
                      </a:r>
                    </a:p>
                  </a:txBody>
                  <a:tcPr marL="28575" marR="28575" marT="0" marB="0"/>
                </a:tc>
                <a:tc>
                  <a:txBody>
                    <a:bodyPr/>
                    <a:lstStyle/>
                    <a:p>
                      <a:pPr algn="l" rtl="0" fontAlgn="t"/>
                      <a:r>
                        <a:rPr lang="en-US" sz="1100" dirty="0">
                          <a:effectLst/>
                          <a:latin typeface="+mn-lt"/>
                        </a:rPr>
                        <a:t>Researching Broadband Internet Access Technologies</a:t>
                      </a:r>
                    </a:p>
                  </a:txBody>
                  <a:tcPr marL="28575" marR="28575" marT="0" marB="0"/>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mn-lt"/>
                        </a:rPr>
                        <a:t>Optional</a:t>
                      </a:r>
                    </a:p>
                  </a:txBody>
                  <a:tcPr anchor="ctr"/>
                </a:tc>
                <a:extLst>
                  <a:ext uri="{0D108BD9-81ED-4DB2-BD59-A6C34878D82A}">
                    <a16:rowId xmlns:a16="http://schemas.microsoft.com/office/drawing/2014/main" val="10003"/>
                  </a:ext>
                </a:extLst>
              </a:tr>
              <a:tr h="292629">
                <a:tc>
                  <a:txBody>
                    <a:bodyPr/>
                    <a:lstStyle/>
                    <a:p>
                      <a:pPr algn="ctr"/>
                      <a:r>
                        <a:rPr lang="en-US" sz="1100" dirty="0">
                          <a:effectLst/>
                          <a:latin typeface="+mn-lt"/>
                        </a:rPr>
                        <a:t>3.2.2.1</a:t>
                      </a:r>
                      <a:endParaRPr lang="en-US" sz="1100" dirty="0">
                        <a:solidFill>
                          <a:schemeClr val="tx1"/>
                        </a:solidFill>
                        <a:latin typeface="+mn-lt"/>
                      </a:endParaRPr>
                    </a:p>
                  </a:txBody>
                  <a:tcPr anchor="ctr"/>
                </a:tc>
                <a:tc>
                  <a:txBody>
                    <a:bodyPr/>
                    <a:lstStyle/>
                    <a:p>
                      <a:pPr algn="l" rtl="0" fontAlgn="t"/>
                      <a:r>
                        <a:rPr lang="en-US" sz="1100" dirty="0">
                          <a:effectLst/>
                          <a:latin typeface="+mn-lt"/>
                        </a:rPr>
                        <a:t>Syntax Checker</a:t>
                      </a:r>
                    </a:p>
                  </a:txBody>
                  <a:tcPr marL="28575" marR="28575" marT="0" marB="0"/>
                </a:tc>
                <a:tc>
                  <a:txBody>
                    <a:bodyPr/>
                    <a:lstStyle/>
                    <a:p>
                      <a:pPr algn="l" rtl="0" fontAlgn="t"/>
                      <a:r>
                        <a:rPr lang="en-US" sz="1100" dirty="0">
                          <a:effectLst/>
                          <a:latin typeface="+mn-lt"/>
                        </a:rPr>
                        <a:t>Configuring PPPoE </a:t>
                      </a:r>
                    </a:p>
                  </a:txBody>
                  <a:tcPr marL="28575" marR="28575" marT="0" marB="0"/>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mn-lt"/>
                        </a:rPr>
                        <a:t>Recommended</a:t>
                      </a:r>
                    </a:p>
                  </a:txBody>
                  <a:tcPr anchor="ctr"/>
                </a:tc>
                <a:extLst>
                  <a:ext uri="{0D108BD9-81ED-4DB2-BD59-A6C34878D82A}">
                    <a16:rowId xmlns:a16="http://schemas.microsoft.com/office/drawing/2014/main" val="10004"/>
                  </a:ext>
                </a:extLst>
              </a:tr>
              <a:tr h="292629">
                <a:tc>
                  <a:txBody>
                    <a:bodyPr/>
                    <a:lstStyle/>
                    <a:p>
                      <a:pPr algn="ctr"/>
                      <a:r>
                        <a:rPr lang="en-US" sz="1100" dirty="0">
                          <a:effectLst/>
                          <a:latin typeface="+mn-lt"/>
                        </a:rPr>
                        <a:t>3.2.2.7</a:t>
                      </a:r>
                      <a:endParaRPr lang="en-US" sz="1100" dirty="0">
                        <a:solidFill>
                          <a:schemeClr val="tx1"/>
                        </a:solidFill>
                        <a:latin typeface="+mn-lt"/>
                      </a:endParaRPr>
                    </a:p>
                  </a:txBody>
                  <a:tcPr anchor="ctr"/>
                </a:tc>
                <a:tc>
                  <a:txBody>
                    <a:bodyPr/>
                    <a:lstStyle/>
                    <a:p>
                      <a:pPr algn="l" rtl="0" fontAlgn="t"/>
                      <a:r>
                        <a:rPr lang="en-US" sz="1100" dirty="0">
                          <a:effectLst/>
                          <a:latin typeface="+mn-lt"/>
                        </a:rPr>
                        <a:t>Lab</a:t>
                      </a:r>
                    </a:p>
                  </a:txBody>
                  <a:tcPr marL="28575" marR="28575" marT="0" marB="0"/>
                </a:tc>
                <a:tc>
                  <a:txBody>
                    <a:bodyPr/>
                    <a:lstStyle/>
                    <a:p>
                      <a:pPr algn="l" rtl="0" fontAlgn="t"/>
                      <a:r>
                        <a:rPr lang="en-US" sz="1100" dirty="0">
                          <a:effectLst/>
                          <a:latin typeface="+mn-lt"/>
                        </a:rPr>
                        <a:t>Configuring a Router as a PPPoE Client for DSL Connectivity</a:t>
                      </a:r>
                    </a:p>
                  </a:txBody>
                  <a:tcPr marL="28575" marR="28575" marT="0" marB="0"/>
                </a:tc>
                <a:tc>
                  <a:txBody>
                    <a:bodyPr/>
                    <a:lstStyle/>
                    <a:p>
                      <a:r>
                        <a:rPr lang="en-US" sz="1100" dirty="0">
                          <a:solidFill>
                            <a:schemeClr val="tx1"/>
                          </a:solidFill>
                          <a:latin typeface="+mn-lt"/>
                        </a:rPr>
                        <a:t>Recommended</a:t>
                      </a:r>
                    </a:p>
                  </a:txBody>
                  <a:tcPr anchor="ctr"/>
                </a:tc>
                <a:extLst>
                  <a:ext uri="{0D108BD9-81ED-4DB2-BD59-A6C34878D82A}">
                    <a16:rowId xmlns:a16="http://schemas.microsoft.com/office/drawing/2014/main" val="10005"/>
                  </a:ext>
                </a:extLst>
              </a:tr>
              <a:tr h="292629">
                <a:tc>
                  <a:txBody>
                    <a:bodyPr/>
                    <a:lstStyle/>
                    <a:p>
                      <a:pPr algn="ctr"/>
                      <a:r>
                        <a:rPr lang="en-US" sz="1100" dirty="0">
                          <a:effectLst/>
                          <a:latin typeface="+mn-lt"/>
                        </a:rPr>
                        <a:t>3.2.2.8</a:t>
                      </a:r>
                      <a:endParaRPr lang="en-US" sz="1100" dirty="0">
                        <a:solidFill>
                          <a:schemeClr val="tx1"/>
                        </a:solidFill>
                        <a:latin typeface="+mn-lt"/>
                      </a:endParaRPr>
                    </a:p>
                  </a:txBody>
                  <a:tcPr anchor="ctr"/>
                </a:tc>
                <a:tc>
                  <a:txBody>
                    <a:bodyPr/>
                    <a:lstStyle/>
                    <a:p>
                      <a:pPr algn="l" rtl="0" fontAlgn="t"/>
                      <a:r>
                        <a:rPr lang="en-US" sz="1100" dirty="0">
                          <a:effectLst/>
                          <a:latin typeface="+mn-lt"/>
                        </a:rPr>
                        <a:t>Lab</a:t>
                      </a:r>
                    </a:p>
                  </a:txBody>
                  <a:tcPr marL="28575" marR="28575" marT="0" marB="0"/>
                </a:tc>
                <a:tc>
                  <a:txBody>
                    <a:bodyPr/>
                    <a:lstStyle/>
                    <a:p>
                      <a:pPr algn="l" rtl="0" fontAlgn="t"/>
                      <a:r>
                        <a:rPr lang="en-US" sz="1100" dirty="0">
                          <a:effectLst/>
                          <a:latin typeface="+mn-lt"/>
                        </a:rPr>
                        <a:t>Troubleshoot PPPoE</a:t>
                      </a:r>
                    </a:p>
                  </a:txBody>
                  <a:tcPr marL="28575" marR="28575" marT="0" marB="0"/>
                </a:tc>
                <a:tc>
                  <a:txBody>
                    <a:bodyPr/>
                    <a:lstStyle/>
                    <a:p>
                      <a:r>
                        <a:rPr lang="en-US" sz="1100" dirty="0">
                          <a:solidFill>
                            <a:schemeClr val="tx1"/>
                          </a:solidFill>
                          <a:latin typeface="+mn-lt"/>
                        </a:rPr>
                        <a:t>Recommended</a:t>
                      </a:r>
                    </a:p>
                  </a:txBody>
                  <a:tcPr anchor="ctr"/>
                </a:tc>
                <a:extLst>
                  <a:ext uri="{0D108BD9-81ED-4DB2-BD59-A6C34878D82A}">
                    <a16:rowId xmlns:a16="http://schemas.microsoft.com/office/drawing/2014/main" val="10006"/>
                  </a:ext>
                </a:extLst>
              </a:tr>
              <a:tr h="292629">
                <a:tc>
                  <a:txBody>
                    <a:bodyPr/>
                    <a:lstStyle/>
                    <a:p>
                      <a:pPr algn="ctr"/>
                      <a:r>
                        <a:rPr lang="en-US" sz="1100" dirty="0">
                          <a:effectLst/>
                          <a:latin typeface="+mn-lt"/>
                        </a:rPr>
                        <a:t>3.3.1.3</a:t>
                      </a:r>
                      <a:endParaRPr lang="en-US" sz="1100" dirty="0">
                        <a:solidFill>
                          <a:schemeClr val="tx1"/>
                        </a:solidFill>
                        <a:latin typeface="+mn-lt"/>
                      </a:endParaRPr>
                    </a:p>
                  </a:txBody>
                  <a:tcPr anchor="ctr"/>
                </a:tc>
                <a:tc>
                  <a:txBody>
                    <a:bodyPr/>
                    <a:lstStyle/>
                    <a:p>
                      <a:pPr algn="l" rtl="0" fontAlgn="t"/>
                      <a:r>
                        <a:rPr lang="en-US" sz="1100" dirty="0">
                          <a:effectLst/>
                          <a:latin typeface="+mn-lt"/>
                        </a:rPr>
                        <a:t>Interactive Activity</a:t>
                      </a:r>
                    </a:p>
                  </a:txBody>
                  <a:tcPr marL="28575" marR="28575" marT="0" marB="0"/>
                </a:tc>
                <a:tc>
                  <a:txBody>
                    <a:bodyPr/>
                    <a:lstStyle/>
                    <a:p>
                      <a:pPr algn="l" rtl="0" fontAlgn="t"/>
                      <a:r>
                        <a:rPr lang="en-US" sz="1100" dirty="0">
                          <a:effectLst/>
                          <a:latin typeface="+mn-lt"/>
                        </a:rPr>
                        <a:t>Identify Benefits of VPNs</a:t>
                      </a:r>
                    </a:p>
                  </a:txBody>
                  <a:tcPr marL="28575" marR="28575" marT="0" marB="0"/>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mn-lt"/>
                        </a:rPr>
                        <a:t>Recommended</a:t>
                      </a:r>
                    </a:p>
                  </a:txBody>
                  <a:tcPr anchor="ctr"/>
                </a:tc>
                <a:extLst>
                  <a:ext uri="{0D108BD9-81ED-4DB2-BD59-A6C34878D82A}">
                    <a16:rowId xmlns:a16="http://schemas.microsoft.com/office/drawing/2014/main" val="10007"/>
                  </a:ext>
                </a:extLst>
              </a:tr>
              <a:tr h="223890">
                <a:tc>
                  <a:txBody>
                    <a:bodyPr/>
                    <a:lstStyle/>
                    <a:p>
                      <a:pPr algn="ctr"/>
                      <a:r>
                        <a:rPr lang="en-US" sz="1100" dirty="0">
                          <a:effectLst/>
                          <a:latin typeface="+mn-lt"/>
                        </a:rPr>
                        <a:t>3.3.2.4</a:t>
                      </a:r>
                      <a:endParaRPr lang="en-US" sz="1100" dirty="0">
                        <a:solidFill>
                          <a:schemeClr val="tx1"/>
                        </a:solidFill>
                        <a:latin typeface="+mn-lt"/>
                      </a:endParaRPr>
                    </a:p>
                  </a:txBody>
                  <a:tcPr anchor="ctr"/>
                </a:tc>
                <a:tc>
                  <a:txBody>
                    <a:bodyPr/>
                    <a:lstStyle/>
                    <a:p>
                      <a:pPr algn="l" rtl="0" fontAlgn="t"/>
                      <a:r>
                        <a:rPr lang="en-US" sz="1100" dirty="0">
                          <a:effectLst/>
                          <a:latin typeface="+mn-lt"/>
                        </a:rPr>
                        <a:t>Interactive Activity</a:t>
                      </a:r>
                    </a:p>
                  </a:txBody>
                  <a:tcPr marL="28575" marR="28575" marT="0" marB="0"/>
                </a:tc>
                <a:tc>
                  <a:txBody>
                    <a:bodyPr/>
                    <a:lstStyle/>
                    <a:p>
                      <a:pPr algn="l" rtl="0" fontAlgn="t"/>
                      <a:r>
                        <a:rPr lang="en-US" sz="1100" dirty="0">
                          <a:effectLst/>
                          <a:latin typeface="+mn-lt"/>
                        </a:rPr>
                        <a:t>Compare Types of VPNs</a:t>
                      </a:r>
                    </a:p>
                  </a:txBody>
                  <a:tcPr marL="28575" marR="28575" marT="0" marB="0"/>
                </a:tc>
                <a:tc>
                  <a:txBody>
                    <a:bodyPr/>
                    <a:lstStyle/>
                    <a:p>
                      <a:r>
                        <a:rPr lang="en-US" sz="1100" dirty="0">
                          <a:solidFill>
                            <a:schemeClr val="tx1"/>
                          </a:solidFill>
                          <a:latin typeface="+mn-lt"/>
                        </a:rPr>
                        <a:t>Recommended</a:t>
                      </a:r>
                    </a:p>
                  </a:txBody>
                  <a:tcPr anchor="ctr"/>
                </a:tc>
                <a:extLst>
                  <a:ext uri="{0D108BD9-81ED-4DB2-BD59-A6C34878D82A}">
                    <a16:rowId xmlns:a16="http://schemas.microsoft.com/office/drawing/2014/main" val="10008"/>
                  </a:ext>
                </a:extLst>
              </a:tr>
              <a:tr h="292629">
                <a:tc>
                  <a:txBody>
                    <a:bodyPr/>
                    <a:lstStyle/>
                    <a:p>
                      <a:pPr algn="ctr"/>
                      <a:r>
                        <a:rPr lang="en-US" sz="1100" dirty="0">
                          <a:effectLst/>
                          <a:latin typeface="+mn-lt"/>
                        </a:rPr>
                        <a:t>3.4.1.3</a:t>
                      </a:r>
                      <a:endParaRPr lang="en-US" sz="1100" dirty="0">
                        <a:solidFill>
                          <a:schemeClr val="tx1"/>
                        </a:solidFill>
                        <a:latin typeface="+mn-lt"/>
                      </a:endParaRPr>
                    </a:p>
                  </a:txBody>
                  <a:tcPr anchor="ctr"/>
                </a:tc>
                <a:tc>
                  <a:txBody>
                    <a:bodyPr/>
                    <a:lstStyle/>
                    <a:p>
                      <a:pPr algn="l" rtl="0" fontAlgn="t"/>
                      <a:r>
                        <a:rPr lang="en-US" sz="1100" dirty="0">
                          <a:effectLst/>
                          <a:latin typeface="+mn-lt"/>
                        </a:rPr>
                        <a:t>Interactive Activity</a:t>
                      </a:r>
                    </a:p>
                  </a:txBody>
                  <a:tcPr marL="28575" marR="28575" marT="0" marB="0"/>
                </a:tc>
                <a:tc>
                  <a:txBody>
                    <a:bodyPr/>
                    <a:lstStyle/>
                    <a:p>
                      <a:pPr algn="l" rtl="0" fontAlgn="t"/>
                      <a:r>
                        <a:rPr lang="en-US" sz="1100" dirty="0">
                          <a:effectLst/>
                          <a:latin typeface="+mn-lt"/>
                        </a:rPr>
                        <a:t>Identify GRE Characteristics</a:t>
                      </a:r>
                    </a:p>
                  </a:txBody>
                  <a:tcPr marL="28575" marR="28575" marT="0" marB="0"/>
                </a:tc>
                <a:tc>
                  <a:txBody>
                    <a:bodyPr/>
                    <a:lstStyle/>
                    <a:p>
                      <a:r>
                        <a:rPr lang="en-US" sz="1100" dirty="0">
                          <a:solidFill>
                            <a:schemeClr val="tx1"/>
                          </a:solidFill>
                          <a:latin typeface="+mn-lt"/>
                        </a:rPr>
                        <a:t>Recommended</a:t>
                      </a:r>
                    </a:p>
                  </a:txBody>
                  <a:tcPr anchor="ctr"/>
                </a:tc>
                <a:extLst>
                  <a:ext uri="{0D108BD9-81ED-4DB2-BD59-A6C34878D82A}">
                    <a16:rowId xmlns:a16="http://schemas.microsoft.com/office/drawing/2014/main" val="2582900979"/>
                  </a:ext>
                </a:extLst>
              </a:tr>
              <a:tr h="292629">
                <a:tc>
                  <a:txBody>
                    <a:bodyPr/>
                    <a:lstStyle/>
                    <a:p>
                      <a:pPr algn="ctr"/>
                      <a:r>
                        <a:rPr lang="en-US" sz="1100" dirty="0">
                          <a:solidFill>
                            <a:schemeClr val="tx1"/>
                          </a:solidFill>
                          <a:latin typeface="+mn-lt"/>
                        </a:rPr>
                        <a:t>3.4.2.2</a:t>
                      </a:r>
                    </a:p>
                  </a:txBody>
                  <a:tcPr anchor="ctr"/>
                </a:tc>
                <a:tc>
                  <a:txBody>
                    <a:bodyPr/>
                    <a:lstStyle/>
                    <a:p>
                      <a:pPr algn="l" rtl="0" fontAlgn="t"/>
                      <a:r>
                        <a:rPr lang="en-US" sz="1100" dirty="0">
                          <a:effectLst/>
                          <a:latin typeface="+mn-lt"/>
                        </a:rPr>
                        <a:t>Syntax Checker</a:t>
                      </a:r>
                    </a:p>
                  </a:txBody>
                  <a:tcPr marL="28575" marR="28575" marT="0" marB="0"/>
                </a:tc>
                <a:tc>
                  <a:txBody>
                    <a:bodyPr/>
                    <a:lstStyle/>
                    <a:p>
                      <a:pPr algn="l" rtl="0" fontAlgn="t"/>
                      <a:r>
                        <a:rPr lang="en-US" sz="1100" dirty="0">
                          <a:effectLst/>
                          <a:latin typeface="+mn-lt"/>
                        </a:rPr>
                        <a:t>Configure and Verify a GRE Tunnel</a:t>
                      </a:r>
                    </a:p>
                  </a:txBody>
                  <a:tcPr marL="28575" marR="28575" marT="0" marB="0"/>
                </a:tc>
                <a:tc>
                  <a:txBody>
                    <a:bodyPr/>
                    <a:lstStyle/>
                    <a:p>
                      <a:r>
                        <a:rPr lang="en-US" sz="1100" dirty="0">
                          <a:solidFill>
                            <a:schemeClr val="tx1"/>
                          </a:solidFill>
                          <a:latin typeface="+mn-lt"/>
                        </a:rPr>
                        <a:t>Recommended</a:t>
                      </a:r>
                    </a:p>
                  </a:txBody>
                  <a:tcPr anchor="ctr"/>
                </a:tc>
                <a:extLst>
                  <a:ext uri="{0D108BD9-81ED-4DB2-BD59-A6C34878D82A}">
                    <a16:rowId xmlns:a16="http://schemas.microsoft.com/office/drawing/2014/main" val="719378355"/>
                  </a:ext>
                </a:extLst>
              </a:tr>
            </a:tbl>
          </a:graphicData>
        </a:graphic>
      </p:graphicFrame>
      <p:sp>
        <p:nvSpPr>
          <p:cNvPr id="8" name="Rectangle 34"/>
          <p:cNvSpPr txBox="1">
            <a:spLocks noChangeArrowheads="1"/>
          </p:cNvSpPr>
          <p:nvPr/>
        </p:nvSpPr>
        <p:spPr bwMode="auto">
          <a:xfrm>
            <a:off x="1341910" y="4405711"/>
            <a:ext cx="6121997" cy="269247"/>
          </a:xfrm>
          <a:prstGeom prst="rect">
            <a:avLst/>
          </a:prstGeom>
          <a:ln/>
          <a:extLst>
            <a:ext uri="{FAA26D3D-D897-4be2-8F04-BA451C77F1D7}">
              <ma14:placeholderFlag xmlns:ma14="http://schemas.microsoft.com/office/mac/drawingml/2011/main" xmlns="" val="1"/>
            </a:ext>
          </a:extLst>
        </p:spPr>
        <p:style>
          <a:lnRef idx="0">
            <a:schemeClr val="accent5"/>
          </a:lnRef>
          <a:fillRef idx="3">
            <a:schemeClr val="accent5"/>
          </a:fillRef>
          <a:effectRef idx="3">
            <a:schemeClr val="accent5"/>
          </a:effectRef>
          <a:fontRef idx="minor">
            <a:schemeClr val="lt1"/>
          </a:fontRef>
        </p:style>
        <p:txBody>
          <a:bodyPr vert="horz" wrap="square" lIns="61593" tIns="30796" rIns="61593" bIns="30796" numCol="1" anchor="t" anchorCtr="0" compatLnSpc="1">
            <a:prstTxWarp prst="textNoShape">
              <a:avLst/>
            </a:prstTxWarp>
          </a:bodyPr>
          <a:lstStyle>
            <a:lvl1pPr marL="236538" indent="-236538" algn="l" defTabSz="814388" rtl="0" eaLnBrk="0" fontAlgn="base" hangingPunct="0">
              <a:lnSpc>
                <a:spcPct val="95000"/>
              </a:lnSpc>
              <a:spcBef>
                <a:spcPct val="50000"/>
              </a:spcBef>
              <a:spcAft>
                <a:spcPct val="0"/>
              </a:spcAft>
              <a:buClr>
                <a:srgbClr val="708CA1"/>
              </a:buClr>
              <a:buFont typeface="Wingdings" charset="0"/>
              <a:buChar char="§"/>
              <a:defRPr sz="2400">
                <a:solidFill>
                  <a:schemeClr val="tx1"/>
                </a:solidFill>
                <a:latin typeface="+mn-lt"/>
                <a:ea typeface="ＭＳ Ｐゴシック" charset="0"/>
                <a:cs typeface="ＭＳ Ｐゴシック" charset="0"/>
              </a:defRPr>
            </a:lvl1pPr>
            <a:lvl2pPr marL="57467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2pPr>
            <a:lvl3pPr marL="914400"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3pPr>
            <a:lvl4pPr marL="125412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4pPr>
            <a:lvl5pPr marL="1604963" indent="223838"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5pPr>
            <a:lvl6pPr marL="2062163" algn="l" defTabSz="814388" rtl="0" eaLnBrk="1" fontAlgn="base" hangingPunct="1">
              <a:lnSpc>
                <a:spcPct val="95000"/>
              </a:lnSpc>
              <a:spcBef>
                <a:spcPct val="35000"/>
              </a:spcBef>
              <a:spcAft>
                <a:spcPct val="0"/>
              </a:spcAft>
              <a:buClr>
                <a:srgbClr val="708CA1"/>
              </a:buClr>
              <a:defRPr sz="2000">
                <a:solidFill>
                  <a:schemeClr val="tx1"/>
                </a:solidFill>
                <a:latin typeface="+mn-lt"/>
              </a:defRPr>
            </a:lvl6pPr>
            <a:lvl7pPr marL="2519363" algn="l" defTabSz="814388" rtl="0" eaLnBrk="1" fontAlgn="base" hangingPunct="1">
              <a:lnSpc>
                <a:spcPct val="95000"/>
              </a:lnSpc>
              <a:spcBef>
                <a:spcPct val="35000"/>
              </a:spcBef>
              <a:spcAft>
                <a:spcPct val="0"/>
              </a:spcAft>
              <a:buClr>
                <a:srgbClr val="708CA1"/>
              </a:buClr>
              <a:defRPr sz="2000">
                <a:solidFill>
                  <a:schemeClr val="tx1"/>
                </a:solidFill>
                <a:latin typeface="+mn-lt"/>
              </a:defRPr>
            </a:lvl7pPr>
            <a:lvl8pPr marL="2976563" algn="l" defTabSz="814388" rtl="0" eaLnBrk="1" fontAlgn="base" hangingPunct="1">
              <a:lnSpc>
                <a:spcPct val="95000"/>
              </a:lnSpc>
              <a:spcBef>
                <a:spcPct val="35000"/>
              </a:spcBef>
              <a:spcAft>
                <a:spcPct val="0"/>
              </a:spcAft>
              <a:buClr>
                <a:srgbClr val="708CA1"/>
              </a:buClr>
              <a:defRPr sz="2000">
                <a:solidFill>
                  <a:schemeClr val="tx1"/>
                </a:solidFill>
                <a:latin typeface="+mn-lt"/>
              </a:defRPr>
            </a:lvl8pPr>
            <a:lvl9pPr marL="3433763" algn="l" defTabSz="814388" rtl="0" eaLnBrk="1" fontAlgn="base" hangingPunct="1">
              <a:lnSpc>
                <a:spcPct val="95000"/>
              </a:lnSpc>
              <a:spcBef>
                <a:spcPct val="35000"/>
              </a:spcBef>
              <a:spcAft>
                <a:spcPct val="0"/>
              </a:spcAft>
              <a:buClr>
                <a:srgbClr val="708CA1"/>
              </a:buClr>
              <a:defRPr sz="2000">
                <a:solidFill>
                  <a:schemeClr val="tx1"/>
                </a:solidFill>
                <a:latin typeface="+mn-lt"/>
              </a:defRPr>
            </a:lvl9pPr>
          </a:lstStyle>
          <a:p>
            <a:pPr marL="0" indent="0" algn="ctr" eaLnBrk="1" hangingPunct="1">
              <a:spcBef>
                <a:spcPct val="30000"/>
              </a:spcBef>
              <a:buNone/>
            </a:pPr>
            <a:r>
              <a:rPr lang="en-US" sz="1200" kern="0" dirty="0">
                <a:solidFill>
                  <a:srgbClr val="000000"/>
                </a:solidFill>
              </a:rPr>
              <a:t>The password used in the Packet Tracer activities in this chapter is: </a:t>
            </a:r>
            <a:r>
              <a:rPr lang="en-US" sz="1200" b="1" kern="0" dirty="0">
                <a:solidFill>
                  <a:srgbClr val="000000"/>
                </a:solidFill>
              </a:rPr>
              <a:t>PT_ccna5</a:t>
            </a:r>
          </a:p>
          <a:p>
            <a:pPr marL="0" indent="0" algn="ctr" eaLnBrk="1" hangingPunct="1">
              <a:spcBef>
                <a:spcPct val="30000"/>
              </a:spcBef>
              <a:buNone/>
            </a:pPr>
            <a:endParaRPr lang="en-US" sz="1500" kern="0" dirty="0">
              <a:solidFill>
                <a:srgbClr val="000000"/>
              </a:solidFill>
            </a:endParaRPr>
          </a:p>
          <a:p>
            <a:pPr marL="89297" indent="0" algn="ctr" eaLnBrk="1" hangingPunct="1">
              <a:spcBef>
                <a:spcPct val="30000"/>
              </a:spcBef>
              <a:buNone/>
            </a:pPr>
            <a:endParaRPr lang="en-US" sz="1500" kern="0" dirty="0">
              <a:solidFill>
                <a:srgbClr val="000000"/>
              </a:solidFill>
            </a:endParaRPr>
          </a:p>
          <a:p>
            <a:pPr marL="0" indent="0" algn="ctr" eaLnBrk="1" hangingPunct="1">
              <a:spcBef>
                <a:spcPct val="30000"/>
              </a:spcBef>
              <a:buNone/>
            </a:pPr>
            <a:endParaRPr lang="en-US" sz="1500" kern="0" dirty="0">
              <a:solidFill>
                <a:srgbClr val="000000"/>
              </a:solidFill>
            </a:endParaRPr>
          </a:p>
          <a:p>
            <a:pPr marL="0" indent="0" algn="ctr" eaLnBrk="1" hangingPunct="1">
              <a:spcBef>
                <a:spcPct val="30000"/>
              </a:spcBef>
              <a:buNone/>
            </a:pPr>
            <a:endParaRPr lang="en-US" sz="1500" kern="0" dirty="0">
              <a:solidFill>
                <a:srgbClr val="000000"/>
              </a:solidFill>
            </a:endParaRPr>
          </a:p>
        </p:txBody>
      </p:sp>
    </p:spTree>
    <p:extLst>
      <p:ext uri="{BB962C8B-B14F-4D97-AF65-F5344CB8AC3E}">
        <p14:creationId xmlns:p14="http://schemas.microsoft.com/office/powerpoint/2010/main" val="2145273728"/>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63865" y="803763"/>
            <a:ext cx="4367191" cy="3939110"/>
          </a:xfrm>
        </p:spPr>
        <p:txBody>
          <a:bodyPr/>
          <a:lstStyle/>
          <a:p>
            <a:r>
              <a:rPr lang="en-US" altLang="ja-JP" dirty="0"/>
              <a:t>Dynamic Multipoint VPN (DMVPN) is a Cisco software solution for building multiple VPNs.</a:t>
            </a:r>
          </a:p>
          <a:p>
            <a:r>
              <a:rPr lang="en-US" altLang="ja-JP" dirty="0"/>
              <a:t>DMVPN is built using the following technologies:</a:t>
            </a:r>
          </a:p>
          <a:p>
            <a:pPr lvl="1"/>
            <a:r>
              <a:rPr lang="en-US" altLang="ja-JP" b="1" dirty="0"/>
              <a:t>Next Hop Resolution Protocol (NHRP) </a:t>
            </a:r>
            <a:r>
              <a:rPr lang="en-US" altLang="ja-JP" dirty="0"/>
              <a:t>- NHRP creates a distributed mapping database of public IP addresses for all tunnel spokes.</a:t>
            </a:r>
          </a:p>
          <a:p>
            <a:pPr lvl="1"/>
            <a:r>
              <a:rPr lang="en-US" altLang="ja-JP" b="1" dirty="0"/>
              <a:t>Multipoint Generic Routing Encapsulation (mGRE) tunnels </a:t>
            </a:r>
            <a:r>
              <a:rPr lang="en-US" altLang="ja-JP" dirty="0"/>
              <a:t>- An mGRE tunnel interface allows a single GRE interface to support multiple IPsec tunnels.</a:t>
            </a:r>
          </a:p>
          <a:p>
            <a:pPr lvl="1"/>
            <a:r>
              <a:rPr lang="en-US" altLang="ja-JP" b="1" dirty="0"/>
              <a:t>IP Security (IPsec) encryption - </a:t>
            </a:r>
            <a:r>
              <a:rPr lang="en-US" altLang="ja-JP" dirty="0"/>
              <a:t>provides secure transport of private information over public networks.</a:t>
            </a:r>
          </a:p>
          <a:p>
            <a:pPr lvl="1"/>
            <a:endParaRPr lang="en-US" altLang="ja-JP" dirty="0"/>
          </a:p>
        </p:txBody>
      </p:sp>
      <p:sp>
        <p:nvSpPr>
          <p:cNvPr id="8194" name="Rectangle 2"/>
          <p:cNvSpPr>
            <a:spLocks noGrp="1" noChangeArrowheads="1"/>
          </p:cNvSpPr>
          <p:nvPr>
            <p:ph type="title"/>
          </p:nvPr>
        </p:nvSpPr>
        <p:spPr>
          <a:xfrm>
            <a:off x="40945" y="46213"/>
            <a:ext cx="9144000" cy="757551"/>
          </a:xfrm>
        </p:spPr>
        <p:txBody>
          <a:bodyPr/>
          <a:lstStyle/>
          <a:p>
            <a:r>
              <a:rPr lang="en-US" altLang="en-US" sz="1600" dirty="0"/>
              <a:t>Types of VPNs</a:t>
            </a:r>
            <a:r>
              <a:rPr lang="en-US" altLang="en-US" dirty="0"/>
              <a:t/>
            </a:r>
            <a:br>
              <a:rPr lang="en-US" altLang="en-US" dirty="0"/>
            </a:br>
            <a:r>
              <a:rPr lang="en-US" altLang="en-US" dirty="0"/>
              <a:t>DMVPN</a:t>
            </a:r>
          </a:p>
        </p:txBody>
      </p:sp>
      <p:pic>
        <p:nvPicPr>
          <p:cNvPr id="4" name="Picture 3" descr="Connecting Networks - Mozilla Firefox">
            <a:extLst>
              <a:ext uri="{FF2B5EF4-FFF2-40B4-BE49-F238E27FC236}">
                <a16:creationId xmlns:a16="http://schemas.microsoft.com/office/drawing/2014/main" id="{13945847-9F53-4CF0-A533-7CBE606404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12945" y="868417"/>
            <a:ext cx="4195651" cy="3371073"/>
          </a:xfrm>
          <a:prstGeom prst="rect">
            <a:avLst/>
          </a:prstGeom>
        </p:spPr>
      </p:pic>
    </p:spTree>
    <p:extLst>
      <p:ext uri="{BB962C8B-B14F-4D97-AF65-F5344CB8AC3E}">
        <p14:creationId xmlns:p14="http://schemas.microsoft.com/office/powerpoint/2010/main" val="624326899"/>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8072482" cy="1900579"/>
          </a:xfrm>
        </p:spPr>
        <p:txBody>
          <a:bodyPr/>
          <a:lstStyle/>
          <a:p>
            <a:r>
              <a:rPr lang="en-US" dirty="0"/>
              <a:t>3.4 GRE</a:t>
            </a:r>
            <a:br>
              <a:rPr lang="en-US" dirty="0"/>
            </a:br>
            <a:endParaRPr lang="en-US" dirty="0"/>
          </a:p>
        </p:txBody>
      </p:sp>
    </p:spTree>
    <p:extLst>
      <p:ext uri="{BB962C8B-B14F-4D97-AF65-F5344CB8AC3E}">
        <p14:creationId xmlns:p14="http://schemas.microsoft.com/office/powerpoint/2010/main" val="1538191718"/>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4612945" y="792365"/>
            <a:ext cx="4258584" cy="3939110"/>
          </a:xfrm>
        </p:spPr>
        <p:txBody>
          <a:bodyPr/>
          <a:lstStyle/>
          <a:p>
            <a:r>
              <a:rPr lang="en-US" altLang="ja-JP" dirty="0"/>
              <a:t>Generic Routing Encapsulation (GRE) is a non-secure, site-to-site VPN tunneling protocol.</a:t>
            </a:r>
          </a:p>
          <a:p>
            <a:r>
              <a:rPr lang="en-US" altLang="ja-JP" dirty="0"/>
              <a:t>Developed by Cisco.</a:t>
            </a:r>
          </a:p>
          <a:p>
            <a:r>
              <a:rPr lang="en-US" altLang="ja-JP" dirty="0"/>
              <a:t>GRE manages the transportation of multiprotocol and IP multicast traffic between two or more sites</a:t>
            </a:r>
          </a:p>
          <a:p>
            <a:r>
              <a:rPr lang="en-US" altLang="ja-JP" dirty="0"/>
              <a:t>A tunnel interface supports a header for each of the following:</a:t>
            </a:r>
          </a:p>
          <a:p>
            <a:pPr lvl="1"/>
            <a:r>
              <a:rPr lang="pt-BR" altLang="ja-JP" dirty="0"/>
              <a:t>An </a:t>
            </a:r>
            <a:r>
              <a:rPr lang="pt-BR" altLang="ja-JP" dirty="0" err="1"/>
              <a:t>encapsulated</a:t>
            </a:r>
            <a:r>
              <a:rPr lang="pt-BR" altLang="ja-JP" dirty="0"/>
              <a:t> </a:t>
            </a:r>
            <a:r>
              <a:rPr lang="pt-BR" altLang="ja-JP" dirty="0" err="1" smtClean="0"/>
              <a:t>protocol</a:t>
            </a:r>
            <a:r>
              <a:rPr lang="pt-BR" altLang="ja-JP" dirty="0" smtClean="0"/>
              <a:t>  - </a:t>
            </a:r>
            <a:r>
              <a:rPr lang="pt-BR" altLang="ja-JP" dirty="0" err="1" smtClean="0"/>
              <a:t>or</a:t>
            </a:r>
            <a:r>
              <a:rPr lang="pt-BR" altLang="ja-JP" dirty="0" smtClean="0"/>
              <a:t> </a:t>
            </a:r>
            <a:r>
              <a:rPr lang="pt-BR" altLang="ja-JP" dirty="0"/>
              <a:t>passenger protocol, such as </a:t>
            </a:r>
            <a:r>
              <a:rPr lang="pt-BR" altLang="ja-JP" dirty="0" smtClean="0"/>
              <a:t>IPv4, </a:t>
            </a:r>
            <a:r>
              <a:rPr lang="pt-BR" altLang="ja-JP" dirty="0"/>
              <a:t>IPv6.</a:t>
            </a:r>
          </a:p>
          <a:p>
            <a:pPr lvl="1"/>
            <a:r>
              <a:rPr lang="en-US" altLang="ja-JP" dirty="0"/>
              <a:t>An encapsulation protocol  - or carrier protocol, such as GRE.</a:t>
            </a:r>
          </a:p>
          <a:p>
            <a:pPr lvl="1"/>
            <a:r>
              <a:rPr lang="en-US" altLang="ja-JP" dirty="0"/>
              <a:t>A transport delivery protocol, such as IP.</a:t>
            </a:r>
            <a:endParaRPr lang="pt-BR" altLang="ja-JP" dirty="0"/>
          </a:p>
          <a:p>
            <a:pPr lvl="1"/>
            <a:endParaRPr lang="en-US" altLang="ja-JP" dirty="0"/>
          </a:p>
          <a:p>
            <a:endParaRPr lang="en-US" altLang="ja-JP" dirty="0"/>
          </a:p>
        </p:txBody>
      </p:sp>
      <p:sp>
        <p:nvSpPr>
          <p:cNvPr id="8194" name="Rectangle 2"/>
          <p:cNvSpPr>
            <a:spLocks noGrp="1" noChangeArrowheads="1"/>
          </p:cNvSpPr>
          <p:nvPr>
            <p:ph type="title"/>
          </p:nvPr>
        </p:nvSpPr>
        <p:spPr>
          <a:xfrm>
            <a:off x="40945" y="46213"/>
            <a:ext cx="9144000" cy="757551"/>
          </a:xfrm>
        </p:spPr>
        <p:txBody>
          <a:bodyPr/>
          <a:lstStyle/>
          <a:p>
            <a:r>
              <a:rPr lang="en-US" altLang="en-US" sz="1600" dirty="0"/>
              <a:t>GRE Overview</a:t>
            </a:r>
            <a:r>
              <a:rPr lang="en-US" altLang="en-US" dirty="0"/>
              <a:t/>
            </a:r>
            <a:br>
              <a:rPr lang="en-US" altLang="en-US" dirty="0"/>
            </a:br>
            <a:r>
              <a:rPr lang="en-US" altLang="en-US" dirty="0"/>
              <a:t>GRE Introduction</a:t>
            </a:r>
          </a:p>
        </p:txBody>
      </p:sp>
      <p:pic>
        <p:nvPicPr>
          <p:cNvPr id="3" name="Picture 2" descr="Connecting Networks - Mozilla Firefox">
            <a:extLst>
              <a:ext uri="{FF2B5EF4-FFF2-40B4-BE49-F238E27FC236}">
                <a16:creationId xmlns:a16="http://schemas.microsoft.com/office/drawing/2014/main" id="{4151C2C9-C933-422E-A6E9-81CA951EDF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6156" y="951344"/>
            <a:ext cx="4419944" cy="2844801"/>
          </a:xfrm>
          <a:prstGeom prst="rect">
            <a:avLst/>
          </a:prstGeom>
        </p:spPr>
      </p:pic>
    </p:spTree>
    <p:extLst>
      <p:ext uri="{BB962C8B-B14F-4D97-AF65-F5344CB8AC3E}">
        <p14:creationId xmlns:p14="http://schemas.microsoft.com/office/powerpoint/2010/main" val="812687864"/>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4612945" y="882272"/>
            <a:ext cx="4258584" cy="3939110"/>
          </a:xfrm>
        </p:spPr>
        <p:txBody>
          <a:bodyPr/>
          <a:lstStyle/>
          <a:p>
            <a:r>
              <a:rPr lang="en-US" altLang="ja-JP" dirty="0"/>
              <a:t>GRE is defined as an IETF standard (RFC 2784).</a:t>
            </a:r>
          </a:p>
          <a:p>
            <a:r>
              <a:rPr lang="en-US" altLang="ja-JP" dirty="0"/>
              <a:t>In the outer IP header, 47 is used in the protocol field.</a:t>
            </a:r>
          </a:p>
          <a:p>
            <a:r>
              <a:rPr lang="en-US" altLang="ja-JP" dirty="0"/>
              <a:t>GRE encapsulation uses a protocol type field in the GRE header to support the encapsulation of any OSI Layer 3 protocol. </a:t>
            </a:r>
          </a:p>
          <a:p>
            <a:r>
              <a:rPr lang="en-US" altLang="ja-JP" dirty="0"/>
              <a:t>GRE is stateless.</a:t>
            </a:r>
          </a:p>
          <a:p>
            <a:r>
              <a:rPr lang="en-US" altLang="ja-JP" dirty="0"/>
              <a:t>GRE does not include any strong security mechanisms. </a:t>
            </a:r>
          </a:p>
          <a:p>
            <a:r>
              <a:rPr lang="en-US" altLang="ja-JP" dirty="0" smtClean="0"/>
              <a:t>GRE </a:t>
            </a:r>
            <a:r>
              <a:rPr lang="en-US" altLang="ja-JP" dirty="0"/>
              <a:t>header, together with the tunneling IP header, creates at least 24 bytes of additional overhead for tunneled packets.</a:t>
            </a:r>
          </a:p>
        </p:txBody>
      </p:sp>
      <p:sp>
        <p:nvSpPr>
          <p:cNvPr id="8194" name="Rectangle 2"/>
          <p:cNvSpPr>
            <a:spLocks noGrp="1" noChangeArrowheads="1"/>
          </p:cNvSpPr>
          <p:nvPr>
            <p:ph type="title"/>
          </p:nvPr>
        </p:nvSpPr>
        <p:spPr>
          <a:xfrm>
            <a:off x="40945" y="46213"/>
            <a:ext cx="9144000" cy="757551"/>
          </a:xfrm>
        </p:spPr>
        <p:txBody>
          <a:bodyPr/>
          <a:lstStyle/>
          <a:p>
            <a:r>
              <a:rPr lang="en-US" altLang="en-US" sz="1600" dirty="0"/>
              <a:t>GRE Overview</a:t>
            </a:r>
            <a:r>
              <a:rPr lang="en-US" altLang="en-US" dirty="0"/>
              <a:t/>
            </a:r>
            <a:br>
              <a:rPr lang="en-US" altLang="en-US" dirty="0"/>
            </a:br>
            <a:r>
              <a:rPr lang="en-US" altLang="en-US" dirty="0"/>
              <a:t>GRE Characteristics</a:t>
            </a:r>
          </a:p>
        </p:txBody>
      </p:sp>
      <p:pic>
        <p:nvPicPr>
          <p:cNvPr id="4" name="Picture 3" descr="Connecting Networks - Mozilla Firefox">
            <a:extLst>
              <a:ext uri="{FF2B5EF4-FFF2-40B4-BE49-F238E27FC236}">
                <a16:creationId xmlns:a16="http://schemas.microsoft.com/office/drawing/2014/main" id="{2537A178-4CC3-40D1-B108-F13257FBA8E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7782" y="942109"/>
            <a:ext cx="4466184" cy="2396836"/>
          </a:xfrm>
          <a:prstGeom prst="rect">
            <a:avLst/>
          </a:prstGeom>
        </p:spPr>
      </p:pic>
    </p:spTree>
    <p:extLst>
      <p:ext uri="{BB962C8B-B14F-4D97-AF65-F5344CB8AC3E}">
        <p14:creationId xmlns:p14="http://schemas.microsoft.com/office/powerpoint/2010/main" val="3793251612"/>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4785814" y="882272"/>
            <a:ext cx="4258584" cy="3939110"/>
          </a:xfrm>
        </p:spPr>
        <p:txBody>
          <a:bodyPr/>
          <a:lstStyle/>
          <a:p>
            <a:r>
              <a:rPr lang="en-US" altLang="ja-JP" dirty="0"/>
              <a:t>Five steps to configuring a GRE tunnel:</a:t>
            </a:r>
          </a:p>
          <a:p>
            <a:pPr lvl="1"/>
            <a:r>
              <a:rPr lang="en-US" altLang="ja-JP" dirty="0"/>
              <a:t>Step 1. Create a tunnel interface using the </a:t>
            </a:r>
            <a:r>
              <a:rPr lang="en-US" altLang="ja-JP" b="1" dirty="0"/>
              <a:t>interface tunnel </a:t>
            </a:r>
            <a:r>
              <a:rPr lang="en-US" altLang="ja-JP" i="1" dirty="0"/>
              <a:t>number</a:t>
            </a:r>
            <a:r>
              <a:rPr lang="en-US" altLang="ja-JP" dirty="0"/>
              <a:t> command.</a:t>
            </a:r>
          </a:p>
          <a:p>
            <a:pPr lvl="1"/>
            <a:r>
              <a:rPr lang="en-US" altLang="ja-JP" dirty="0"/>
              <a:t>Step 2. Configure an IP address for the tunnel interface. (Usually a private address)</a:t>
            </a:r>
          </a:p>
          <a:p>
            <a:pPr lvl="1"/>
            <a:r>
              <a:rPr lang="en-US" altLang="ja-JP" dirty="0"/>
              <a:t>Step3. Specify the tunnel source IP address.</a:t>
            </a:r>
          </a:p>
          <a:p>
            <a:pPr lvl="1"/>
            <a:r>
              <a:rPr lang="en-US" altLang="ja-JP" dirty="0"/>
              <a:t>Step 4. Specify the tunnel destination IP address.</a:t>
            </a:r>
          </a:p>
          <a:p>
            <a:pPr lvl="1"/>
            <a:r>
              <a:rPr lang="en-US" altLang="ja-JP" dirty="0"/>
              <a:t>Step 5. (Optional) Specify GRE tunnel mode as the tunnel interface mode.</a:t>
            </a:r>
          </a:p>
          <a:p>
            <a:pPr lvl="1"/>
            <a:endParaRPr lang="en-US" altLang="ja-JP" dirty="0"/>
          </a:p>
          <a:p>
            <a:pPr marL="0" indent="0">
              <a:buNone/>
            </a:pPr>
            <a:r>
              <a:rPr lang="en-US" altLang="ja-JP" sz="1400" b="1" dirty="0"/>
              <a:t>Note: </a:t>
            </a:r>
            <a:r>
              <a:rPr lang="en-US" altLang="ja-JP" sz="1400" dirty="0"/>
              <a:t>The tunnel source and tunnel destination commands reference the IP addresses of the preconfigured physical interfaces.</a:t>
            </a:r>
          </a:p>
        </p:txBody>
      </p:sp>
      <p:sp>
        <p:nvSpPr>
          <p:cNvPr id="8194" name="Rectangle 2"/>
          <p:cNvSpPr>
            <a:spLocks noGrp="1" noChangeArrowheads="1"/>
          </p:cNvSpPr>
          <p:nvPr>
            <p:ph type="title"/>
          </p:nvPr>
        </p:nvSpPr>
        <p:spPr>
          <a:xfrm>
            <a:off x="40945" y="46213"/>
            <a:ext cx="9144000" cy="757551"/>
          </a:xfrm>
        </p:spPr>
        <p:txBody>
          <a:bodyPr/>
          <a:lstStyle/>
          <a:p>
            <a:r>
              <a:rPr lang="en-US" altLang="en-US" sz="1600" dirty="0"/>
              <a:t>Implement GRE</a:t>
            </a:r>
            <a:r>
              <a:rPr lang="en-US" altLang="en-US" dirty="0"/>
              <a:t/>
            </a:r>
            <a:br>
              <a:rPr lang="en-US" altLang="en-US" dirty="0"/>
            </a:br>
            <a:r>
              <a:rPr lang="en-US" altLang="en-US" dirty="0"/>
              <a:t>Configure GRE</a:t>
            </a:r>
          </a:p>
        </p:txBody>
      </p:sp>
      <p:pic>
        <p:nvPicPr>
          <p:cNvPr id="3" name="Picture 2" descr="Connecting Networks - Mozilla Firefox">
            <a:extLst>
              <a:ext uri="{FF2B5EF4-FFF2-40B4-BE49-F238E27FC236}">
                <a16:creationId xmlns:a16="http://schemas.microsoft.com/office/drawing/2014/main" id="{C069FA5A-0ECC-47A6-962F-D9F313AB05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8363" y="882272"/>
            <a:ext cx="4567451" cy="2734385"/>
          </a:xfrm>
          <a:prstGeom prst="rect">
            <a:avLst/>
          </a:prstGeom>
        </p:spPr>
      </p:pic>
      <p:pic>
        <p:nvPicPr>
          <p:cNvPr id="5" name="Picture 4" descr="Connecting Networks - Mozilla Firefox">
            <a:extLst>
              <a:ext uri="{FF2B5EF4-FFF2-40B4-BE49-F238E27FC236}">
                <a16:creationId xmlns:a16="http://schemas.microsoft.com/office/drawing/2014/main" id="{F6DFDE14-4392-487D-B497-C14FDD6639D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7073" y="3648502"/>
            <a:ext cx="4419602" cy="982708"/>
          </a:xfrm>
          <a:prstGeom prst="rect">
            <a:avLst/>
          </a:prstGeom>
        </p:spPr>
      </p:pic>
    </p:spTree>
    <p:extLst>
      <p:ext uri="{BB962C8B-B14F-4D97-AF65-F5344CB8AC3E}">
        <p14:creationId xmlns:p14="http://schemas.microsoft.com/office/powerpoint/2010/main" val="3102728019"/>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40945" y="854976"/>
            <a:ext cx="4258584" cy="3939110"/>
          </a:xfrm>
        </p:spPr>
        <p:txBody>
          <a:bodyPr/>
          <a:lstStyle/>
          <a:p>
            <a:r>
              <a:rPr lang="en-US" altLang="ja-JP" dirty="0"/>
              <a:t>Use the </a:t>
            </a:r>
            <a:r>
              <a:rPr lang="en-US" altLang="ja-JP" b="1" dirty="0"/>
              <a:t>show ip interface brief </a:t>
            </a:r>
            <a:r>
              <a:rPr lang="en-US" altLang="ja-JP" dirty="0"/>
              <a:t>command to verify that the tunnel interface is up.</a:t>
            </a:r>
          </a:p>
          <a:p>
            <a:r>
              <a:rPr lang="en-US" altLang="ja-JP" dirty="0"/>
              <a:t>Use the </a:t>
            </a:r>
            <a:r>
              <a:rPr lang="en-US" altLang="ja-JP" b="1" dirty="0"/>
              <a:t>show interface tunnel </a:t>
            </a:r>
            <a:r>
              <a:rPr lang="en-US" altLang="ja-JP" dirty="0"/>
              <a:t>command to verify the state of the tunnel.</a:t>
            </a:r>
          </a:p>
          <a:p>
            <a:r>
              <a:rPr lang="en-US" altLang="ja-JP" dirty="0"/>
              <a:t>Use the </a:t>
            </a:r>
            <a:r>
              <a:rPr lang="en-US" altLang="ja-JP" b="1" dirty="0"/>
              <a:t>show ip ospf neighbor </a:t>
            </a:r>
            <a:r>
              <a:rPr lang="en-US" altLang="ja-JP" dirty="0"/>
              <a:t>command to verify that an OSPF adjacency has been established over the tunnel interface.</a:t>
            </a:r>
          </a:p>
        </p:txBody>
      </p:sp>
      <p:sp>
        <p:nvSpPr>
          <p:cNvPr id="8194" name="Rectangle 2"/>
          <p:cNvSpPr>
            <a:spLocks noGrp="1" noChangeArrowheads="1"/>
          </p:cNvSpPr>
          <p:nvPr>
            <p:ph type="title"/>
          </p:nvPr>
        </p:nvSpPr>
        <p:spPr>
          <a:xfrm>
            <a:off x="40945" y="46213"/>
            <a:ext cx="9144000" cy="757551"/>
          </a:xfrm>
        </p:spPr>
        <p:txBody>
          <a:bodyPr/>
          <a:lstStyle/>
          <a:p>
            <a:r>
              <a:rPr lang="en-US" altLang="en-US" sz="1600" dirty="0"/>
              <a:t>Implement GRE</a:t>
            </a:r>
            <a:r>
              <a:rPr lang="en-US" altLang="en-US" dirty="0"/>
              <a:t/>
            </a:r>
            <a:br>
              <a:rPr lang="en-US" altLang="en-US" dirty="0"/>
            </a:br>
            <a:r>
              <a:rPr lang="en-US" altLang="en-US" dirty="0"/>
              <a:t>Verify GRE</a:t>
            </a:r>
          </a:p>
        </p:txBody>
      </p:sp>
      <p:pic>
        <p:nvPicPr>
          <p:cNvPr id="2" name="Picture 1"/>
          <p:cNvPicPr>
            <a:picLocks noChangeAspect="1"/>
          </p:cNvPicPr>
          <p:nvPr/>
        </p:nvPicPr>
        <p:blipFill>
          <a:blip r:embed="rId3"/>
          <a:stretch>
            <a:fillRect/>
          </a:stretch>
        </p:blipFill>
        <p:spPr>
          <a:xfrm>
            <a:off x="4299529" y="803764"/>
            <a:ext cx="4599295" cy="2287671"/>
          </a:xfrm>
          <a:prstGeom prst="rect">
            <a:avLst/>
          </a:prstGeom>
        </p:spPr>
      </p:pic>
      <p:pic>
        <p:nvPicPr>
          <p:cNvPr id="3" name="Picture 2"/>
          <p:cNvPicPr>
            <a:picLocks noChangeAspect="1"/>
          </p:cNvPicPr>
          <p:nvPr/>
        </p:nvPicPr>
        <p:blipFill>
          <a:blip r:embed="rId4"/>
          <a:stretch>
            <a:fillRect/>
          </a:stretch>
        </p:blipFill>
        <p:spPr>
          <a:xfrm>
            <a:off x="4286396" y="3142647"/>
            <a:ext cx="4612428" cy="917687"/>
          </a:xfrm>
          <a:prstGeom prst="rect">
            <a:avLst/>
          </a:prstGeom>
        </p:spPr>
      </p:pic>
    </p:spTree>
    <p:extLst>
      <p:ext uri="{BB962C8B-B14F-4D97-AF65-F5344CB8AC3E}">
        <p14:creationId xmlns:p14="http://schemas.microsoft.com/office/powerpoint/2010/main" val="2011964867"/>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40945" y="854976"/>
            <a:ext cx="4258584" cy="3939110"/>
          </a:xfrm>
        </p:spPr>
        <p:txBody>
          <a:bodyPr/>
          <a:lstStyle/>
          <a:p>
            <a:r>
              <a:rPr lang="en-US" altLang="ja-JP" dirty="0"/>
              <a:t>Issues with GRE are usually due to one or more of the following:</a:t>
            </a:r>
          </a:p>
          <a:p>
            <a:pPr lvl="1"/>
            <a:r>
              <a:rPr lang="en-US" altLang="ja-JP" dirty="0"/>
              <a:t>The tunnel interface IP addresses are not on the same network or the subnet masks do not match. Use the </a:t>
            </a:r>
            <a:r>
              <a:rPr lang="en-US" altLang="ja-JP" b="1" dirty="0"/>
              <a:t>show ip interface brief </a:t>
            </a:r>
            <a:r>
              <a:rPr lang="en-US" altLang="ja-JP" dirty="0"/>
              <a:t>command.</a:t>
            </a:r>
          </a:p>
          <a:p>
            <a:pPr lvl="1"/>
            <a:r>
              <a:rPr lang="en-US" altLang="ja-JP" dirty="0"/>
              <a:t>The interfaces for the tunnel source and/or destination are not configured with the correct IP address or are down. Use the </a:t>
            </a:r>
            <a:r>
              <a:rPr lang="en-US" altLang="ja-JP" b="1" dirty="0"/>
              <a:t>show ip interface brief </a:t>
            </a:r>
            <a:r>
              <a:rPr lang="en-US" altLang="ja-JP" dirty="0"/>
              <a:t>command. </a:t>
            </a:r>
          </a:p>
          <a:p>
            <a:pPr lvl="1"/>
            <a:r>
              <a:rPr lang="en-US" altLang="ja-JP" dirty="0"/>
              <a:t>Static or dynamic routing is not properly configured. Use </a:t>
            </a:r>
            <a:r>
              <a:rPr lang="en-US" altLang="ja-JP" b="1" dirty="0"/>
              <a:t>show ip route </a:t>
            </a:r>
            <a:r>
              <a:rPr lang="en-US" altLang="ja-JP" dirty="0"/>
              <a:t>or</a:t>
            </a:r>
            <a:r>
              <a:rPr lang="en-US" altLang="ja-JP" b="1" dirty="0"/>
              <a:t> show ip ospf neighbor.</a:t>
            </a:r>
          </a:p>
        </p:txBody>
      </p:sp>
      <p:sp>
        <p:nvSpPr>
          <p:cNvPr id="8194" name="Rectangle 2"/>
          <p:cNvSpPr>
            <a:spLocks noGrp="1" noChangeArrowheads="1"/>
          </p:cNvSpPr>
          <p:nvPr>
            <p:ph type="title"/>
          </p:nvPr>
        </p:nvSpPr>
        <p:spPr>
          <a:xfrm>
            <a:off x="40945" y="46213"/>
            <a:ext cx="9144000" cy="757551"/>
          </a:xfrm>
        </p:spPr>
        <p:txBody>
          <a:bodyPr/>
          <a:lstStyle/>
          <a:p>
            <a:r>
              <a:rPr lang="en-US" altLang="en-US" sz="1600" dirty="0"/>
              <a:t>Implement GRE</a:t>
            </a:r>
            <a:r>
              <a:rPr lang="en-US" altLang="en-US" dirty="0"/>
              <a:t/>
            </a:r>
            <a:br>
              <a:rPr lang="en-US" altLang="en-US" dirty="0"/>
            </a:br>
            <a:r>
              <a:rPr lang="en-US" altLang="en-US" dirty="0"/>
              <a:t>Troubleshoot GRE</a:t>
            </a:r>
          </a:p>
        </p:txBody>
      </p:sp>
      <p:pic>
        <p:nvPicPr>
          <p:cNvPr id="2" name="Picture 1"/>
          <p:cNvPicPr>
            <a:picLocks noChangeAspect="1"/>
          </p:cNvPicPr>
          <p:nvPr/>
        </p:nvPicPr>
        <p:blipFill rotWithShape="1">
          <a:blip r:embed="rId3"/>
          <a:srcRect l="1957"/>
          <a:stretch/>
        </p:blipFill>
        <p:spPr>
          <a:xfrm>
            <a:off x="4299529" y="803764"/>
            <a:ext cx="4613023" cy="3505200"/>
          </a:xfrm>
          <a:prstGeom prst="rect">
            <a:avLst/>
          </a:prstGeom>
        </p:spPr>
      </p:pic>
    </p:spTree>
    <p:extLst>
      <p:ext uri="{BB962C8B-B14F-4D97-AF65-F5344CB8AC3E}">
        <p14:creationId xmlns:p14="http://schemas.microsoft.com/office/powerpoint/2010/main" val="2620539158"/>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0945" y="46213"/>
            <a:ext cx="9144000" cy="757551"/>
          </a:xfrm>
        </p:spPr>
        <p:txBody>
          <a:bodyPr/>
          <a:lstStyle/>
          <a:p>
            <a:r>
              <a:rPr lang="en-US" altLang="en-US" sz="1600" dirty="0"/>
              <a:t>Implement GRE</a:t>
            </a:r>
            <a:r>
              <a:rPr lang="en-US" altLang="en-US" dirty="0"/>
              <a:t/>
            </a:r>
            <a:br>
              <a:rPr lang="en-US" altLang="en-US" dirty="0"/>
            </a:br>
            <a:r>
              <a:rPr lang="en-US" altLang="en-US" dirty="0"/>
              <a:t>Packet Tracer - Configuring GRE</a:t>
            </a:r>
          </a:p>
        </p:txBody>
      </p:sp>
      <p:pic>
        <p:nvPicPr>
          <p:cNvPr id="6" name="Content Placeholder 5" descr="3.4.2.4 Packet Tracer - Configuring GRE.pdf - Mozilla Firefox">
            <a:extLst>
              <a:ext uri="{FF2B5EF4-FFF2-40B4-BE49-F238E27FC236}">
                <a16:creationId xmlns:a16="http://schemas.microsoft.com/office/drawing/2014/main" id="{BF51B524-3775-4205-B2C5-CA81D3F3D873}"/>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696781" y="914400"/>
            <a:ext cx="3112616" cy="3830471"/>
          </a:xfrm>
          <a:ln w="3175">
            <a:solidFill>
              <a:schemeClr val="tx1"/>
            </a:solidFill>
          </a:ln>
        </p:spPr>
      </p:pic>
    </p:spTree>
    <p:extLst>
      <p:ext uri="{BB962C8B-B14F-4D97-AF65-F5344CB8AC3E}">
        <p14:creationId xmlns:p14="http://schemas.microsoft.com/office/powerpoint/2010/main" val="1121412116"/>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0945" y="46213"/>
            <a:ext cx="9144000" cy="757551"/>
          </a:xfrm>
        </p:spPr>
        <p:txBody>
          <a:bodyPr/>
          <a:lstStyle/>
          <a:p>
            <a:r>
              <a:rPr lang="en-US" altLang="en-US" sz="1600" dirty="0"/>
              <a:t>Implement GRE</a:t>
            </a:r>
            <a:r>
              <a:rPr lang="en-US" altLang="en-US" dirty="0"/>
              <a:t/>
            </a:r>
            <a:br>
              <a:rPr lang="en-US" altLang="en-US" dirty="0"/>
            </a:br>
            <a:r>
              <a:rPr lang="en-US" altLang="en-US" dirty="0"/>
              <a:t>Packet Tracer - Troubleshooting GRE</a:t>
            </a:r>
          </a:p>
        </p:txBody>
      </p:sp>
      <p:pic>
        <p:nvPicPr>
          <p:cNvPr id="5" name="Content Placeholder 4" descr="3.4.2.5 Packet Tracer - Troubleshooting GRE.pdf - Mozilla Firefox">
            <a:extLst>
              <a:ext uri="{FF2B5EF4-FFF2-40B4-BE49-F238E27FC236}">
                <a16:creationId xmlns:a16="http://schemas.microsoft.com/office/drawing/2014/main" id="{299DA406-63F3-46CE-A622-332937C1BE8E}"/>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843282" y="941696"/>
            <a:ext cx="3196445" cy="3812274"/>
          </a:xfrm>
          <a:ln w="3175">
            <a:solidFill>
              <a:schemeClr val="tx1"/>
            </a:solidFill>
          </a:ln>
        </p:spPr>
      </p:pic>
    </p:spTree>
    <p:extLst>
      <p:ext uri="{BB962C8B-B14F-4D97-AF65-F5344CB8AC3E}">
        <p14:creationId xmlns:p14="http://schemas.microsoft.com/office/powerpoint/2010/main" val="227787156"/>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0945" y="46213"/>
            <a:ext cx="9144000" cy="757551"/>
          </a:xfrm>
        </p:spPr>
        <p:txBody>
          <a:bodyPr/>
          <a:lstStyle/>
          <a:p>
            <a:r>
              <a:rPr lang="en-US" altLang="en-US" sz="1600" dirty="0"/>
              <a:t>Implement GRE</a:t>
            </a:r>
            <a:r>
              <a:rPr lang="en-US" altLang="en-US" dirty="0"/>
              <a:t/>
            </a:r>
            <a:br>
              <a:rPr lang="en-US" altLang="en-US" dirty="0"/>
            </a:br>
            <a:r>
              <a:rPr lang="en-US" altLang="en-US" dirty="0"/>
              <a:t>Lab – Configuring a Point-to-Point GRE VPN Tunnel</a:t>
            </a:r>
          </a:p>
        </p:txBody>
      </p:sp>
      <p:pic>
        <p:nvPicPr>
          <p:cNvPr id="6" name="Content Placeholder 5" descr="3.4.2.6 Lab - Configuring a Point-to-Point GRE VPN Tunnel.pdf - Mozilla Firefox">
            <a:extLst>
              <a:ext uri="{FF2B5EF4-FFF2-40B4-BE49-F238E27FC236}">
                <a16:creationId xmlns:a16="http://schemas.microsoft.com/office/drawing/2014/main" id="{5825D718-21B7-4315-B7AB-37896450E695}"/>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557554" y="841612"/>
            <a:ext cx="3156310" cy="3839570"/>
          </a:xfrm>
          <a:ln w="3175">
            <a:solidFill>
              <a:schemeClr val="tx1"/>
            </a:solidFill>
          </a:ln>
        </p:spPr>
      </p:pic>
    </p:spTree>
    <p:extLst>
      <p:ext uri="{BB962C8B-B14F-4D97-AF65-F5344CB8AC3E}">
        <p14:creationId xmlns:p14="http://schemas.microsoft.com/office/powerpoint/2010/main" val="2755157238"/>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34"/>
          <p:cNvSpPr>
            <a:spLocks noGrp="1" noChangeArrowheads="1"/>
          </p:cNvSpPr>
          <p:nvPr>
            <p:ph idx="1"/>
          </p:nvPr>
        </p:nvSpPr>
        <p:spPr/>
        <p:txBody>
          <a:bodyPr/>
          <a:lstStyle/>
          <a:p>
            <a:pPr marL="0" indent="0">
              <a:spcBef>
                <a:spcPct val="30000"/>
              </a:spcBef>
              <a:buNone/>
            </a:pPr>
            <a:r>
              <a:rPr lang="en-US" dirty="0"/>
              <a:t>What activities are associated with this chapter?</a:t>
            </a:r>
            <a:endParaRPr lang="en-US" dirty="0">
              <a:solidFill>
                <a:srgbClr val="00B0F0"/>
              </a:solidFill>
            </a:endParaRPr>
          </a:p>
          <a:p>
            <a:pPr marL="0" indent="0">
              <a:spcBef>
                <a:spcPct val="30000"/>
              </a:spcBef>
              <a:buNone/>
            </a:pPr>
            <a:endParaRPr lang="en-US" dirty="0"/>
          </a:p>
          <a:p>
            <a:pPr marL="89297" indent="0">
              <a:spcBef>
                <a:spcPct val="30000"/>
              </a:spcBef>
              <a:buNone/>
            </a:pPr>
            <a:endParaRPr lang="en-US" dirty="0"/>
          </a:p>
          <a:p>
            <a:pPr marL="89297" indent="0">
              <a:spcBef>
                <a:spcPct val="30000"/>
              </a:spcBef>
              <a:buNone/>
            </a:pPr>
            <a:endParaRPr lang="en-US" dirty="0"/>
          </a:p>
        </p:txBody>
      </p:sp>
      <p:sp>
        <p:nvSpPr>
          <p:cNvPr id="6146" name="Rectangle 33"/>
          <p:cNvSpPr>
            <a:spLocks noGrp="1" noChangeArrowheads="1"/>
          </p:cNvSpPr>
          <p:nvPr>
            <p:ph type="title"/>
          </p:nvPr>
        </p:nvSpPr>
        <p:spPr/>
        <p:txBody>
          <a:bodyPr/>
          <a:lstStyle/>
          <a:p>
            <a:pPr eaLnBrk="1" hangingPunct="1"/>
            <a:r>
              <a:rPr lang="en-US" dirty="0"/>
              <a:t>Chapter 3: Activities</a:t>
            </a:r>
          </a:p>
        </p:txBody>
      </p:sp>
      <p:graphicFrame>
        <p:nvGraphicFramePr>
          <p:cNvPr id="7" name="Content Placeholder 3"/>
          <p:cNvGraphicFramePr>
            <a:graphicFrameLocks/>
          </p:cNvGraphicFramePr>
          <p:nvPr>
            <p:extLst>
              <p:ext uri="{D42A27DB-BD31-4B8C-83A1-F6EECF244321}">
                <p14:modId xmlns:p14="http://schemas.microsoft.com/office/powerpoint/2010/main" val="2063694328"/>
              </p:ext>
            </p:extLst>
          </p:nvPr>
        </p:nvGraphicFramePr>
        <p:xfrm>
          <a:off x="250033" y="1128813"/>
          <a:ext cx="8319971" cy="3259388"/>
        </p:xfrm>
        <a:graphic>
          <a:graphicData uri="http://schemas.openxmlformats.org/drawingml/2006/table">
            <a:tbl>
              <a:tblPr firstRow="1" bandRow="1">
                <a:tableStyleId>{5C22544A-7EE6-4342-B048-85BDC9FD1C3A}</a:tableStyleId>
              </a:tblPr>
              <a:tblGrid>
                <a:gridCol w="1142164">
                  <a:extLst>
                    <a:ext uri="{9D8B030D-6E8A-4147-A177-3AD203B41FA5}">
                      <a16:colId xmlns:a16="http://schemas.microsoft.com/office/drawing/2014/main" val="20001"/>
                    </a:ext>
                  </a:extLst>
                </a:gridCol>
                <a:gridCol w="1878178">
                  <a:extLst>
                    <a:ext uri="{9D8B030D-6E8A-4147-A177-3AD203B41FA5}">
                      <a16:colId xmlns:a16="http://schemas.microsoft.com/office/drawing/2014/main" val="3156509146"/>
                    </a:ext>
                  </a:extLst>
                </a:gridCol>
                <a:gridCol w="4057611">
                  <a:extLst>
                    <a:ext uri="{9D8B030D-6E8A-4147-A177-3AD203B41FA5}">
                      <a16:colId xmlns:a16="http://schemas.microsoft.com/office/drawing/2014/main" val="20002"/>
                    </a:ext>
                  </a:extLst>
                </a:gridCol>
                <a:gridCol w="1242018">
                  <a:extLst>
                    <a:ext uri="{9D8B030D-6E8A-4147-A177-3AD203B41FA5}">
                      <a16:colId xmlns:a16="http://schemas.microsoft.com/office/drawing/2014/main" val="20003"/>
                    </a:ext>
                  </a:extLst>
                </a:gridCol>
              </a:tblGrid>
              <a:tr h="286347">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200" dirty="0"/>
                        <a:t>Page #</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200" dirty="0"/>
                        <a:t>Activity Type</a:t>
                      </a:r>
                    </a:p>
                  </a:txBody>
                  <a:tcPr marL="68580" marR="68580" marT="34290" marB="34290" anchor="ctr"/>
                </a:tc>
                <a:tc>
                  <a:txBody>
                    <a:bodyPr/>
                    <a:lstStyle/>
                    <a:p>
                      <a:r>
                        <a:rPr lang="en-US" sz="1200" dirty="0"/>
                        <a:t>Activity Name</a:t>
                      </a:r>
                    </a:p>
                  </a:txBody>
                  <a:tcPr marL="68580" marR="68580" marT="34290" marB="34290" anchor="ctr"/>
                </a:tc>
                <a:tc>
                  <a:txBody>
                    <a:bodyPr/>
                    <a:lstStyle/>
                    <a:p>
                      <a:r>
                        <a:rPr lang="en-US" sz="1200" dirty="0"/>
                        <a:t>Optional?</a:t>
                      </a:r>
                    </a:p>
                  </a:txBody>
                  <a:tcPr marL="68580" marR="68580" marT="34290" marB="34290" anchor="ctr"/>
                </a:tc>
                <a:extLst>
                  <a:ext uri="{0D108BD9-81ED-4DB2-BD59-A6C34878D82A}">
                    <a16:rowId xmlns:a16="http://schemas.microsoft.com/office/drawing/2014/main" val="10000"/>
                  </a:ext>
                </a:extLst>
              </a:tr>
              <a:tr h="292629">
                <a:tc>
                  <a:txBody>
                    <a:bodyPr/>
                    <a:lstStyle/>
                    <a:p>
                      <a:pPr algn="ctr"/>
                      <a:r>
                        <a:rPr lang="en-US" sz="1100" dirty="0">
                          <a:effectLst/>
                          <a:latin typeface="+mn-lt"/>
                        </a:rPr>
                        <a:t>3.4.2.4</a:t>
                      </a:r>
                      <a:endParaRPr lang="en-US" sz="1100" dirty="0">
                        <a:solidFill>
                          <a:schemeClr val="tx1"/>
                        </a:solidFill>
                        <a:latin typeface="+mn-lt"/>
                      </a:endParaRPr>
                    </a:p>
                  </a:txBody>
                  <a:tcPr anchor="ctr"/>
                </a:tc>
                <a:tc>
                  <a:txBody>
                    <a:bodyPr/>
                    <a:lstStyle/>
                    <a:p>
                      <a:pPr algn="l" rtl="0" fontAlgn="t"/>
                      <a:r>
                        <a:rPr lang="en-US" sz="1100" dirty="0">
                          <a:effectLst/>
                          <a:latin typeface="+mn-lt"/>
                        </a:rPr>
                        <a:t>Packet Tracer</a:t>
                      </a:r>
                    </a:p>
                  </a:txBody>
                  <a:tcPr marL="28575" marR="28575" marT="0" marB="0"/>
                </a:tc>
                <a:tc>
                  <a:txBody>
                    <a:bodyPr/>
                    <a:lstStyle/>
                    <a:p>
                      <a:pPr algn="l" rtl="0" fontAlgn="t"/>
                      <a:r>
                        <a:rPr lang="en-US" sz="1100" dirty="0">
                          <a:effectLst/>
                          <a:latin typeface="+mn-lt"/>
                        </a:rPr>
                        <a:t>Configuring GRE</a:t>
                      </a:r>
                    </a:p>
                  </a:txBody>
                  <a:tcPr marL="28575" marR="28575" marT="0" marB="0"/>
                </a:tc>
                <a:tc>
                  <a:txBody>
                    <a:bodyPr/>
                    <a:lstStyle/>
                    <a:p>
                      <a:r>
                        <a:rPr lang="en-US" sz="1100" dirty="0" smtClean="0">
                          <a:solidFill>
                            <a:schemeClr val="tx1"/>
                          </a:solidFill>
                          <a:latin typeface="+mn-lt"/>
                        </a:rPr>
                        <a:t>Recommended</a:t>
                      </a:r>
                      <a:endParaRPr lang="en-US" sz="1100" dirty="0">
                        <a:solidFill>
                          <a:schemeClr val="tx1"/>
                        </a:solidFill>
                        <a:latin typeface="+mn-lt"/>
                      </a:endParaRPr>
                    </a:p>
                  </a:txBody>
                  <a:tcPr anchor="ctr"/>
                </a:tc>
                <a:extLst>
                  <a:ext uri="{0D108BD9-81ED-4DB2-BD59-A6C34878D82A}">
                    <a16:rowId xmlns:a16="http://schemas.microsoft.com/office/drawing/2014/main" val="10001"/>
                  </a:ext>
                </a:extLst>
              </a:tr>
              <a:tr h="292629">
                <a:tc>
                  <a:txBody>
                    <a:bodyPr/>
                    <a:lstStyle/>
                    <a:p>
                      <a:pPr algn="ctr"/>
                      <a:r>
                        <a:rPr lang="en-US" sz="1100" dirty="0">
                          <a:effectLst/>
                          <a:latin typeface="+mn-lt"/>
                        </a:rPr>
                        <a:t>3.4.2.5</a:t>
                      </a:r>
                      <a:endParaRPr lang="en-US" sz="1100" dirty="0">
                        <a:solidFill>
                          <a:schemeClr val="tx1"/>
                        </a:solidFill>
                        <a:latin typeface="+mn-lt"/>
                      </a:endParaRPr>
                    </a:p>
                  </a:txBody>
                  <a:tcPr anchor="ctr"/>
                </a:tc>
                <a:tc>
                  <a:txBody>
                    <a:bodyPr/>
                    <a:lstStyle/>
                    <a:p>
                      <a:pPr algn="l" rtl="0" fontAlgn="t"/>
                      <a:r>
                        <a:rPr lang="en-US" sz="1100" dirty="0">
                          <a:effectLst/>
                          <a:latin typeface="+mn-lt"/>
                        </a:rPr>
                        <a:t>Packet Tracer</a:t>
                      </a:r>
                    </a:p>
                  </a:txBody>
                  <a:tcPr marL="28575" marR="28575" marT="0" marB="0"/>
                </a:tc>
                <a:tc>
                  <a:txBody>
                    <a:bodyPr/>
                    <a:lstStyle/>
                    <a:p>
                      <a:pPr algn="l" rtl="0" fontAlgn="t"/>
                      <a:r>
                        <a:rPr lang="en-US" sz="1100" dirty="0">
                          <a:effectLst/>
                          <a:latin typeface="+mn-lt"/>
                        </a:rPr>
                        <a:t>Troubleshooting GRE</a:t>
                      </a:r>
                    </a:p>
                  </a:txBody>
                  <a:tcPr marL="28575" marR="28575" marT="0" marB="0"/>
                </a:tc>
                <a:tc>
                  <a:txBody>
                    <a:bodyPr/>
                    <a:lstStyle/>
                    <a:p>
                      <a:r>
                        <a:rPr lang="en-US" sz="1100" dirty="0" smtClean="0">
                          <a:solidFill>
                            <a:schemeClr val="tx1"/>
                          </a:solidFill>
                          <a:latin typeface="+mn-lt"/>
                        </a:rPr>
                        <a:t>Recommended</a:t>
                      </a:r>
                      <a:endParaRPr lang="en-US" sz="1100" dirty="0">
                        <a:solidFill>
                          <a:schemeClr val="tx1"/>
                        </a:solidFill>
                        <a:latin typeface="+mn-lt"/>
                      </a:endParaRPr>
                    </a:p>
                  </a:txBody>
                  <a:tcPr anchor="ctr"/>
                </a:tc>
                <a:extLst>
                  <a:ext uri="{0D108BD9-81ED-4DB2-BD59-A6C34878D82A}">
                    <a16:rowId xmlns:a16="http://schemas.microsoft.com/office/drawing/2014/main" val="10002"/>
                  </a:ext>
                </a:extLst>
              </a:tr>
              <a:tr h="292629">
                <a:tc>
                  <a:txBody>
                    <a:bodyPr/>
                    <a:lstStyle/>
                    <a:p>
                      <a:pPr algn="ctr"/>
                      <a:r>
                        <a:rPr lang="en-US" sz="1100" dirty="0">
                          <a:effectLst/>
                          <a:latin typeface="+mn-lt"/>
                        </a:rPr>
                        <a:t>3.4.2.6</a:t>
                      </a:r>
                      <a:endParaRPr lang="en-US" sz="1100" dirty="0">
                        <a:solidFill>
                          <a:schemeClr val="tx1"/>
                        </a:solidFill>
                        <a:latin typeface="+mn-lt"/>
                      </a:endParaRPr>
                    </a:p>
                  </a:txBody>
                  <a:tcPr anchor="ctr"/>
                </a:tc>
                <a:tc>
                  <a:txBody>
                    <a:bodyPr/>
                    <a:lstStyle/>
                    <a:p>
                      <a:pPr algn="l" rtl="0" fontAlgn="t"/>
                      <a:r>
                        <a:rPr lang="en-US" sz="1100" dirty="0">
                          <a:effectLst/>
                          <a:latin typeface="+mn-lt"/>
                        </a:rPr>
                        <a:t>Lab</a:t>
                      </a:r>
                    </a:p>
                  </a:txBody>
                  <a:tcPr marL="28575" marR="28575" marT="0" marB="0"/>
                </a:tc>
                <a:tc>
                  <a:txBody>
                    <a:bodyPr/>
                    <a:lstStyle/>
                    <a:p>
                      <a:pPr algn="l" rtl="0" fontAlgn="t"/>
                      <a:r>
                        <a:rPr lang="en-US" sz="1100" dirty="0">
                          <a:effectLst/>
                          <a:latin typeface="+mn-lt"/>
                        </a:rPr>
                        <a:t>Configuring a Point-to-Point GRE VPN Tunnel</a:t>
                      </a:r>
                    </a:p>
                  </a:txBody>
                  <a:tcPr marL="28575" marR="28575" marT="0" marB="0"/>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latin typeface="+mn-lt"/>
                        </a:rPr>
                        <a:t>Optional</a:t>
                      </a:r>
                      <a:endParaRPr lang="en-US" sz="1100" dirty="0">
                        <a:solidFill>
                          <a:schemeClr val="tx1"/>
                        </a:solidFill>
                        <a:latin typeface="+mn-lt"/>
                      </a:endParaRPr>
                    </a:p>
                  </a:txBody>
                  <a:tcPr anchor="ctr"/>
                </a:tc>
                <a:extLst>
                  <a:ext uri="{0D108BD9-81ED-4DB2-BD59-A6C34878D82A}">
                    <a16:rowId xmlns:a16="http://schemas.microsoft.com/office/drawing/2014/main" val="10003"/>
                  </a:ext>
                </a:extLst>
              </a:tr>
              <a:tr h="292629">
                <a:tc>
                  <a:txBody>
                    <a:bodyPr/>
                    <a:lstStyle/>
                    <a:p>
                      <a:pPr algn="ctr"/>
                      <a:r>
                        <a:rPr lang="en-US" sz="1100" dirty="0">
                          <a:effectLst/>
                          <a:latin typeface="+mn-lt"/>
                        </a:rPr>
                        <a:t>3.5.2.4</a:t>
                      </a:r>
                      <a:endParaRPr lang="en-US" sz="1100" dirty="0">
                        <a:solidFill>
                          <a:schemeClr val="tx1"/>
                        </a:solidFill>
                        <a:latin typeface="+mn-lt"/>
                      </a:endParaRPr>
                    </a:p>
                  </a:txBody>
                  <a:tcPr anchor="ctr"/>
                </a:tc>
                <a:tc>
                  <a:txBody>
                    <a:bodyPr/>
                    <a:lstStyle/>
                    <a:p>
                      <a:pPr algn="l" rtl="0" fontAlgn="t"/>
                      <a:r>
                        <a:rPr lang="en-US" sz="1100" dirty="0">
                          <a:effectLst/>
                          <a:latin typeface="+mn-lt"/>
                        </a:rPr>
                        <a:t>Interactive Activity</a:t>
                      </a:r>
                    </a:p>
                  </a:txBody>
                  <a:tcPr marL="28575" marR="28575" marT="0" marB="0"/>
                </a:tc>
                <a:tc>
                  <a:txBody>
                    <a:bodyPr/>
                    <a:lstStyle/>
                    <a:p>
                      <a:pPr algn="l" rtl="0" fontAlgn="t"/>
                      <a:r>
                        <a:rPr lang="en-US" sz="1100" dirty="0">
                          <a:effectLst/>
                          <a:latin typeface="+mn-lt"/>
                        </a:rPr>
                        <a:t>Identify BGP Terminology and Designs</a:t>
                      </a:r>
                    </a:p>
                  </a:txBody>
                  <a:tcPr marL="28575" marR="28575" marT="0" marB="0"/>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mn-lt"/>
                        </a:rPr>
                        <a:t>Recommended</a:t>
                      </a:r>
                    </a:p>
                  </a:txBody>
                  <a:tcPr anchor="ctr"/>
                </a:tc>
                <a:extLst>
                  <a:ext uri="{0D108BD9-81ED-4DB2-BD59-A6C34878D82A}">
                    <a16:rowId xmlns:a16="http://schemas.microsoft.com/office/drawing/2014/main" val="10004"/>
                  </a:ext>
                </a:extLst>
              </a:tr>
              <a:tr h="292629">
                <a:tc>
                  <a:txBody>
                    <a:bodyPr/>
                    <a:lstStyle/>
                    <a:p>
                      <a:pPr algn="ctr"/>
                      <a:r>
                        <a:rPr lang="en-US" sz="1100" dirty="0">
                          <a:effectLst/>
                          <a:latin typeface="+mn-lt"/>
                        </a:rPr>
                        <a:t>3.5.3.3</a:t>
                      </a:r>
                      <a:endParaRPr lang="en-US" sz="1100" dirty="0">
                        <a:solidFill>
                          <a:schemeClr val="tx1"/>
                        </a:solidFill>
                        <a:latin typeface="+mn-lt"/>
                      </a:endParaRPr>
                    </a:p>
                  </a:txBody>
                  <a:tcPr anchor="ctr"/>
                </a:tc>
                <a:tc>
                  <a:txBody>
                    <a:bodyPr/>
                    <a:lstStyle/>
                    <a:p>
                      <a:pPr algn="l" rtl="0" fontAlgn="t"/>
                      <a:r>
                        <a:rPr lang="en-US" sz="1100" dirty="0">
                          <a:effectLst/>
                          <a:latin typeface="+mn-lt"/>
                        </a:rPr>
                        <a:t>Syntax Checker</a:t>
                      </a:r>
                    </a:p>
                  </a:txBody>
                  <a:tcPr marL="28575" marR="28575" marT="0" marB="0"/>
                </a:tc>
                <a:tc>
                  <a:txBody>
                    <a:bodyPr/>
                    <a:lstStyle/>
                    <a:p>
                      <a:pPr algn="l" rtl="0" fontAlgn="t"/>
                      <a:r>
                        <a:rPr lang="en-US" sz="1100" dirty="0">
                          <a:effectLst/>
                          <a:latin typeface="+mn-lt"/>
                        </a:rPr>
                        <a:t>Configure and Verify eBGP</a:t>
                      </a:r>
                    </a:p>
                  </a:txBody>
                  <a:tcPr marL="28575" marR="28575" marT="0" marB="0"/>
                </a:tc>
                <a:tc>
                  <a:txBody>
                    <a:bodyPr/>
                    <a:lstStyle/>
                    <a:p>
                      <a:r>
                        <a:rPr lang="en-US" sz="1100" dirty="0">
                          <a:solidFill>
                            <a:schemeClr val="tx1"/>
                          </a:solidFill>
                          <a:latin typeface="+mn-lt"/>
                        </a:rPr>
                        <a:t>Recommended</a:t>
                      </a:r>
                    </a:p>
                  </a:txBody>
                  <a:tcPr anchor="ctr"/>
                </a:tc>
                <a:extLst>
                  <a:ext uri="{0D108BD9-81ED-4DB2-BD59-A6C34878D82A}">
                    <a16:rowId xmlns:a16="http://schemas.microsoft.com/office/drawing/2014/main" val="10005"/>
                  </a:ext>
                </a:extLst>
              </a:tr>
              <a:tr h="292629">
                <a:tc>
                  <a:txBody>
                    <a:bodyPr/>
                    <a:lstStyle/>
                    <a:p>
                      <a:pPr algn="ctr"/>
                      <a:r>
                        <a:rPr lang="en-US" sz="1100" dirty="0">
                          <a:effectLst/>
                          <a:latin typeface="+mn-lt"/>
                        </a:rPr>
                        <a:t>3.5.3.4</a:t>
                      </a:r>
                      <a:endParaRPr lang="en-US" sz="1100" dirty="0">
                        <a:solidFill>
                          <a:schemeClr val="tx1"/>
                        </a:solidFill>
                        <a:latin typeface="+mn-lt"/>
                      </a:endParaRPr>
                    </a:p>
                  </a:txBody>
                  <a:tcPr anchor="ctr"/>
                </a:tc>
                <a:tc>
                  <a:txBody>
                    <a:bodyPr/>
                    <a:lstStyle/>
                    <a:p>
                      <a:pPr algn="l" rtl="0" fontAlgn="t"/>
                      <a:r>
                        <a:rPr lang="en-US" sz="1100" dirty="0">
                          <a:effectLst/>
                          <a:latin typeface="+mn-lt"/>
                        </a:rPr>
                        <a:t>PacketTracer</a:t>
                      </a:r>
                    </a:p>
                  </a:txBody>
                  <a:tcPr marL="28575" marR="28575" marT="0" marB="0"/>
                </a:tc>
                <a:tc>
                  <a:txBody>
                    <a:bodyPr/>
                    <a:lstStyle/>
                    <a:p>
                      <a:pPr algn="l" rtl="0" fontAlgn="t"/>
                      <a:r>
                        <a:rPr lang="en-US" sz="1100" dirty="0">
                          <a:effectLst/>
                          <a:latin typeface="+mn-lt"/>
                        </a:rPr>
                        <a:t>Configure and Verify eBGP</a:t>
                      </a:r>
                    </a:p>
                  </a:txBody>
                  <a:tcPr marL="28575" marR="28575" marT="0" marB="0"/>
                </a:tc>
                <a:tc>
                  <a:txBody>
                    <a:bodyPr/>
                    <a:lstStyle/>
                    <a:p>
                      <a:r>
                        <a:rPr lang="en-US" sz="1100" dirty="0">
                          <a:solidFill>
                            <a:schemeClr val="tx1"/>
                          </a:solidFill>
                          <a:latin typeface="+mn-lt"/>
                        </a:rPr>
                        <a:t>Optional</a:t>
                      </a:r>
                    </a:p>
                  </a:txBody>
                  <a:tcPr anchor="ctr"/>
                </a:tc>
                <a:extLst>
                  <a:ext uri="{0D108BD9-81ED-4DB2-BD59-A6C34878D82A}">
                    <a16:rowId xmlns:a16="http://schemas.microsoft.com/office/drawing/2014/main" val="10006"/>
                  </a:ext>
                </a:extLst>
              </a:tr>
              <a:tr h="292629">
                <a:tc>
                  <a:txBody>
                    <a:bodyPr/>
                    <a:lstStyle/>
                    <a:p>
                      <a:pPr algn="ctr"/>
                      <a:r>
                        <a:rPr lang="en-US" sz="1100" dirty="0">
                          <a:effectLst/>
                          <a:latin typeface="+mn-lt"/>
                        </a:rPr>
                        <a:t>3.5.3.5</a:t>
                      </a:r>
                      <a:endParaRPr lang="en-US" sz="1100" dirty="0">
                        <a:solidFill>
                          <a:schemeClr val="tx1"/>
                        </a:solidFill>
                        <a:latin typeface="+mn-lt"/>
                      </a:endParaRPr>
                    </a:p>
                  </a:txBody>
                  <a:tcPr anchor="ctr"/>
                </a:tc>
                <a:tc>
                  <a:txBody>
                    <a:bodyPr/>
                    <a:lstStyle/>
                    <a:p>
                      <a:pPr algn="l" rtl="0" fontAlgn="t"/>
                      <a:r>
                        <a:rPr lang="en-US" sz="1100" dirty="0">
                          <a:effectLst/>
                          <a:latin typeface="+mn-lt"/>
                        </a:rPr>
                        <a:t>Lab</a:t>
                      </a:r>
                    </a:p>
                  </a:txBody>
                  <a:tcPr marL="28575" marR="28575" marT="0" marB="0"/>
                </a:tc>
                <a:tc>
                  <a:txBody>
                    <a:bodyPr/>
                    <a:lstStyle/>
                    <a:p>
                      <a:pPr algn="l" rtl="0" fontAlgn="t"/>
                      <a:r>
                        <a:rPr lang="en-US" sz="1100" dirty="0">
                          <a:effectLst/>
                          <a:latin typeface="+mn-lt"/>
                        </a:rPr>
                        <a:t>Configure and Verify eBGP</a:t>
                      </a:r>
                    </a:p>
                  </a:txBody>
                  <a:tcPr marL="28575" marR="28575" marT="0" marB="0"/>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mn-lt"/>
                        </a:rPr>
                        <a:t>Recommended</a:t>
                      </a:r>
                    </a:p>
                  </a:txBody>
                  <a:tcPr anchor="ctr"/>
                </a:tc>
                <a:extLst>
                  <a:ext uri="{0D108BD9-81ED-4DB2-BD59-A6C34878D82A}">
                    <a16:rowId xmlns:a16="http://schemas.microsoft.com/office/drawing/2014/main" val="10007"/>
                  </a:ext>
                </a:extLst>
              </a:tr>
              <a:tr h="339380">
                <a:tc>
                  <a:txBody>
                    <a:bodyPr/>
                    <a:lstStyle/>
                    <a:p>
                      <a:pPr algn="ctr"/>
                      <a:r>
                        <a:rPr lang="en-US" sz="1100" dirty="0">
                          <a:effectLst/>
                          <a:latin typeface="+mn-lt"/>
                        </a:rPr>
                        <a:t>3.6.1.1</a:t>
                      </a:r>
                      <a:endParaRPr lang="en-US" sz="1100" dirty="0">
                        <a:solidFill>
                          <a:schemeClr val="tx1"/>
                        </a:solidFill>
                        <a:latin typeface="+mn-lt"/>
                      </a:endParaRPr>
                    </a:p>
                  </a:txBody>
                  <a:tcPr anchor="ctr"/>
                </a:tc>
                <a:tc>
                  <a:txBody>
                    <a:bodyPr/>
                    <a:lstStyle/>
                    <a:p>
                      <a:pPr algn="l" rtl="0" fontAlgn="t"/>
                      <a:r>
                        <a:rPr lang="en-US" sz="1100" dirty="0">
                          <a:effectLst/>
                          <a:latin typeface="+mn-lt"/>
                        </a:rPr>
                        <a:t>Class Activity</a:t>
                      </a:r>
                    </a:p>
                  </a:txBody>
                  <a:tcPr marL="28575" marR="28575" marT="0" marB="0"/>
                </a:tc>
                <a:tc>
                  <a:txBody>
                    <a:bodyPr/>
                    <a:lstStyle/>
                    <a:p>
                      <a:pPr algn="l" rtl="0" fontAlgn="t"/>
                      <a:r>
                        <a:rPr lang="en-US" sz="1100" dirty="0">
                          <a:effectLst/>
                          <a:latin typeface="+mn-lt"/>
                        </a:rPr>
                        <a:t>VPN Planning Design</a:t>
                      </a:r>
                    </a:p>
                  </a:txBody>
                  <a:tcPr marL="28575" marR="28575" marT="0" marB="0"/>
                </a:tc>
                <a:tc>
                  <a:txBody>
                    <a:bodyPr/>
                    <a:lstStyle/>
                    <a:p>
                      <a:r>
                        <a:rPr lang="en-US" sz="1100" dirty="0">
                          <a:solidFill>
                            <a:schemeClr val="tx1"/>
                          </a:solidFill>
                          <a:latin typeface="+mn-lt"/>
                        </a:rPr>
                        <a:t>Optional</a:t>
                      </a:r>
                    </a:p>
                  </a:txBody>
                  <a:tcPr anchor="ctr"/>
                </a:tc>
                <a:extLst>
                  <a:ext uri="{0D108BD9-81ED-4DB2-BD59-A6C34878D82A}">
                    <a16:rowId xmlns:a16="http://schemas.microsoft.com/office/drawing/2014/main" val="10008"/>
                  </a:ext>
                </a:extLst>
              </a:tr>
              <a:tr h="292629">
                <a:tc>
                  <a:txBody>
                    <a:bodyPr/>
                    <a:lstStyle/>
                    <a:p>
                      <a:pPr algn="ctr"/>
                      <a:r>
                        <a:rPr lang="en-US" sz="1100" dirty="0">
                          <a:effectLst/>
                          <a:latin typeface="+mn-lt"/>
                        </a:rPr>
                        <a:t>3.6.1.2</a:t>
                      </a:r>
                      <a:endParaRPr lang="en-US" sz="1100" dirty="0">
                        <a:solidFill>
                          <a:schemeClr val="tx1"/>
                        </a:solidFill>
                        <a:latin typeface="+mn-lt"/>
                      </a:endParaRPr>
                    </a:p>
                  </a:txBody>
                  <a:tcPr anchor="ctr"/>
                </a:tc>
                <a:tc>
                  <a:txBody>
                    <a:bodyPr/>
                    <a:lstStyle/>
                    <a:p>
                      <a:pPr algn="l" rtl="0" fontAlgn="t"/>
                      <a:r>
                        <a:rPr lang="en-US" sz="1100" dirty="0">
                          <a:effectLst/>
                          <a:latin typeface="+mn-lt"/>
                        </a:rPr>
                        <a:t>Packet Tracer</a:t>
                      </a:r>
                    </a:p>
                  </a:txBody>
                  <a:tcPr marL="28575" marR="28575" marT="0" marB="0"/>
                </a:tc>
                <a:tc>
                  <a:txBody>
                    <a:bodyPr/>
                    <a:lstStyle/>
                    <a:p>
                      <a:pPr algn="l" rtl="0" fontAlgn="t"/>
                      <a:r>
                        <a:rPr lang="en-US" sz="1100" dirty="0">
                          <a:effectLst/>
                          <a:latin typeface="+mn-lt"/>
                        </a:rPr>
                        <a:t>Skills Integration Challenge</a:t>
                      </a:r>
                    </a:p>
                  </a:txBody>
                  <a:tcPr marL="28575" marR="28575" marT="0" marB="0"/>
                </a:tc>
                <a:tc>
                  <a:txBody>
                    <a:bodyPr/>
                    <a:lstStyle/>
                    <a:p>
                      <a:r>
                        <a:rPr lang="en-US" sz="1100" dirty="0">
                          <a:solidFill>
                            <a:schemeClr val="tx1"/>
                          </a:solidFill>
                          <a:latin typeface="+mn-lt"/>
                        </a:rPr>
                        <a:t>Recommended</a:t>
                      </a:r>
                    </a:p>
                  </a:txBody>
                  <a:tcPr anchor="ctr"/>
                </a:tc>
                <a:extLst>
                  <a:ext uri="{0D108BD9-81ED-4DB2-BD59-A6C34878D82A}">
                    <a16:rowId xmlns:a16="http://schemas.microsoft.com/office/drawing/2014/main" val="2582900979"/>
                  </a:ext>
                </a:extLst>
              </a:tr>
              <a:tr h="292629">
                <a:tc>
                  <a:txBody>
                    <a:bodyPr/>
                    <a:lstStyle/>
                    <a:p>
                      <a:pPr algn="ctr"/>
                      <a:r>
                        <a:rPr lang="en-US" sz="1100" dirty="0">
                          <a:solidFill>
                            <a:schemeClr val="tx1"/>
                          </a:solidFill>
                          <a:latin typeface="+mn-lt"/>
                        </a:rPr>
                        <a:t>3.6.1.3</a:t>
                      </a:r>
                    </a:p>
                  </a:txBody>
                  <a:tcPr anchor="ctr"/>
                </a:tc>
                <a:tc>
                  <a:txBody>
                    <a:bodyPr/>
                    <a:lstStyle/>
                    <a:p>
                      <a:pPr algn="l" rtl="0" fontAlgn="t"/>
                      <a:r>
                        <a:rPr lang="en-US" sz="1100" dirty="0">
                          <a:effectLst/>
                          <a:latin typeface="+mn-lt"/>
                        </a:rPr>
                        <a:t>Lab</a:t>
                      </a:r>
                    </a:p>
                  </a:txBody>
                  <a:tcPr marL="28575" marR="28575" marT="0" marB="0"/>
                </a:tc>
                <a:tc>
                  <a:txBody>
                    <a:bodyPr/>
                    <a:lstStyle/>
                    <a:p>
                      <a:pPr algn="l" rtl="0" fontAlgn="t"/>
                      <a:r>
                        <a:rPr lang="en-US" sz="1100" dirty="0">
                          <a:effectLst/>
                          <a:latin typeface="+mn-lt"/>
                        </a:rPr>
                        <a:t>Configure a Branch Connection</a:t>
                      </a:r>
                    </a:p>
                  </a:txBody>
                  <a:tcPr marL="28575" marR="28575" marT="0" marB="0"/>
                </a:tc>
                <a:tc>
                  <a:txBody>
                    <a:bodyPr/>
                    <a:lstStyle/>
                    <a:p>
                      <a:r>
                        <a:rPr lang="en-US" sz="1100" dirty="0" smtClean="0">
                          <a:solidFill>
                            <a:schemeClr val="tx1"/>
                          </a:solidFill>
                          <a:latin typeface="+mn-lt"/>
                        </a:rPr>
                        <a:t>Optional</a:t>
                      </a:r>
                      <a:endParaRPr lang="en-US" sz="1100" dirty="0">
                        <a:solidFill>
                          <a:schemeClr val="tx1"/>
                        </a:solidFill>
                        <a:latin typeface="+mn-lt"/>
                      </a:endParaRPr>
                    </a:p>
                  </a:txBody>
                  <a:tcPr anchor="ctr"/>
                </a:tc>
                <a:extLst>
                  <a:ext uri="{0D108BD9-81ED-4DB2-BD59-A6C34878D82A}">
                    <a16:rowId xmlns:a16="http://schemas.microsoft.com/office/drawing/2014/main" val="2934721160"/>
                  </a:ext>
                </a:extLst>
              </a:tr>
            </a:tbl>
          </a:graphicData>
        </a:graphic>
      </p:graphicFrame>
      <p:sp>
        <p:nvSpPr>
          <p:cNvPr id="8" name="Rectangle 34"/>
          <p:cNvSpPr txBox="1">
            <a:spLocks noChangeArrowheads="1"/>
          </p:cNvSpPr>
          <p:nvPr/>
        </p:nvSpPr>
        <p:spPr bwMode="auto">
          <a:xfrm>
            <a:off x="1349019" y="4494821"/>
            <a:ext cx="6121997" cy="269247"/>
          </a:xfrm>
          <a:prstGeom prst="rect">
            <a:avLst/>
          </a:prstGeom>
          <a:ln/>
          <a:extLst>
            <a:ext uri="{FAA26D3D-D897-4be2-8F04-BA451C77F1D7}">
              <ma14:placeholderFlag xmlns:ma14="http://schemas.microsoft.com/office/mac/drawingml/2011/main" xmlns="" val="1"/>
            </a:ext>
          </a:extLst>
        </p:spPr>
        <p:style>
          <a:lnRef idx="0">
            <a:schemeClr val="accent5"/>
          </a:lnRef>
          <a:fillRef idx="3">
            <a:schemeClr val="accent5"/>
          </a:fillRef>
          <a:effectRef idx="3">
            <a:schemeClr val="accent5"/>
          </a:effectRef>
          <a:fontRef idx="minor">
            <a:schemeClr val="lt1"/>
          </a:fontRef>
        </p:style>
        <p:txBody>
          <a:bodyPr vert="horz" wrap="square" lIns="61593" tIns="30796" rIns="61593" bIns="30796" numCol="1" anchor="t" anchorCtr="0" compatLnSpc="1">
            <a:prstTxWarp prst="textNoShape">
              <a:avLst/>
            </a:prstTxWarp>
          </a:bodyPr>
          <a:lstStyle>
            <a:lvl1pPr marL="236538" indent="-236538" algn="l" defTabSz="814388" rtl="0" eaLnBrk="0" fontAlgn="base" hangingPunct="0">
              <a:lnSpc>
                <a:spcPct val="95000"/>
              </a:lnSpc>
              <a:spcBef>
                <a:spcPct val="50000"/>
              </a:spcBef>
              <a:spcAft>
                <a:spcPct val="0"/>
              </a:spcAft>
              <a:buClr>
                <a:srgbClr val="708CA1"/>
              </a:buClr>
              <a:buFont typeface="Wingdings" charset="0"/>
              <a:buChar char="§"/>
              <a:defRPr sz="2400">
                <a:solidFill>
                  <a:schemeClr val="tx1"/>
                </a:solidFill>
                <a:latin typeface="+mn-lt"/>
                <a:ea typeface="ＭＳ Ｐゴシック" charset="0"/>
                <a:cs typeface="ＭＳ Ｐゴシック" charset="0"/>
              </a:defRPr>
            </a:lvl1pPr>
            <a:lvl2pPr marL="57467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2pPr>
            <a:lvl3pPr marL="914400"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3pPr>
            <a:lvl4pPr marL="125412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4pPr>
            <a:lvl5pPr marL="1604963" indent="223838"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5pPr>
            <a:lvl6pPr marL="2062163" algn="l" defTabSz="814388" rtl="0" eaLnBrk="1" fontAlgn="base" hangingPunct="1">
              <a:lnSpc>
                <a:spcPct val="95000"/>
              </a:lnSpc>
              <a:spcBef>
                <a:spcPct val="35000"/>
              </a:spcBef>
              <a:spcAft>
                <a:spcPct val="0"/>
              </a:spcAft>
              <a:buClr>
                <a:srgbClr val="708CA1"/>
              </a:buClr>
              <a:defRPr sz="2000">
                <a:solidFill>
                  <a:schemeClr val="tx1"/>
                </a:solidFill>
                <a:latin typeface="+mn-lt"/>
              </a:defRPr>
            </a:lvl6pPr>
            <a:lvl7pPr marL="2519363" algn="l" defTabSz="814388" rtl="0" eaLnBrk="1" fontAlgn="base" hangingPunct="1">
              <a:lnSpc>
                <a:spcPct val="95000"/>
              </a:lnSpc>
              <a:spcBef>
                <a:spcPct val="35000"/>
              </a:spcBef>
              <a:spcAft>
                <a:spcPct val="0"/>
              </a:spcAft>
              <a:buClr>
                <a:srgbClr val="708CA1"/>
              </a:buClr>
              <a:defRPr sz="2000">
                <a:solidFill>
                  <a:schemeClr val="tx1"/>
                </a:solidFill>
                <a:latin typeface="+mn-lt"/>
              </a:defRPr>
            </a:lvl7pPr>
            <a:lvl8pPr marL="2976563" algn="l" defTabSz="814388" rtl="0" eaLnBrk="1" fontAlgn="base" hangingPunct="1">
              <a:lnSpc>
                <a:spcPct val="95000"/>
              </a:lnSpc>
              <a:spcBef>
                <a:spcPct val="35000"/>
              </a:spcBef>
              <a:spcAft>
                <a:spcPct val="0"/>
              </a:spcAft>
              <a:buClr>
                <a:srgbClr val="708CA1"/>
              </a:buClr>
              <a:defRPr sz="2000">
                <a:solidFill>
                  <a:schemeClr val="tx1"/>
                </a:solidFill>
                <a:latin typeface="+mn-lt"/>
              </a:defRPr>
            </a:lvl8pPr>
            <a:lvl9pPr marL="3433763" algn="l" defTabSz="814388" rtl="0" eaLnBrk="1" fontAlgn="base" hangingPunct="1">
              <a:lnSpc>
                <a:spcPct val="95000"/>
              </a:lnSpc>
              <a:spcBef>
                <a:spcPct val="35000"/>
              </a:spcBef>
              <a:spcAft>
                <a:spcPct val="0"/>
              </a:spcAft>
              <a:buClr>
                <a:srgbClr val="708CA1"/>
              </a:buClr>
              <a:defRPr sz="2000">
                <a:solidFill>
                  <a:schemeClr val="tx1"/>
                </a:solidFill>
                <a:latin typeface="+mn-lt"/>
              </a:defRPr>
            </a:lvl9pPr>
          </a:lstStyle>
          <a:p>
            <a:pPr marL="0" indent="0" algn="ctr" eaLnBrk="1" hangingPunct="1">
              <a:spcBef>
                <a:spcPct val="30000"/>
              </a:spcBef>
              <a:buNone/>
            </a:pPr>
            <a:r>
              <a:rPr lang="en-US" sz="1200" kern="0" dirty="0">
                <a:solidFill>
                  <a:srgbClr val="000000"/>
                </a:solidFill>
              </a:rPr>
              <a:t>The password used in the Packet Tracer activities in this chapter is: </a:t>
            </a:r>
            <a:r>
              <a:rPr lang="en-US" sz="1200" b="1" kern="0" dirty="0">
                <a:solidFill>
                  <a:srgbClr val="000000"/>
                </a:solidFill>
              </a:rPr>
              <a:t>PT_ccna5</a:t>
            </a:r>
          </a:p>
          <a:p>
            <a:pPr marL="0" indent="0" algn="ctr" eaLnBrk="1" hangingPunct="1">
              <a:spcBef>
                <a:spcPct val="30000"/>
              </a:spcBef>
              <a:buNone/>
            </a:pPr>
            <a:endParaRPr lang="en-US" sz="1500" kern="0" dirty="0">
              <a:solidFill>
                <a:srgbClr val="000000"/>
              </a:solidFill>
            </a:endParaRPr>
          </a:p>
          <a:p>
            <a:pPr marL="89297" indent="0" algn="ctr" eaLnBrk="1" hangingPunct="1">
              <a:spcBef>
                <a:spcPct val="30000"/>
              </a:spcBef>
              <a:buNone/>
            </a:pPr>
            <a:endParaRPr lang="en-US" sz="1500" kern="0" dirty="0">
              <a:solidFill>
                <a:srgbClr val="000000"/>
              </a:solidFill>
            </a:endParaRPr>
          </a:p>
          <a:p>
            <a:pPr marL="0" indent="0" algn="ctr" eaLnBrk="1" hangingPunct="1">
              <a:spcBef>
                <a:spcPct val="30000"/>
              </a:spcBef>
              <a:buNone/>
            </a:pPr>
            <a:endParaRPr lang="en-US" sz="1500" kern="0" dirty="0">
              <a:solidFill>
                <a:srgbClr val="000000"/>
              </a:solidFill>
            </a:endParaRPr>
          </a:p>
          <a:p>
            <a:pPr marL="0" indent="0" algn="ctr" eaLnBrk="1" hangingPunct="1">
              <a:spcBef>
                <a:spcPct val="30000"/>
              </a:spcBef>
              <a:buNone/>
            </a:pPr>
            <a:endParaRPr lang="en-US" sz="1500" kern="0" dirty="0">
              <a:solidFill>
                <a:srgbClr val="000000"/>
              </a:solidFill>
            </a:endParaRPr>
          </a:p>
        </p:txBody>
      </p:sp>
    </p:spTree>
    <p:extLst>
      <p:ext uri="{BB962C8B-B14F-4D97-AF65-F5344CB8AC3E}">
        <p14:creationId xmlns:p14="http://schemas.microsoft.com/office/powerpoint/2010/main" val="711739615"/>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8072482" cy="1900579"/>
          </a:xfrm>
        </p:spPr>
        <p:txBody>
          <a:bodyPr/>
          <a:lstStyle/>
          <a:p>
            <a:r>
              <a:rPr lang="en-US" dirty="0"/>
              <a:t>3.5 eBGP</a:t>
            </a:r>
            <a:br>
              <a:rPr lang="en-US" dirty="0"/>
            </a:br>
            <a:endParaRPr lang="en-US" dirty="0"/>
          </a:p>
        </p:txBody>
      </p:sp>
    </p:spTree>
    <p:extLst>
      <p:ext uri="{BB962C8B-B14F-4D97-AF65-F5344CB8AC3E}">
        <p14:creationId xmlns:p14="http://schemas.microsoft.com/office/powerpoint/2010/main" val="3761764227"/>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40945" y="854976"/>
            <a:ext cx="4258584" cy="3939110"/>
          </a:xfrm>
        </p:spPr>
        <p:txBody>
          <a:bodyPr/>
          <a:lstStyle/>
          <a:p>
            <a:r>
              <a:rPr lang="en-US" altLang="ja-JP" dirty="0"/>
              <a:t>IGPs are used to exchange routing information within a company network or an autonomous system (AS).</a:t>
            </a:r>
          </a:p>
          <a:p>
            <a:r>
              <a:rPr lang="en-US" altLang="ja-JP" dirty="0"/>
              <a:t>An Exterior Gateway Protocol (EGP) is used for the exchange of routing information between autonomous systems, such as ISPs.</a:t>
            </a:r>
          </a:p>
          <a:p>
            <a:r>
              <a:rPr lang="en-US" altLang="ja-JP" dirty="0"/>
              <a:t>Border Gateway Protocol (BGP) is an Exterior Gateway Protocol (EGP).</a:t>
            </a:r>
          </a:p>
          <a:p>
            <a:pPr lvl="1"/>
            <a:r>
              <a:rPr lang="en-US" altLang="ja-JP" dirty="0"/>
              <a:t>Every AS is assigned a unique 16-bit or 32-bit AS number which uniquely identifies it on the Internet. </a:t>
            </a:r>
          </a:p>
        </p:txBody>
      </p:sp>
      <p:sp>
        <p:nvSpPr>
          <p:cNvPr id="8194" name="Rectangle 2"/>
          <p:cNvSpPr>
            <a:spLocks noGrp="1" noChangeArrowheads="1"/>
          </p:cNvSpPr>
          <p:nvPr>
            <p:ph type="title"/>
          </p:nvPr>
        </p:nvSpPr>
        <p:spPr>
          <a:xfrm>
            <a:off x="40945" y="46213"/>
            <a:ext cx="9144000" cy="757551"/>
          </a:xfrm>
        </p:spPr>
        <p:txBody>
          <a:bodyPr/>
          <a:lstStyle/>
          <a:p>
            <a:r>
              <a:rPr lang="en-US" altLang="en-US" sz="1600" dirty="0"/>
              <a:t>BGP Overview</a:t>
            </a:r>
            <a:r>
              <a:rPr lang="en-US" altLang="en-US" dirty="0"/>
              <a:t/>
            </a:r>
            <a:br>
              <a:rPr lang="en-US" altLang="en-US" dirty="0"/>
            </a:br>
            <a:r>
              <a:rPr lang="en-US" altLang="en-US" dirty="0"/>
              <a:t>IGP and EGP Routing Protocols</a:t>
            </a:r>
          </a:p>
        </p:txBody>
      </p:sp>
      <p:pic>
        <p:nvPicPr>
          <p:cNvPr id="4" name="Picture 3" descr="Connecting Networks - Mozilla Firefox">
            <a:extLst>
              <a:ext uri="{FF2B5EF4-FFF2-40B4-BE49-F238E27FC236}">
                <a16:creationId xmlns:a16="http://schemas.microsoft.com/office/drawing/2014/main" id="{361A2EFF-09BB-4944-9585-D4F5002B39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99529" y="1082722"/>
            <a:ext cx="4462818" cy="2791820"/>
          </a:xfrm>
          <a:prstGeom prst="rect">
            <a:avLst/>
          </a:prstGeom>
        </p:spPr>
      </p:pic>
    </p:spTree>
    <p:extLst>
      <p:ext uri="{BB962C8B-B14F-4D97-AF65-F5344CB8AC3E}">
        <p14:creationId xmlns:p14="http://schemas.microsoft.com/office/powerpoint/2010/main" val="3382129542"/>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22749" y="854976"/>
            <a:ext cx="4258584" cy="3939110"/>
          </a:xfrm>
        </p:spPr>
        <p:txBody>
          <a:bodyPr/>
          <a:lstStyle/>
          <a:p>
            <a:r>
              <a:rPr lang="en-US" altLang="ja-JP" b="1" dirty="0"/>
              <a:t>External BGP (eBGP) </a:t>
            </a:r>
            <a:r>
              <a:rPr lang="en-US" altLang="ja-JP" dirty="0"/>
              <a:t>– External BGP is the routing protocol used between routers in different autonomous systems.</a:t>
            </a:r>
          </a:p>
          <a:p>
            <a:r>
              <a:rPr lang="en-US" altLang="ja-JP" b="1" dirty="0"/>
              <a:t>Internal BGP (iBGP) </a:t>
            </a:r>
            <a:r>
              <a:rPr lang="en-US" altLang="ja-JP" dirty="0"/>
              <a:t>- Internal BGP is the routing protocol used between routers in the same AS.</a:t>
            </a:r>
          </a:p>
          <a:p>
            <a:r>
              <a:rPr lang="en-US" altLang="ja-JP" dirty="0"/>
              <a:t>Two routers exchanging BGP routing information are known as BGP peers</a:t>
            </a:r>
          </a:p>
        </p:txBody>
      </p:sp>
      <p:sp>
        <p:nvSpPr>
          <p:cNvPr id="8194" name="Rectangle 2"/>
          <p:cNvSpPr>
            <a:spLocks noGrp="1" noChangeArrowheads="1"/>
          </p:cNvSpPr>
          <p:nvPr>
            <p:ph type="title"/>
          </p:nvPr>
        </p:nvSpPr>
        <p:spPr>
          <a:xfrm>
            <a:off x="40945" y="46213"/>
            <a:ext cx="9144000" cy="757551"/>
          </a:xfrm>
        </p:spPr>
        <p:txBody>
          <a:bodyPr/>
          <a:lstStyle/>
          <a:p>
            <a:r>
              <a:rPr lang="en-US" altLang="en-US" sz="1600" dirty="0"/>
              <a:t>BGP Overview</a:t>
            </a:r>
            <a:r>
              <a:rPr lang="en-US" altLang="en-US" dirty="0"/>
              <a:t/>
            </a:r>
            <a:br>
              <a:rPr lang="en-US" altLang="en-US" dirty="0"/>
            </a:br>
            <a:r>
              <a:rPr lang="en-US" altLang="en-US" dirty="0"/>
              <a:t>eBGP and iBGP</a:t>
            </a:r>
          </a:p>
        </p:txBody>
      </p:sp>
      <p:pic>
        <p:nvPicPr>
          <p:cNvPr id="3" name="Picture 2" descr="Connecting Networks - Mozilla Firefox">
            <a:extLst>
              <a:ext uri="{FF2B5EF4-FFF2-40B4-BE49-F238E27FC236}">
                <a16:creationId xmlns:a16="http://schemas.microsoft.com/office/drawing/2014/main" id="{C46C8683-457E-4441-8EF4-2C88BF8038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39905" y="854976"/>
            <a:ext cx="4817660" cy="2966113"/>
          </a:xfrm>
          <a:prstGeom prst="rect">
            <a:avLst/>
          </a:prstGeom>
        </p:spPr>
      </p:pic>
    </p:spTree>
    <p:extLst>
      <p:ext uri="{BB962C8B-B14F-4D97-AF65-F5344CB8AC3E}">
        <p14:creationId xmlns:p14="http://schemas.microsoft.com/office/powerpoint/2010/main" val="2472507777"/>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63773" y="803764"/>
            <a:ext cx="8584927" cy="3970671"/>
          </a:xfrm>
        </p:spPr>
        <p:txBody>
          <a:bodyPr/>
          <a:lstStyle/>
          <a:p>
            <a:r>
              <a:rPr lang="en-US" altLang="ja-JP" dirty="0"/>
              <a:t>BGP is used when an AS has connections to multiple autonomous systems. This is known as multi-homed.</a:t>
            </a:r>
          </a:p>
          <a:p>
            <a:r>
              <a:rPr lang="en-US" altLang="ja-JP" dirty="0"/>
              <a:t>A misconfiguration of a BGP router could have negative effects throughout the Internet.</a:t>
            </a:r>
          </a:p>
          <a:p>
            <a:endParaRPr lang="en-US" altLang="ja-JP" dirty="0"/>
          </a:p>
        </p:txBody>
      </p:sp>
      <p:sp>
        <p:nvSpPr>
          <p:cNvPr id="8194" name="Rectangle 2"/>
          <p:cNvSpPr>
            <a:spLocks noGrp="1" noChangeArrowheads="1"/>
          </p:cNvSpPr>
          <p:nvPr>
            <p:ph type="title"/>
          </p:nvPr>
        </p:nvSpPr>
        <p:spPr>
          <a:xfrm>
            <a:off x="40945" y="46213"/>
            <a:ext cx="9144000" cy="757551"/>
          </a:xfrm>
        </p:spPr>
        <p:txBody>
          <a:bodyPr/>
          <a:lstStyle/>
          <a:p>
            <a:r>
              <a:rPr lang="en-US" altLang="en-US" sz="1600" dirty="0"/>
              <a:t>BGP Design Considerations</a:t>
            </a:r>
            <a:r>
              <a:rPr lang="en-US" altLang="en-US" dirty="0"/>
              <a:t/>
            </a:r>
            <a:br>
              <a:rPr lang="en-US" altLang="en-US" dirty="0"/>
            </a:br>
            <a:r>
              <a:rPr lang="en-US" altLang="en-US" dirty="0"/>
              <a:t>When to use BGP</a:t>
            </a:r>
          </a:p>
        </p:txBody>
      </p:sp>
      <p:pic>
        <p:nvPicPr>
          <p:cNvPr id="4" name="Picture 3" descr="Connecting Networks - Mozilla Firefox">
            <a:extLst>
              <a:ext uri="{FF2B5EF4-FFF2-40B4-BE49-F238E27FC236}">
                <a16:creationId xmlns:a16="http://schemas.microsoft.com/office/drawing/2014/main" id="{8E713A88-B275-4486-A81A-A49471E4D7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19534" y="1865194"/>
            <a:ext cx="4740322" cy="2898228"/>
          </a:xfrm>
          <a:prstGeom prst="rect">
            <a:avLst/>
          </a:prstGeom>
        </p:spPr>
      </p:pic>
    </p:spTree>
    <p:extLst>
      <p:ext uri="{BB962C8B-B14F-4D97-AF65-F5344CB8AC3E}">
        <p14:creationId xmlns:p14="http://schemas.microsoft.com/office/powerpoint/2010/main" val="1760622433"/>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63773" y="803764"/>
            <a:ext cx="8584927" cy="3970671"/>
          </a:xfrm>
        </p:spPr>
        <p:txBody>
          <a:bodyPr/>
          <a:lstStyle/>
          <a:p>
            <a:r>
              <a:rPr lang="en-US" altLang="ja-JP" dirty="0"/>
              <a:t>BGP should not be used when one of the following conditions exist:</a:t>
            </a:r>
          </a:p>
          <a:p>
            <a:pPr lvl="1"/>
            <a:r>
              <a:rPr lang="en-US" altLang="ja-JP" dirty="0"/>
              <a:t>There is a single connection to the Internet or another AS. Known as single-homed.</a:t>
            </a:r>
          </a:p>
          <a:p>
            <a:pPr lvl="1"/>
            <a:r>
              <a:rPr lang="en-US" altLang="ja-JP" dirty="0"/>
              <a:t>When there is a limited understanding of BGP.</a:t>
            </a:r>
          </a:p>
          <a:p>
            <a:pPr marL="0" indent="0">
              <a:buNone/>
            </a:pPr>
            <a:r>
              <a:rPr lang="en-US" altLang="ja-JP" sz="1400" b="1" dirty="0"/>
              <a:t>Note: </a:t>
            </a:r>
            <a:r>
              <a:rPr lang="en-US" altLang="ja-JP" sz="1400" dirty="0"/>
              <a:t>Although it is recommended only in unusual situations, for the purposes of this course, you will configure single-homed BGP.</a:t>
            </a:r>
          </a:p>
        </p:txBody>
      </p:sp>
      <p:sp>
        <p:nvSpPr>
          <p:cNvPr id="8194" name="Rectangle 2"/>
          <p:cNvSpPr>
            <a:spLocks noGrp="1" noChangeArrowheads="1"/>
          </p:cNvSpPr>
          <p:nvPr>
            <p:ph type="title"/>
          </p:nvPr>
        </p:nvSpPr>
        <p:spPr>
          <a:xfrm>
            <a:off x="40945" y="46213"/>
            <a:ext cx="9144000" cy="757551"/>
          </a:xfrm>
        </p:spPr>
        <p:txBody>
          <a:bodyPr/>
          <a:lstStyle/>
          <a:p>
            <a:r>
              <a:rPr lang="en-US" altLang="en-US" sz="1600" dirty="0"/>
              <a:t>BGP Design Considerations</a:t>
            </a:r>
            <a:r>
              <a:rPr lang="en-US" altLang="en-US" dirty="0"/>
              <a:t/>
            </a:r>
            <a:br>
              <a:rPr lang="en-US" altLang="en-US" dirty="0"/>
            </a:br>
            <a:r>
              <a:rPr lang="en-US" altLang="en-US" dirty="0"/>
              <a:t>When not to use BGP</a:t>
            </a:r>
          </a:p>
        </p:txBody>
      </p:sp>
      <p:pic>
        <p:nvPicPr>
          <p:cNvPr id="3" name="Picture 2" descr="Connecting Networks - Mozilla Firefox">
            <a:extLst>
              <a:ext uri="{FF2B5EF4-FFF2-40B4-BE49-F238E27FC236}">
                <a16:creationId xmlns:a16="http://schemas.microsoft.com/office/drawing/2014/main" id="{75B85948-F5FB-46AE-AA26-9EBF0E1FBD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7557" y="2429301"/>
            <a:ext cx="7156091" cy="2046546"/>
          </a:xfrm>
          <a:prstGeom prst="rect">
            <a:avLst/>
          </a:prstGeom>
        </p:spPr>
      </p:pic>
    </p:spTree>
    <p:extLst>
      <p:ext uri="{BB962C8B-B14F-4D97-AF65-F5344CB8AC3E}">
        <p14:creationId xmlns:p14="http://schemas.microsoft.com/office/powerpoint/2010/main" val="2214247362"/>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63773" y="1172829"/>
            <a:ext cx="3862127" cy="3970671"/>
          </a:xfrm>
        </p:spPr>
        <p:txBody>
          <a:bodyPr/>
          <a:lstStyle/>
          <a:p>
            <a:r>
              <a:rPr lang="en-US" altLang="ja-JP" dirty="0"/>
              <a:t>Three common ways an organization can implement BGP in a multi-homed environment:</a:t>
            </a:r>
          </a:p>
          <a:p>
            <a:pPr lvl="1"/>
            <a:r>
              <a:rPr lang="en-US" altLang="ja-JP" dirty="0"/>
              <a:t>Default Route Only</a:t>
            </a:r>
          </a:p>
          <a:p>
            <a:pPr lvl="1"/>
            <a:r>
              <a:rPr lang="en-US" altLang="ja-JP" dirty="0"/>
              <a:t>Default Route and ISP Routes</a:t>
            </a:r>
          </a:p>
          <a:p>
            <a:pPr lvl="1"/>
            <a:r>
              <a:rPr lang="en-US" altLang="ja-JP" dirty="0"/>
              <a:t>All Internet Routes (this would include </a:t>
            </a:r>
          </a:p>
          <a:p>
            <a:pPr marL="142875" lvl="1" indent="0">
              <a:buNone/>
            </a:pPr>
            <a:r>
              <a:rPr lang="en-US" altLang="ja-JP" dirty="0"/>
              <a:t>     routes to over 550,000 networks)</a:t>
            </a:r>
          </a:p>
        </p:txBody>
      </p:sp>
      <p:sp>
        <p:nvSpPr>
          <p:cNvPr id="8194" name="Rectangle 2"/>
          <p:cNvSpPr>
            <a:spLocks noGrp="1" noChangeArrowheads="1"/>
          </p:cNvSpPr>
          <p:nvPr>
            <p:ph type="title"/>
          </p:nvPr>
        </p:nvSpPr>
        <p:spPr>
          <a:xfrm>
            <a:off x="0" y="46213"/>
            <a:ext cx="9144000" cy="757551"/>
          </a:xfrm>
        </p:spPr>
        <p:txBody>
          <a:bodyPr/>
          <a:lstStyle/>
          <a:p>
            <a:r>
              <a:rPr lang="en-US" altLang="en-US" sz="1600" dirty="0"/>
              <a:t>BGP Design Considerations</a:t>
            </a:r>
            <a:r>
              <a:rPr lang="en-US" altLang="en-US" dirty="0"/>
              <a:t/>
            </a:r>
            <a:br>
              <a:rPr lang="en-US" altLang="en-US" dirty="0"/>
            </a:br>
            <a:r>
              <a:rPr lang="en-US" altLang="en-US" dirty="0"/>
              <a:t>BGP Options</a:t>
            </a:r>
          </a:p>
        </p:txBody>
      </p:sp>
      <p:pic>
        <p:nvPicPr>
          <p:cNvPr id="4" name="Picture 3" descr="Connecting Networks - Mozilla Firefox">
            <a:extLst>
              <a:ext uri="{FF2B5EF4-FFF2-40B4-BE49-F238E27FC236}">
                <a16:creationId xmlns:a16="http://schemas.microsoft.com/office/drawing/2014/main" id="{5FA183A4-30D7-4CA5-9548-91FB1C5992D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25900" y="1236329"/>
            <a:ext cx="4451325" cy="3104181"/>
          </a:xfrm>
          <a:prstGeom prst="rect">
            <a:avLst/>
          </a:prstGeom>
        </p:spPr>
      </p:pic>
    </p:spTree>
    <p:extLst>
      <p:ext uri="{BB962C8B-B14F-4D97-AF65-F5344CB8AC3E}">
        <p14:creationId xmlns:p14="http://schemas.microsoft.com/office/powerpoint/2010/main" val="3613653623"/>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5576" y="859809"/>
            <a:ext cx="8798257" cy="1469409"/>
          </a:xfrm>
        </p:spPr>
        <p:txBody>
          <a:bodyPr/>
          <a:lstStyle/>
          <a:p>
            <a:r>
              <a:rPr lang="en-US" altLang="ja-JP" dirty="0"/>
              <a:t>To implement eBGP:</a:t>
            </a:r>
          </a:p>
          <a:p>
            <a:pPr lvl="1"/>
            <a:r>
              <a:rPr lang="en-US" altLang="ja-JP" dirty="0"/>
              <a:t>Enable BGP routing.</a:t>
            </a:r>
          </a:p>
          <a:p>
            <a:pPr lvl="1"/>
            <a:r>
              <a:rPr lang="en-US" altLang="ja-JP" dirty="0"/>
              <a:t>Configure BGP neighbor(s) (peering)</a:t>
            </a:r>
          </a:p>
          <a:p>
            <a:pPr lvl="1"/>
            <a:r>
              <a:rPr lang="en-US" altLang="ja-JP" dirty="0"/>
              <a:t>Advertise network(s) originating from this AS.</a:t>
            </a:r>
          </a:p>
        </p:txBody>
      </p:sp>
      <p:sp>
        <p:nvSpPr>
          <p:cNvPr id="8194" name="Rectangle 2"/>
          <p:cNvSpPr>
            <a:spLocks noGrp="1" noChangeArrowheads="1"/>
          </p:cNvSpPr>
          <p:nvPr>
            <p:ph type="title"/>
          </p:nvPr>
        </p:nvSpPr>
        <p:spPr>
          <a:xfrm>
            <a:off x="0" y="46213"/>
            <a:ext cx="9144000" cy="757551"/>
          </a:xfrm>
        </p:spPr>
        <p:txBody>
          <a:bodyPr/>
          <a:lstStyle/>
          <a:p>
            <a:r>
              <a:rPr lang="en-US" altLang="en-US" sz="1600" dirty="0"/>
              <a:t>eBGP Branch Configuration</a:t>
            </a:r>
            <a:r>
              <a:rPr lang="en-US" altLang="en-US" dirty="0"/>
              <a:t/>
            </a:r>
            <a:br>
              <a:rPr lang="en-US" altLang="en-US" dirty="0"/>
            </a:br>
            <a:r>
              <a:rPr lang="en-US" altLang="en-US" dirty="0"/>
              <a:t>Steps to Configure eBGP</a:t>
            </a:r>
          </a:p>
        </p:txBody>
      </p:sp>
      <p:pic>
        <p:nvPicPr>
          <p:cNvPr id="3" name="Picture 2" descr="Connecting Networks - Mozilla Firefox">
            <a:extLst>
              <a:ext uri="{FF2B5EF4-FFF2-40B4-BE49-F238E27FC236}">
                <a16:creationId xmlns:a16="http://schemas.microsoft.com/office/drawing/2014/main" id="{C340CE68-0424-4FD2-8C81-9EC6369209B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3246" y="2215486"/>
            <a:ext cx="8009578" cy="2138150"/>
          </a:xfrm>
          <a:prstGeom prst="rect">
            <a:avLst/>
          </a:prstGeom>
        </p:spPr>
      </p:pic>
    </p:spTree>
    <p:extLst>
      <p:ext uri="{BB962C8B-B14F-4D97-AF65-F5344CB8AC3E}">
        <p14:creationId xmlns:p14="http://schemas.microsoft.com/office/powerpoint/2010/main" val="100700854"/>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40944" y="859809"/>
            <a:ext cx="3739486" cy="3766782"/>
          </a:xfrm>
        </p:spPr>
        <p:txBody>
          <a:bodyPr/>
          <a:lstStyle/>
          <a:p>
            <a:r>
              <a:rPr lang="en-US" altLang="ja-JP" dirty="0"/>
              <a:t>The</a:t>
            </a:r>
            <a:r>
              <a:rPr lang="en-US" altLang="ja-JP" b="1" dirty="0"/>
              <a:t> router bgp </a:t>
            </a:r>
            <a:r>
              <a:rPr lang="en-US" altLang="ja-JP" i="1" dirty="0"/>
              <a:t>as</a:t>
            </a:r>
            <a:r>
              <a:rPr lang="en-US" altLang="ja-JP" dirty="0"/>
              <a:t>-</a:t>
            </a:r>
            <a:r>
              <a:rPr lang="en-US" altLang="ja-JP" i="1" dirty="0"/>
              <a:t>number</a:t>
            </a:r>
            <a:r>
              <a:rPr lang="en-US" altLang="ja-JP" b="1" dirty="0"/>
              <a:t> </a:t>
            </a:r>
            <a:r>
              <a:rPr lang="en-US" altLang="ja-JP" dirty="0"/>
              <a:t>global configuration</a:t>
            </a:r>
            <a:r>
              <a:rPr lang="en-US" altLang="ja-JP" b="1" dirty="0"/>
              <a:t> </a:t>
            </a:r>
            <a:r>
              <a:rPr lang="en-US" altLang="ja-JP" dirty="0"/>
              <a:t>command enables BGP and identifies the AS number.</a:t>
            </a:r>
          </a:p>
          <a:p>
            <a:r>
              <a:rPr lang="en-US" altLang="ja-JP" dirty="0"/>
              <a:t>The </a:t>
            </a:r>
            <a:r>
              <a:rPr lang="en-US" altLang="ja-JP" b="1" dirty="0"/>
              <a:t>neighbor </a:t>
            </a:r>
            <a:r>
              <a:rPr lang="en-US" altLang="ja-JP" i="1" dirty="0"/>
              <a:t>ip-address</a:t>
            </a:r>
            <a:r>
              <a:rPr lang="en-US" altLang="ja-JP" b="1" dirty="0"/>
              <a:t> remote-as </a:t>
            </a:r>
            <a:r>
              <a:rPr lang="en-US" altLang="ja-JP" i="1" dirty="0"/>
              <a:t>as-number</a:t>
            </a:r>
            <a:r>
              <a:rPr lang="en-US" altLang="ja-JP" b="1" dirty="0"/>
              <a:t> </a:t>
            </a:r>
            <a:r>
              <a:rPr lang="en-US" altLang="ja-JP" dirty="0"/>
              <a:t>router configuration command identifies the BGP peer and its AS number.</a:t>
            </a:r>
          </a:p>
          <a:p>
            <a:r>
              <a:rPr lang="en-US" altLang="ja-JP" dirty="0"/>
              <a:t>The</a:t>
            </a:r>
            <a:r>
              <a:rPr lang="en-US" altLang="ja-JP" b="1" dirty="0"/>
              <a:t> network</a:t>
            </a:r>
            <a:r>
              <a:rPr lang="en-US" altLang="ja-JP" b="1" i="1" dirty="0"/>
              <a:t> </a:t>
            </a:r>
            <a:r>
              <a:rPr lang="en-US" altLang="ja-JP" i="1" dirty="0" smtClean="0"/>
              <a:t>network-address </a:t>
            </a:r>
            <a:r>
              <a:rPr lang="en-US" altLang="ja-JP" dirty="0" smtClean="0"/>
              <a:t>[</a:t>
            </a:r>
            <a:r>
              <a:rPr lang="en-US" altLang="ja-JP" b="1" dirty="0"/>
              <a:t>mask</a:t>
            </a:r>
            <a:r>
              <a:rPr lang="en-US" altLang="ja-JP" dirty="0"/>
              <a:t> </a:t>
            </a:r>
            <a:r>
              <a:rPr lang="en-US" altLang="ja-JP" i="1" dirty="0"/>
              <a:t>network-mask</a:t>
            </a:r>
            <a:r>
              <a:rPr lang="en-US" altLang="ja-JP" dirty="0"/>
              <a:t>] router configuration command enters the network-address into the local BGP table.</a:t>
            </a:r>
          </a:p>
          <a:p>
            <a:pPr marL="0" indent="0">
              <a:buNone/>
            </a:pPr>
            <a:r>
              <a:rPr lang="en-US" altLang="ja-JP" b="1" dirty="0"/>
              <a:t>Note: </a:t>
            </a:r>
            <a:r>
              <a:rPr lang="en-US" altLang="ja-JP" dirty="0"/>
              <a:t>The network-address used in the network command does not have to be a directly connected network.</a:t>
            </a:r>
          </a:p>
          <a:p>
            <a:pPr marL="0" indent="0">
              <a:buNone/>
            </a:pPr>
            <a:endParaRPr lang="en-US" altLang="ja-JP" dirty="0"/>
          </a:p>
        </p:txBody>
      </p:sp>
      <p:sp>
        <p:nvSpPr>
          <p:cNvPr id="8194" name="Rectangle 2"/>
          <p:cNvSpPr>
            <a:spLocks noGrp="1" noChangeArrowheads="1"/>
          </p:cNvSpPr>
          <p:nvPr>
            <p:ph type="title"/>
          </p:nvPr>
        </p:nvSpPr>
        <p:spPr>
          <a:xfrm>
            <a:off x="0" y="46213"/>
            <a:ext cx="9144000" cy="757551"/>
          </a:xfrm>
        </p:spPr>
        <p:txBody>
          <a:bodyPr/>
          <a:lstStyle/>
          <a:p>
            <a:r>
              <a:rPr lang="en-US" altLang="en-US" sz="1600" dirty="0"/>
              <a:t>eBGP Branch Configuration</a:t>
            </a:r>
            <a:r>
              <a:rPr lang="en-US" altLang="en-US" dirty="0"/>
              <a:t/>
            </a:r>
            <a:br>
              <a:rPr lang="en-US" altLang="en-US" dirty="0"/>
            </a:br>
            <a:r>
              <a:rPr lang="en-US" altLang="en-US" dirty="0"/>
              <a:t>BGP Sample Configuration</a:t>
            </a:r>
          </a:p>
        </p:txBody>
      </p:sp>
      <p:pic>
        <p:nvPicPr>
          <p:cNvPr id="4" name="Picture 3" descr="Connecting Networks - Mozilla Firefox">
            <a:extLst>
              <a:ext uri="{FF2B5EF4-FFF2-40B4-BE49-F238E27FC236}">
                <a16:creationId xmlns:a16="http://schemas.microsoft.com/office/drawing/2014/main" id="{A7406F06-49EC-4ED8-BF85-2E3F1C16E50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78463" y="859809"/>
            <a:ext cx="5179101" cy="1711941"/>
          </a:xfrm>
          <a:prstGeom prst="rect">
            <a:avLst/>
          </a:prstGeom>
        </p:spPr>
      </p:pic>
      <p:sp>
        <p:nvSpPr>
          <p:cNvPr id="8" name="Rectangle 7">
            <a:extLst>
              <a:ext uri="{FF2B5EF4-FFF2-40B4-BE49-F238E27FC236}">
                <a16:creationId xmlns:a16="http://schemas.microsoft.com/office/drawing/2014/main" id="{11D1FDB9-B2B4-4435-8B67-24014D79CBF1}"/>
              </a:ext>
            </a:extLst>
          </p:cNvPr>
          <p:cNvSpPr/>
          <p:nvPr/>
        </p:nvSpPr>
        <p:spPr>
          <a:xfrm>
            <a:off x="4112525" y="2333113"/>
            <a:ext cx="4262651" cy="514065"/>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830F9BF-19E9-4C56-B335-7ACB2B16DBAA}"/>
              </a:ext>
            </a:extLst>
          </p:cNvPr>
          <p:cNvSpPr txBox="1"/>
          <p:nvPr/>
        </p:nvSpPr>
        <p:spPr>
          <a:xfrm>
            <a:off x="4176216" y="2317834"/>
            <a:ext cx="5076967" cy="507831"/>
          </a:xfrm>
          <a:prstGeom prst="rect">
            <a:avLst/>
          </a:prstGeom>
          <a:noFill/>
        </p:spPr>
        <p:txBody>
          <a:bodyPr wrap="square" rtlCol="0">
            <a:spAutoFit/>
          </a:bodyPr>
          <a:lstStyle/>
          <a:p>
            <a:r>
              <a:rPr lang="en-US" sz="900" dirty="0">
                <a:solidFill>
                  <a:schemeClr val="bg1"/>
                </a:solidFill>
                <a:latin typeface="+mn-lt"/>
              </a:rPr>
              <a:t>Company-A(config)#</a:t>
            </a:r>
            <a:r>
              <a:rPr lang="en-US" sz="900" b="1" dirty="0">
                <a:solidFill>
                  <a:schemeClr val="bg1"/>
                </a:solidFill>
                <a:latin typeface="+mn-lt"/>
              </a:rPr>
              <a:t>router bgp 65000</a:t>
            </a:r>
          </a:p>
          <a:p>
            <a:r>
              <a:rPr lang="en-US" sz="900" dirty="0">
                <a:solidFill>
                  <a:schemeClr val="bg1"/>
                </a:solidFill>
                <a:latin typeface="+mn-lt"/>
              </a:rPr>
              <a:t>Company-A(config-router)#</a:t>
            </a:r>
            <a:r>
              <a:rPr lang="en-US" sz="900" b="1" dirty="0">
                <a:solidFill>
                  <a:schemeClr val="bg1"/>
                </a:solidFill>
                <a:latin typeface="+mn-lt"/>
              </a:rPr>
              <a:t>neighbor 209.165.201.1 remote-as 65001</a:t>
            </a:r>
          </a:p>
          <a:p>
            <a:r>
              <a:rPr lang="en-US" sz="900" dirty="0">
                <a:solidFill>
                  <a:schemeClr val="bg1"/>
                </a:solidFill>
                <a:latin typeface="+mn-lt"/>
              </a:rPr>
              <a:t>Company-A(config-router)#</a:t>
            </a:r>
            <a:r>
              <a:rPr lang="en-US" sz="900" b="1" dirty="0">
                <a:solidFill>
                  <a:schemeClr val="bg1"/>
                </a:solidFill>
                <a:latin typeface="+mn-lt"/>
              </a:rPr>
              <a:t>network 198.133.219.0 </a:t>
            </a:r>
            <a:r>
              <a:rPr lang="en-US" sz="900" b="1" dirty="0" smtClean="0">
                <a:solidFill>
                  <a:schemeClr val="bg1"/>
                </a:solidFill>
                <a:latin typeface="+mn-lt"/>
              </a:rPr>
              <a:t>mask </a:t>
            </a:r>
            <a:r>
              <a:rPr lang="en-US" sz="900" b="1" dirty="0">
                <a:solidFill>
                  <a:schemeClr val="bg1"/>
                </a:solidFill>
                <a:latin typeface="+mn-lt"/>
              </a:rPr>
              <a:t>255.255.255.0</a:t>
            </a:r>
          </a:p>
        </p:txBody>
      </p:sp>
      <p:pic>
        <p:nvPicPr>
          <p:cNvPr id="2" name="Picture 1"/>
          <p:cNvPicPr>
            <a:picLocks noChangeAspect="1"/>
          </p:cNvPicPr>
          <p:nvPr/>
        </p:nvPicPr>
        <p:blipFill>
          <a:blip r:embed="rId4"/>
          <a:stretch>
            <a:fillRect/>
          </a:stretch>
        </p:blipFill>
        <p:spPr>
          <a:xfrm>
            <a:off x="4112525" y="3187926"/>
            <a:ext cx="4262651" cy="629439"/>
          </a:xfrm>
          <a:prstGeom prst="rect">
            <a:avLst/>
          </a:prstGeom>
        </p:spPr>
      </p:pic>
    </p:spTree>
    <p:extLst>
      <p:ext uri="{BB962C8B-B14F-4D97-AF65-F5344CB8AC3E}">
        <p14:creationId xmlns:p14="http://schemas.microsoft.com/office/powerpoint/2010/main" val="3608612510"/>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5026380" y="803764"/>
            <a:ext cx="3739486" cy="3766782"/>
          </a:xfrm>
        </p:spPr>
        <p:txBody>
          <a:bodyPr/>
          <a:lstStyle/>
          <a:p>
            <a:r>
              <a:rPr lang="en-US" altLang="ja-JP" dirty="0"/>
              <a:t>Three commands to verify eBGP:</a:t>
            </a:r>
          </a:p>
          <a:p>
            <a:pPr lvl="1"/>
            <a:r>
              <a:rPr lang="en-US" altLang="ja-JP" b="1" dirty="0"/>
              <a:t>show ip route</a:t>
            </a:r>
          </a:p>
          <a:p>
            <a:pPr lvl="1"/>
            <a:r>
              <a:rPr lang="en-US" altLang="ja-JP" b="1" dirty="0"/>
              <a:t>show ip bgp</a:t>
            </a:r>
          </a:p>
          <a:p>
            <a:pPr lvl="1"/>
            <a:r>
              <a:rPr lang="en-US" altLang="ja-JP" b="1" dirty="0"/>
              <a:t>show ip bgp summary</a:t>
            </a:r>
          </a:p>
          <a:p>
            <a:pPr lvl="1"/>
            <a:endParaRPr lang="en-US" altLang="ja-JP" dirty="0"/>
          </a:p>
        </p:txBody>
      </p:sp>
      <p:sp>
        <p:nvSpPr>
          <p:cNvPr id="8194" name="Rectangle 2"/>
          <p:cNvSpPr>
            <a:spLocks noGrp="1" noChangeArrowheads="1"/>
          </p:cNvSpPr>
          <p:nvPr>
            <p:ph type="title"/>
          </p:nvPr>
        </p:nvSpPr>
        <p:spPr>
          <a:xfrm>
            <a:off x="0" y="46213"/>
            <a:ext cx="9144000" cy="757551"/>
          </a:xfrm>
        </p:spPr>
        <p:txBody>
          <a:bodyPr/>
          <a:lstStyle/>
          <a:p>
            <a:r>
              <a:rPr lang="en-US" altLang="en-US" sz="1600" dirty="0"/>
              <a:t>eBGP Branch Configuration</a:t>
            </a:r>
            <a:r>
              <a:rPr lang="en-US" altLang="en-US" dirty="0"/>
              <a:t/>
            </a:r>
            <a:br>
              <a:rPr lang="en-US" altLang="en-US" dirty="0"/>
            </a:br>
            <a:r>
              <a:rPr lang="en-US" altLang="en-US" dirty="0"/>
              <a:t>Verify eBGP</a:t>
            </a:r>
          </a:p>
        </p:txBody>
      </p:sp>
      <p:pic>
        <p:nvPicPr>
          <p:cNvPr id="3" name="Picture 2" descr="Connecting Networks - Mozilla Firefox">
            <a:extLst>
              <a:ext uri="{FF2B5EF4-FFF2-40B4-BE49-F238E27FC236}">
                <a16:creationId xmlns:a16="http://schemas.microsoft.com/office/drawing/2014/main" id="{E69B8C1E-2E08-4C35-9E73-C937D5804C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3329" y="803765"/>
            <a:ext cx="4770368" cy="1251230"/>
          </a:xfrm>
          <a:prstGeom prst="rect">
            <a:avLst/>
          </a:prstGeom>
        </p:spPr>
      </p:pic>
      <p:pic>
        <p:nvPicPr>
          <p:cNvPr id="2" name="Picture 1"/>
          <p:cNvPicPr>
            <a:picLocks noChangeAspect="1"/>
          </p:cNvPicPr>
          <p:nvPr/>
        </p:nvPicPr>
        <p:blipFill>
          <a:blip r:embed="rId4"/>
          <a:stretch>
            <a:fillRect/>
          </a:stretch>
        </p:blipFill>
        <p:spPr>
          <a:xfrm>
            <a:off x="396539" y="2116402"/>
            <a:ext cx="3851252" cy="1414746"/>
          </a:xfrm>
          <a:prstGeom prst="rect">
            <a:avLst/>
          </a:prstGeom>
        </p:spPr>
      </p:pic>
      <p:pic>
        <p:nvPicPr>
          <p:cNvPr id="4" name="Picture 3"/>
          <p:cNvPicPr>
            <a:picLocks noChangeAspect="1"/>
          </p:cNvPicPr>
          <p:nvPr/>
        </p:nvPicPr>
        <p:blipFill>
          <a:blip r:embed="rId5"/>
          <a:stretch>
            <a:fillRect/>
          </a:stretch>
        </p:blipFill>
        <p:spPr>
          <a:xfrm>
            <a:off x="396539" y="3563669"/>
            <a:ext cx="3851252" cy="1209438"/>
          </a:xfrm>
          <a:prstGeom prst="rect">
            <a:avLst/>
          </a:prstGeom>
        </p:spPr>
      </p:pic>
      <p:pic>
        <p:nvPicPr>
          <p:cNvPr id="5" name="Picture 4"/>
          <p:cNvPicPr>
            <a:picLocks noChangeAspect="1"/>
          </p:cNvPicPr>
          <p:nvPr/>
        </p:nvPicPr>
        <p:blipFill>
          <a:blip r:embed="rId6"/>
          <a:stretch>
            <a:fillRect/>
          </a:stretch>
        </p:blipFill>
        <p:spPr>
          <a:xfrm>
            <a:off x="4361901" y="2489200"/>
            <a:ext cx="4509049" cy="1771650"/>
          </a:xfrm>
          <a:prstGeom prst="rect">
            <a:avLst/>
          </a:prstGeom>
        </p:spPr>
      </p:pic>
    </p:spTree>
    <p:extLst>
      <p:ext uri="{BB962C8B-B14F-4D97-AF65-F5344CB8AC3E}">
        <p14:creationId xmlns:p14="http://schemas.microsoft.com/office/powerpoint/2010/main" val="1528075179"/>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46213"/>
            <a:ext cx="9144000" cy="757551"/>
          </a:xfrm>
        </p:spPr>
        <p:txBody>
          <a:bodyPr/>
          <a:lstStyle/>
          <a:p>
            <a:r>
              <a:rPr lang="en-US" altLang="en-US" sz="1600" dirty="0"/>
              <a:t>eBGP Branch Configuration</a:t>
            </a:r>
            <a:r>
              <a:rPr lang="en-US" altLang="en-US" dirty="0"/>
              <a:t/>
            </a:r>
            <a:br>
              <a:rPr lang="en-US" altLang="en-US" dirty="0"/>
            </a:br>
            <a:r>
              <a:rPr lang="en-US" altLang="en-US" dirty="0"/>
              <a:t>Packet Tracer - Configure and Verify eBGP</a:t>
            </a:r>
          </a:p>
        </p:txBody>
      </p:sp>
      <p:pic>
        <p:nvPicPr>
          <p:cNvPr id="6" name="Content Placeholder 5" descr="3.5.3.4 Packet Tracer - Configure and Verify eBGP.pdf - Mozilla Firefox">
            <a:extLst>
              <a:ext uri="{FF2B5EF4-FFF2-40B4-BE49-F238E27FC236}">
                <a16:creationId xmlns:a16="http://schemas.microsoft.com/office/drawing/2014/main" id="{B83C30C6-19C1-45CC-BB35-B6E1B7AE6A9D}"/>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3137836" y="1145405"/>
            <a:ext cx="2839962" cy="3388093"/>
          </a:xfrm>
          <a:ln w="3175">
            <a:solidFill>
              <a:schemeClr val="tx1"/>
            </a:solidFill>
          </a:ln>
        </p:spPr>
      </p:pic>
    </p:spTree>
    <p:extLst>
      <p:ext uri="{BB962C8B-B14F-4D97-AF65-F5344CB8AC3E}">
        <p14:creationId xmlns:p14="http://schemas.microsoft.com/office/powerpoint/2010/main" val="739572686"/>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1" name="Rectangle 34"/>
          <p:cNvSpPr>
            <a:spLocks noGrp="1" noChangeArrowheads="1"/>
          </p:cNvSpPr>
          <p:nvPr>
            <p:ph idx="1"/>
          </p:nvPr>
        </p:nvSpPr>
        <p:spPr/>
        <p:txBody>
          <a:bodyPr/>
          <a:lstStyle/>
          <a:p>
            <a:pPr eaLnBrk="1" hangingPunct="1">
              <a:spcBef>
                <a:spcPct val="30000"/>
              </a:spcBef>
            </a:pPr>
            <a:r>
              <a:rPr lang="en-US" dirty="0"/>
              <a:t>Students should complete Chapter 3, “Assessment” after completing Chapter 3.</a:t>
            </a:r>
          </a:p>
          <a:p>
            <a:pPr eaLnBrk="1" hangingPunct="1">
              <a:spcBef>
                <a:spcPct val="30000"/>
              </a:spcBef>
            </a:pPr>
            <a:r>
              <a:rPr lang="en-US" dirty="0"/>
              <a:t>Quizzes, labs, Packet Tracers and other activities can be used to informally assess student progress.</a:t>
            </a:r>
          </a:p>
          <a:p>
            <a:pPr eaLnBrk="1" hangingPunct="1">
              <a:spcBef>
                <a:spcPct val="30000"/>
              </a:spcBef>
            </a:pPr>
            <a:endParaRPr lang="en-US" dirty="0"/>
          </a:p>
        </p:txBody>
      </p:sp>
      <p:sp>
        <p:nvSpPr>
          <p:cNvPr id="7170" name="Rectangle 33"/>
          <p:cNvSpPr>
            <a:spLocks noGrp="1" noChangeArrowheads="1"/>
          </p:cNvSpPr>
          <p:nvPr>
            <p:ph type="title"/>
          </p:nvPr>
        </p:nvSpPr>
        <p:spPr/>
        <p:txBody>
          <a:bodyPr/>
          <a:lstStyle/>
          <a:p>
            <a:pPr eaLnBrk="1" hangingPunct="1"/>
            <a:r>
              <a:rPr lang="en-US" dirty="0"/>
              <a:t>Chapter 3: Assessment</a:t>
            </a:r>
          </a:p>
        </p:txBody>
      </p:sp>
    </p:spTree>
    <p:extLst>
      <p:ext uri="{BB962C8B-B14F-4D97-AF65-F5344CB8AC3E}">
        <p14:creationId xmlns:p14="http://schemas.microsoft.com/office/powerpoint/2010/main" val="1296080354"/>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46213"/>
            <a:ext cx="9144000" cy="757551"/>
          </a:xfrm>
        </p:spPr>
        <p:txBody>
          <a:bodyPr/>
          <a:lstStyle/>
          <a:p>
            <a:r>
              <a:rPr lang="en-US" altLang="en-US" sz="1600" dirty="0"/>
              <a:t>eBGP Branch Configuration</a:t>
            </a:r>
            <a:r>
              <a:rPr lang="en-US" altLang="en-US" dirty="0"/>
              <a:t/>
            </a:r>
            <a:br>
              <a:rPr lang="en-US" altLang="en-US" dirty="0"/>
            </a:br>
            <a:r>
              <a:rPr lang="en-US" altLang="en-US" dirty="0"/>
              <a:t>Lab - Configure and Verify eBGP</a:t>
            </a:r>
          </a:p>
        </p:txBody>
      </p:sp>
      <p:pic>
        <p:nvPicPr>
          <p:cNvPr id="5" name="Content Placeholder 4" descr="3.5.3.5 Lab - Configure and Verify eBGP.pdf - Mozilla Firefox">
            <a:extLst>
              <a:ext uri="{FF2B5EF4-FFF2-40B4-BE49-F238E27FC236}">
                <a16:creationId xmlns:a16="http://schemas.microsoft.com/office/drawing/2014/main" id="{B6B4FF14-056B-4073-9106-173572420AB2}"/>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612340" y="861461"/>
            <a:ext cx="3085816" cy="3907857"/>
          </a:xfrm>
          <a:ln w="3175">
            <a:solidFill>
              <a:schemeClr val="tx1"/>
            </a:solidFill>
          </a:ln>
        </p:spPr>
      </p:pic>
    </p:spTree>
    <p:extLst>
      <p:ext uri="{BB962C8B-B14F-4D97-AF65-F5344CB8AC3E}">
        <p14:creationId xmlns:p14="http://schemas.microsoft.com/office/powerpoint/2010/main" val="2355043573"/>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7598042" cy="1802391"/>
          </a:xfrm>
        </p:spPr>
        <p:txBody>
          <a:bodyPr/>
          <a:lstStyle/>
          <a:p>
            <a:r>
              <a:rPr lang="en-US" dirty="0"/>
              <a:t>3.6 Chapter Summary</a:t>
            </a:r>
          </a:p>
        </p:txBody>
      </p:sp>
    </p:spTree>
    <p:extLst>
      <p:ext uri="{BB962C8B-B14F-4D97-AF65-F5344CB8AC3E}">
        <p14:creationId xmlns:p14="http://schemas.microsoft.com/office/powerpoint/2010/main" val="3886944279"/>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bwMode="auto">
          <a:xfrm>
            <a:off x="1417131" y="1154627"/>
            <a:ext cx="6450388" cy="186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1593" tIns="30796" rIns="61593" bIns="30796" numCol="1" anchor="t" anchorCtr="0" compatLnSpc="1">
            <a:prstTxWarp prst="textNoShape">
              <a:avLst/>
            </a:prstTxWarp>
          </a:bodyPr>
          <a:lstStyle>
            <a:lvl1pPr marL="236538" indent="-236538" algn="l" defTabSz="814388" rtl="0" eaLnBrk="0" fontAlgn="base" hangingPunct="0">
              <a:lnSpc>
                <a:spcPct val="95000"/>
              </a:lnSpc>
              <a:spcBef>
                <a:spcPct val="50000"/>
              </a:spcBef>
              <a:spcAft>
                <a:spcPct val="0"/>
              </a:spcAft>
              <a:buClr>
                <a:srgbClr val="708CA1"/>
              </a:buClr>
              <a:buFont typeface="Wingdings" charset="0"/>
              <a:buChar char="§"/>
              <a:defRPr sz="2400">
                <a:solidFill>
                  <a:schemeClr val="tx1"/>
                </a:solidFill>
                <a:latin typeface="+mn-lt"/>
                <a:ea typeface="ＭＳ Ｐゴシック" charset="0"/>
                <a:cs typeface="ＭＳ Ｐゴシック" charset="0"/>
              </a:defRPr>
            </a:lvl1pPr>
            <a:lvl2pPr marL="57467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2pPr>
            <a:lvl3pPr marL="914400"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3pPr>
            <a:lvl4pPr marL="125412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4pPr>
            <a:lvl5pPr marL="1604963" indent="223838"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5pPr>
            <a:lvl6pPr marL="2062163" algn="l" defTabSz="814388" rtl="0" eaLnBrk="1" fontAlgn="base" hangingPunct="1">
              <a:lnSpc>
                <a:spcPct val="95000"/>
              </a:lnSpc>
              <a:spcBef>
                <a:spcPct val="35000"/>
              </a:spcBef>
              <a:spcAft>
                <a:spcPct val="0"/>
              </a:spcAft>
              <a:buClr>
                <a:srgbClr val="708CA1"/>
              </a:buClr>
              <a:defRPr sz="2000">
                <a:solidFill>
                  <a:schemeClr val="tx1"/>
                </a:solidFill>
                <a:latin typeface="+mn-lt"/>
              </a:defRPr>
            </a:lvl6pPr>
            <a:lvl7pPr marL="2519363" algn="l" defTabSz="814388" rtl="0" eaLnBrk="1" fontAlgn="base" hangingPunct="1">
              <a:lnSpc>
                <a:spcPct val="95000"/>
              </a:lnSpc>
              <a:spcBef>
                <a:spcPct val="35000"/>
              </a:spcBef>
              <a:spcAft>
                <a:spcPct val="0"/>
              </a:spcAft>
              <a:buClr>
                <a:srgbClr val="708CA1"/>
              </a:buClr>
              <a:defRPr sz="2000">
                <a:solidFill>
                  <a:schemeClr val="tx1"/>
                </a:solidFill>
                <a:latin typeface="+mn-lt"/>
              </a:defRPr>
            </a:lvl7pPr>
            <a:lvl8pPr marL="2976563" algn="l" defTabSz="814388" rtl="0" eaLnBrk="1" fontAlgn="base" hangingPunct="1">
              <a:lnSpc>
                <a:spcPct val="95000"/>
              </a:lnSpc>
              <a:spcBef>
                <a:spcPct val="35000"/>
              </a:spcBef>
              <a:spcAft>
                <a:spcPct val="0"/>
              </a:spcAft>
              <a:buClr>
                <a:srgbClr val="708CA1"/>
              </a:buClr>
              <a:defRPr sz="2000">
                <a:solidFill>
                  <a:schemeClr val="tx1"/>
                </a:solidFill>
                <a:latin typeface="+mn-lt"/>
              </a:defRPr>
            </a:lvl8pPr>
            <a:lvl9pPr marL="3433763" algn="l" defTabSz="814388" rtl="0" eaLnBrk="1" fontAlgn="base" hangingPunct="1">
              <a:lnSpc>
                <a:spcPct val="95000"/>
              </a:lnSpc>
              <a:spcBef>
                <a:spcPct val="35000"/>
              </a:spcBef>
              <a:spcAft>
                <a:spcPct val="0"/>
              </a:spcAft>
              <a:buClr>
                <a:srgbClr val="708CA1"/>
              </a:buClr>
              <a:defRPr sz="2000">
                <a:solidFill>
                  <a:schemeClr val="tx1"/>
                </a:solidFill>
                <a:latin typeface="+mn-lt"/>
              </a:defRPr>
            </a:lvl9pPr>
          </a:lstStyle>
          <a:p>
            <a:endParaRPr lang="en-US" sz="1200" dirty="0"/>
          </a:p>
        </p:txBody>
      </p:sp>
      <p:sp>
        <p:nvSpPr>
          <p:cNvPr id="21505" name="Rectangle 2"/>
          <p:cNvSpPr>
            <a:spLocks noGrp="1" noChangeArrowheads="1"/>
          </p:cNvSpPr>
          <p:nvPr>
            <p:ph type="title"/>
          </p:nvPr>
        </p:nvSpPr>
        <p:spPr/>
        <p:txBody>
          <a:bodyPr/>
          <a:lstStyle/>
          <a:p>
            <a:r>
              <a:rPr lang="en-US" sz="1400" dirty="0">
                <a:latin typeface="Arial" charset="0"/>
              </a:rPr>
              <a:t>Conclusion</a:t>
            </a:r>
            <a:r>
              <a:rPr lang="en-US" dirty="0">
                <a:latin typeface="Arial" charset="0"/>
              </a:rPr>
              <a:t/>
            </a:r>
            <a:br>
              <a:rPr lang="en-US" dirty="0">
                <a:latin typeface="Arial" charset="0"/>
              </a:rPr>
            </a:br>
            <a:r>
              <a:rPr lang="sv-SE" dirty="0">
                <a:latin typeface="Arial" charset="0"/>
              </a:rPr>
              <a:t>Packet Tracer - Skills Integration Challenge</a:t>
            </a:r>
            <a:endParaRPr lang="en-US" dirty="0">
              <a:latin typeface="Arial" charset="0"/>
            </a:endParaRPr>
          </a:p>
        </p:txBody>
      </p:sp>
      <p:pic>
        <p:nvPicPr>
          <p:cNvPr id="7" name="Content Placeholder 6" descr="3.6.1.2 Packet Tracer - Skills Integration Challenge.pdf - Mozilla Firefox">
            <a:extLst>
              <a:ext uri="{FF2B5EF4-FFF2-40B4-BE49-F238E27FC236}">
                <a16:creationId xmlns:a16="http://schemas.microsoft.com/office/drawing/2014/main" id="{8DA8BFD8-5A25-440F-AC93-FCD2EA75858B}"/>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746078" y="876886"/>
            <a:ext cx="3000486" cy="3725722"/>
          </a:xfrm>
          <a:ln w="3175">
            <a:solidFill>
              <a:schemeClr val="tx1"/>
            </a:solidFill>
          </a:ln>
        </p:spPr>
      </p:pic>
    </p:spTree>
    <p:extLst>
      <p:ext uri="{BB962C8B-B14F-4D97-AF65-F5344CB8AC3E}">
        <p14:creationId xmlns:p14="http://schemas.microsoft.com/office/powerpoint/2010/main" val="3753443665"/>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bwMode="auto">
          <a:xfrm>
            <a:off x="1417131" y="1154627"/>
            <a:ext cx="6450388" cy="186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1593" tIns="30796" rIns="61593" bIns="30796" numCol="1" anchor="t" anchorCtr="0" compatLnSpc="1">
            <a:prstTxWarp prst="textNoShape">
              <a:avLst/>
            </a:prstTxWarp>
          </a:bodyPr>
          <a:lstStyle>
            <a:lvl1pPr marL="236538" indent="-236538" algn="l" defTabSz="814388" rtl="0" eaLnBrk="0" fontAlgn="base" hangingPunct="0">
              <a:lnSpc>
                <a:spcPct val="95000"/>
              </a:lnSpc>
              <a:spcBef>
                <a:spcPct val="50000"/>
              </a:spcBef>
              <a:spcAft>
                <a:spcPct val="0"/>
              </a:spcAft>
              <a:buClr>
                <a:srgbClr val="708CA1"/>
              </a:buClr>
              <a:buFont typeface="Wingdings" charset="0"/>
              <a:buChar char="§"/>
              <a:defRPr sz="2400">
                <a:solidFill>
                  <a:schemeClr val="tx1"/>
                </a:solidFill>
                <a:latin typeface="+mn-lt"/>
                <a:ea typeface="ＭＳ Ｐゴシック" charset="0"/>
                <a:cs typeface="ＭＳ Ｐゴシック" charset="0"/>
              </a:defRPr>
            </a:lvl1pPr>
            <a:lvl2pPr marL="57467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2pPr>
            <a:lvl3pPr marL="914400"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3pPr>
            <a:lvl4pPr marL="125412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4pPr>
            <a:lvl5pPr marL="1604963" indent="223838"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5pPr>
            <a:lvl6pPr marL="2062163" algn="l" defTabSz="814388" rtl="0" eaLnBrk="1" fontAlgn="base" hangingPunct="1">
              <a:lnSpc>
                <a:spcPct val="95000"/>
              </a:lnSpc>
              <a:spcBef>
                <a:spcPct val="35000"/>
              </a:spcBef>
              <a:spcAft>
                <a:spcPct val="0"/>
              </a:spcAft>
              <a:buClr>
                <a:srgbClr val="708CA1"/>
              </a:buClr>
              <a:defRPr sz="2000">
                <a:solidFill>
                  <a:schemeClr val="tx1"/>
                </a:solidFill>
                <a:latin typeface="+mn-lt"/>
              </a:defRPr>
            </a:lvl6pPr>
            <a:lvl7pPr marL="2519363" algn="l" defTabSz="814388" rtl="0" eaLnBrk="1" fontAlgn="base" hangingPunct="1">
              <a:lnSpc>
                <a:spcPct val="95000"/>
              </a:lnSpc>
              <a:spcBef>
                <a:spcPct val="35000"/>
              </a:spcBef>
              <a:spcAft>
                <a:spcPct val="0"/>
              </a:spcAft>
              <a:buClr>
                <a:srgbClr val="708CA1"/>
              </a:buClr>
              <a:defRPr sz="2000">
                <a:solidFill>
                  <a:schemeClr val="tx1"/>
                </a:solidFill>
                <a:latin typeface="+mn-lt"/>
              </a:defRPr>
            </a:lvl7pPr>
            <a:lvl8pPr marL="2976563" algn="l" defTabSz="814388" rtl="0" eaLnBrk="1" fontAlgn="base" hangingPunct="1">
              <a:lnSpc>
                <a:spcPct val="95000"/>
              </a:lnSpc>
              <a:spcBef>
                <a:spcPct val="35000"/>
              </a:spcBef>
              <a:spcAft>
                <a:spcPct val="0"/>
              </a:spcAft>
              <a:buClr>
                <a:srgbClr val="708CA1"/>
              </a:buClr>
              <a:defRPr sz="2000">
                <a:solidFill>
                  <a:schemeClr val="tx1"/>
                </a:solidFill>
                <a:latin typeface="+mn-lt"/>
              </a:defRPr>
            </a:lvl8pPr>
            <a:lvl9pPr marL="3433763" algn="l" defTabSz="814388" rtl="0" eaLnBrk="1" fontAlgn="base" hangingPunct="1">
              <a:lnSpc>
                <a:spcPct val="95000"/>
              </a:lnSpc>
              <a:spcBef>
                <a:spcPct val="35000"/>
              </a:spcBef>
              <a:spcAft>
                <a:spcPct val="0"/>
              </a:spcAft>
              <a:buClr>
                <a:srgbClr val="708CA1"/>
              </a:buClr>
              <a:defRPr sz="2000">
                <a:solidFill>
                  <a:schemeClr val="tx1"/>
                </a:solidFill>
                <a:latin typeface="+mn-lt"/>
              </a:defRPr>
            </a:lvl9pPr>
          </a:lstStyle>
          <a:p>
            <a:endParaRPr lang="en-US" sz="1200" dirty="0"/>
          </a:p>
        </p:txBody>
      </p:sp>
      <p:sp>
        <p:nvSpPr>
          <p:cNvPr id="21505" name="Rectangle 2"/>
          <p:cNvSpPr>
            <a:spLocks noGrp="1" noChangeArrowheads="1"/>
          </p:cNvSpPr>
          <p:nvPr>
            <p:ph type="title"/>
          </p:nvPr>
        </p:nvSpPr>
        <p:spPr/>
        <p:txBody>
          <a:bodyPr/>
          <a:lstStyle/>
          <a:p>
            <a:r>
              <a:rPr lang="en-US" sz="1400" dirty="0">
                <a:latin typeface="Arial" charset="0"/>
              </a:rPr>
              <a:t>Conclusion</a:t>
            </a:r>
            <a:r>
              <a:rPr lang="en-US" dirty="0">
                <a:latin typeface="Arial" charset="0"/>
              </a:rPr>
              <a:t/>
            </a:r>
            <a:br>
              <a:rPr lang="en-US" dirty="0">
                <a:latin typeface="Arial" charset="0"/>
              </a:rPr>
            </a:br>
            <a:r>
              <a:rPr lang="en-US" dirty="0">
                <a:latin typeface="Arial" charset="0"/>
              </a:rPr>
              <a:t>Lab - Configure a Branch Connection</a:t>
            </a:r>
          </a:p>
        </p:txBody>
      </p:sp>
      <p:pic>
        <p:nvPicPr>
          <p:cNvPr id="6" name="Content Placeholder 5" descr="3.6.1.3 Lab - Configure a Branch Connection.pdf - Mozilla Firefox">
            <a:extLst>
              <a:ext uri="{FF2B5EF4-FFF2-40B4-BE49-F238E27FC236}">
                <a16:creationId xmlns:a16="http://schemas.microsoft.com/office/drawing/2014/main" id="{852BD384-E756-4DB8-8E00-A635BB51D243}"/>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869498" y="899243"/>
            <a:ext cx="3073786" cy="3794003"/>
          </a:xfrm>
          <a:ln w="3175">
            <a:solidFill>
              <a:schemeClr val="tx1"/>
            </a:solidFill>
          </a:ln>
        </p:spPr>
      </p:pic>
    </p:spTree>
    <p:extLst>
      <p:ext uri="{BB962C8B-B14F-4D97-AF65-F5344CB8AC3E}">
        <p14:creationId xmlns:p14="http://schemas.microsoft.com/office/powerpoint/2010/main" val="1499867121"/>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bwMode="auto">
          <a:xfrm>
            <a:off x="1417131" y="1154627"/>
            <a:ext cx="6450388" cy="186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1593" tIns="30796" rIns="61593" bIns="30796" numCol="1" anchor="t" anchorCtr="0" compatLnSpc="1">
            <a:prstTxWarp prst="textNoShape">
              <a:avLst/>
            </a:prstTxWarp>
          </a:bodyPr>
          <a:lstStyle>
            <a:lvl1pPr marL="236538" indent="-236538" algn="l" defTabSz="814388" rtl="0" eaLnBrk="0" fontAlgn="base" hangingPunct="0">
              <a:lnSpc>
                <a:spcPct val="95000"/>
              </a:lnSpc>
              <a:spcBef>
                <a:spcPct val="50000"/>
              </a:spcBef>
              <a:spcAft>
                <a:spcPct val="0"/>
              </a:spcAft>
              <a:buClr>
                <a:srgbClr val="708CA1"/>
              </a:buClr>
              <a:buFont typeface="Wingdings" charset="0"/>
              <a:buChar char="§"/>
              <a:defRPr sz="2400">
                <a:solidFill>
                  <a:schemeClr val="tx1"/>
                </a:solidFill>
                <a:latin typeface="+mn-lt"/>
                <a:ea typeface="ＭＳ Ｐゴシック" charset="0"/>
                <a:cs typeface="ＭＳ Ｐゴシック" charset="0"/>
              </a:defRPr>
            </a:lvl1pPr>
            <a:lvl2pPr marL="57467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2pPr>
            <a:lvl3pPr marL="914400"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3pPr>
            <a:lvl4pPr marL="125412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4pPr>
            <a:lvl5pPr marL="1604963" indent="223838"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5pPr>
            <a:lvl6pPr marL="2062163" algn="l" defTabSz="814388" rtl="0" eaLnBrk="1" fontAlgn="base" hangingPunct="1">
              <a:lnSpc>
                <a:spcPct val="95000"/>
              </a:lnSpc>
              <a:spcBef>
                <a:spcPct val="35000"/>
              </a:spcBef>
              <a:spcAft>
                <a:spcPct val="0"/>
              </a:spcAft>
              <a:buClr>
                <a:srgbClr val="708CA1"/>
              </a:buClr>
              <a:defRPr sz="2000">
                <a:solidFill>
                  <a:schemeClr val="tx1"/>
                </a:solidFill>
                <a:latin typeface="+mn-lt"/>
              </a:defRPr>
            </a:lvl6pPr>
            <a:lvl7pPr marL="2519363" algn="l" defTabSz="814388" rtl="0" eaLnBrk="1" fontAlgn="base" hangingPunct="1">
              <a:lnSpc>
                <a:spcPct val="95000"/>
              </a:lnSpc>
              <a:spcBef>
                <a:spcPct val="35000"/>
              </a:spcBef>
              <a:spcAft>
                <a:spcPct val="0"/>
              </a:spcAft>
              <a:buClr>
                <a:srgbClr val="708CA1"/>
              </a:buClr>
              <a:defRPr sz="2000">
                <a:solidFill>
                  <a:schemeClr val="tx1"/>
                </a:solidFill>
                <a:latin typeface="+mn-lt"/>
              </a:defRPr>
            </a:lvl7pPr>
            <a:lvl8pPr marL="2976563" algn="l" defTabSz="814388" rtl="0" eaLnBrk="1" fontAlgn="base" hangingPunct="1">
              <a:lnSpc>
                <a:spcPct val="95000"/>
              </a:lnSpc>
              <a:spcBef>
                <a:spcPct val="35000"/>
              </a:spcBef>
              <a:spcAft>
                <a:spcPct val="0"/>
              </a:spcAft>
              <a:buClr>
                <a:srgbClr val="708CA1"/>
              </a:buClr>
              <a:defRPr sz="2000">
                <a:solidFill>
                  <a:schemeClr val="tx1"/>
                </a:solidFill>
                <a:latin typeface="+mn-lt"/>
              </a:defRPr>
            </a:lvl8pPr>
            <a:lvl9pPr marL="3433763" algn="l" defTabSz="814388" rtl="0" eaLnBrk="1" fontAlgn="base" hangingPunct="1">
              <a:lnSpc>
                <a:spcPct val="95000"/>
              </a:lnSpc>
              <a:spcBef>
                <a:spcPct val="35000"/>
              </a:spcBef>
              <a:spcAft>
                <a:spcPct val="0"/>
              </a:spcAft>
              <a:buClr>
                <a:srgbClr val="708CA1"/>
              </a:buClr>
              <a:defRPr sz="2000">
                <a:solidFill>
                  <a:schemeClr val="tx1"/>
                </a:solidFill>
                <a:latin typeface="+mn-lt"/>
              </a:defRPr>
            </a:lvl9pPr>
          </a:lstStyle>
          <a:p>
            <a:endParaRPr lang="en-US" sz="1200" dirty="0"/>
          </a:p>
        </p:txBody>
      </p:sp>
      <p:sp>
        <p:nvSpPr>
          <p:cNvPr id="4" name="Content Placeholder 3"/>
          <p:cNvSpPr>
            <a:spLocks noGrp="1"/>
          </p:cNvSpPr>
          <p:nvPr>
            <p:ph idx="1"/>
          </p:nvPr>
        </p:nvSpPr>
        <p:spPr/>
        <p:txBody>
          <a:bodyPr/>
          <a:lstStyle/>
          <a:p>
            <a:r>
              <a:rPr lang="en-US" dirty="0"/>
              <a:t>Select broadband remote access technologies to support business requirements.</a:t>
            </a:r>
          </a:p>
          <a:p>
            <a:r>
              <a:rPr lang="en-US" dirty="0"/>
              <a:t>Configure a Cisco router with PPPoE.</a:t>
            </a:r>
          </a:p>
          <a:p>
            <a:r>
              <a:rPr lang="en-US" dirty="0"/>
              <a:t>Explain how VPNs secure site-to-site and remote access connectivity.</a:t>
            </a:r>
          </a:p>
          <a:p>
            <a:r>
              <a:rPr lang="en-US" dirty="0"/>
              <a:t>Implement a GRE tunnel.</a:t>
            </a:r>
          </a:p>
          <a:p>
            <a:r>
              <a:rPr lang="en-US" dirty="0"/>
              <a:t>Implement eBGP in a single-homed remote access network.</a:t>
            </a:r>
          </a:p>
          <a:p>
            <a:endParaRPr lang="en-US" dirty="0"/>
          </a:p>
          <a:p>
            <a:endParaRPr lang="en-US" dirty="0"/>
          </a:p>
          <a:p>
            <a:endParaRPr lang="en-US" dirty="0"/>
          </a:p>
          <a:p>
            <a:endParaRPr lang="en-US" dirty="0"/>
          </a:p>
          <a:p>
            <a:endParaRPr lang="en-US" dirty="0"/>
          </a:p>
          <a:p>
            <a:endParaRPr lang="en-US" dirty="0"/>
          </a:p>
        </p:txBody>
      </p:sp>
      <p:sp>
        <p:nvSpPr>
          <p:cNvPr id="21505" name="Rectangle 2"/>
          <p:cNvSpPr>
            <a:spLocks noGrp="1" noChangeArrowheads="1"/>
          </p:cNvSpPr>
          <p:nvPr>
            <p:ph type="title"/>
          </p:nvPr>
        </p:nvSpPr>
        <p:spPr/>
        <p:txBody>
          <a:bodyPr/>
          <a:lstStyle/>
          <a:p>
            <a:r>
              <a:rPr lang="en-US" sz="1400" dirty="0">
                <a:latin typeface="Arial" charset="0"/>
              </a:rPr>
              <a:t>Conclusion</a:t>
            </a:r>
            <a:r>
              <a:rPr lang="en-US" dirty="0">
                <a:latin typeface="Arial" charset="0"/>
              </a:rPr>
              <a:t/>
            </a:r>
            <a:br>
              <a:rPr lang="en-US" dirty="0">
                <a:latin typeface="Arial" charset="0"/>
              </a:rPr>
            </a:br>
            <a:r>
              <a:rPr lang="en-US" dirty="0">
                <a:latin typeface="Arial" charset="0"/>
              </a:rPr>
              <a:t>Chapter 3: Branch Connections</a:t>
            </a:r>
          </a:p>
        </p:txBody>
      </p:sp>
    </p:spTree>
    <p:extLst>
      <p:ext uri="{BB962C8B-B14F-4D97-AF65-F5344CB8AC3E}">
        <p14:creationId xmlns:p14="http://schemas.microsoft.com/office/powerpoint/2010/main" val="2175629910"/>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r>
              <a:rPr lang="en-US" sz="1400" dirty="0">
                <a:latin typeface="Arial" charset="0"/>
              </a:rPr>
              <a:t>Chapter 3: Branch Connections</a:t>
            </a:r>
            <a:r>
              <a:rPr lang="en-US" dirty="0">
                <a:latin typeface="Arial" charset="0"/>
              </a:rPr>
              <a:t/>
            </a:r>
            <a:br>
              <a:rPr lang="en-US" dirty="0">
                <a:latin typeface="Arial" charset="0"/>
              </a:rPr>
            </a:br>
            <a:r>
              <a:rPr lang="en-US" dirty="0">
                <a:latin typeface="Arial" charset="0"/>
              </a:rPr>
              <a:t>New Terms and Commands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754546486"/>
              </p:ext>
            </p:extLst>
          </p:nvPr>
        </p:nvGraphicFramePr>
        <p:xfrm>
          <a:off x="105034" y="763604"/>
          <a:ext cx="8769718" cy="4040408"/>
        </p:xfrm>
        <a:graphic>
          <a:graphicData uri="http://schemas.openxmlformats.org/drawingml/2006/table">
            <a:tbl>
              <a:tblPr firstRow="1" bandRow="1">
                <a:tableStyleId>{F5AB1C69-6EDB-4FF4-983F-18BD219EF322}</a:tableStyleId>
              </a:tblPr>
              <a:tblGrid>
                <a:gridCol w="4447100">
                  <a:extLst>
                    <a:ext uri="{9D8B030D-6E8A-4147-A177-3AD203B41FA5}">
                      <a16:colId xmlns:a16="http://schemas.microsoft.com/office/drawing/2014/main" val="2731093094"/>
                    </a:ext>
                  </a:extLst>
                </a:gridCol>
                <a:gridCol w="4322618">
                  <a:extLst>
                    <a:ext uri="{9D8B030D-6E8A-4147-A177-3AD203B41FA5}">
                      <a16:colId xmlns:a16="http://schemas.microsoft.com/office/drawing/2014/main" val="2353496225"/>
                    </a:ext>
                  </a:extLst>
                </a:gridCol>
              </a:tblGrid>
              <a:tr h="4040408">
                <a:tc>
                  <a:txBody>
                    <a:bodyPr/>
                    <a:lstStyle/>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PPP over Ethernet (PPPoE) </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Internet Protocol Security (IPsec) </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Border Gateway Protocol (BGP) </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radio frequency (RF) </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hybrid fiber-coaxial (HFC) </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Data over Cable Service Interface Specification (DOCSIS) </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Antenna Site </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Transportation Network </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distribution network </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central office (co) </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Amplifier </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Subscriber Drop </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Node </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downstream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upstream </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Asymmetric DSL (ADSL) </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symmetric DSL (SDSL) </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DSL Transceiver </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DSL micro filter </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Cellular/mobile </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dialer interface </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maximum transmission unit (MTU) </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maximum segment size (MSS)  </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VPN gateway </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telecommuters </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VPN client software </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Cisco AnyConnect Secure Mobility Client </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Dynamic Multipoint VPN (DMVPN) </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Next </a:t>
                      </a:r>
                      <a:r>
                        <a:rPr lang="en-US" sz="1400" b="0" kern="1200" dirty="0">
                          <a:solidFill>
                            <a:schemeClr val="tx1"/>
                          </a:solidFill>
                          <a:latin typeface="+mn-lt"/>
                          <a:ea typeface="+mn-ea"/>
                          <a:cs typeface="+mn-cs"/>
                        </a:rPr>
                        <a:t>Hop Resolution Protocol (NHRP)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0795013"/>
                  </a:ext>
                </a:extLst>
              </a:tr>
            </a:tbl>
          </a:graphicData>
        </a:graphic>
      </p:graphicFrame>
    </p:spTree>
    <p:extLst>
      <p:ext uri="{BB962C8B-B14F-4D97-AF65-F5344CB8AC3E}">
        <p14:creationId xmlns:p14="http://schemas.microsoft.com/office/powerpoint/2010/main" val="3752238262"/>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pPr eaLnBrk="1" hangingPunct="1"/>
            <a:r>
              <a:rPr lang="en-US" sz="1400" dirty="0">
                <a:latin typeface="Arial" charset="0"/>
              </a:rPr>
              <a:t>Chapter 3: Branch Connections</a:t>
            </a:r>
            <a:r>
              <a:rPr lang="en-US" dirty="0">
                <a:latin typeface="Arial" charset="0"/>
              </a:rPr>
              <a:t/>
            </a:r>
            <a:br>
              <a:rPr lang="en-US" dirty="0">
                <a:latin typeface="Arial" charset="0"/>
              </a:rPr>
            </a:br>
            <a:r>
              <a:rPr lang="en-US" dirty="0">
                <a:latin typeface="Arial" charset="0"/>
              </a:rPr>
              <a:t>New Terms and Commands (Cont.)</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766359202"/>
              </p:ext>
            </p:extLst>
          </p:nvPr>
        </p:nvGraphicFramePr>
        <p:xfrm>
          <a:off x="118683" y="798944"/>
          <a:ext cx="8769718" cy="3744707"/>
        </p:xfrm>
        <a:graphic>
          <a:graphicData uri="http://schemas.openxmlformats.org/drawingml/2006/table">
            <a:tbl>
              <a:tblPr firstRow="1" bandRow="1">
                <a:tableStyleId>{F5AB1C69-6EDB-4FF4-983F-18BD219EF322}</a:tableStyleId>
              </a:tblPr>
              <a:tblGrid>
                <a:gridCol w="4447100">
                  <a:extLst>
                    <a:ext uri="{9D8B030D-6E8A-4147-A177-3AD203B41FA5}">
                      <a16:colId xmlns:a16="http://schemas.microsoft.com/office/drawing/2014/main" val="2731093094"/>
                    </a:ext>
                  </a:extLst>
                </a:gridCol>
                <a:gridCol w="4322618">
                  <a:extLst>
                    <a:ext uri="{9D8B030D-6E8A-4147-A177-3AD203B41FA5}">
                      <a16:colId xmlns:a16="http://schemas.microsoft.com/office/drawing/2014/main" val="2353496225"/>
                    </a:ext>
                  </a:extLst>
                </a:gridCol>
              </a:tblGrid>
              <a:tr h="3744707">
                <a:tc>
                  <a:txBody>
                    <a:bodyPr/>
                    <a:lstStyle/>
                    <a:p>
                      <a:pPr marL="173038" indent="-173038">
                        <a:spcBef>
                          <a:spcPts val="200"/>
                        </a:spcBef>
                        <a:spcAft>
                          <a:spcPts val="200"/>
                        </a:spcAft>
                        <a:buFont typeface="Arial" panose="020B0604020202020204" pitchFamily="34" charset="0"/>
                        <a:buChar char="•"/>
                      </a:pPr>
                      <a:r>
                        <a:rPr lang="en-US" b="0" dirty="0">
                          <a:solidFill>
                            <a:schemeClr val="tx1"/>
                          </a:solidFill>
                          <a:latin typeface="+mn-lt"/>
                        </a:rPr>
                        <a:t>Next Hop Server (NHS) </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Next Hop Clients (NHCs) </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spoke-to-spoke </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Multipoint Generic Routing Encapsulation (mGRE)  </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Passenger protocol </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Carrier protocol </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Transport protocol </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Secure Sockets Layer (SSL) </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AS number (ASN)</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path vector routing protocol </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External BGP (eBGP) </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Internal BGP (iBGP) </a:t>
                      </a:r>
                    </a:p>
                    <a:p>
                      <a:pPr marL="0" indent="0">
                        <a:spcBef>
                          <a:spcPts val="200"/>
                        </a:spcBef>
                        <a:spcAft>
                          <a:spcPts val="200"/>
                        </a:spcAft>
                        <a:buFont typeface="Arial" panose="020B0604020202020204" pitchFamily="34" charset="0"/>
                        <a:buNone/>
                      </a:pPr>
                      <a:endParaRPr lang="en-US"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multi-homed </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single-homed </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BGP peers </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Network Address Translation (NAT) </a:t>
                      </a:r>
                    </a:p>
                    <a:p>
                      <a:pPr marL="173038" indent="-173038" algn="l" defTabSz="685777" rtl="0" eaLnBrk="1" latinLnBrk="0" hangingPunct="1">
                        <a:spcBef>
                          <a:spcPts val="200"/>
                        </a:spcBef>
                        <a:spcAft>
                          <a:spcPts val="200"/>
                        </a:spcAft>
                        <a:buFont typeface="Arial" panose="020B0604020202020204" pitchFamily="34" charset="0"/>
                        <a:buChar char="•"/>
                      </a:pPr>
                      <a:endParaRPr lang="en-US" sz="1400" b="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0795013"/>
                  </a:ext>
                </a:extLst>
              </a:tr>
            </a:tbl>
          </a:graphicData>
        </a:graphic>
      </p:graphicFrame>
    </p:spTree>
    <p:extLst>
      <p:ext uri="{BB962C8B-B14F-4D97-AF65-F5344CB8AC3E}">
        <p14:creationId xmlns:p14="http://schemas.microsoft.com/office/powerpoint/2010/main" val="387095620"/>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828277"/>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a:xfrm>
            <a:off x="145357" y="695781"/>
            <a:ext cx="8853286" cy="4155319"/>
          </a:xfrm>
        </p:spPr>
        <p:txBody>
          <a:bodyPr/>
          <a:lstStyle/>
          <a:p>
            <a:pPr marL="0" indent="0">
              <a:lnSpc>
                <a:spcPct val="85000"/>
              </a:lnSpc>
              <a:spcBef>
                <a:spcPct val="30000"/>
              </a:spcBef>
              <a:buNone/>
            </a:pPr>
            <a:r>
              <a:rPr lang="en-US" dirty="0"/>
              <a:t>Prior to teaching Chapter 3, the instructor should:</a:t>
            </a:r>
          </a:p>
          <a:p>
            <a:pPr eaLnBrk="1" hangingPunct="1">
              <a:lnSpc>
                <a:spcPct val="85000"/>
              </a:lnSpc>
              <a:spcBef>
                <a:spcPct val="30000"/>
              </a:spcBef>
            </a:pPr>
            <a:r>
              <a:rPr lang="en-US" dirty="0"/>
              <a:t>Complete Chapter 3, “Assessment.”</a:t>
            </a:r>
          </a:p>
          <a:p>
            <a:pPr eaLnBrk="1" hangingPunct="1">
              <a:lnSpc>
                <a:spcPct val="85000"/>
              </a:lnSpc>
              <a:spcBef>
                <a:spcPct val="30000"/>
              </a:spcBef>
              <a:spcAft>
                <a:spcPts val="540"/>
              </a:spcAft>
            </a:pPr>
            <a:r>
              <a:rPr lang="en-US" dirty="0"/>
              <a:t>The objectives of this chapter are:</a:t>
            </a:r>
          </a:p>
          <a:p>
            <a:pPr lvl="1">
              <a:lnSpc>
                <a:spcPct val="85000"/>
              </a:lnSpc>
              <a:spcBef>
                <a:spcPct val="30000"/>
              </a:spcBef>
            </a:pPr>
            <a:r>
              <a:rPr lang="en-US" dirty="0"/>
              <a:t>Compare remote access broadband connection options for small to medium-sized businesses.</a:t>
            </a:r>
          </a:p>
          <a:p>
            <a:pPr lvl="1">
              <a:lnSpc>
                <a:spcPct val="85000"/>
              </a:lnSpc>
              <a:spcBef>
                <a:spcPct val="30000"/>
              </a:spcBef>
            </a:pPr>
            <a:r>
              <a:rPr lang="en-US" dirty="0"/>
              <a:t>Select an appropriate broadband connection for a given network requirement.</a:t>
            </a:r>
          </a:p>
          <a:p>
            <a:pPr lvl="1">
              <a:lnSpc>
                <a:spcPct val="85000"/>
              </a:lnSpc>
              <a:spcBef>
                <a:spcPct val="30000"/>
              </a:spcBef>
            </a:pPr>
            <a:r>
              <a:rPr lang="en-US" dirty="0"/>
              <a:t>Explain how PPPoE operates.</a:t>
            </a:r>
          </a:p>
          <a:p>
            <a:pPr lvl="1">
              <a:lnSpc>
                <a:spcPct val="85000"/>
              </a:lnSpc>
              <a:spcBef>
                <a:spcPct val="30000"/>
              </a:spcBef>
            </a:pPr>
            <a:r>
              <a:rPr lang="en-US" dirty="0"/>
              <a:t>Implement a basic PPPoE connection on a client router.</a:t>
            </a:r>
          </a:p>
          <a:p>
            <a:pPr lvl="1">
              <a:lnSpc>
                <a:spcPct val="85000"/>
              </a:lnSpc>
              <a:spcBef>
                <a:spcPct val="30000"/>
              </a:spcBef>
            </a:pPr>
            <a:r>
              <a:rPr lang="en-US" dirty="0"/>
              <a:t>Describe benefits of VPN technology.</a:t>
            </a:r>
          </a:p>
          <a:p>
            <a:pPr lvl="1">
              <a:lnSpc>
                <a:spcPct val="85000"/>
              </a:lnSpc>
              <a:spcBef>
                <a:spcPct val="30000"/>
              </a:spcBef>
            </a:pPr>
            <a:r>
              <a:rPr lang="en-US" dirty="0"/>
              <a:t>Describe site-to-site and remote access VPNs.</a:t>
            </a:r>
          </a:p>
          <a:p>
            <a:pPr lvl="1">
              <a:lnSpc>
                <a:spcPct val="85000"/>
              </a:lnSpc>
              <a:spcBef>
                <a:spcPct val="30000"/>
              </a:spcBef>
            </a:pPr>
            <a:r>
              <a:rPr lang="en-US" dirty="0"/>
              <a:t>Explain the purpose and benefits of GRE tunnels.</a:t>
            </a:r>
          </a:p>
          <a:p>
            <a:pPr lvl="1">
              <a:lnSpc>
                <a:spcPct val="85000"/>
              </a:lnSpc>
              <a:spcBef>
                <a:spcPct val="30000"/>
              </a:spcBef>
            </a:pPr>
            <a:r>
              <a:rPr lang="en-US" dirty="0"/>
              <a:t>Troubleshoot a site-to-site GRE tunnel.</a:t>
            </a:r>
          </a:p>
          <a:p>
            <a:pPr lvl="1">
              <a:lnSpc>
                <a:spcPct val="85000"/>
              </a:lnSpc>
              <a:spcBef>
                <a:spcPct val="30000"/>
              </a:spcBef>
            </a:pPr>
            <a:r>
              <a:rPr lang="en-US" dirty="0"/>
              <a:t>Describe basic BGP features.</a:t>
            </a:r>
          </a:p>
          <a:p>
            <a:pPr lvl="1">
              <a:lnSpc>
                <a:spcPct val="85000"/>
              </a:lnSpc>
              <a:spcBef>
                <a:spcPct val="30000"/>
              </a:spcBef>
            </a:pPr>
            <a:r>
              <a:rPr lang="en-US" dirty="0"/>
              <a:t>Explain BGP design considerations.</a:t>
            </a:r>
          </a:p>
          <a:p>
            <a:pPr lvl="1">
              <a:lnSpc>
                <a:spcPct val="85000"/>
              </a:lnSpc>
              <a:spcBef>
                <a:spcPct val="30000"/>
              </a:spcBef>
            </a:pPr>
            <a:r>
              <a:rPr lang="en-US" dirty="0"/>
              <a:t>Configure an eBGP branch connection.</a:t>
            </a:r>
          </a:p>
          <a:p>
            <a:pPr lvl="1">
              <a:lnSpc>
                <a:spcPct val="85000"/>
              </a:lnSpc>
              <a:spcBef>
                <a:spcPct val="30000"/>
              </a:spcBef>
            </a:pPr>
            <a:endParaRPr lang="en-US" dirty="0"/>
          </a:p>
        </p:txBody>
      </p:sp>
      <p:sp>
        <p:nvSpPr>
          <p:cNvPr id="2" name="Title 1"/>
          <p:cNvSpPr>
            <a:spLocks noGrp="1"/>
          </p:cNvSpPr>
          <p:nvPr>
            <p:ph type="title"/>
          </p:nvPr>
        </p:nvSpPr>
        <p:spPr/>
        <p:txBody>
          <a:bodyPr/>
          <a:lstStyle/>
          <a:p>
            <a:r>
              <a:rPr lang="en-US" dirty="0"/>
              <a:t>Chapter 3: Best Practices</a:t>
            </a:r>
          </a:p>
        </p:txBody>
      </p:sp>
    </p:spTree>
    <p:extLst>
      <p:ext uri="{BB962C8B-B14F-4D97-AF65-F5344CB8AC3E}">
        <p14:creationId xmlns:p14="http://schemas.microsoft.com/office/powerpoint/2010/main" val="237934136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a:xfrm>
            <a:off x="112532" y="624857"/>
            <a:ext cx="8853286" cy="4155319"/>
          </a:xfrm>
        </p:spPr>
        <p:txBody>
          <a:bodyPr/>
          <a:lstStyle/>
          <a:p>
            <a:r>
              <a:rPr lang="en-US" dirty="0"/>
              <a:t>3.1</a:t>
            </a:r>
          </a:p>
          <a:p>
            <a:pPr lvl="1"/>
            <a:r>
              <a:rPr lang="en-US" dirty="0"/>
              <a:t>Discuss the broadband options in your area. </a:t>
            </a:r>
          </a:p>
          <a:p>
            <a:pPr lvl="1"/>
            <a:r>
              <a:rPr lang="en-US" dirty="0"/>
              <a:t>Highlight the advantages and disadvantages of cable, DSL and broadband wireless.</a:t>
            </a:r>
          </a:p>
          <a:p>
            <a:pPr lvl="1"/>
            <a:r>
              <a:rPr lang="en-US" dirty="0"/>
              <a:t>There are </a:t>
            </a:r>
            <a:r>
              <a:rPr lang="en-US" dirty="0" smtClean="0"/>
              <a:t>many new </a:t>
            </a:r>
            <a:r>
              <a:rPr lang="en-US" dirty="0"/>
              <a:t>terms and acronyms in this </a:t>
            </a:r>
            <a:r>
              <a:rPr lang="en-US" dirty="0" smtClean="0"/>
              <a:t>chapter. Emphasize </a:t>
            </a:r>
            <a:r>
              <a:rPr lang="en-US" dirty="0"/>
              <a:t>these new terms when presenting this material. See list of new terms at the end of this PowerPoint.</a:t>
            </a:r>
          </a:p>
          <a:p>
            <a:pPr lvl="1"/>
            <a:r>
              <a:rPr lang="en-US" dirty="0"/>
              <a:t>Consider assigning part 2 of the Lab - Researching Broadband Internet Access Technologies to small groups and have them present results to class.</a:t>
            </a:r>
          </a:p>
          <a:p>
            <a:r>
              <a:rPr lang="en-US" dirty="0"/>
              <a:t>3.2</a:t>
            </a:r>
          </a:p>
          <a:p>
            <a:pPr lvl="1"/>
            <a:r>
              <a:rPr lang="en-US" dirty="0"/>
              <a:t>Point out that PPP is the primary protocol used for serial connections. </a:t>
            </a:r>
          </a:p>
          <a:p>
            <a:pPr marL="571500" lvl="2" indent="-228600"/>
            <a:r>
              <a:rPr lang="en-US" dirty="0"/>
              <a:t>PPP gives the ISP the ability to assign IP addresses to remote ends of a PPP link and supports authentication.</a:t>
            </a:r>
          </a:p>
          <a:p>
            <a:pPr marL="571500" lvl="2" indent="-228600"/>
            <a:r>
              <a:rPr lang="en-US" dirty="0"/>
              <a:t>Ethernet does not support PPP so PPPoE is the solution. </a:t>
            </a:r>
          </a:p>
          <a:p>
            <a:pPr lvl="1"/>
            <a:r>
              <a:rPr lang="en-US" dirty="0"/>
              <a:t>Review the configuration of  PPPoE on 3.2.2.1 explaining the purpose of each command. Have students complete the syntax checker before doing the labs.</a:t>
            </a:r>
          </a:p>
          <a:p>
            <a:pPr lvl="1"/>
            <a:r>
              <a:rPr lang="en-US" dirty="0"/>
              <a:t>Review the specific PPPoE verification and troubleshooting commands and </a:t>
            </a:r>
            <a:r>
              <a:rPr lang="en-US" dirty="0" smtClean="0"/>
              <a:t>output: </a:t>
            </a:r>
            <a:r>
              <a:rPr lang="en-US" b="1" dirty="0" smtClean="0"/>
              <a:t>show </a:t>
            </a:r>
            <a:r>
              <a:rPr lang="en-US" b="1" dirty="0"/>
              <a:t>interface dialer, show pppoe session, debug </a:t>
            </a:r>
            <a:r>
              <a:rPr lang="en-US" b="1" dirty="0" err="1"/>
              <a:t>ppp</a:t>
            </a:r>
            <a:r>
              <a:rPr lang="en-US" b="1" dirty="0"/>
              <a:t> </a:t>
            </a:r>
            <a:r>
              <a:rPr lang="en-US" b="1" dirty="0" smtClean="0"/>
              <a:t>negotiation.</a:t>
            </a:r>
            <a:endParaRPr lang="en-US" b="1" dirty="0"/>
          </a:p>
        </p:txBody>
      </p:sp>
      <p:sp>
        <p:nvSpPr>
          <p:cNvPr id="2" name="Title 1"/>
          <p:cNvSpPr>
            <a:spLocks noGrp="1"/>
          </p:cNvSpPr>
          <p:nvPr>
            <p:ph type="title"/>
          </p:nvPr>
        </p:nvSpPr>
        <p:spPr/>
        <p:txBody>
          <a:bodyPr/>
          <a:lstStyle/>
          <a:p>
            <a:r>
              <a:rPr lang="en-US" dirty="0"/>
              <a:t>Chapter 3: Best Practices (Cont.)</a:t>
            </a:r>
          </a:p>
        </p:txBody>
      </p:sp>
    </p:spTree>
    <p:extLst>
      <p:ext uri="{BB962C8B-B14F-4D97-AF65-F5344CB8AC3E}">
        <p14:creationId xmlns:p14="http://schemas.microsoft.com/office/powerpoint/2010/main" val="2715223615"/>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a:xfrm>
            <a:off x="112532" y="612157"/>
            <a:ext cx="8853286" cy="4222263"/>
          </a:xfrm>
        </p:spPr>
        <p:txBody>
          <a:bodyPr/>
          <a:lstStyle/>
          <a:p>
            <a:r>
              <a:rPr lang="en-US" dirty="0"/>
              <a:t>3.3</a:t>
            </a:r>
          </a:p>
          <a:p>
            <a:pPr lvl="1"/>
            <a:r>
              <a:rPr lang="en-US" dirty="0"/>
              <a:t>Discuss the benefits of VPNs</a:t>
            </a:r>
          </a:p>
          <a:p>
            <a:pPr lvl="1"/>
            <a:r>
              <a:rPr lang="en-US" dirty="0"/>
              <a:t>Differentiate between a site-to-site VPN (connecting network to network) and remote access VPN (user to network). </a:t>
            </a:r>
          </a:p>
          <a:p>
            <a:r>
              <a:rPr lang="en-US" dirty="0"/>
              <a:t>3.4</a:t>
            </a:r>
          </a:p>
          <a:p>
            <a:pPr lvl="1"/>
            <a:r>
              <a:rPr lang="en-US" dirty="0"/>
              <a:t>Make sure students understand that Generic Routing Encapsulation (GRE) is one example of a basic, non-secure, site-to-site VPN tunneling protocol for transporting multiprotocol and IP multicast traffic. The tunnels are comprised of three main components Delivery Header (Transport Protocol), GRE Header (Carrier Protocol), Payload Packet (Passenger Protocol). Use activity 3.4.1.3 to show each of these.</a:t>
            </a:r>
          </a:p>
          <a:p>
            <a:pPr lvl="1"/>
            <a:r>
              <a:rPr lang="en-US" dirty="0"/>
              <a:t>Create a Packet Tracer to demonstrate the commands to create a GRE tunnel and the commands to verify and troubleshoot. </a:t>
            </a:r>
          </a:p>
          <a:p>
            <a:pPr lvl="1"/>
            <a:r>
              <a:rPr lang="en-US" dirty="0"/>
              <a:t>Students should complete the recommended lab and the optional Packet Tracers if time permits.</a:t>
            </a:r>
          </a:p>
          <a:p>
            <a:r>
              <a:rPr lang="en-US" dirty="0"/>
              <a:t>3.5</a:t>
            </a:r>
          </a:p>
          <a:p>
            <a:pPr lvl="1"/>
            <a:r>
              <a:rPr lang="en-US" dirty="0"/>
              <a:t>Remind students about the features of Interior Gateway protocols they have already worked with and compare to BGP, an Exterior Gateway protocol.</a:t>
            </a:r>
          </a:p>
          <a:p>
            <a:pPr lvl="1"/>
            <a:endParaRPr lang="en-US" dirty="0"/>
          </a:p>
          <a:p>
            <a:pPr lvl="2"/>
            <a:endParaRPr lang="en-US" dirty="0"/>
          </a:p>
        </p:txBody>
      </p:sp>
      <p:sp>
        <p:nvSpPr>
          <p:cNvPr id="2" name="Title 1"/>
          <p:cNvSpPr>
            <a:spLocks noGrp="1"/>
          </p:cNvSpPr>
          <p:nvPr>
            <p:ph type="title"/>
          </p:nvPr>
        </p:nvSpPr>
        <p:spPr/>
        <p:txBody>
          <a:bodyPr/>
          <a:lstStyle/>
          <a:p>
            <a:r>
              <a:rPr lang="en-US" dirty="0"/>
              <a:t>Chapter 3: Best Practices (Cont.)</a:t>
            </a:r>
          </a:p>
        </p:txBody>
      </p:sp>
    </p:spTree>
    <p:extLst>
      <p:ext uri="{BB962C8B-B14F-4D97-AF65-F5344CB8AC3E}">
        <p14:creationId xmlns:p14="http://schemas.microsoft.com/office/powerpoint/2010/main" val="3929071732"/>
      </p:ext>
    </p:extLst>
  </p:cSld>
  <p:clrMapOvr>
    <a:masterClrMapping/>
  </p:clrMapOvr>
  <p:transition spd="slow">
    <p:wipe/>
  </p:transition>
</p:sld>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efault Theme" id="{A3178FD6-045E-43BB-9FF9-79BDC55288A1}" vid="{B3635A64-254C-4D4D-B1C2-6197525273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11512</TotalTime>
  <Words>4253</Words>
  <Application>Microsoft Office PowerPoint</Application>
  <PresentationFormat>On-screen Show (16:9)</PresentationFormat>
  <Paragraphs>667</Paragraphs>
  <Slides>67</Slides>
  <Notes>65</Notes>
  <HiddenSlides>12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ＭＳ Ｐゴシック</vt:lpstr>
      <vt:lpstr>Arial</vt:lpstr>
      <vt:lpstr>Calibri</vt:lpstr>
      <vt:lpstr>CiscoSans</vt:lpstr>
      <vt:lpstr>CiscoSans ExtraLight</vt:lpstr>
      <vt:lpstr>CiscoSans Thin</vt:lpstr>
      <vt:lpstr>CiscoSansTTLight</vt:lpstr>
      <vt:lpstr>Wingdings</vt:lpstr>
      <vt:lpstr>Default Theme</vt:lpstr>
      <vt:lpstr>Chapter 3: Branch Connections</vt:lpstr>
      <vt:lpstr>Instructor Materials – Chapter 3 Planning Guide</vt:lpstr>
      <vt:lpstr>Chapter 3: Branch Connections</vt:lpstr>
      <vt:lpstr>Chapter 3: Activities</vt:lpstr>
      <vt:lpstr>Chapter 3: Activities</vt:lpstr>
      <vt:lpstr>Chapter 3: Assessment</vt:lpstr>
      <vt:lpstr>Chapter 3: Best Practices</vt:lpstr>
      <vt:lpstr>Chapter 3: Best Practices (Cont.)</vt:lpstr>
      <vt:lpstr>Chapter 3: Best Practices (Cont.)</vt:lpstr>
      <vt:lpstr>Chapter 3: Best Practices (Cont.)</vt:lpstr>
      <vt:lpstr>Chapter 3: Additional Help</vt:lpstr>
      <vt:lpstr>PowerPoint Presentation</vt:lpstr>
      <vt:lpstr>Chapter 3: Branch Connections</vt:lpstr>
      <vt:lpstr>Chapter 3 - Sections &amp; Objectives</vt:lpstr>
      <vt:lpstr>Chapter 3 - Sections &amp; Objectives (Cont.)</vt:lpstr>
      <vt:lpstr>3.1 Remote Access Connections </vt:lpstr>
      <vt:lpstr>Broadband Connections What is a Cable System?</vt:lpstr>
      <vt:lpstr>Broadband Connections Cable Components</vt:lpstr>
      <vt:lpstr>Broadband Connections What is DSL?</vt:lpstr>
      <vt:lpstr>Broadband Connections DSL Connections</vt:lpstr>
      <vt:lpstr>Broadband Connections Wireless Connection</vt:lpstr>
      <vt:lpstr>Select a Broadband Connection Comparing Broadband Solutions</vt:lpstr>
      <vt:lpstr>Select a Broadband Connection Lab - Researching Broadband Internet Access Technologies</vt:lpstr>
      <vt:lpstr>3.2 PPPoE </vt:lpstr>
      <vt:lpstr>PPPoE Overview PPPoE Motivation</vt:lpstr>
      <vt:lpstr>PPPoE Overview PPPoE Concepts</vt:lpstr>
      <vt:lpstr>Implement PPPoE  PPPoE Configuration</vt:lpstr>
      <vt:lpstr>Implement PPPoE  PPPoE Verification</vt:lpstr>
      <vt:lpstr>Implement PPPoE  PPPoE Troubleshooting</vt:lpstr>
      <vt:lpstr>Implement PPPoE  PPPoE Negotiation</vt:lpstr>
      <vt:lpstr>Implement PPPoE  PPPoE Authentication</vt:lpstr>
      <vt:lpstr>Implement PPPoE  PPPoE MTU Size</vt:lpstr>
      <vt:lpstr>Implement PPPoE  Lab - Configuring a Router as a PPPoE Client for DSL Connectivity</vt:lpstr>
      <vt:lpstr>Implement PPPoE  Lab - Troubleshoot PPPoE</vt:lpstr>
      <vt:lpstr>3.3 VPNs </vt:lpstr>
      <vt:lpstr>Fundamentals of VPNs Introducing VPNs</vt:lpstr>
      <vt:lpstr>Fundamentals of VPNs Benefits of VPNs</vt:lpstr>
      <vt:lpstr>Types of VPNs Site-to-Site VPNs</vt:lpstr>
      <vt:lpstr>Types of VPNs Remote Access VPNs</vt:lpstr>
      <vt:lpstr>Types of VPNs DMVPN</vt:lpstr>
      <vt:lpstr>3.4 GRE </vt:lpstr>
      <vt:lpstr>GRE Overview GRE Introduction</vt:lpstr>
      <vt:lpstr>GRE Overview GRE Characteristics</vt:lpstr>
      <vt:lpstr>Implement GRE Configure GRE</vt:lpstr>
      <vt:lpstr>Implement GRE Verify GRE</vt:lpstr>
      <vt:lpstr>Implement GRE Troubleshoot GRE</vt:lpstr>
      <vt:lpstr>Implement GRE Packet Tracer - Configuring GRE</vt:lpstr>
      <vt:lpstr>Implement GRE Packet Tracer - Troubleshooting GRE</vt:lpstr>
      <vt:lpstr>Implement GRE Lab – Configuring a Point-to-Point GRE VPN Tunnel</vt:lpstr>
      <vt:lpstr>3.5 eBGP </vt:lpstr>
      <vt:lpstr>BGP Overview IGP and EGP Routing Protocols</vt:lpstr>
      <vt:lpstr>BGP Overview eBGP and iBGP</vt:lpstr>
      <vt:lpstr>BGP Design Considerations When to use BGP</vt:lpstr>
      <vt:lpstr>BGP Design Considerations When not to use BGP</vt:lpstr>
      <vt:lpstr>BGP Design Considerations BGP Options</vt:lpstr>
      <vt:lpstr>eBGP Branch Configuration Steps to Configure eBGP</vt:lpstr>
      <vt:lpstr>eBGP Branch Configuration BGP Sample Configuration</vt:lpstr>
      <vt:lpstr>eBGP Branch Configuration Verify eBGP</vt:lpstr>
      <vt:lpstr>eBGP Branch Configuration Packet Tracer - Configure and Verify eBGP</vt:lpstr>
      <vt:lpstr>eBGP Branch Configuration Lab - Configure and Verify eBGP</vt:lpstr>
      <vt:lpstr>3.6 Chapter Summary</vt:lpstr>
      <vt:lpstr>Conclusion Packet Tracer - Skills Integration Challenge</vt:lpstr>
      <vt:lpstr>Conclusion Lab - Configure a Branch Connection</vt:lpstr>
      <vt:lpstr>Conclusion Chapter 3: Branch Connections</vt:lpstr>
      <vt:lpstr>Chapter 3: Branch Connections New Terms and Commands</vt:lpstr>
      <vt:lpstr>Chapter 3: Branch Connections New Terms and Commands (Cont.)</vt:lpstr>
      <vt:lpstr>PowerPoint Presentation</vt:lpstr>
    </vt:vector>
  </TitlesOfParts>
  <Company>Cisco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bvachon@cisco.com</dc:creator>
  <cp:lastModifiedBy>Jane Gibbons -X (jagibbon - DEL ORO CONSULTING INC at Cisco)</cp:lastModifiedBy>
  <cp:revision>588</cp:revision>
  <dcterms:created xsi:type="dcterms:W3CDTF">2016-08-22T22:27:36Z</dcterms:created>
  <dcterms:modified xsi:type="dcterms:W3CDTF">2018-02-07T17:11:05Z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ies>
</file>