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58"/>
  </p:notesMasterIdLst>
  <p:sldIdLst>
    <p:sldId id="513" r:id="rId2"/>
    <p:sldId id="730" r:id="rId3"/>
    <p:sldId id="747" r:id="rId4"/>
    <p:sldId id="951" r:id="rId5"/>
    <p:sldId id="763" r:id="rId6"/>
    <p:sldId id="735" r:id="rId7"/>
    <p:sldId id="736" r:id="rId8"/>
    <p:sldId id="954" r:id="rId9"/>
    <p:sldId id="750" r:id="rId10"/>
    <p:sldId id="745" r:id="rId11"/>
    <p:sldId id="777" r:id="rId12"/>
    <p:sldId id="758" r:id="rId13"/>
    <p:sldId id="760" r:id="rId14"/>
    <p:sldId id="759" r:id="rId15"/>
    <p:sldId id="628" r:id="rId16"/>
    <p:sldId id="957" r:id="rId17"/>
    <p:sldId id="958" r:id="rId18"/>
    <p:sldId id="959" r:id="rId19"/>
    <p:sldId id="960" r:id="rId20"/>
    <p:sldId id="961" r:id="rId21"/>
    <p:sldId id="962" r:id="rId22"/>
    <p:sldId id="963" r:id="rId23"/>
    <p:sldId id="964" r:id="rId24"/>
    <p:sldId id="965" r:id="rId25"/>
    <p:sldId id="966" r:id="rId26"/>
    <p:sldId id="967" r:id="rId27"/>
    <p:sldId id="913" r:id="rId28"/>
    <p:sldId id="968" r:id="rId29"/>
    <p:sldId id="969" r:id="rId30"/>
    <p:sldId id="970" r:id="rId31"/>
    <p:sldId id="971" r:id="rId32"/>
    <p:sldId id="972" r:id="rId33"/>
    <p:sldId id="973" r:id="rId34"/>
    <p:sldId id="974" r:id="rId35"/>
    <p:sldId id="975" r:id="rId36"/>
    <p:sldId id="976" r:id="rId37"/>
    <p:sldId id="977" r:id="rId38"/>
    <p:sldId id="978" r:id="rId39"/>
    <p:sldId id="979" r:id="rId40"/>
    <p:sldId id="990" r:id="rId41"/>
    <p:sldId id="981" r:id="rId42"/>
    <p:sldId id="924" r:id="rId43"/>
    <p:sldId id="980" r:id="rId44"/>
    <p:sldId id="982" r:id="rId45"/>
    <p:sldId id="983" r:id="rId46"/>
    <p:sldId id="984" r:id="rId47"/>
    <p:sldId id="985" r:id="rId48"/>
    <p:sldId id="986" r:id="rId49"/>
    <p:sldId id="987" r:id="rId50"/>
    <p:sldId id="988" r:id="rId51"/>
    <p:sldId id="989" r:id="rId52"/>
    <p:sldId id="771" r:id="rId53"/>
    <p:sldId id="765" r:id="rId54"/>
    <p:sldId id="773" r:id="rId55"/>
    <p:sldId id="903" r:id="rId56"/>
    <p:sldId id="291" r:id="rId5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>
      <p:ext uri="{19B8F6BF-5375-455C-9EA6-DF929625EA0E}">
        <p15:presenceInfo xmlns:p15="http://schemas.microsoft.com/office/powerpoint/2012/main" userId="S-1-5-21-1708537768-1303643608-725345543-200204" providerId="AD"/>
      </p:ext>
    </p:extLst>
  </p:cmAuthor>
  <p:cmAuthor id="2" name="Bob Vachon" initials="BV" lastIdx="24" clrIdx="2">
    <p:extLst>
      <p:ext uri="{19B8F6BF-5375-455C-9EA6-DF929625EA0E}">
        <p15:presenceInfo xmlns:p15="http://schemas.microsoft.com/office/powerpoint/2012/main" userId="c7abe87968a0b63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31" autoAdjust="0"/>
    <p:restoredTop sz="81065" autoAdjust="0"/>
  </p:normalViewPr>
  <p:slideViewPr>
    <p:cSldViewPr snapToGrid="0" showGuides="1">
      <p:cViewPr varScale="1">
        <p:scale>
          <a:sx n="106" d="100"/>
          <a:sy n="106" d="100"/>
        </p:scale>
        <p:origin x="96" y="279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2/7/2018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Connecting Networks </a:t>
            </a:r>
            <a:r>
              <a:rPr lang="en-US" b="0" baseline="0" dirty="0"/>
              <a:t>v6.0</a:t>
            </a:r>
            <a:endParaRPr lang="en-US" b="0" dirty="0"/>
          </a:p>
          <a:p>
            <a:pPr>
              <a:buFontTx/>
              <a:buNone/>
            </a:pPr>
            <a:r>
              <a:rPr lang="en-US" sz="1200" b="0" dirty="0"/>
              <a:t>Chapter 5: Network Security and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10</a:t>
            </a:fld>
            <a:endParaRPr lang="en-US" sz="800" b="0" dirty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1573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Connecting Networks v6.0</a:t>
            </a:r>
          </a:p>
          <a:p>
            <a:pPr>
              <a:buFontTx/>
              <a:buNone/>
            </a:pPr>
            <a:r>
              <a:rPr lang="en-US" b="0" dirty="0"/>
              <a:t>Chapter 5: Network Security and Monitoring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0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13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Connecting Networks v6.0</a:t>
            </a:r>
          </a:p>
          <a:p>
            <a:pPr>
              <a:buFontTx/>
              <a:buNone/>
            </a:pPr>
            <a:r>
              <a:rPr lang="en-US" b="0" dirty="0"/>
              <a:t>Chapter 5: Network Security and Monitoring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752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5 – Network Security and Monitoring</a:t>
            </a:r>
          </a:p>
          <a:p>
            <a:pPr>
              <a:buFontTx/>
              <a:buNone/>
            </a:pPr>
            <a:r>
              <a:rPr lang="en-US" sz="1200" b="0" dirty="0"/>
              <a:t>5.1 – LAN Security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5.1.1.1</a:t>
            </a:r>
            <a:r>
              <a:rPr lang="en-US" baseline="0" dirty="0">
                <a:latin typeface="Arial" charset="0"/>
              </a:rPr>
              <a:t> – Common LAN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90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5.1.1.2</a:t>
            </a:r>
            <a:r>
              <a:rPr lang="en-US" baseline="0" dirty="0">
                <a:latin typeface="Arial" charset="0"/>
              </a:rPr>
              <a:t> – CDP Reconnaissance 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60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5.1.1.3</a:t>
            </a:r>
            <a:r>
              <a:rPr lang="en-US" baseline="0" dirty="0">
                <a:latin typeface="Arial" charset="0"/>
              </a:rPr>
              <a:t> – Telnet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28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5.1.1.4</a:t>
            </a:r>
            <a:r>
              <a:rPr lang="en-US" baseline="0" dirty="0">
                <a:latin typeface="Arial" charset="0"/>
              </a:rPr>
              <a:t> – MAC Address Table Flooding 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577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5.1.1.5</a:t>
            </a:r>
            <a:r>
              <a:rPr lang="en-US" baseline="0" dirty="0">
                <a:latin typeface="Arial" charset="0"/>
              </a:rPr>
              <a:t> – VLAN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081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5.1.1.6</a:t>
            </a:r>
            <a:r>
              <a:rPr lang="en-US" baseline="0" dirty="0">
                <a:latin typeface="Arial" charset="0"/>
              </a:rPr>
              <a:t> – DHCP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0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5.1.2.1</a:t>
            </a:r>
            <a:r>
              <a:rPr lang="en-US" baseline="0" dirty="0">
                <a:latin typeface="Arial" charset="0"/>
              </a:rPr>
              <a:t> – Secure the 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08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5.1.2.2</a:t>
            </a:r>
            <a:r>
              <a:rPr lang="en-US" baseline="0" dirty="0">
                <a:latin typeface="Arial" charset="0"/>
              </a:rPr>
              <a:t> – Mitigate MAC Address Flooding Table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20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5.1.2.3</a:t>
            </a:r>
            <a:r>
              <a:rPr lang="en-US" baseline="0" dirty="0">
                <a:latin typeface="Arial" charset="0"/>
              </a:rPr>
              <a:t> – Mitigate VLAN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14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5.1.2.4</a:t>
            </a:r>
            <a:r>
              <a:rPr lang="en-US" baseline="0" dirty="0">
                <a:latin typeface="Arial" charset="0"/>
              </a:rPr>
              <a:t> – Mitigate DHCP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74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5.1.2.5</a:t>
            </a:r>
            <a:r>
              <a:rPr lang="en-US" baseline="0" dirty="0">
                <a:latin typeface="Arial" charset="0"/>
              </a:rPr>
              <a:t> – Secure Administrative Access using AAA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2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5.1.2.6</a:t>
            </a:r>
            <a:r>
              <a:rPr lang="en-US" baseline="0" dirty="0">
                <a:latin typeface="Arial" charset="0"/>
              </a:rPr>
              <a:t> – Secure Device Access using 802.1X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33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5 – Network Security and Monitoring</a:t>
            </a:r>
          </a:p>
          <a:p>
            <a:pPr>
              <a:buFontTx/>
              <a:buNone/>
            </a:pPr>
            <a:r>
              <a:rPr lang="en-US" sz="1200" b="0" dirty="0"/>
              <a:t>5.2 – SNMP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95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5.2.1.1</a:t>
            </a:r>
            <a:r>
              <a:rPr lang="en-US" baseline="0" dirty="0">
                <a:latin typeface="Arial" charset="0"/>
              </a:rPr>
              <a:t> – Introduction to SNMP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5.2.1.2</a:t>
            </a:r>
            <a:r>
              <a:rPr lang="en-US" baseline="0" dirty="0">
                <a:latin typeface="Arial" charset="0"/>
              </a:rPr>
              <a:t> – SNMP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342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5.2.1.3</a:t>
            </a:r>
            <a:r>
              <a:rPr lang="en-US" baseline="0" dirty="0">
                <a:latin typeface="Arial" charset="0"/>
              </a:rPr>
              <a:t> – SNMP Agent Traps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8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Connecting Networks v6.0</a:t>
            </a:r>
          </a:p>
          <a:p>
            <a:pPr>
              <a:buFontTx/>
              <a:buNone/>
            </a:pPr>
            <a:r>
              <a:rPr lang="en-US" b="0" dirty="0"/>
              <a:t>Chapter 5: Network Security and Monitoring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5.2.1.4</a:t>
            </a:r>
            <a:r>
              <a:rPr lang="en-US" baseline="0" dirty="0">
                <a:latin typeface="Arial" charset="0"/>
              </a:rPr>
              <a:t> – SNMP Versions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39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5.2.1.5</a:t>
            </a:r>
            <a:r>
              <a:rPr lang="en-US" baseline="0" dirty="0">
                <a:latin typeface="Arial" charset="0"/>
              </a:rPr>
              <a:t> – Community Strings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399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5.2.1.6</a:t>
            </a:r>
            <a:r>
              <a:rPr lang="en-US" baseline="0" dirty="0">
                <a:latin typeface="Arial" charset="0"/>
              </a:rPr>
              <a:t> – Management Information Base Object 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1118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5.2.1.7</a:t>
            </a:r>
            <a:r>
              <a:rPr lang="en-US" baseline="0" dirty="0">
                <a:latin typeface="Arial" charset="0"/>
              </a:rPr>
              <a:t> – SNMPv3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98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5.2.1.9</a:t>
            </a:r>
            <a:r>
              <a:rPr lang="en-US" baseline="0" dirty="0">
                <a:latin typeface="Arial" charset="0"/>
              </a:rPr>
              <a:t> – Lab - Researching Network Monitoring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193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5.2.2.1</a:t>
            </a:r>
            <a:r>
              <a:rPr lang="en-US" baseline="0" dirty="0">
                <a:latin typeface="Arial" charset="0"/>
              </a:rPr>
              <a:t> – Steps for Configuring SNMP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7375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5.2.2.2</a:t>
            </a:r>
            <a:r>
              <a:rPr lang="en-US" baseline="0" dirty="0">
                <a:latin typeface="Arial" charset="0"/>
              </a:rPr>
              <a:t> – Verifying SNMP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269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5.2.2.3</a:t>
            </a:r>
            <a:r>
              <a:rPr lang="en-US" baseline="0" dirty="0">
                <a:latin typeface="Arial" charset="0"/>
              </a:rPr>
              <a:t> – SNMP Best 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2615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5.2.2.4</a:t>
            </a:r>
            <a:r>
              <a:rPr lang="en-US" baseline="0" dirty="0">
                <a:latin typeface="Arial" charset="0"/>
              </a:rPr>
              <a:t> – Steps for Configuring SNMPv3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021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5.2.2.5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>
                <a:latin typeface="Arial" charset="0"/>
              </a:rPr>
              <a:t>– </a:t>
            </a:r>
            <a:r>
              <a:rPr lang="en-US" baseline="0" dirty="0" smtClean="0">
                <a:latin typeface="Arial" charset="0"/>
              </a:rPr>
              <a:t>SNMPv3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937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en-US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1239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5.2.2.6</a:t>
            </a:r>
            <a:r>
              <a:rPr lang="en-US" baseline="0" dirty="0">
                <a:latin typeface="Arial" charset="0"/>
              </a:rPr>
              <a:t> – Lab - Configuring SNMP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94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5 – Network Security and Monitoring</a:t>
            </a:r>
          </a:p>
          <a:p>
            <a:pPr>
              <a:buFontTx/>
              <a:buNone/>
            </a:pPr>
            <a:r>
              <a:rPr lang="en-US" sz="1200" b="0" dirty="0"/>
              <a:t>5.3 – Cisco Switch Port Analyzer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3323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 – SPAN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5.3.1.1</a:t>
            </a:r>
            <a:r>
              <a:rPr lang="en-US" baseline="0" dirty="0">
                <a:latin typeface="Arial" charset="0"/>
              </a:rPr>
              <a:t> – Port Mirroring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1440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 – SPAN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5.3.1.2</a:t>
            </a:r>
            <a:r>
              <a:rPr lang="en-US" baseline="0" dirty="0">
                <a:latin typeface="Arial" charset="0"/>
              </a:rPr>
              <a:t> – Analyzing Suspicious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200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 – SPAN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5.3.1.3</a:t>
            </a:r>
            <a:r>
              <a:rPr lang="en-US" baseline="0" dirty="0">
                <a:latin typeface="Arial" charset="0"/>
              </a:rPr>
              <a:t> – Local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7040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 – SPAN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5.3.1.4</a:t>
            </a:r>
            <a:r>
              <a:rPr lang="en-US" baseline="0" dirty="0">
                <a:latin typeface="Arial" charset="0"/>
              </a:rPr>
              <a:t> – Remote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796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 – SPAN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5.3.2.1</a:t>
            </a:r>
            <a:r>
              <a:rPr lang="en-US" baseline="0" dirty="0">
                <a:latin typeface="Arial" charset="0"/>
              </a:rPr>
              <a:t> – Configuring Local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1767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 – SPAN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5.3.2.2</a:t>
            </a:r>
            <a:r>
              <a:rPr lang="en-US" baseline="0" dirty="0">
                <a:latin typeface="Arial" charset="0"/>
              </a:rPr>
              <a:t> – Verifying Local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3129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 – SPAN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5.3.2.3</a:t>
            </a:r>
            <a:r>
              <a:rPr lang="en-US" baseline="0" dirty="0">
                <a:latin typeface="Arial" charset="0"/>
              </a:rPr>
              <a:t> – Lab - Implement a Local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210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5.3.3 – SPAN as a Troubleshooting Tool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5.3.3.1</a:t>
            </a:r>
            <a:r>
              <a:rPr lang="en-US" baseline="0" dirty="0">
                <a:latin typeface="Arial" charset="0"/>
              </a:rPr>
              <a:t> – Troubleshooting with SPAN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43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5</a:t>
            </a:fld>
            <a:endParaRPr lang="en-US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4538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5.3.3 – SPAN as a Troubleshooting Tool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5.3.3.2</a:t>
            </a:r>
            <a:r>
              <a:rPr lang="en-US" baseline="0" dirty="0">
                <a:latin typeface="Arial" charset="0"/>
              </a:rPr>
              <a:t> – Lab - Troubleshoot LAN Traffic Using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671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5 – Network Security and Monitoring</a:t>
            </a:r>
          </a:p>
          <a:p>
            <a:r>
              <a:rPr lang="en-US" dirty="0"/>
              <a:t>5.4–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53</a:t>
            </a:fld>
            <a:endParaRPr lang="en-US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5.4 – Summary</a:t>
            </a:r>
          </a:p>
          <a:p>
            <a:r>
              <a:rPr lang="en-US" dirty="0"/>
              <a:t>5.4.1 – Conclusion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5.4.1.1 - Chapter 5: Network Security and Monitoring</a:t>
            </a:r>
          </a:p>
        </p:txBody>
      </p:sp>
    </p:spTree>
    <p:extLst>
      <p:ext uri="{BB962C8B-B14F-4D97-AF65-F5344CB8AC3E}">
        <p14:creationId xmlns:p14="http://schemas.microsoft.com/office/powerpoint/2010/main" val="24237981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54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118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55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92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6</a:t>
            </a:fld>
            <a:endParaRPr lang="en-US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613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7</a:t>
            </a:fld>
            <a:endParaRPr lang="en-US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79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en-US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049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9</a:t>
            </a:fld>
            <a:endParaRPr lang="en-US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454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tacad.com/group/communities/ccna-blo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Instructor Materials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6953125" cy="644730"/>
          </a:xfrm>
        </p:spPr>
        <p:txBody>
          <a:bodyPr/>
          <a:lstStyle/>
          <a:p>
            <a:r>
              <a:rPr lang="en-US" dirty="0"/>
              <a:t>Chapter 5: Network Security and Monitoring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r>
              <a:rPr lang="en-US" dirty="0"/>
              <a:t>CCNA Routing and Switching</a:t>
            </a:r>
          </a:p>
          <a:p>
            <a:r>
              <a:rPr lang="en-US" dirty="0"/>
              <a:t>Connecting Networks v6.0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5047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5000"/>
              </a:lnSpc>
              <a:spcBef>
                <a:spcPct val="30000"/>
              </a:spcBef>
              <a:spcAft>
                <a:spcPts val="900"/>
              </a:spcAft>
              <a:defRPr/>
            </a:pPr>
            <a:r>
              <a:rPr lang="en-US" dirty="0"/>
              <a:t>For additional help with teaching strategies, including lesson plans, analogies for difficult concepts, and discussion topics, visit the CCNA Community at: </a:t>
            </a:r>
            <a:r>
              <a:rPr lang="en-US" dirty="0">
                <a:hlinkClick r:id="rId3"/>
              </a:rPr>
              <a:t>https://www.netacad.com/group/communities/community-home</a:t>
            </a:r>
            <a:endParaRPr lang="en-US" dirty="0"/>
          </a:p>
          <a:p>
            <a:pPr>
              <a:lnSpc>
                <a:spcPct val="85000"/>
              </a:lnSpc>
              <a:spcBef>
                <a:spcPct val="30000"/>
              </a:spcBef>
              <a:spcAft>
                <a:spcPts val="900"/>
              </a:spcAft>
              <a:defRPr/>
            </a:pPr>
            <a:r>
              <a:rPr lang="en-US" dirty="0"/>
              <a:t>Best practices from around the world for teaching CCNA Routing and Switching. </a:t>
            </a:r>
            <a:r>
              <a:rPr lang="en-US" dirty="0">
                <a:hlinkClick r:id="rId4"/>
              </a:rPr>
              <a:t>https://www.netacad.com/group/communities/ccna</a:t>
            </a:r>
            <a:endParaRPr lang="en-US" dirty="0"/>
          </a:p>
          <a:p>
            <a:pPr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dirty="0"/>
              <a:t>If you have lesson plans or resources that you would like to share, upload them to the CCNA Community in order to help other instructors.</a:t>
            </a:r>
          </a:p>
          <a:p>
            <a:r>
              <a:rPr lang="en-US" dirty="0"/>
              <a:t>Students can enroll in </a:t>
            </a:r>
            <a:r>
              <a:rPr lang="en-US" b="1" dirty="0"/>
              <a:t>Introduction to Packet Tracer </a:t>
            </a:r>
            <a:r>
              <a:rPr lang="en-US" dirty="0"/>
              <a:t>(self-paced)</a:t>
            </a:r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Chapter 5: Additional Help</a:t>
            </a:r>
          </a:p>
        </p:txBody>
      </p:sp>
    </p:spTree>
    <p:extLst>
      <p:ext uri="{BB962C8B-B14F-4D97-AF65-F5344CB8AC3E}">
        <p14:creationId xmlns:p14="http://schemas.microsoft.com/office/powerpoint/2010/main" val="184930198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6802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6807548" cy="644730"/>
          </a:xfrm>
        </p:spPr>
        <p:txBody>
          <a:bodyPr/>
          <a:lstStyle/>
          <a:p>
            <a:r>
              <a:rPr lang="en-US" dirty="0"/>
              <a:t>Chapter 5: Network Security and Monitoring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r>
              <a:rPr lang="en-US" dirty="0"/>
              <a:t>CCNA Routing and Switching</a:t>
            </a:r>
          </a:p>
          <a:p>
            <a:r>
              <a:rPr lang="en-US" dirty="0"/>
              <a:t>Connecting Networks v6.0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3801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85773" y="656998"/>
            <a:ext cx="8853286" cy="4155319"/>
          </a:xfrm>
        </p:spPr>
        <p:txBody>
          <a:bodyPr/>
          <a:lstStyle/>
          <a:p>
            <a:r>
              <a:rPr lang="en-CA" sz="1700" dirty="0"/>
              <a:t>5.1 LAN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Explain how to mitigate common LAN security attacks.</a:t>
            </a:r>
          </a:p>
          <a:p>
            <a:pPr marL="474662" lvl="1" indent="-285750">
              <a:buFont typeface="Arial" panose="020B0604020202020204" pitchFamily="34" charset="0"/>
              <a:buChar char="•"/>
            </a:pPr>
            <a:r>
              <a:rPr lang="en-US" dirty="0"/>
              <a:t>Describe common LAN security attacks.</a:t>
            </a:r>
          </a:p>
          <a:p>
            <a:pPr marL="474662" lvl="1" indent="-285750">
              <a:buFont typeface="Arial" panose="020B0604020202020204" pitchFamily="34" charset="0"/>
              <a:buChar char="•"/>
            </a:pPr>
            <a:r>
              <a:rPr lang="en-US" dirty="0"/>
              <a:t>Explain how to use security best practices to mitigate LAN attacks.</a:t>
            </a:r>
          </a:p>
          <a:p>
            <a:r>
              <a:rPr lang="en-US" sz="1700" dirty="0"/>
              <a:t>5.2 SNMP</a:t>
            </a:r>
          </a:p>
          <a:p>
            <a:pPr lvl="1"/>
            <a:r>
              <a:rPr lang="en-US" sz="1500" dirty="0"/>
              <a:t>Configure SNMP to monitor network operations in a small to medium-sized business network.</a:t>
            </a:r>
          </a:p>
          <a:p>
            <a:pPr lvl="2"/>
            <a:r>
              <a:rPr lang="en-US" sz="1400" dirty="0"/>
              <a:t>Explain how SNMP operates.</a:t>
            </a:r>
          </a:p>
          <a:p>
            <a:pPr lvl="2"/>
            <a:r>
              <a:rPr lang="en-US" sz="1400" dirty="0"/>
              <a:t>Configure SNMP to compile network performance data.</a:t>
            </a:r>
          </a:p>
          <a:p>
            <a:r>
              <a:rPr lang="en-US" sz="1700" dirty="0"/>
              <a:t>5.3 Cisco Switch Port Analyzer (SPAN)</a:t>
            </a:r>
          </a:p>
          <a:p>
            <a:pPr lvl="1"/>
            <a:r>
              <a:rPr lang="en-US" sz="1500" dirty="0"/>
              <a:t>Troubleshoot a network problem using SPAN.</a:t>
            </a:r>
          </a:p>
          <a:p>
            <a:pPr lvl="2"/>
            <a:r>
              <a:rPr lang="en-US" sz="1400" dirty="0"/>
              <a:t>Explain the features and characteristics of SPAN.</a:t>
            </a:r>
          </a:p>
          <a:p>
            <a:pPr lvl="2"/>
            <a:r>
              <a:rPr lang="en-US" sz="1400" dirty="0"/>
              <a:t>Configure local SPAN.</a:t>
            </a:r>
          </a:p>
          <a:p>
            <a:pPr lvl="2"/>
            <a:r>
              <a:rPr lang="en-US" sz="1400" dirty="0"/>
              <a:t>Troubleshoot suspicious LAN traffic using SPAN</a:t>
            </a:r>
            <a:r>
              <a:rPr lang="en-US" sz="1300" dirty="0"/>
              <a:t>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57551"/>
          </a:xfrm>
        </p:spPr>
        <p:txBody>
          <a:bodyPr/>
          <a:lstStyle/>
          <a:p>
            <a:pPr eaLnBrk="1" hangingPunct="1"/>
            <a:r>
              <a:rPr lang="en-US" dirty="0"/>
              <a:t>Chapter 5 - Sections &amp; Objectives</a:t>
            </a:r>
          </a:p>
        </p:txBody>
      </p:sp>
    </p:spTree>
    <p:extLst>
      <p:ext uri="{BB962C8B-B14F-4D97-AF65-F5344CB8AC3E}">
        <p14:creationId xmlns:p14="http://schemas.microsoft.com/office/powerpoint/2010/main" val="175886867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5.1 LAN Security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13753" y="854516"/>
            <a:ext cx="3937896" cy="4000393"/>
          </a:xfrm>
        </p:spPr>
        <p:txBody>
          <a:bodyPr/>
          <a:lstStyle/>
          <a:p>
            <a:r>
              <a:rPr lang="en-US" altLang="ja-JP" sz="1700" dirty="0"/>
              <a:t>Common security solutions using routers, firewalls, Intrusion Prevention System (IPSs), and VPN devices protect Layer 3 up through Layer 7. </a:t>
            </a:r>
          </a:p>
          <a:p>
            <a:r>
              <a:rPr lang="en-US" altLang="ja-JP" sz="1700" dirty="0"/>
              <a:t>Layer 2 must also be protected.</a:t>
            </a:r>
          </a:p>
          <a:p>
            <a:r>
              <a:rPr lang="en-US" altLang="ja-JP" sz="1700" dirty="0"/>
              <a:t>Common Layer 2 attacks include:</a:t>
            </a:r>
          </a:p>
          <a:p>
            <a:pPr lvl="1"/>
            <a:r>
              <a:rPr lang="en-US" altLang="ja-JP" sz="1600" dirty="0"/>
              <a:t>CDP Reconnaissance Attack</a:t>
            </a:r>
          </a:p>
          <a:p>
            <a:pPr lvl="1"/>
            <a:r>
              <a:rPr lang="en-US" altLang="ja-JP" sz="1600" dirty="0"/>
              <a:t>Telnet Attacks</a:t>
            </a:r>
          </a:p>
          <a:p>
            <a:pPr lvl="1"/>
            <a:r>
              <a:rPr lang="en-US" altLang="ja-JP" sz="1600" dirty="0"/>
              <a:t>MAC Address Table Flooding Attack</a:t>
            </a:r>
          </a:p>
          <a:p>
            <a:pPr lvl="1"/>
            <a:r>
              <a:rPr lang="en-US" altLang="ja-JP" sz="1600" dirty="0"/>
              <a:t>VLAN Attacks</a:t>
            </a:r>
          </a:p>
          <a:p>
            <a:pPr lvl="1"/>
            <a:r>
              <a:rPr lang="en-US" altLang="ja-JP" sz="1600" dirty="0"/>
              <a:t>DHCP Attacks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Common LAN Attacks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1D0C559F-6D36-4C60-B7AB-B27E96976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649" y="949762"/>
            <a:ext cx="4899057" cy="274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823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13753" y="854516"/>
            <a:ext cx="4069248" cy="4000393"/>
          </a:xfrm>
        </p:spPr>
        <p:txBody>
          <a:bodyPr/>
          <a:lstStyle/>
          <a:p>
            <a:r>
              <a:rPr lang="en-US" altLang="ja-JP" sz="1600" dirty="0"/>
              <a:t>The Cisco Discovery Protocol (CDP) is a proprietary Layer 2 link discovery </a:t>
            </a:r>
            <a:r>
              <a:rPr lang="en-US" altLang="ja-JP" sz="1600" dirty="0" smtClean="0"/>
              <a:t>protocol, </a:t>
            </a:r>
            <a:r>
              <a:rPr lang="en-US" altLang="ja-JP" sz="1600" dirty="0"/>
              <a:t>enabled by default.</a:t>
            </a:r>
          </a:p>
          <a:p>
            <a:r>
              <a:rPr lang="en-US" altLang="ja-JP" sz="1600" dirty="0"/>
              <a:t>CDP can automatically discover other CDP-enabled devices.</a:t>
            </a:r>
          </a:p>
          <a:p>
            <a:r>
              <a:rPr lang="en-US" altLang="ja-JP" sz="1600" dirty="0"/>
              <a:t>CDP information can be used by an attacker.</a:t>
            </a:r>
          </a:p>
          <a:p>
            <a:r>
              <a:rPr lang="en-US" altLang="ja-JP" sz="1600" dirty="0"/>
              <a:t>Use the </a:t>
            </a:r>
            <a:r>
              <a:rPr lang="en-US" altLang="ja-JP" sz="1600" b="1" dirty="0"/>
              <a:t>no cdp run </a:t>
            </a:r>
            <a:r>
              <a:rPr lang="en-US" altLang="ja-JP" sz="1600" dirty="0"/>
              <a:t>global configuration command to disable CDP globally.</a:t>
            </a:r>
          </a:p>
          <a:p>
            <a:r>
              <a:rPr lang="en-US" altLang="ja-JP" sz="1600" dirty="0"/>
              <a:t>Use the </a:t>
            </a:r>
            <a:r>
              <a:rPr lang="en-US" altLang="ja-JP" sz="1600" b="1" dirty="0"/>
              <a:t>no cdp enable </a:t>
            </a:r>
            <a:r>
              <a:rPr lang="en-US" altLang="ja-JP" sz="1600" dirty="0"/>
              <a:t>interface configuration command to disable CDP on a port.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CDP Reconnaissance Attack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2C474E54-152D-4B02-8604-FC4FF1BC6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884" y="955553"/>
            <a:ext cx="4683143" cy="26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7023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728610" y="814099"/>
            <a:ext cx="4279270" cy="3996080"/>
          </a:xfrm>
        </p:spPr>
        <p:txBody>
          <a:bodyPr/>
          <a:lstStyle/>
          <a:p>
            <a:r>
              <a:rPr lang="en-US" altLang="ja-JP" sz="1600" dirty="0"/>
              <a:t>There are two types of Telnet attacks:</a:t>
            </a:r>
          </a:p>
          <a:p>
            <a:pPr lvl="1"/>
            <a:r>
              <a:rPr lang="en-US" altLang="ja-JP" b="1" dirty="0"/>
              <a:t>Brute Force Password Attack </a:t>
            </a:r>
            <a:r>
              <a:rPr lang="en-US" altLang="ja-JP" dirty="0"/>
              <a:t>- trial-and-error method used to obtain the administrative  password. </a:t>
            </a:r>
          </a:p>
          <a:p>
            <a:pPr lvl="1"/>
            <a:r>
              <a:rPr lang="en-US" altLang="ja-JP" b="1" dirty="0"/>
              <a:t>Telnet DoS Attack </a:t>
            </a:r>
            <a:r>
              <a:rPr lang="en-US" altLang="ja-JP" dirty="0"/>
              <a:t>- Attacker continuously requests Telnet connections in an attempt to render the Telnet service unavailable.</a:t>
            </a:r>
          </a:p>
          <a:p>
            <a:r>
              <a:rPr lang="en-US" altLang="ja-JP" sz="1600" dirty="0"/>
              <a:t>To mitigate these attacks:</a:t>
            </a:r>
          </a:p>
          <a:p>
            <a:pPr lvl="1"/>
            <a:r>
              <a:rPr lang="en-US" altLang="ja-JP" dirty="0"/>
              <a:t>Use SSH</a:t>
            </a:r>
          </a:p>
          <a:p>
            <a:pPr lvl="1"/>
            <a:r>
              <a:rPr lang="en-US" altLang="ja-JP" dirty="0"/>
              <a:t>Use strong passwords that are changed frequently.</a:t>
            </a:r>
          </a:p>
          <a:p>
            <a:pPr lvl="1"/>
            <a:r>
              <a:rPr lang="en-US" altLang="ja-JP" dirty="0"/>
              <a:t>Limit access to the vty lines using an access control list (ACL)</a:t>
            </a:r>
          </a:p>
          <a:p>
            <a:pPr lvl="1"/>
            <a:r>
              <a:rPr lang="en-US" altLang="ja-JP" dirty="0"/>
              <a:t>Use AAA with either TACACS+ or RADIUS protocols.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Telnet Attacks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A350C31A-B652-4C6B-829B-871E5F500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20" y="879036"/>
            <a:ext cx="4435880" cy="31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8044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864730" y="950501"/>
            <a:ext cx="4183283" cy="3353746"/>
          </a:xfrm>
        </p:spPr>
        <p:txBody>
          <a:bodyPr/>
          <a:lstStyle/>
          <a:p>
            <a:r>
              <a:rPr lang="en-US" altLang="ja-JP" dirty="0"/>
              <a:t>Common LAN switch attack is the MAC </a:t>
            </a:r>
            <a:r>
              <a:rPr lang="en-US" altLang="ja-JP" dirty="0" smtClean="0"/>
              <a:t>address table </a:t>
            </a:r>
            <a:r>
              <a:rPr lang="en-US" altLang="ja-JP" dirty="0"/>
              <a:t>flooding attack. </a:t>
            </a:r>
          </a:p>
          <a:p>
            <a:pPr lvl="1"/>
            <a:r>
              <a:rPr lang="en-US" altLang="ja-JP" dirty="0"/>
              <a:t>An attacker sends fake source MAC addresses until the switch MAC address table is full and the switch is overwhelmed.</a:t>
            </a:r>
          </a:p>
          <a:p>
            <a:pPr lvl="1"/>
            <a:r>
              <a:rPr lang="en-US" altLang="ja-JP" dirty="0"/>
              <a:t>Switch is then in fail-open mode and broadcasts all frames, allowing the attacker to capture those frames.</a:t>
            </a:r>
          </a:p>
          <a:p>
            <a:r>
              <a:rPr lang="en-US" altLang="ja-JP" dirty="0"/>
              <a:t>Configure port security to mitigate these attacks.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MAC Address Table Flooding Attack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ECD69E85-7915-4A43-8EEB-CFB7A4413F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974" y="995230"/>
            <a:ext cx="4465909" cy="267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9707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90653" y="894877"/>
            <a:ext cx="4183283" cy="4081278"/>
          </a:xfrm>
        </p:spPr>
        <p:txBody>
          <a:bodyPr/>
          <a:lstStyle/>
          <a:p>
            <a:r>
              <a:rPr lang="en-US" altLang="ja-JP" dirty="0"/>
              <a:t>Switch spoofing attack - an example of a VLAN attack.</a:t>
            </a:r>
          </a:p>
          <a:p>
            <a:pPr lvl="1"/>
            <a:r>
              <a:rPr lang="en-US" altLang="ja-JP" dirty="0"/>
              <a:t>Attacker can gain VLAN access by configuring a host to spoof a switch and use the 802.1Q trunking protocol and DTP to trunk with the connecting switch.</a:t>
            </a:r>
          </a:p>
          <a:p>
            <a:r>
              <a:rPr lang="en-US" altLang="ja-JP" dirty="0"/>
              <a:t>Methods to mitigate VLAN attacks:</a:t>
            </a:r>
          </a:p>
          <a:p>
            <a:pPr lvl="1"/>
            <a:r>
              <a:rPr lang="en-US" altLang="ja-JP" dirty="0"/>
              <a:t>Explicitly configure access links.</a:t>
            </a:r>
          </a:p>
          <a:p>
            <a:pPr lvl="1"/>
            <a:r>
              <a:rPr lang="en-US" altLang="ja-JP" dirty="0"/>
              <a:t>Disable auto trunking.</a:t>
            </a:r>
          </a:p>
          <a:p>
            <a:pPr lvl="1"/>
            <a:r>
              <a:rPr lang="en-US" altLang="ja-JP" dirty="0"/>
              <a:t>Manually enable trunk links.</a:t>
            </a:r>
          </a:p>
          <a:p>
            <a:pPr lvl="1"/>
            <a:r>
              <a:rPr lang="en-US" altLang="ja-JP" dirty="0"/>
              <a:t>Disable unused ports, make them access ports, and assign to a black hole VLAN.</a:t>
            </a:r>
          </a:p>
          <a:p>
            <a:pPr lvl="1"/>
            <a:r>
              <a:rPr lang="en-US" altLang="ja-JP" dirty="0"/>
              <a:t>Change the default native VLAN.</a:t>
            </a:r>
          </a:p>
          <a:p>
            <a:pPr lvl="1"/>
            <a:r>
              <a:rPr lang="en-US" altLang="ja-JP" dirty="0"/>
              <a:t>Implement port security.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VLAN Attacks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D205E059-DE98-4868-9ADB-AB36F4EE33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209" y="995970"/>
            <a:ext cx="4749476" cy="29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1523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PowerPoint deck is divided in two parts:</a:t>
            </a:r>
          </a:p>
          <a:p>
            <a:r>
              <a:rPr lang="en-US" dirty="0"/>
              <a:t>Instructor Planning Guide</a:t>
            </a:r>
            <a:endParaRPr lang="en-CA" dirty="0"/>
          </a:p>
          <a:p>
            <a:pPr lvl="1"/>
            <a:r>
              <a:rPr lang="en-CA" dirty="0"/>
              <a:t>Information to help you become familiar with the chapter</a:t>
            </a:r>
          </a:p>
          <a:p>
            <a:pPr lvl="1"/>
            <a:r>
              <a:rPr lang="en-CA" dirty="0"/>
              <a:t>Teaching aids</a:t>
            </a:r>
          </a:p>
          <a:p>
            <a:r>
              <a:rPr lang="en-CA" dirty="0"/>
              <a:t>Instructor Class Presentation</a:t>
            </a:r>
          </a:p>
          <a:p>
            <a:pPr lvl="1"/>
            <a:r>
              <a:rPr lang="en-CA" dirty="0"/>
              <a:t>Optional slides that you can use in the classroom</a:t>
            </a:r>
          </a:p>
          <a:p>
            <a:pPr lvl="1"/>
            <a:r>
              <a:rPr lang="en-CA" dirty="0"/>
              <a:t>Begins on slide # 12</a:t>
            </a:r>
          </a:p>
          <a:p>
            <a:endParaRPr lang="en-CA" dirty="0"/>
          </a:p>
          <a:p>
            <a:r>
              <a:rPr lang="en-CA" b="1" dirty="0"/>
              <a:t>Note</a:t>
            </a:r>
            <a:r>
              <a:rPr lang="en-CA" dirty="0"/>
              <a:t>: Remove the Planning Guide from this presentation before sharing with anyone.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 Materials – Chapter 5 Planning Guide</a:t>
            </a:r>
          </a:p>
        </p:txBody>
      </p:sp>
    </p:spTree>
    <p:extLst>
      <p:ext uri="{BB962C8B-B14F-4D97-AF65-F5344CB8AC3E}">
        <p14:creationId xmlns:p14="http://schemas.microsoft.com/office/powerpoint/2010/main" val="359958195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90653" y="894877"/>
            <a:ext cx="4183283" cy="4081278"/>
          </a:xfrm>
        </p:spPr>
        <p:txBody>
          <a:bodyPr/>
          <a:lstStyle/>
          <a:p>
            <a:r>
              <a:rPr lang="en-US" altLang="ja-JP" b="1" dirty="0"/>
              <a:t>DHCP spoofing attack </a:t>
            </a:r>
            <a:r>
              <a:rPr lang="en-US" altLang="ja-JP" dirty="0"/>
              <a:t>- An attacker configures a fake DHCP server on the network to issue IP addresses to clients.</a:t>
            </a:r>
          </a:p>
          <a:p>
            <a:r>
              <a:rPr lang="en-US" altLang="ja-JP" b="1" dirty="0"/>
              <a:t>DHCP starvation attack </a:t>
            </a:r>
            <a:r>
              <a:rPr lang="en-US" altLang="ja-JP" dirty="0"/>
              <a:t>- An attacker floods the DHCP server with bogus DHCP requests and leases all of the available IP addresses. This results in a denial-of-service (DoS) attack as new clients cannot obtain an IP address. </a:t>
            </a:r>
          </a:p>
          <a:p>
            <a:r>
              <a:rPr lang="en-US" altLang="ja-JP" dirty="0"/>
              <a:t>Methods to mitigate DHCP attacks:</a:t>
            </a:r>
          </a:p>
          <a:p>
            <a:pPr lvl="1"/>
            <a:r>
              <a:rPr lang="en-US" altLang="ja-JP" dirty="0"/>
              <a:t>Configure DHCP snooping</a:t>
            </a:r>
          </a:p>
          <a:p>
            <a:pPr lvl="1"/>
            <a:r>
              <a:rPr lang="en-US" altLang="ja-JP" dirty="0"/>
              <a:t>Configure port security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DHCP Attacks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CE4C8C5B-CCB0-4D37-BDCC-ED7FB7407A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857" y="1018452"/>
            <a:ext cx="4456273" cy="33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8464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7167" y="917558"/>
            <a:ext cx="4183283" cy="3482676"/>
          </a:xfrm>
        </p:spPr>
        <p:txBody>
          <a:bodyPr/>
          <a:lstStyle/>
          <a:p>
            <a:r>
              <a:rPr lang="en-US" altLang="ja-JP" dirty="0"/>
              <a:t>Strategies to help secure Layer 2 of a network:</a:t>
            </a:r>
          </a:p>
          <a:p>
            <a:pPr lvl="1"/>
            <a:r>
              <a:rPr lang="en-US" altLang="ja-JP" dirty="0"/>
              <a:t>Always use secure variants of protocols such as SSH, SCP, and SSL.</a:t>
            </a:r>
          </a:p>
          <a:p>
            <a:pPr lvl="1"/>
            <a:r>
              <a:rPr lang="en-US" altLang="ja-JP" dirty="0"/>
              <a:t>Use strong passwords and change often.</a:t>
            </a:r>
          </a:p>
          <a:p>
            <a:pPr lvl="1"/>
            <a:r>
              <a:rPr lang="en-US" altLang="ja-JP" dirty="0"/>
              <a:t>Enable CDP on select ports </a:t>
            </a:r>
            <a:r>
              <a:rPr lang="en-US" altLang="ja-JP" dirty="0" smtClean="0"/>
              <a:t>only.</a:t>
            </a:r>
            <a:endParaRPr lang="en-US" altLang="ja-JP" dirty="0"/>
          </a:p>
          <a:p>
            <a:pPr lvl="1"/>
            <a:r>
              <a:rPr lang="en-US" altLang="ja-JP" dirty="0"/>
              <a:t>Secure Telnet access.</a:t>
            </a:r>
          </a:p>
          <a:p>
            <a:pPr lvl="1"/>
            <a:r>
              <a:rPr lang="en-US" altLang="ja-JP" dirty="0"/>
              <a:t>Use a dedicated management VLAN </a:t>
            </a:r>
          </a:p>
          <a:p>
            <a:pPr lvl="1"/>
            <a:r>
              <a:rPr lang="en-US" altLang="ja-JP" dirty="0"/>
              <a:t>Use ACLs to filter unwanted access.</a:t>
            </a:r>
          </a:p>
          <a:p>
            <a:pPr lvl="1"/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Secure the LAN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4DD5DB26-5FCC-4C7F-BFF0-D56D462B3B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5191" y="629197"/>
            <a:ext cx="4074286" cy="41967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1F373A-1ECE-44E5-8386-940003329E1F}"/>
              </a:ext>
            </a:extLst>
          </p:cNvPr>
          <p:cNvSpPr/>
          <p:nvPr/>
        </p:nvSpPr>
        <p:spPr>
          <a:xfrm>
            <a:off x="6952334" y="912678"/>
            <a:ext cx="21360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+mn-lt"/>
              </a:rPr>
              <a:t>IP Source Guard (IPSG) prevents MAC and IP address spoofing.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569C1E-66E3-4F63-A825-FFE2B073AECE}"/>
              </a:ext>
            </a:extLst>
          </p:cNvPr>
          <p:cNvSpPr/>
          <p:nvPr/>
        </p:nvSpPr>
        <p:spPr>
          <a:xfrm>
            <a:off x="4320450" y="2112249"/>
            <a:ext cx="195255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+mn-lt"/>
              </a:rPr>
              <a:t>Dynamic ARP Inspection (DAI) prevents ARP spoofing and poisoning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A6B638-46C2-4551-9A6D-0412D6A83C00}"/>
              </a:ext>
            </a:extLst>
          </p:cNvPr>
          <p:cNvSpPr/>
          <p:nvPr/>
        </p:nvSpPr>
        <p:spPr>
          <a:xfrm>
            <a:off x="4320450" y="2846416"/>
            <a:ext cx="17317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+mn-lt"/>
              </a:rPr>
              <a:t>DHCP snooping prevents DHCP starvation and spoofing</a:t>
            </a:r>
            <a:r>
              <a:rPr lang="en-US" sz="1100" dirty="0">
                <a:latin typeface="+mn-lt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FC01A7-5AEC-49DE-87E2-EEDEA476443F}"/>
              </a:ext>
            </a:extLst>
          </p:cNvPr>
          <p:cNvSpPr/>
          <p:nvPr/>
        </p:nvSpPr>
        <p:spPr>
          <a:xfrm>
            <a:off x="5794568" y="4225774"/>
            <a:ext cx="25763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+mn-lt"/>
              </a:rPr>
              <a:t>Port Security prevents many attacks including MAC address flooding and DHCP starvation</a:t>
            </a:r>
            <a:r>
              <a:rPr lang="en-US" sz="1100" dirty="0">
                <a:latin typeface="+mn-lt"/>
              </a:rPr>
              <a:t>.</a:t>
            </a:r>
          </a:p>
        </p:txBody>
      </p:sp>
      <p:pic>
        <p:nvPicPr>
          <p:cNvPr id="8" name="Picture 7" descr="Connecting Networks - Mozilla Firefox">
            <a:extLst>
              <a:ext uri="{FF2B5EF4-FFF2-40B4-BE49-F238E27FC236}">
                <a16:creationId xmlns:a16="http://schemas.microsoft.com/office/drawing/2014/main" id="{832A5B50-EF21-4DD5-BF0F-64362706B3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1881" y="522151"/>
            <a:ext cx="2748725" cy="2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5534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774842" y="932714"/>
            <a:ext cx="4183283" cy="3482676"/>
          </a:xfrm>
        </p:spPr>
        <p:txBody>
          <a:bodyPr/>
          <a:lstStyle/>
          <a:p>
            <a:r>
              <a:rPr lang="en-US" altLang="ja-JP" dirty="0"/>
              <a:t>Enable port security to prevent MAC table flooding attacks.</a:t>
            </a:r>
          </a:p>
          <a:p>
            <a:r>
              <a:rPr lang="en-US" altLang="ja-JP" dirty="0"/>
              <a:t>Port security allows an administrator to do the following:</a:t>
            </a:r>
          </a:p>
          <a:p>
            <a:pPr lvl="1"/>
            <a:r>
              <a:rPr lang="en-US" altLang="ja-JP" dirty="0"/>
              <a:t>statically specify MAC addresses for a port.</a:t>
            </a:r>
          </a:p>
          <a:p>
            <a:pPr lvl="1"/>
            <a:r>
              <a:rPr lang="en-US" altLang="ja-JP" dirty="0"/>
              <a:t>permit the switch to dynamically learn a limited number of MAC addresses.</a:t>
            </a:r>
          </a:p>
          <a:p>
            <a:pPr lvl="1"/>
            <a:r>
              <a:rPr lang="en-US" altLang="ja-JP" dirty="0"/>
              <a:t>when the maximum number of MAC addresses is reached, any additional attempts to connect by unknown MAC addresses will generate a security violation.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Mitigate MAC Address Flooding Table Attacks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63D16F47-BA88-4C26-AF07-D578B2D0E9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875" y="932714"/>
            <a:ext cx="4434669" cy="330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869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774842" y="932714"/>
            <a:ext cx="4183283" cy="3482676"/>
          </a:xfrm>
        </p:spPr>
        <p:txBody>
          <a:bodyPr/>
          <a:lstStyle/>
          <a:p>
            <a:r>
              <a:rPr lang="en-US" altLang="ja-JP" dirty="0"/>
              <a:t>To prevent basic VLAN attacks:</a:t>
            </a:r>
          </a:p>
          <a:p>
            <a:pPr lvl="1"/>
            <a:r>
              <a:rPr lang="en-US" altLang="ja-JP" dirty="0"/>
              <a:t>Disable DTP (auto trunking) negotiations on non-trunk ports and use </a:t>
            </a:r>
            <a:r>
              <a:rPr lang="en-US" altLang="ja-JP" b="1" dirty="0"/>
              <a:t>switchport mode </a:t>
            </a:r>
            <a:r>
              <a:rPr lang="en-US" altLang="ja-JP" b="1" dirty="0" smtClean="0"/>
              <a:t>access. </a:t>
            </a:r>
            <a:endParaRPr lang="en-US" altLang="ja-JP" b="1" dirty="0"/>
          </a:p>
          <a:p>
            <a:pPr lvl="1"/>
            <a:r>
              <a:rPr lang="en-US" altLang="ja-JP" dirty="0"/>
              <a:t>Manually enable trunk links using </a:t>
            </a:r>
            <a:r>
              <a:rPr lang="en-US" altLang="ja-JP" b="1" dirty="0"/>
              <a:t>switchport mode </a:t>
            </a:r>
            <a:r>
              <a:rPr lang="en-US" altLang="ja-JP" b="1" dirty="0" smtClean="0"/>
              <a:t>trunk.</a:t>
            </a:r>
            <a:endParaRPr lang="en-US" altLang="ja-JP" b="1" dirty="0"/>
          </a:p>
          <a:p>
            <a:pPr lvl="1"/>
            <a:r>
              <a:rPr lang="en-US" altLang="ja-JP" dirty="0"/>
              <a:t>Disable DTP (auto trunking) negotiations on trunking and non-trunking ports using </a:t>
            </a:r>
            <a:r>
              <a:rPr lang="en-US" altLang="ja-JP" b="1" dirty="0" err="1"/>
              <a:t>switchport</a:t>
            </a:r>
            <a:r>
              <a:rPr lang="en-US" altLang="ja-JP" b="1" dirty="0"/>
              <a:t> </a:t>
            </a:r>
            <a:r>
              <a:rPr lang="en-US" altLang="ja-JP" b="1" dirty="0" err="1" smtClean="0"/>
              <a:t>nonegotiate</a:t>
            </a:r>
            <a:r>
              <a:rPr lang="en-US" altLang="ja-JP" b="1" dirty="0" smtClean="0"/>
              <a:t>.</a:t>
            </a:r>
            <a:endParaRPr lang="en-US" altLang="ja-JP" b="1" dirty="0"/>
          </a:p>
          <a:p>
            <a:pPr lvl="1"/>
            <a:r>
              <a:rPr lang="en-US" altLang="ja-JP" dirty="0"/>
              <a:t>Change the native VLAN from VLAN </a:t>
            </a:r>
            <a:r>
              <a:rPr lang="en-US" altLang="ja-JP" dirty="0" smtClean="0"/>
              <a:t>1.</a:t>
            </a:r>
            <a:endParaRPr lang="en-US" altLang="ja-JP" dirty="0"/>
          </a:p>
          <a:p>
            <a:pPr lvl="1"/>
            <a:r>
              <a:rPr lang="en-US" altLang="ja-JP" dirty="0"/>
              <a:t>Disable unused ports and assign them to an unused VLAN.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Mitigate VLAN Attacks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9851E52C-751D-4E75-AB6E-4FC93F7929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970" y="975022"/>
            <a:ext cx="4562872" cy="281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1258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0" y="880103"/>
            <a:ext cx="4521481" cy="4167107"/>
          </a:xfrm>
        </p:spPr>
        <p:txBody>
          <a:bodyPr/>
          <a:lstStyle/>
          <a:p>
            <a:r>
              <a:rPr lang="en-US" altLang="ja-JP" dirty="0"/>
              <a:t>To prevent DHCP attacks use DHCP snooping.</a:t>
            </a:r>
          </a:p>
          <a:p>
            <a:r>
              <a:rPr lang="en-US" altLang="ja-JP" dirty="0"/>
              <a:t>With DHCP snooping enabled on an interface, the switch will deny packets containing:</a:t>
            </a:r>
          </a:p>
          <a:p>
            <a:pPr lvl="1"/>
            <a:r>
              <a:rPr lang="en-US" altLang="ja-JP" dirty="0"/>
              <a:t>Unauthorized DHCP server messages coming from an untrusted </a:t>
            </a:r>
            <a:r>
              <a:rPr lang="en-US" altLang="ja-JP" dirty="0" smtClean="0"/>
              <a:t>port.</a:t>
            </a:r>
            <a:endParaRPr lang="en-US" altLang="ja-JP" dirty="0"/>
          </a:p>
          <a:p>
            <a:pPr lvl="1"/>
            <a:r>
              <a:rPr lang="en-US" altLang="ja-JP" dirty="0"/>
              <a:t>Unauthorized DHCP client messages not adhering to the DHCP Snooping Binding Database or rate limits.</a:t>
            </a:r>
          </a:p>
          <a:p>
            <a:r>
              <a:rPr lang="en-US" altLang="ja-JP" dirty="0"/>
              <a:t>DHCP snooping recognizes two types of ports:</a:t>
            </a:r>
          </a:p>
          <a:p>
            <a:pPr lvl="1"/>
            <a:r>
              <a:rPr lang="en-US" altLang="ja-JP" b="1" dirty="0"/>
              <a:t>Trusted DHCP ports </a:t>
            </a:r>
            <a:r>
              <a:rPr lang="en-US" altLang="ja-JP" dirty="0"/>
              <a:t>- Only ports connecting to upstream DHCP servers should be trusted.</a:t>
            </a:r>
          </a:p>
          <a:p>
            <a:pPr lvl="1"/>
            <a:r>
              <a:rPr lang="en-US" altLang="ja-JP" b="1" dirty="0"/>
              <a:t>Untrusted ports </a:t>
            </a:r>
            <a:r>
              <a:rPr lang="en-US" altLang="ja-JP" dirty="0"/>
              <a:t>- These ports connect to hosts that should not be providing DHCP server messages.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Mitigate DHCP Attacks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34B902E5-6320-4B64-8224-F7503105E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727" y="880103"/>
            <a:ext cx="4349286" cy="358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424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4348" y="798944"/>
            <a:ext cx="4482724" cy="2593534"/>
          </a:xfrm>
        </p:spPr>
        <p:txBody>
          <a:bodyPr/>
          <a:lstStyle/>
          <a:p>
            <a:r>
              <a:rPr lang="en-US" altLang="ja-JP" dirty="0"/>
              <a:t>Local AAA Authentication 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Client establishes a connection with the router.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 AAA router prompts the user for  username and password.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Router authenticates the username and password using the local database, and allows user access.</a:t>
            </a:r>
          </a:p>
          <a:p>
            <a:pPr marL="485775" lvl="1" indent="-342900">
              <a:buFont typeface="+mj-lt"/>
              <a:buAutoNum type="arabicPeriod"/>
            </a:pPr>
            <a:endParaRPr lang="en-US" altLang="ja-JP" dirty="0"/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Secure Administrative Access using AAA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41707C-4409-4AA4-B4DF-0AF63501E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802" y="798944"/>
            <a:ext cx="4536831" cy="344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Server-Based AAA Authentication 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dirty="0"/>
              <a:t>Client establishes a connection with the router.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dirty="0"/>
              <a:t>AAA router prompts the user for a username and password.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dirty="0"/>
              <a:t> The router authenticates the username and password using a remote AAA server.</a:t>
            </a:r>
          </a:p>
          <a:p>
            <a:r>
              <a:rPr lang="en-US" altLang="ja-JP" dirty="0"/>
              <a:t>The AAA router uses Terminal Access Controller Access Control System (TACACS+) or Remote Authentication Dial-In User Service (RADIUS) protocol to communicate with the AAA server.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pic>
        <p:nvPicPr>
          <p:cNvPr id="8" name="Picture 7" descr="Connecting Networks - Mozilla Firefox">
            <a:extLst>
              <a:ext uri="{FF2B5EF4-FFF2-40B4-BE49-F238E27FC236}">
                <a16:creationId xmlns:a16="http://schemas.microsoft.com/office/drawing/2014/main" id="{7A180688-85B0-423E-87CA-9C2C172668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70" y="2816243"/>
            <a:ext cx="4139480" cy="1152469"/>
          </a:xfrm>
          <a:prstGeom prst="rect">
            <a:avLst/>
          </a:prstGeom>
        </p:spPr>
      </p:pic>
      <p:pic>
        <p:nvPicPr>
          <p:cNvPr id="11" name="Picture 10" descr="Connecting Networks - Mozilla Firefox">
            <a:extLst>
              <a:ext uri="{FF2B5EF4-FFF2-40B4-BE49-F238E27FC236}">
                <a16:creationId xmlns:a16="http://schemas.microsoft.com/office/drawing/2014/main" id="{5077805E-7E45-4FC8-A786-74F400198A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6639" y="3581713"/>
            <a:ext cx="4182433" cy="11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8891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4348" y="798944"/>
            <a:ext cx="8281001" cy="1857686"/>
          </a:xfrm>
        </p:spPr>
        <p:txBody>
          <a:bodyPr/>
          <a:lstStyle/>
          <a:p>
            <a:r>
              <a:rPr lang="en-US" altLang="ja-JP" dirty="0"/>
              <a:t>IEEE 802.1X standard defines a port-based access control and authentication protocol. </a:t>
            </a:r>
          </a:p>
          <a:p>
            <a:pPr lvl="1"/>
            <a:r>
              <a:rPr lang="en-US" altLang="ja-JP" dirty="0"/>
              <a:t>Restricts unauthorized workstations from connecting to a </a:t>
            </a:r>
            <a:r>
              <a:rPr lang="en-US" altLang="ja-JP" dirty="0" smtClean="0"/>
              <a:t>LAN.</a:t>
            </a:r>
            <a:endParaRPr lang="en-US" altLang="ja-JP" dirty="0"/>
          </a:p>
          <a:p>
            <a:pPr lvl="1"/>
            <a:r>
              <a:rPr lang="en-US" altLang="ja-JP" dirty="0"/>
              <a:t>The authentication server authenticates each workstation connected to a switch port before making any services available.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Secure Device Access using 802.1X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339F330D-31C3-408B-B8FF-7CFD3576EF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020" y="2007350"/>
            <a:ext cx="7967329" cy="25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3616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5.2 SNMP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76975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6299" y="914691"/>
            <a:ext cx="4149523" cy="4010338"/>
          </a:xfrm>
        </p:spPr>
        <p:txBody>
          <a:bodyPr/>
          <a:lstStyle/>
          <a:p>
            <a:r>
              <a:rPr lang="en-US" altLang="ja-JP" dirty="0"/>
              <a:t>Simple Network Management Protocol (SNMP) enables network administrators to monitor and manage network nodes.</a:t>
            </a:r>
          </a:p>
          <a:p>
            <a:r>
              <a:rPr lang="en-US" altLang="ja-JP" dirty="0"/>
              <a:t> The SNMP system consists of three elements:</a:t>
            </a:r>
          </a:p>
          <a:p>
            <a:pPr lvl="1"/>
            <a:r>
              <a:rPr lang="en-US" altLang="ja-JP" b="1" dirty="0"/>
              <a:t>SNMP manager- </a:t>
            </a:r>
            <a:r>
              <a:rPr lang="en-US" altLang="ja-JP" dirty="0"/>
              <a:t>collects information from an SNMP agent using the “get” action. Changes configurations on an agent using the “set” action.</a:t>
            </a:r>
          </a:p>
          <a:p>
            <a:pPr lvl="1"/>
            <a:r>
              <a:rPr lang="en-US" altLang="ja-JP" b="1" dirty="0"/>
              <a:t>SNMP agents </a:t>
            </a:r>
            <a:r>
              <a:rPr lang="en-US" altLang="ja-JP" dirty="0"/>
              <a:t>(managed node)</a:t>
            </a:r>
          </a:p>
          <a:p>
            <a:pPr lvl="1"/>
            <a:r>
              <a:rPr lang="en-US" altLang="ja-JP" b="1" dirty="0"/>
              <a:t>Management Information Base (MIB)- </a:t>
            </a:r>
            <a:r>
              <a:rPr lang="en-US" altLang="ja-JP" dirty="0"/>
              <a:t>stores data and operational statistics about the managed  device.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Introduction to SNMP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21E48500-B79E-477A-B227-967857BC28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6141" y="914691"/>
            <a:ext cx="4472487" cy="36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3215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0" y="849016"/>
            <a:ext cx="4149523" cy="4010338"/>
          </a:xfrm>
        </p:spPr>
        <p:txBody>
          <a:bodyPr/>
          <a:lstStyle/>
          <a:p>
            <a:r>
              <a:rPr lang="en-US" altLang="ja-JP" dirty="0"/>
              <a:t>SNMP agents that reside on managed devices collect and store information about the device.</a:t>
            </a:r>
          </a:p>
          <a:p>
            <a:r>
              <a:rPr lang="en-US" altLang="ja-JP" dirty="0"/>
              <a:t>This information is stored by the agent locally in the MIB. </a:t>
            </a:r>
          </a:p>
          <a:p>
            <a:r>
              <a:rPr lang="en-US" altLang="ja-JP" dirty="0"/>
              <a:t>SNMP manager then uses the SNMP agent to access information within the MIB.</a:t>
            </a:r>
          </a:p>
          <a:p>
            <a:r>
              <a:rPr lang="en-US" altLang="ja-JP" dirty="0"/>
              <a:t>SNMP agent responds to SNMP manager requests as follows:</a:t>
            </a:r>
          </a:p>
          <a:p>
            <a:pPr lvl="1"/>
            <a:r>
              <a:rPr lang="en-US" altLang="ja-JP" b="1" dirty="0"/>
              <a:t>Get an MIB variable </a:t>
            </a:r>
            <a:r>
              <a:rPr lang="en-US" altLang="ja-JP" dirty="0"/>
              <a:t>- The SNMP agent performs this n response to a GetRequest-PDU from the network manager.</a:t>
            </a:r>
          </a:p>
          <a:p>
            <a:pPr lvl="1"/>
            <a:r>
              <a:rPr lang="en-US" altLang="ja-JP" b="1" dirty="0"/>
              <a:t>Set an MIB variable </a:t>
            </a:r>
            <a:r>
              <a:rPr lang="en-US" altLang="ja-JP" dirty="0"/>
              <a:t>- The SNMP agent performs this in response to a SetRequest-PDU from the network manager.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 Operation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9EE03121-B0A1-4B6D-A718-574FCFD21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9523" y="919453"/>
            <a:ext cx="4864188" cy="1652297"/>
          </a:xfrm>
          <a:prstGeom prst="rect">
            <a:avLst/>
          </a:prstGeom>
        </p:spPr>
      </p:pic>
      <p:pic>
        <p:nvPicPr>
          <p:cNvPr id="6" name="Picture 5" descr="Connecting Networks - Mozilla Firefox">
            <a:extLst>
              <a:ext uri="{FF2B5EF4-FFF2-40B4-BE49-F238E27FC236}">
                <a16:creationId xmlns:a16="http://schemas.microsoft.com/office/drawing/2014/main" id="{A3E19172-2A24-4D64-AA9A-3BD97E347B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4039" y="2768667"/>
            <a:ext cx="4599093" cy="17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3147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472818" cy="1802391"/>
          </a:xfrm>
        </p:spPr>
        <p:txBody>
          <a:bodyPr/>
          <a:lstStyle/>
          <a:p>
            <a:r>
              <a:rPr lang="en-US" dirty="0"/>
              <a:t>Chapter 5: Network Security and Monitoring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Connecting Networks v6.0 Planning Guide</a:t>
            </a:r>
          </a:p>
        </p:txBody>
      </p:sp>
    </p:spTree>
    <p:extLst>
      <p:ext uri="{BB962C8B-B14F-4D97-AF65-F5344CB8AC3E}">
        <p14:creationId xmlns:p14="http://schemas.microsoft.com/office/powerpoint/2010/main" val="91424956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925636" y="849016"/>
            <a:ext cx="4149523" cy="4010338"/>
          </a:xfrm>
        </p:spPr>
        <p:txBody>
          <a:bodyPr/>
          <a:lstStyle/>
          <a:p>
            <a:r>
              <a:rPr lang="en-US" altLang="ja-JP" dirty="0"/>
              <a:t>An Network Management System (NMS) periodically polls the SNMP agents using the get request.</a:t>
            </a:r>
          </a:p>
          <a:p>
            <a:r>
              <a:rPr lang="en-US" altLang="ja-JP" dirty="0"/>
              <a:t>Using this process, SNMP can collect information to monitor traffic loads and to verify device configurations of managed devices.</a:t>
            </a:r>
          </a:p>
          <a:p>
            <a:r>
              <a:rPr lang="en-US" altLang="ja-JP" dirty="0"/>
              <a:t>SNMP agents to generate and send traps to inform the NMS immediately of certain events. </a:t>
            </a:r>
          </a:p>
          <a:p>
            <a:pPr lvl="1"/>
            <a:r>
              <a:rPr lang="en-US" altLang="ja-JP" dirty="0"/>
              <a:t>Traps are unsolicited messages alerting the SNMP manager to a condition or event such as improper user authentication or link status.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 Agent Traps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C3A91DE1-B30E-42C5-AE42-5B17906A65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69" y="934607"/>
            <a:ext cx="4431180" cy="28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5093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5845086" y="859567"/>
            <a:ext cx="3167563" cy="3025370"/>
          </a:xfrm>
        </p:spPr>
        <p:txBody>
          <a:bodyPr/>
          <a:lstStyle/>
          <a:p>
            <a:r>
              <a:rPr lang="en-US" altLang="ja-JP" dirty="0"/>
              <a:t>All versions use SNMP managers, agents, and MIBs, this course focuses on versions 2c and 3.</a:t>
            </a:r>
          </a:p>
          <a:p>
            <a:r>
              <a:rPr lang="en-US" altLang="ja-JP" dirty="0"/>
              <a:t>A network administrator must configure the SNMP agent to use the SNMP version supported by the management station.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 Versions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0E39D0A3-35AA-486E-96B9-19EF0BAF0D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50" y="798944"/>
            <a:ext cx="5511659" cy="370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1327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85881" y="899981"/>
            <a:ext cx="3723277" cy="3924615"/>
          </a:xfrm>
        </p:spPr>
        <p:txBody>
          <a:bodyPr/>
          <a:lstStyle/>
          <a:p>
            <a:r>
              <a:rPr lang="en-US" altLang="ja-JP" dirty="0"/>
              <a:t>SNMPv1 and SNMPv2c use community strings that control access to the MIB.</a:t>
            </a:r>
          </a:p>
          <a:p>
            <a:r>
              <a:rPr lang="en-US" altLang="ja-JP" dirty="0"/>
              <a:t>Two types of community strings: </a:t>
            </a:r>
          </a:p>
          <a:p>
            <a:pPr lvl="1"/>
            <a:r>
              <a:rPr lang="en-US" altLang="ja-JP" b="1" dirty="0"/>
              <a:t>Read-only (ro) </a:t>
            </a:r>
            <a:r>
              <a:rPr lang="en-US" altLang="ja-JP" dirty="0"/>
              <a:t>- Provides access to the MIB variables, but no changes can be made. </a:t>
            </a:r>
          </a:p>
          <a:p>
            <a:pPr lvl="1"/>
            <a:r>
              <a:rPr lang="en-US" altLang="ja-JP" b="1" dirty="0"/>
              <a:t>Read-write (rw</a:t>
            </a:r>
            <a:r>
              <a:rPr lang="en-US" altLang="ja-JP" dirty="0"/>
              <a:t>) - Provides read and write access to all objects in the MIB.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Community Strings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C14446AD-650C-4C12-BCB2-364AF4B8D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5039" y="1040697"/>
            <a:ext cx="5083631" cy="27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59306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85881" y="899981"/>
            <a:ext cx="4885222" cy="3924615"/>
          </a:xfrm>
        </p:spPr>
        <p:txBody>
          <a:bodyPr/>
          <a:lstStyle/>
          <a:p>
            <a:r>
              <a:rPr lang="en-US" altLang="ja-JP" dirty="0"/>
              <a:t>The MIB defines each variable as an object ID (OID).</a:t>
            </a:r>
          </a:p>
          <a:p>
            <a:pPr lvl="1"/>
            <a:r>
              <a:rPr lang="en-US" altLang="ja-JP" dirty="0"/>
              <a:t>OIDs uniquely identify managed objects.</a:t>
            </a:r>
          </a:p>
          <a:p>
            <a:pPr lvl="1"/>
            <a:r>
              <a:rPr lang="en-US" altLang="ja-JP" dirty="0"/>
              <a:t>OIDs are organized  based on RFC standards into a hierarchy or tree.</a:t>
            </a:r>
          </a:p>
          <a:p>
            <a:r>
              <a:rPr lang="en-US" altLang="ja-JP" dirty="0" smtClean="0"/>
              <a:t>Most </a:t>
            </a:r>
            <a:r>
              <a:rPr lang="en-US" altLang="ja-JP" dirty="0"/>
              <a:t>devices implement RFC defined common public variables.</a:t>
            </a:r>
          </a:p>
          <a:p>
            <a:pPr lvl="1"/>
            <a:r>
              <a:rPr lang="en-US" altLang="ja-JP" dirty="0"/>
              <a:t>Vendors such as Cisco can define private branches on the tree to accommodate their own variables.</a:t>
            </a:r>
          </a:p>
          <a:p>
            <a:r>
              <a:rPr lang="en-US" altLang="ja-JP" dirty="0"/>
              <a:t>CPU is one of the key resources, it should be measured continuously.</a:t>
            </a:r>
          </a:p>
          <a:p>
            <a:pPr lvl="1"/>
            <a:r>
              <a:rPr lang="en-US" altLang="ja-JP" dirty="0"/>
              <a:t>An SNMP graphing tool can periodically poll SNMP agents, and graph the values.</a:t>
            </a:r>
          </a:p>
          <a:p>
            <a:pPr lvl="1"/>
            <a:r>
              <a:rPr lang="en-US" altLang="ja-JP" dirty="0"/>
              <a:t>The data is retrieved via the snmpget utility.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Management Information Base Object ID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DB3886B1-291B-4448-9661-3954A55F68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841" y="899981"/>
            <a:ext cx="3490888" cy="361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76600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819542" y="713059"/>
            <a:ext cx="4122380" cy="3944824"/>
          </a:xfrm>
        </p:spPr>
        <p:txBody>
          <a:bodyPr/>
          <a:lstStyle/>
          <a:p>
            <a:r>
              <a:rPr lang="en-US" altLang="ja-JP" dirty="0"/>
              <a:t>SNMPv3 authenticates and encrypts packets over the network to provide secure access to devices. </a:t>
            </a:r>
          </a:p>
          <a:p>
            <a:r>
              <a:rPr lang="en-US" altLang="ja-JP" dirty="0"/>
              <a:t>SNMPv3 provides three security features:</a:t>
            </a:r>
          </a:p>
          <a:p>
            <a:pPr lvl="1"/>
            <a:r>
              <a:rPr lang="en-US" altLang="ja-JP" b="1" dirty="0"/>
              <a:t>Message integrity and authentication </a:t>
            </a:r>
            <a:r>
              <a:rPr lang="en-US" altLang="ja-JP" dirty="0"/>
              <a:t>- Transmissions from the SNMP manager to agents (managed nodes) can be authenticated.</a:t>
            </a:r>
          </a:p>
          <a:p>
            <a:pPr lvl="1"/>
            <a:r>
              <a:rPr lang="en-US" altLang="ja-JP" b="1" dirty="0"/>
              <a:t>Encryption</a:t>
            </a:r>
            <a:r>
              <a:rPr lang="en-US" altLang="ja-JP" dirty="0"/>
              <a:t> - SNMPv3 messages may be encrypted to ensure privacy.</a:t>
            </a:r>
          </a:p>
          <a:p>
            <a:pPr lvl="1"/>
            <a:r>
              <a:rPr lang="en-US" altLang="ja-JP" b="1" dirty="0"/>
              <a:t>Access control </a:t>
            </a:r>
            <a:r>
              <a:rPr lang="en-US" altLang="ja-JP" dirty="0"/>
              <a:t>- Restricts SNMP managers to certain actions on specific portions of data.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SNMPv3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40398837-F4DD-4A9D-9F2D-AC46C4EA0F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078" y="1000283"/>
            <a:ext cx="4618746" cy="241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2078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Lab - Researching Network Monitoring Software</a:t>
            </a:r>
          </a:p>
        </p:txBody>
      </p:sp>
      <p:pic>
        <p:nvPicPr>
          <p:cNvPr id="6" name="Content Placeholder 5" descr="5.2.1.9 Lab - Researching Network Monitoring Software.pdf - Mozilla Firefox">
            <a:extLst>
              <a:ext uri="{FF2B5EF4-FFF2-40B4-BE49-F238E27FC236}">
                <a16:creationId xmlns:a16="http://schemas.microsoft.com/office/drawing/2014/main" id="{B1485117-D9A0-446C-89B4-CD9B103F1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5748" y="889141"/>
            <a:ext cx="3078093" cy="3955664"/>
          </a:xfrm>
          <a:ln w="31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45150900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819542" y="713059"/>
            <a:ext cx="4122380" cy="3944824"/>
          </a:xfrm>
        </p:spPr>
        <p:txBody>
          <a:bodyPr/>
          <a:lstStyle/>
          <a:p>
            <a:r>
              <a:rPr lang="en-US" altLang="ja-JP" dirty="0"/>
              <a:t>Basic steps to configuring SNMP: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Configure the community string and access level using </a:t>
            </a:r>
            <a:r>
              <a:rPr lang="en-US" altLang="ja-JP" b="1" dirty="0"/>
              <a:t>snmp-server community</a:t>
            </a:r>
            <a:r>
              <a:rPr lang="en-US" altLang="ja-JP" dirty="0"/>
              <a:t> </a:t>
            </a:r>
            <a:r>
              <a:rPr lang="en-US" altLang="ja-JP" i="1" dirty="0"/>
              <a:t>string</a:t>
            </a:r>
            <a:r>
              <a:rPr lang="en-US" altLang="ja-JP" dirty="0"/>
              <a:t> </a:t>
            </a:r>
            <a:r>
              <a:rPr lang="en-US" altLang="ja-JP" b="1" dirty="0"/>
              <a:t>ro | rw </a:t>
            </a:r>
            <a:r>
              <a:rPr lang="en-US" altLang="ja-JP" dirty="0"/>
              <a:t>command.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(Optional) Document the location of the device using the </a:t>
            </a:r>
            <a:r>
              <a:rPr lang="en-US" altLang="ja-JP" b="1" dirty="0"/>
              <a:t>snmp-server location </a:t>
            </a:r>
            <a:r>
              <a:rPr lang="en-US" altLang="ja-JP" i="1" dirty="0"/>
              <a:t>text</a:t>
            </a:r>
            <a:r>
              <a:rPr lang="en-US" altLang="ja-JP" dirty="0"/>
              <a:t> command.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(Optional) Document the system contact using the </a:t>
            </a:r>
            <a:r>
              <a:rPr lang="en-US" altLang="ja-JP" b="1" dirty="0"/>
              <a:t>snmp-server contact </a:t>
            </a:r>
            <a:r>
              <a:rPr lang="en-US" altLang="ja-JP" i="1" dirty="0"/>
              <a:t>text</a:t>
            </a:r>
            <a:r>
              <a:rPr lang="en-US" altLang="ja-JP" dirty="0"/>
              <a:t> command.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(Optional)Use an ACL to restrict SNMP access to NMS hosts (SNMP managers). Reference the ACL using </a:t>
            </a:r>
            <a:r>
              <a:rPr lang="en-US" altLang="ja-JP" b="1" dirty="0"/>
              <a:t>snmp-server community</a:t>
            </a:r>
            <a:r>
              <a:rPr lang="en-US" altLang="ja-JP" dirty="0"/>
              <a:t> </a:t>
            </a:r>
            <a:r>
              <a:rPr lang="en-US" altLang="ja-JP" i="1" dirty="0"/>
              <a:t>string access-list-number-or-name.</a:t>
            </a:r>
          </a:p>
          <a:p>
            <a:pPr marL="142875" lvl="1" indent="0">
              <a:buNone/>
            </a:pPr>
            <a:endParaRPr lang="en-US" altLang="ja-JP" i="1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Steps for Configuring SNMP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146A68BF-A894-4048-B429-9A7E7807EC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01" y="969970"/>
            <a:ext cx="4709883" cy="29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13118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359820" y="798944"/>
            <a:ext cx="4683142" cy="3944824"/>
          </a:xfrm>
        </p:spPr>
        <p:txBody>
          <a:bodyPr/>
          <a:lstStyle/>
          <a:p>
            <a:r>
              <a:rPr lang="en-US" altLang="ja-JP" dirty="0"/>
              <a:t>Kiwi Syslog Server is one of several solutions that display SNMP output. </a:t>
            </a:r>
          </a:p>
          <a:p>
            <a:r>
              <a:rPr lang="en-US" altLang="ja-JP" dirty="0"/>
              <a:t>The SNMP traps are sent to the SNMP manager and displayed on the syslog server.</a:t>
            </a:r>
          </a:p>
          <a:p>
            <a:r>
              <a:rPr lang="en-US" altLang="ja-JP" dirty="0"/>
              <a:t>To verify the SNMP configuration use the </a:t>
            </a:r>
            <a:r>
              <a:rPr lang="en-US" altLang="ja-JP" b="1" dirty="0"/>
              <a:t>show snmp </a:t>
            </a:r>
            <a:r>
              <a:rPr lang="en-US" altLang="ja-JP" dirty="0"/>
              <a:t>command.</a:t>
            </a:r>
          </a:p>
          <a:p>
            <a:r>
              <a:rPr lang="en-US" altLang="ja-JP" dirty="0"/>
              <a:t>Use the </a:t>
            </a:r>
            <a:r>
              <a:rPr lang="en-US" altLang="ja-JP" b="1" dirty="0"/>
              <a:t>show snmp community </a:t>
            </a:r>
            <a:r>
              <a:rPr lang="en-US" altLang="ja-JP" dirty="0"/>
              <a:t>command to show SNMP community string and ACL information.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Verifying SNMP Configuration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F0129943-05AF-4551-A0A0-1699714C4A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388" y="904296"/>
            <a:ext cx="3991028" cy="3137252"/>
          </a:xfrm>
          <a:prstGeom prst="rect">
            <a:avLst/>
          </a:prstGeom>
        </p:spPr>
      </p:pic>
      <p:pic>
        <p:nvPicPr>
          <p:cNvPr id="6" name="Picture 5" descr="Connecting Networks - Mozilla Firefox">
            <a:extLst>
              <a:ext uri="{FF2B5EF4-FFF2-40B4-BE49-F238E27FC236}">
                <a16:creationId xmlns:a16="http://schemas.microsoft.com/office/drawing/2014/main" id="{C2FB5C1B-D3BD-4C27-B176-1A3151A622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0971" y="3201517"/>
            <a:ext cx="2733094" cy="154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91863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1351" y="839359"/>
            <a:ext cx="4683142" cy="3944824"/>
          </a:xfrm>
        </p:spPr>
        <p:txBody>
          <a:bodyPr/>
          <a:lstStyle/>
          <a:p>
            <a:r>
              <a:rPr lang="en-US" altLang="ja-JP" dirty="0"/>
              <a:t>SNMP can create security vulnerabilities.</a:t>
            </a:r>
          </a:p>
          <a:p>
            <a:r>
              <a:rPr lang="en-US" altLang="ja-JP" dirty="0"/>
              <a:t> For SNMPv1 and SNMPv2c - community strings should be strong and changed frequently.</a:t>
            </a:r>
          </a:p>
          <a:p>
            <a:r>
              <a:rPr lang="en-US" altLang="ja-JP" dirty="0"/>
              <a:t>ACLs should be used to prevent SNMP messages from going beyond the required devices and to limit access to monitored devices.</a:t>
            </a:r>
          </a:p>
          <a:p>
            <a:r>
              <a:rPr lang="en-US" altLang="ja-JP" dirty="0"/>
              <a:t>SNMPv3 is recommended because it provides security authentication and encryption.</a:t>
            </a:r>
          </a:p>
          <a:p>
            <a:pPr lvl="1"/>
            <a:r>
              <a:rPr lang="en-US" altLang="ja-JP" dirty="0"/>
              <a:t>The </a:t>
            </a:r>
            <a:r>
              <a:rPr lang="en-US" altLang="ja-JP" b="1" dirty="0"/>
              <a:t>snmp-server group </a:t>
            </a:r>
            <a:r>
              <a:rPr lang="en-US" altLang="ja-JP" i="1" dirty="0"/>
              <a:t>groupname</a:t>
            </a:r>
            <a:r>
              <a:rPr lang="en-US" altLang="ja-JP" dirty="0"/>
              <a:t> {</a:t>
            </a:r>
            <a:r>
              <a:rPr lang="en-US" altLang="ja-JP" b="1" dirty="0"/>
              <a:t>v1</a:t>
            </a:r>
            <a:r>
              <a:rPr lang="en-US" altLang="ja-JP" dirty="0"/>
              <a:t> | </a:t>
            </a:r>
            <a:r>
              <a:rPr lang="en-US" altLang="ja-JP" b="1" dirty="0"/>
              <a:t>v2c</a:t>
            </a:r>
            <a:r>
              <a:rPr lang="en-US" altLang="ja-JP" dirty="0"/>
              <a:t> | </a:t>
            </a:r>
            <a:r>
              <a:rPr lang="en-US" altLang="ja-JP" b="1" dirty="0"/>
              <a:t>v3</a:t>
            </a:r>
            <a:r>
              <a:rPr lang="en-US" altLang="ja-JP" dirty="0"/>
              <a:t> {</a:t>
            </a:r>
            <a:r>
              <a:rPr lang="en-US" altLang="ja-JP" b="1" dirty="0"/>
              <a:t>auth</a:t>
            </a:r>
            <a:r>
              <a:rPr lang="en-US" altLang="ja-JP" dirty="0"/>
              <a:t> | </a:t>
            </a:r>
            <a:r>
              <a:rPr lang="en-US" altLang="ja-JP" b="1" dirty="0"/>
              <a:t>noauth</a:t>
            </a:r>
            <a:r>
              <a:rPr lang="en-US" altLang="ja-JP" dirty="0"/>
              <a:t> | </a:t>
            </a:r>
            <a:r>
              <a:rPr lang="en-US" altLang="ja-JP" b="1" dirty="0"/>
              <a:t>priv</a:t>
            </a:r>
            <a:r>
              <a:rPr lang="en-US" altLang="ja-JP" dirty="0"/>
              <a:t>}} command creates a new SNMP group on the device.</a:t>
            </a:r>
          </a:p>
          <a:p>
            <a:pPr lvl="1"/>
            <a:r>
              <a:rPr lang="en-US" altLang="ja-JP" dirty="0"/>
              <a:t>The </a:t>
            </a:r>
            <a:r>
              <a:rPr lang="en-US" altLang="ja-JP" b="1" dirty="0"/>
              <a:t>snmp-server user </a:t>
            </a:r>
            <a:r>
              <a:rPr lang="en-US" altLang="ja-JP" i="1" dirty="0"/>
              <a:t>username groupname </a:t>
            </a:r>
            <a:r>
              <a:rPr lang="en-US" altLang="ja-JP" dirty="0"/>
              <a:t>command is used to add a new user to the group.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 Best Practices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026B413B-8E82-4D58-949F-F35A9760CA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899" y="937819"/>
            <a:ext cx="4109750" cy="31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29183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1350" y="839359"/>
            <a:ext cx="3703067" cy="3970082"/>
          </a:xfrm>
        </p:spPr>
        <p:txBody>
          <a:bodyPr/>
          <a:lstStyle/>
          <a:p>
            <a:r>
              <a:rPr lang="en-US" altLang="ja-JP" dirty="0"/>
              <a:t>Steps to configure SNMPv3:</a:t>
            </a:r>
          </a:p>
          <a:p>
            <a:pPr marL="531812" lvl="1" indent="-342900">
              <a:buFont typeface="+mj-lt"/>
              <a:buAutoNum type="arabicPeriod"/>
            </a:pPr>
            <a:r>
              <a:rPr lang="en-US" altLang="ja-JP" dirty="0"/>
              <a:t>Configure a standard ACL that will permit access for authorized SNMP managers.</a:t>
            </a:r>
          </a:p>
          <a:p>
            <a:pPr marL="531812" lvl="1" indent="-342900">
              <a:buFont typeface="+mj-lt"/>
              <a:buAutoNum type="arabicPeriod"/>
            </a:pPr>
            <a:r>
              <a:rPr lang="en-US" altLang="ja-JP" dirty="0"/>
              <a:t>Configure an SNMP view to identify which OIDs the SNMB manager will be able to read.</a:t>
            </a:r>
          </a:p>
          <a:p>
            <a:pPr marL="531812" lvl="1" indent="-342900">
              <a:buFont typeface="+mj-lt"/>
              <a:buAutoNum type="arabicPeriod"/>
            </a:pPr>
            <a:r>
              <a:rPr lang="en-US" altLang="ja-JP" dirty="0"/>
              <a:t>Configure the SNMP group and  features including name, version, type of authentication and encryption, associates view to the group, read or write, filter with ACL.</a:t>
            </a:r>
          </a:p>
          <a:p>
            <a:pPr marL="531812" lvl="1" indent="-342900">
              <a:buFont typeface="+mj-lt"/>
              <a:buAutoNum type="arabicPeriod"/>
            </a:pPr>
            <a:r>
              <a:rPr lang="en-US" altLang="ja-JP" dirty="0"/>
              <a:t>Configure a user with features including username, associates with group, version, authentication type, encryption type and password.</a:t>
            </a:r>
          </a:p>
          <a:p>
            <a:pPr marL="531812" lvl="1" indent="-342900">
              <a:buFont typeface="+mj-lt"/>
              <a:buAutoNum type="arabicPeriod"/>
            </a:pPr>
            <a:endParaRPr lang="en-US" altLang="ja-JP" dirty="0"/>
          </a:p>
          <a:p>
            <a:pPr marL="531812" lvl="1" indent="-342900">
              <a:buFont typeface="+mj-lt"/>
              <a:buAutoNum type="arabicPeriod"/>
            </a:pPr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Steps for Configuring SNMPv3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D86E0427-AD3E-40C0-8505-3B17E66334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759" y="1036385"/>
            <a:ext cx="5147378" cy="29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209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en-US" dirty="0"/>
              <a:t>What activities are associated with this chapter?</a:t>
            </a:r>
            <a:endParaRPr lang="en-US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en-US" dirty="0"/>
          </a:p>
          <a:p>
            <a:pPr marL="89297" indent="0">
              <a:spcBef>
                <a:spcPct val="30000"/>
              </a:spcBef>
              <a:buNone/>
            </a:pPr>
            <a:endParaRPr lang="en-US" dirty="0"/>
          </a:p>
          <a:p>
            <a:pPr marL="89297" indent="0">
              <a:spcBef>
                <a:spcPct val="30000"/>
              </a:spcBef>
              <a:buNone/>
            </a:pPr>
            <a:endParaRPr lang="en-US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pPr eaLnBrk="1" hangingPunct="1"/>
            <a:r>
              <a:rPr lang="en-US" dirty="0"/>
              <a:t>Chapter 5: Activities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785206"/>
              </p:ext>
            </p:extLst>
          </p:nvPr>
        </p:nvGraphicFramePr>
        <p:xfrm>
          <a:off x="250033" y="1128813"/>
          <a:ext cx="8319971" cy="2973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8178">
                  <a:extLst>
                    <a:ext uri="{9D8B030D-6E8A-4147-A177-3AD203B41FA5}">
                      <a16:colId xmlns:a16="http://schemas.microsoft.com/office/drawing/2014/main" val="3156509146"/>
                    </a:ext>
                  </a:extLst>
                </a:gridCol>
                <a:gridCol w="4057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20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Page #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Activity Type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Activity Name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Optional?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5.0.1.2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 Activity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Network Maintenance Development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Optional</a:t>
                      </a: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5.1.1.7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Interactive Activity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Common Security Attacks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5.1.2.7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Interactive Activity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the Security Best Practice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5.2.1.8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Interactive</a:t>
                      </a:r>
                      <a:r>
                        <a:rPr lang="en-US" sz="110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Activity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Characteristics of SNMP Versions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5.2.1.9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Researching 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Network Monitoring Software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Optional</a:t>
                      </a: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5.2.2.2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Syntax Checker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Configuring and Verifying</a:t>
                      </a:r>
                      <a:r>
                        <a:rPr lang="en-US" sz="11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SNMPv2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5.2.2.5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Syntax Checker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Configuring</a:t>
                      </a:r>
                      <a:r>
                        <a:rPr lang="en-US" sz="11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SNMPv3 Authentication Using an ACL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3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5.2.2.6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Configuring SNMP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35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5.3.1.5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Interactive Activity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SPAN Terminology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val="2582900979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349019" y="4494821"/>
            <a:ext cx="6121997" cy="269247"/>
          </a:xfrm>
          <a:prstGeom prst="rect">
            <a:avLst/>
          </a:prstGeo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en-US" sz="1200" kern="0" dirty="0">
                <a:solidFill>
                  <a:srgbClr val="000000"/>
                </a:solidFill>
              </a:rPr>
              <a:t>The password used in the Packet Tracer activities in this chapter is: </a:t>
            </a:r>
            <a:r>
              <a:rPr lang="en-US" sz="1200" b="1" kern="0" dirty="0">
                <a:solidFill>
                  <a:srgbClr val="000000"/>
                </a:solidFill>
              </a:rPr>
              <a:t>PT_ccna5</a:t>
            </a: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  <a:p>
            <a:pPr marL="89297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39615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1350" y="839359"/>
            <a:ext cx="3703067" cy="3970082"/>
          </a:xfrm>
        </p:spPr>
        <p:txBody>
          <a:bodyPr/>
          <a:lstStyle/>
          <a:p>
            <a:pPr marL="474662" lvl="1" indent="-285750"/>
            <a:r>
              <a:rPr lang="en-US" dirty="0"/>
              <a:t>The </a:t>
            </a:r>
            <a:r>
              <a:rPr lang="en-US" dirty="0" smtClean="0"/>
              <a:t>example </a:t>
            </a:r>
            <a:r>
              <a:rPr lang="en-US" dirty="0"/>
              <a:t>configures a standard ACL named PERMIT-ADMIN. It is configured to permit only the 192.168.1.0/24 network. All hosts attached to this network will be allowed to access the SNMP agent running on R1</a:t>
            </a:r>
            <a:r>
              <a:rPr lang="en-US" dirty="0" smtClean="0"/>
              <a:t>.</a:t>
            </a:r>
          </a:p>
          <a:p>
            <a:pPr marL="474662" lvl="1" indent="-285750"/>
            <a:r>
              <a:rPr lang="en-US" dirty="0"/>
              <a:t>An SNMP view is named SNMP-RO and is configured to include the entire ISO tree from the MIB. </a:t>
            </a:r>
            <a:endParaRPr lang="en-US" altLang="ja-JP" dirty="0"/>
          </a:p>
          <a:p>
            <a:pPr marL="531812" lvl="1" indent="-342900">
              <a:buFont typeface="+mj-lt"/>
              <a:buAutoNum type="arabicPeriod"/>
            </a:pPr>
            <a:endParaRPr lang="en-US" altLang="ja-JP" dirty="0"/>
          </a:p>
          <a:p>
            <a:pPr marL="531812" lvl="1" indent="-342900">
              <a:buFont typeface="+mj-lt"/>
              <a:buAutoNum type="arabicPeriod"/>
            </a:pPr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SNMPv3 Configuration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520" y="1111848"/>
            <a:ext cx="5126169" cy="310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29515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Lab - Configuring SNMP</a:t>
            </a:r>
          </a:p>
        </p:txBody>
      </p:sp>
      <p:pic>
        <p:nvPicPr>
          <p:cNvPr id="6" name="Content Placeholder 5" descr="5.2.2.6 Lab - Configuring SNMP.pdf - Mozilla Firefox">
            <a:extLst>
              <a:ext uri="{FF2B5EF4-FFF2-40B4-BE49-F238E27FC236}">
                <a16:creationId xmlns:a16="http://schemas.microsoft.com/office/drawing/2014/main" id="{BEFF5B31-27C9-4A4C-B3EF-ADAA417E1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550" y="849040"/>
            <a:ext cx="2989272" cy="3818947"/>
          </a:xfrm>
          <a:ln w="31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65241296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5.3 Cisco Switch Port Analyzer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4298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1661" y="855253"/>
            <a:ext cx="8123510" cy="2060451"/>
          </a:xfrm>
        </p:spPr>
        <p:txBody>
          <a:bodyPr/>
          <a:lstStyle/>
          <a:p>
            <a:r>
              <a:rPr lang="en-US" altLang="ja-JP" dirty="0"/>
              <a:t>Port mirroring allows a switch to copy and send Ethernet frames from specific ports to the destination port connected to a packet analyzer.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SPAN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Port Mirroring</a:t>
            </a:r>
          </a:p>
        </p:txBody>
      </p:sp>
      <p:pic>
        <p:nvPicPr>
          <p:cNvPr id="6" name="Picture 5" descr="Connecting Networks - Mozilla Firefox">
            <a:extLst>
              <a:ext uri="{FF2B5EF4-FFF2-40B4-BE49-F238E27FC236}">
                <a16:creationId xmlns:a16="http://schemas.microsoft.com/office/drawing/2014/main" id="{A3AE2F8A-701D-4EB2-9A9C-4149AB17B4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774" y="1584628"/>
            <a:ext cx="5985244" cy="27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82524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1661" y="855252"/>
            <a:ext cx="3921174" cy="4030109"/>
          </a:xfrm>
        </p:spPr>
        <p:txBody>
          <a:bodyPr/>
          <a:lstStyle/>
          <a:p>
            <a:r>
              <a:rPr lang="en-US" altLang="ja-JP" dirty="0"/>
              <a:t>SPAN is a type of port mirroring that allows administrators or devices to collect and analyze traffic. </a:t>
            </a:r>
          </a:p>
          <a:p>
            <a:r>
              <a:rPr lang="en-US" altLang="ja-JP" dirty="0"/>
              <a:t>SPAN is commonly implemented to deliver traffic to specialized devices including:</a:t>
            </a:r>
          </a:p>
          <a:p>
            <a:pPr lvl="1"/>
            <a:r>
              <a:rPr lang="en-US" altLang="ja-JP" dirty="0"/>
              <a:t>Packet analyzers – Using software such as Wireshark to capture and analyze traffic for troubleshooting purposes.</a:t>
            </a:r>
          </a:p>
          <a:p>
            <a:pPr lvl="1"/>
            <a:r>
              <a:rPr lang="en-US" altLang="ja-JP" dirty="0"/>
              <a:t>Intrusion Prevention Systems (IPSs) –IPSs are focused on the security aspect of traffic and are implemented to detect network attacks as they happen.</a:t>
            </a:r>
          </a:p>
          <a:p>
            <a:r>
              <a:rPr lang="en-US" altLang="ja-JP" dirty="0"/>
              <a:t> SPAN can be implemented as either Local SPAN or Remote SPAN (RSPAN).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SPAN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Analyzing Suspicious Traffic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59380B26-3F5F-4BB3-A3C2-4F9A57DE78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2835" y="1308000"/>
            <a:ext cx="4663854" cy="199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76999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Local SPAN</a:t>
            </a:r>
          </a:p>
        </p:txBody>
      </p:sp>
      <p:pic>
        <p:nvPicPr>
          <p:cNvPr id="8" name="Content Placeholder 7" descr="Connecting Networks - Mozilla Firefox">
            <a:extLst>
              <a:ext uri="{FF2B5EF4-FFF2-40B4-BE49-F238E27FC236}">
                <a16:creationId xmlns:a16="http://schemas.microsoft.com/office/drawing/2014/main" id="{7E470A02-D7CC-4BCA-B107-64A0D692A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183" y="798944"/>
            <a:ext cx="4960360" cy="1651244"/>
          </a:xfrm>
        </p:spPr>
      </p:pic>
      <p:pic>
        <p:nvPicPr>
          <p:cNvPr id="10" name="Picture 9" descr="Connecting Networks - Mozilla Firefox">
            <a:extLst>
              <a:ext uri="{FF2B5EF4-FFF2-40B4-BE49-F238E27FC236}">
                <a16:creationId xmlns:a16="http://schemas.microsoft.com/office/drawing/2014/main" id="{349AAB4D-ADF4-4D46-954E-E597FC7E39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9601" y="2571750"/>
            <a:ext cx="4173218" cy="2007170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8944"/>
            <a:ext cx="4041547" cy="408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Local SPAN is when traffic on a switch is mirrored to another port on that switch.</a:t>
            </a:r>
          </a:p>
          <a:p>
            <a:r>
              <a:rPr lang="en-US" altLang="ja-JP" dirty="0"/>
              <a:t>A SPAN session is the association between source ports (or VLANs) and a destination port.</a:t>
            </a:r>
          </a:p>
          <a:p>
            <a:r>
              <a:rPr lang="en-US" altLang="ja-JP" dirty="0"/>
              <a:t>Three important things to consider when configuring SPAN:</a:t>
            </a:r>
          </a:p>
          <a:p>
            <a:pPr lvl="1"/>
            <a:r>
              <a:rPr lang="en-US" altLang="ja-JP" dirty="0"/>
              <a:t>The destination port cannot be a source port, and the source port cannot be a destination port.</a:t>
            </a:r>
          </a:p>
          <a:p>
            <a:pPr lvl="1"/>
            <a:r>
              <a:rPr lang="en-US" altLang="ja-JP" dirty="0"/>
              <a:t>The number of destination ports is platform-dependent.</a:t>
            </a:r>
          </a:p>
          <a:p>
            <a:pPr lvl="1"/>
            <a:r>
              <a:rPr lang="en-US" altLang="ja-JP" dirty="0"/>
              <a:t>The destination port is no longer a normal switch port. Only monitored traffic passes through that port.</a:t>
            </a:r>
          </a:p>
        </p:txBody>
      </p:sp>
    </p:spTree>
    <p:extLst>
      <p:ext uri="{BB962C8B-B14F-4D97-AF65-F5344CB8AC3E}">
        <p14:creationId xmlns:p14="http://schemas.microsoft.com/office/powerpoint/2010/main" val="4169703253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Remote SPAN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0" y="910547"/>
            <a:ext cx="4041547" cy="340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Remote SPAN (RSPAN) allows source and destination ports to be in different switches.</a:t>
            </a:r>
          </a:p>
          <a:p>
            <a:r>
              <a:rPr lang="en-US" altLang="ja-JP" dirty="0"/>
              <a:t>RSPAN uses two sessions. </a:t>
            </a:r>
          </a:p>
          <a:p>
            <a:pPr lvl="1"/>
            <a:r>
              <a:rPr lang="en-US" altLang="ja-JP" dirty="0"/>
              <a:t>One session is used as the source and one session is used to copy or receive the traffic from a VLAN.</a:t>
            </a:r>
          </a:p>
          <a:p>
            <a:pPr lvl="1"/>
            <a:r>
              <a:rPr lang="en-US" altLang="ja-JP" dirty="0"/>
              <a:t>The traffic for each RSPAN session is carried over trunk links in a user-specified RSPAN VLAN</a:t>
            </a:r>
          </a:p>
        </p:txBody>
      </p:sp>
      <p:pic>
        <p:nvPicPr>
          <p:cNvPr id="5" name="Picture 4" descr="Connecting Networks - Mozilla Firefox">
            <a:extLst>
              <a:ext uri="{FF2B5EF4-FFF2-40B4-BE49-F238E27FC236}">
                <a16:creationId xmlns:a16="http://schemas.microsoft.com/office/drawing/2014/main" id="{73BBF2CC-8647-4716-A9CB-88EFB3EFD2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957" y="942397"/>
            <a:ext cx="4834380" cy="1605980"/>
          </a:xfrm>
          <a:prstGeom prst="rect">
            <a:avLst/>
          </a:prstGeom>
        </p:spPr>
      </p:pic>
      <p:pic>
        <p:nvPicPr>
          <p:cNvPr id="7" name="Picture 6" descr="Connecting Networks - Mozilla Firefox">
            <a:extLst>
              <a:ext uri="{FF2B5EF4-FFF2-40B4-BE49-F238E27FC236}">
                <a16:creationId xmlns:a16="http://schemas.microsoft.com/office/drawing/2014/main" id="{A066B5E8-60D9-4A63-8514-84477512A2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613" y="2614774"/>
            <a:ext cx="4119937" cy="22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00463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Configuring Local SPAN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311" y="1018426"/>
            <a:ext cx="3789261" cy="351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A session number is used to identify a local SPAN session.</a:t>
            </a:r>
          </a:p>
          <a:p>
            <a:r>
              <a:rPr lang="en-US" altLang="ja-JP" dirty="0"/>
              <a:t>Use </a:t>
            </a:r>
            <a:r>
              <a:rPr lang="en-US" altLang="ja-JP" b="1" dirty="0"/>
              <a:t>monitor session </a:t>
            </a:r>
            <a:r>
              <a:rPr lang="en-US" altLang="ja-JP" dirty="0"/>
              <a:t>command to associate a source port and a destination port with a SPAN session.</a:t>
            </a:r>
          </a:p>
          <a:p>
            <a:r>
              <a:rPr lang="en-US" altLang="ja-JP" dirty="0"/>
              <a:t>A separate monitor session command is used for each session.</a:t>
            </a:r>
          </a:p>
          <a:p>
            <a:r>
              <a:rPr lang="en-US" altLang="ja-JP" dirty="0"/>
              <a:t>A VLAN can be specified instead of a physical </a:t>
            </a:r>
            <a:r>
              <a:rPr lang="en-US" altLang="ja-JP" dirty="0" smtClean="0"/>
              <a:t>port.</a:t>
            </a:r>
            <a:endParaRPr lang="en-US" altLang="ja-JP" dirty="0"/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E3456DC0-8676-4740-B965-BC1E6657A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5" y="1099334"/>
            <a:ext cx="5107393" cy="239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21899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Verifying Local SPAN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311" y="1018426"/>
            <a:ext cx="3789261" cy="351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Use the </a:t>
            </a:r>
            <a:r>
              <a:rPr lang="en-US" altLang="ja-JP" b="1" dirty="0"/>
              <a:t>show monitor </a:t>
            </a:r>
            <a:r>
              <a:rPr lang="en-US" altLang="ja-JP" dirty="0"/>
              <a:t>command to verify the SPAN session. </a:t>
            </a:r>
            <a:r>
              <a:rPr lang="en-US" altLang="ja-JP" dirty="0" smtClean="0"/>
              <a:t>It displays </a:t>
            </a:r>
            <a:r>
              <a:rPr lang="en-US" altLang="ja-JP" dirty="0"/>
              <a:t>the type of the session, the source ports for each traffic direction, and the destination port. 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46EAE524-D9C5-486D-AF43-6917BDE86F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69" y="966413"/>
            <a:ext cx="5131942" cy="31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19768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Lab - Implement a Local SPAN</a:t>
            </a:r>
          </a:p>
        </p:txBody>
      </p:sp>
      <p:pic>
        <p:nvPicPr>
          <p:cNvPr id="3" name="Picture 2" descr="5.3.2.3 Lab - Implement Local SPAN.pdf - Mozilla Firefox">
            <a:extLst>
              <a:ext uri="{FF2B5EF4-FFF2-40B4-BE49-F238E27FC236}">
                <a16:creationId xmlns:a16="http://schemas.microsoft.com/office/drawing/2014/main" id="{2777DDA2-8365-4BB5-B3E0-FA8DE84107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724" y="847619"/>
            <a:ext cx="3048250" cy="3970962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4874532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en-US" dirty="0"/>
              <a:t>What activities are associated with this chapter?</a:t>
            </a:r>
            <a:endParaRPr lang="en-US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en-US" dirty="0"/>
          </a:p>
          <a:p>
            <a:pPr marL="89297" indent="0">
              <a:spcBef>
                <a:spcPct val="30000"/>
              </a:spcBef>
              <a:buNone/>
            </a:pPr>
            <a:endParaRPr lang="en-US" dirty="0"/>
          </a:p>
          <a:p>
            <a:pPr marL="89297" indent="0">
              <a:spcBef>
                <a:spcPct val="30000"/>
              </a:spcBef>
              <a:buNone/>
            </a:pPr>
            <a:endParaRPr lang="en-US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Chapter 5: Activities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9490646"/>
              </p:ext>
            </p:extLst>
          </p:nvPr>
        </p:nvGraphicFramePr>
        <p:xfrm>
          <a:off x="278288" y="1103884"/>
          <a:ext cx="8319971" cy="1181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8178">
                  <a:extLst>
                    <a:ext uri="{9D8B030D-6E8A-4147-A177-3AD203B41FA5}">
                      <a16:colId xmlns:a16="http://schemas.microsoft.com/office/drawing/2014/main" val="3156509146"/>
                    </a:ext>
                  </a:extLst>
                </a:gridCol>
                <a:gridCol w="4057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20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062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Page #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Activity Type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Activity Name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Optional?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5.3.2.2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Syntax Checker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Configure and Verify</a:t>
                      </a:r>
                      <a:r>
                        <a:rPr lang="en-US" sz="110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SPAN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5.3.2.3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 a Local SPAN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5.3.3.2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Troubleshoot LAN Traffic Using SPAN</a:t>
                      </a: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377274" y="4123171"/>
            <a:ext cx="6121997" cy="269247"/>
          </a:xfrm>
          <a:prstGeom prst="rect">
            <a:avLst/>
          </a:prstGeo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en-US" sz="1200" kern="0" dirty="0">
                <a:solidFill>
                  <a:srgbClr val="000000"/>
                </a:solidFill>
              </a:rPr>
              <a:t>The password used in the Packet Tracer activities in this chapter is: </a:t>
            </a:r>
            <a:r>
              <a:rPr lang="en-US" sz="1200" b="1" kern="0" dirty="0">
                <a:solidFill>
                  <a:srgbClr val="000000"/>
                </a:solidFill>
              </a:rPr>
              <a:t>PT_ccna5</a:t>
            </a: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  <a:p>
            <a:pPr marL="89297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73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</a:t>
            </a:r>
            <a:r>
              <a:rPr lang="en-US" altLang="en-US" sz="1600" dirty="0" smtClean="0"/>
              <a:t>as a Troubleshooting Tool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Troubleshooting with SPAN Overview</a:t>
            </a:r>
            <a:endParaRPr lang="en-US" alt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84" y="945221"/>
            <a:ext cx="3924727" cy="37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SPAN allows administrators to troubleshoot network issues. </a:t>
            </a:r>
          </a:p>
          <a:p>
            <a:pPr lvl="1"/>
            <a:r>
              <a:rPr lang="en-US" altLang="ja-JP" dirty="0"/>
              <a:t>To investigate a slow network application, a network administrator can use SPAN to duplicate and redirect traffic to a packet analyzer such as Wireshark.</a:t>
            </a:r>
          </a:p>
          <a:p>
            <a:pPr lvl="1"/>
            <a:r>
              <a:rPr lang="en-US" altLang="ja-JP" dirty="0"/>
              <a:t>Older systems with faulty NICs can also cause issues. If SPAN is enabled a network technician can detect and isolate the end device causing the problem.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C9ED92E6-5EA2-4395-A834-2EBF02731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803" y="809482"/>
            <a:ext cx="4314229" cy="37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72101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Lab - Troubleshoot LAN Traffic Using SPAN</a:t>
            </a:r>
          </a:p>
        </p:txBody>
      </p:sp>
      <p:pic>
        <p:nvPicPr>
          <p:cNvPr id="4" name="Picture 3" descr="5.3.3.2 Lab - Troubleshoot LAN Traffic Using SPAN.pdf - Mozilla Firefox">
            <a:extLst>
              <a:ext uri="{FF2B5EF4-FFF2-40B4-BE49-F238E27FC236}">
                <a16:creationId xmlns:a16="http://schemas.microsoft.com/office/drawing/2014/main" id="{183A1698-8B99-4483-8017-0C198D1742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9087" y="798945"/>
            <a:ext cx="3231223" cy="4061468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32412255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5.4 Chapter Summary</a:t>
            </a:r>
          </a:p>
        </p:txBody>
      </p:sp>
    </p:spTree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Explain how to mitigate common LAN security attacks.</a:t>
            </a:r>
          </a:p>
          <a:p>
            <a:r>
              <a:rPr lang="en-US" sz="1800" dirty="0"/>
              <a:t>Configure SNMP to monitor network operations in a small to medium-sized business network.</a:t>
            </a:r>
          </a:p>
          <a:p>
            <a:r>
              <a:rPr lang="en-US" sz="1800" dirty="0"/>
              <a:t>Troubleshoot a network problem using SPAN.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Conclusion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Chapter 5: Network Security and Monitoring</a:t>
            </a:r>
          </a:p>
        </p:txBody>
      </p:sp>
    </p:spTree>
    <p:extLst>
      <p:ext uri="{BB962C8B-B14F-4D97-AF65-F5344CB8AC3E}">
        <p14:creationId xmlns:p14="http://schemas.microsoft.com/office/powerpoint/2010/main" val="2175629910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Chapter 5: Network Security and Monitoring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3351419"/>
              </p:ext>
            </p:extLst>
          </p:nvPr>
        </p:nvGraphicFramePr>
        <p:xfrm>
          <a:off x="187141" y="758467"/>
          <a:ext cx="8769718" cy="40404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47100">
                  <a:extLst>
                    <a:ext uri="{9D8B030D-6E8A-4147-A177-3AD203B41FA5}">
                      <a16:colId xmlns:a16="http://schemas.microsoft.com/office/drawing/2014/main" val="2731093094"/>
                    </a:ext>
                  </a:extLst>
                </a:gridCol>
                <a:gridCol w="4322618">
                  <a:extLst>
                    <a:ext uri="{9D8B030D-6E8A-4147-A177-3AD203B41FA5}">
                      <a16:colId xmlns:a16="http://schemas.microsoft.com/office/drawing/2014/main" val="2353496225"/>
                    </a:ext>
                  </a:extLst>
                </a:gridCol>
              </a:tblGrid>
              <a:tr h="4040408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CDP reconnaissance attacks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Telnet attacks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MAC address table flooding attacks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DHCP spoofing attacks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Authentication, Authorization, and Accounting (AAA)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IEEE 802.1X.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Simple Network Management Protocol (SNMP)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Intrusion Prevention System (IPS)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Switched Port Analyzer (SPAN)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Cisco Discovery Protocol (CDP)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Link Layer Discovery Protocol (LLDP)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Terminal Access Controller Access Control System (TACACS+) protocol 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Remote Authentication Dial-In User Service (RADIUS) protocol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Dynamic Trunking Protocol (DTP)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port security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DHCP starvation attack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denial-of-service (DoS) attack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DHCP snooping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Dynamic ARP inspection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IP Source Guard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DHCP Snooping Binding Database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Local AAA Authentication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Server-Based AAA Authentication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Supplicant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Authenticator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SNMP 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manager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SNMP agents 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238262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400" dirty="0">
                <a:latin typeface="Arial" charset="0"/>
              </a:rPr>
              <a:t>Chapter 5: Network Security and Monitoring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 (Cont.)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254054"/>
              </p:ext>
            </p:extLst>
          </p:nvPr>
        </p:nvGraphicFramePr>
        <p:xfrm>
          <a:off x="139231" y="886275"/>
          <a:ext cx="8769718" cy="37447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47100">
                  <a:extLst>
                    <a:ext uri="{9D8B030D-6E8A-4147-A177-3AD203B41FA5}">
                      <a16:colId xmlns:a16="http://schemas.microsoft.com/office/drawing/2014/main" val="2731093094"/>
                    </a:ext>
                  </a:extLst>
                </a:gridCol>
                <a:gridCol w="4322618">
                  <a:extLst>
                    <a:ext uri="{9D8B030D-6E8A-4147-A177-3AD203B41FA5}">
                      <a16:colId xmlns:a16="http://schemas.microsoft.com/office/drawing/2014/main" val="2353496225"/>
                    </a:ext>
                  </a:extLst>
                </a:gridCol>
              </a:tblGrid>
              <a:tr h="3744707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Management Information Base (MIB)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network management system (NMS)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SNMP traps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get request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set request 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network baseline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community strings 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object ID (OID)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snmpget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packet analyzer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port mirroring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Local SPAN 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Remote SPAN (RSPAN) </a:t>
                      </a:r>
                    </a:p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95620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en-US" dirty="0"/>
              <a:t>Students should complete Chapter 5, “Assessment” after completing Chapter 5.</a:t>
            </a:r>
          </a:p>
          <a:p>
            <a:pPr eaLnBrk="1" hangingPunct="1">
              <a:spcBef>
                <a:spcPct val="30000"/>
              </a:spcBef>
            </a:pPr>
            <a:r>
              <a:rPr lang="en-US" dirty="0"/>
              <a:t>Quizzes, labs, Packet Tracers and other activities can be used to informally assess student progress.</a:t>
            </a:r>
          </a:p>
          <a:p>
            <a:pPr eaLnBrk="1" hangingPunct="1">
              <a:spcBef>
                <a:spcPct val="30000"/>
              </a:spcBef>
            </a:pPr>
            <a:endParaRPr lang="en-US" dirty="0"/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Chapter 5: Assessment</a:t>
            </a:r>
          </a:p>
        </p:txBody>
      </p:sp>
    </p:spTree>
    <p:extLst>
      <p:ext uri="{BB962C8B-B14F-4D97-AF65-F5344CB8AC3E}">
        <p14:creationId xmlns:p14="http://schemas.microsoft.com/office/powerpoint/2010/main" val="129608035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695781"/>
            <a:ext cx="8853286" cy="4155319"/>
          </a:xfrm>
        </p:spPr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en-US" dirty="0"/>
              <a:t>Prior to teaching Chapter 5, the instructor should: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en-US" dirty="0"/>
              <a:t>Complete Chapter 5, “Assessment.”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en-US" dirty="0"/>
              <a:t>The objectives of this chapter are: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/>
              <a:t>Describe common LAN security attacks.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/>
              <a:t>Explain how to use security best practices to mitigate LAN attacks.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/>
              <a:t>Explain how SNMP operates.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/>
              <a:t>Configure SNMP to compile network performance data.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/>
              <a:t>Explain the features and characteristics of SPAN.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/>
              <a:t>Configure local SPAN.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dirty="0"/>
              <a:t>Troubleshoot suspicious LAN traffic using SPAN.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5: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237934136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12532" y="662957"/>
            <a:ext cx="8853286" cy="4155319"/>
          </a:xfrm>
        </p:spPr>
        <p:txBody>
          <a:bodyPr/>
          <a:lstStyle/>
          <a:p>
            <a:r>
              <a:rPr lang="en-US" dirty="0"/>
              <a:t>5.1</a:t>
            </a:r>
          </a:p>
          <a:p>
            <a:pPr lvl="1"/>
            <a:r>
              <a:rPr lang="en-US" dirty="0"/>
              <a:t>Introduce this chapter by having students list the LAN protocols they are familiar with that can make the network vulnerable.</a:t>
            </a:r>
          </a:p>
          <a:p>
            <a:pPr lvl="1"/>
            <a:r>
              <a:rPr lang="en-US" dirty="0"/>
              <a:t>Discuss the various LAN attacks and methods to mitigate.</a:t>
            </a:r>
          </a:p>
          <a:p>
            <a:pPr lvl="1"/>
            <a:r>
              <a:rPr lang="en-US" dirty="0"/>
              <a:t>If </a:t>
            </a:r>
            <a:r>
              <a:rPr lang="en-US" dirty="0" smtClean="0"/>
              <a:t>possible, </a:t>
            </a:r>
            <a:r>
              <a:rPr lang="en-US" dirty="0"/>
              <a:t>demonstrate </a:t>
            </a:r>
            <a:r>
              <a:rPr lang="en-US" dirty="0" smtClean="0"/>
              <a:t>adding </a:t>
            </a:r>
            <a:r>
              <a:rPr lang="en-US" dirty="0"/>
              <a:t>a rogue DHCP server and mitigating using DHCP snooping, on live equipment .</a:t>
            </a:r>
          </a:p>
          <a:p>
            <a:pPr lvl="1"/>
            <a:r>
              <a:rPr lang="en-US" dirty="0"/>
              <a:t>Point out the importance of security best practices.</a:t>
            </a:r>
          </a:p>
          <a:p>
            <a:r>
              <a:rPr lang="en-US" dirty="0"/>
              <a:t>5.2</a:t>
            </a:r>
          </a:p>
          <a:p>
            <a:pPr lvl="1"/>
            <a:r>
              <a:rPr lang="en-US" dirty="0"/>
              <a:t>Invite a network security professional to present to the class. Perhaps from the school’s IT dept.</a:t>
            </a:r>
          </a:p>
          <a:p>
            <a:pPr lvl="1"/>
            <a:r>
              <a:rPr lang="en-US" dirty="0"/>
              <a:t>Review the components of SNMP using diagram 5.2.1.1 and explain the function of each.  This is often confusing to students.</a:t>
            </a:r>
          </a:p>
          <a:p>
            <a:pPr lvl="1"/>
            <a:r>
              <a:rPr lang="en-US" dirty="0"/>
              <a:t>Ensure that students understand SNMP operation  - review page 5.2.1.3 figure 1 and 2</a:t>
            </a:r>
          </a:p>
          <a:p>
            <a:pPr lvl="1"/>
            <a:r>
              <a:rPr lang="en-US" dirty="0"/>
              <a:t>Differentiate between the different versions of SNMP and recommend that students complete activity 5.2.1.8</a:t>
            </a:r>
          </a:p>
          <a:p>
            <a:pPr lvl="1"/>
            <a:r>
              <a:rPr lang="en-US" dirty="0"/>
              <a:t>Demonstrate SNMP on live equipment before students do the labs.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5: Best Practices (Cont.)</a:t>
            </a:r>
          </a:p>
        </p:txBody>
      </p:sp>
    </p:spTree>
    <p:extLst>
      <p:ext uri="{BB962C8B-B14F-4D97-AF65-F5344CB8AC3E}">
        <p14:creationId xmlns:p14="http://schemas.microsoft.com/office/powerpoint/2010/main" val="271522361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12532" y="662957"/>
            <a:ext cx="8853286" cy="4222263"/>
          </a:xfrm>
        </p:spPr>
        <p:txBody>
          <a:bodyPr/>
          <a:lstStyle/>
          <a:p>
            <a:r>
              <a:rPr lang="en-US" dirty="0"/>
              <a:t>5.3</a:t>
            </a:r>
          </a:p>
          <a:p>
            <a:pPr lvl="1"/>
            <a:r>
              <a:rPr lang="en-US" dirty="0"/>
              <a:t>Discuss the need for using port mirroring when using a packet analyzer in a switched network.</a:t>
            </a:r>
          </a:p>
          <a:p>
            <a:pPr lvl="1"/>
            <a:r>
              <a:rPr lang="en-US" dirty="0"/>
              <a:t>Review SPAN terminology.  There are a lot of new terms in this chapter. Recommend activity 5.3.1.5</a:t>
            </a:r>
          </a:p>
          <a:p>
            <a:pPr lvl="1"/>
            <a:r>
              <a:rPr lang="en-US" dirty="0"/>
              <a:t>Make sure that students complete all the labs in this chapter. Provide additional lab practice if time permits.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5: Best Practices (Cont.)</a:t>
            </a:r>
          </a:p>
        </p:txBody>
      </p:sp>
    </p:spTree>
    <p:extLst>
      <p:ext uri="{BB962C8B-B14F-4D97-AF65-F5344CB8AC3E}">
        <p14:creationId xmlns:p14="http://schemas.microsoft.com/office/powerpoint/2010/main" val="392907173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11194</TotalTime>
  <Words>3903</Words>
  <Application>Microsoft Office PowerPoint</Application>
  <PresentationFormat>On-screen Show (16:9)</PresentationFormat>
  <Paragraphs>571</Paragraphs>
  <Slides>56</Slides>
  <Notes>54</Notes>
  <HiddenSlides>11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ＭＳ Ｐゴシック</vt:lpstr>
      <vt:lpstr>Arial</vt:lpstr>
      <vt:lpstr>Calibri</vt:lpstr>
      <vt:lpstr>CiscoSans</vt:lpstr>
      <vt:lpstr>CiscoSans ExtraLight</vt:lpstr>
      <vt:lpstr>CiscoSans Thin</vt:lpstr>
      <vt:lpstr>Wingdings</vt:lpstr>
      <vt:lpstr>Default Theme</vt:lpstr>
      <vt:lpstr>Chapter 5: Network Security and Monitoring</vt:lpstr>
      <vt:lpstr>Instructor Materials – Chapter 5 Planning Guide</vt:lpstr>
      <vt:lpstr>Chapter 5: Network Security and Monitoring</vt:lpstr>
      <vt:lpstr>Chapter 5: Activities</vt:lpstr>
      <vt:lpstr>Chapter 5: Activities</vt:lpstr>
      <vt:lpstr>Chapter 5: Assessment</vt:lpstr>
      <vt:lpstr>Chapter 5: Best Practices</vt:lpstr>
      <vt:lpstr>Chapter 5: Best Practices (Cont.)</vt:lpstr>
      <vt:lpstr>Chapter 5: Best Practices (Cont.)</vt:lpstr>
      <vt:lpstr>Chapter 5: Additional Help</vt:lpstr>
      <vt:lpstr>PowerPoint Presentation</vt:lpstr>
      <vt:lpstr>Chapter 5: Network Security and Monitoring</vt:lpstr>
      <vt:lpstr>Chapter 5 - Sections &amp; Objectives</vt:lpstr>
      <vt:lpstr>5.1 LAN Security </vt:lpstr>
      <vt:lpstr>LAN Security Attacks Common LAN Attacks</vt:lpstr>
      <vt:lpstr>LAN Security Attacks CDP Reconnaissance Attack</vt:lpstr>
      <vt:lpstr>LAN Security Attacks Telnet Attacks</vt:lpstr>
      <vt:lpstr>LAN Security Attacks MAC Address Table Flooding Attack</vt:lpstr>
      <vt:lpstr>LAN Security Attacks VLAN Attacks</vt:lpstr>
      <vt:lpstr>LAN Security Attacks DHCP Attacks</vt:lpstr>
      <vt:lpstr>LAN Security Best Practices Secure the LAN</vt:lpstr>
      <vt:lpstr>LAN Security Best Practices Mitigate MAC Address Flooding Table Attacks</vt:lpstr>
      <vt:lpstr>LAN Security Best Practices Mitigate VLAN Attacks</vt:lpstr>
      <vt:lpstr>LAN Security Best Practices Mitigate DHCP Attacks</vt:lpstr>
      <vt:lpstr>LAN Security Best Practices Secure Administrative Access using AAA</vt:lpstr>
      <vt:lpstr>LAN Security Best Practices Secure Device Access using 802.1X</vt:lpstr>
      <vt:lpstr>5.2 SNMP </vt:lpstr>
      <vt:lpstr>SNMP Operation Introduction to SNMP</vt:lpstr>
      <vt:lpstr>SNMP Operation SNMP Operation</vt:lpstr>
      <vt:lpstr>SNMP Operation SNMP Agent Traps</vt:lpstr>
      <vt:lpstr>SNMP Operation SNMP Versions</vt:lpstr>
      <vt:lpstr>SNMP Operation Community Strings</vt:lpstr>
      <vt:lpstr>SNMP Operation Management Information Base Object ID</vt:lpstr>
      <vt:lpstr>SNMP Operation SNMPv3</vt:lpstr>
      <vt:lpstr>SNMP Operation Lab - Researching Network Monitoring Software</vt:lpstr>
      <vt:lpstr>Configuring SNMP Steps for Configuring SNMP</vt:lpstr>
      <vt:lpstr>Configuring SNMP Verifying SNMP Configuration</vt:lpstr>
      <vt:lpstr>Configuring SNMP SNMP Best Practices</vt:lpstr>
      <vt:lpstr>Configuring SNMP Steps for Configuring SNMPv3</vt:lpstr>
      <vt:lpstr>Configuring SNMP SNMPv3 Configuration</vt:lpstr>
      <vt:lpstr>Configuring SNMP Lab - Configuring SNMP</vt:lpstr>
      <vt:lpstr>5.3 Cisco Switch Port Analyzer </vt:lpstr>
      <vt:lpstr>SPAN Overview Port Mirroring</vt:lpstr>
      <vt:lpstr>SPAN Overview Analyzing Suspicious Traffic</vt:lpstr>
      <vt:lpstr>SPAN Overview Local SPAN</vt:lpstr>
      <vt:lpstr>SPAN Overview Remote SPAN</vt:lpstr>
      <vt:lpstr>SPAN Configuration Configuring Local SPAN</vt:lpstr>
      <vt:lpstr>SPAN Configuration Verifying Local SPAN</vt:lpstr>
      <vt:lpstr>SPAN Configuration Lab - Implement a Local SPAN</vt:lpstr>
      <vt:lpstr>SPAN as a Troubleshooting Tool Troubleshooting with SPAN Overview</vt:lpstr>
      <vt:lpstr>SPAN Configuration Lab - Troubleshoot LAN Traffic Using SPAN</vt:lpstr>
      <vt:lpstr>5.4 Chapter Summary</vt:lpstr>
      <vt:lpstr>Conclusion Chapter 5: Network Security and Monitoring</vt:lpstr>
      <vt:lpstr>Chapter 5: Network Security and Monitoring New Terms and Commands</vt:lpstr>
      <vt:lpstr>Chapter 5: Network Security and Monitoring New Terms and Commands (Cont.)</vt:lpstr>
      <vt:lpstr>PowerPoint Presentation</vt:lpstr>
    </vt:vector>
  </TitlesOfParts>
  <Company>Cisco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Jane Gibbons -X (jagibbon - DEL ORO CONSULTING INC at Cisco)</cp:lastModifiedBy>
  <cp:revision>689</cp:revision>
  <dcterms:created xsi:type="dcterms:W3CDTF">2016-08-22T22:27:36Z</dcterms:created>
  <dcterms:modified xsi:type="dcterms:W3CDTF">2018-02-07T17:25:23Z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