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0"/>
  </p:notesMasterIdLst>
  <p:sldIdLst>
    <p:sldId id="758" r:id="rId2"/>
    <p:sldId id="760" r:id="rId3"/>
    <p:sldId id="759" r:id="rId4"/>
    <p:sldId id="628" r:id="rId5"/>
    <p:sldId id="786" r:id="rId6"/>
    <p:sldId id="787" r:id="rId7"/>
    <p:sldId id="788" r:id="rId8"/>
    <p:sldId id="790" r:id="rId9"/>
    <p:sldId id="789" r:id="rId10"/>
    <p:sldId id="791" r:id="rId11"/>
    <p:sldId id="762" r:id="rId12"/>
    <p:sldId id="792" r:id="rId13"/>
    <p:sldId id="793" r:id="rId14"/>
    <p:sldId id="794" r:id="rId15"/>
    <p:sldId id="795" r:id="rId16"/>
    <p:sldId id="796" r:id="rId17"/>
    <p:sldId id="797" r:id="rId18"/>
    <p:sldId id="799" r:id="rId19"/>
    <p:sldId id="825" r:id="rId20"/>
    <p:sldId id="800" r:id="rId21"/>
    <p:sldId id="801" r:id="rId22"/>
    <p:sldId id="802" r:id="rId23"/>
    <p:sldId id="804" r:id="rId24"/>
    <p:sldId id="805" r:id="rId25"/>
    <p:sldId id="806" r:id="rId26"/>
    <p:sldId id="807" r:id="rId27"/>
    <p:sldId id="809" r:id="rId28"/>
    <p:sldId id="810" r:id="rId29"/>
    <p:sldId id="826" r:id="rId30"/>
    <p:sldId id="811" r:id="rId31"/>
    <p:sldId id="812" r:id="rId32"/>
    <p:sldId id="813" r:id="rId33"/>
    <p:sldId id="814" r:id="rId34"/>
    <p:sldId id="815" r:id="rId35"/>
    <p:sldId id="816" r:id="rId36"/>
    <p:sldId id="771" r:id="rId37"/>
    <p:sldId id="820" r:id="rId38"/>
    <p:sldId id="291" r:id="rId3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  <p:cmAuthor id="3" name="geekette" initials="g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1" autoAdjust="0"/>
    <p:restoredTop sz="81065" autoAdjust="0"/>
  </p:normalViewPr>
  <p:slideViewPr>
    <p:cSldViewPr snapToGrid="0" showGuides="1">
      <p:cViewPr varScale="1">
        <p:scale>
          <a:sx n="125" d="100"/>
          <a:sy n="125" d="100"/>
        </p:scale>
        <p:origin x="-1326" y="-9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</a:t>
            </a:r>
            <a:r>
              <a:rPr lang="en-US" b="0" baseline="0" dirty="0" smtClean="0"/>
              <a:t> to Networks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3: </a:t>
            </a:r>
            <a:r>
              <a:rPr lang="en-US" sz="1200" dirty="0" smtClean="0"/>
              <a:t>Network Protocols and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10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</a:t>
            </a:r>
            <a:r>
              <a:rPr lang="en-US" altLang="en-US" sz="1200" b="0" dirty="0" smtClean="0"/>
              <a:t>Rules</a:t>
            </a:r>
          </a:p>
          <a:p>
            <a:r>
              <a:rPr lang="en-US" b="0" dirty="0" smtClean="0">
                <a:latin typeface="Arial" charset="0"/>
              </a:rPr>
              <a:t>3.1.1.7 </a:t>
            </a:r>
            <a:r>
              <a:rPr lang="en-US" b="0" baseline="0" dirty="0" smtClean="0">
                <a:latin typeface="Arial" charset="0"/>
              </a:rPr>
              <a:t>– </a:t>
            </a:r>
            <a:r>
              <a:rPr lang="en-US" b="0" dirty="0" smtClean="0"/>
              <a:t>Message Delivery Options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8555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3– </a:t>
            </a:r>
            <a:r>
              <a:rPr lang="en-US" sz="1200" dirty="0" smtClean="0"/>
              <a:t>Network Protocols and Communication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3.2 – </a:t>
            </a:r>
            <a:r>
              <a:rPr lang="en-US" sz="1200" dirty="0" smtClean="0"/>
              <a:t>Network Protocols and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12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3.2.1 – </a:t>
            </a:r>
            <a:r>
              <a:rPr lang="en-US" altLang="en-US" sz="1200" dirty="0" smtClean="0"/>
              <a:t>Protocols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3.2.1.1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Rules that Govern Communications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76851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13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3.2.1 – </a:t>
            </a:r>
            <a:r>
              <a:rPr lang="en-US" altLang="en-US" sz="1200" dirty="0" smtClean="0"/>
              <a:t>Protocols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3.2.1.2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Network protocols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75350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14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3.2.1 – </a:t>
            </a:r>
            <a:r>
              <a:rPr lang="en-US" altLang="en-US" sz="1200" dirty="0" smtClean="0"/>
              <a:t>Protocols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3.2.1.3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dirty="0" smtClean="0"/>
              <a:t>Protocol Interaction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2383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 – </a:t>
            </a:r>
            <a:r>
              <a:rPr lang="en-US" altLang="en-US" sz="1200" dirty="0" smtClean="0"/>
              <a:t>Protocol</a:t>
            </a:r>
            <a:r>
              <a:rPr lang="en-US" altLang="en-US" sz="1200" baseline="0" dirty="0" smtClean="0"/>
              <a:t> Suites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Protocol Suites and Industry Standards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0204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 – </a:t>
            </a:r>
            <a:r>
              <a:rPr lang="en-US" altLang="en-US" sz="1200" dirty="0" smtClean="0"/>
              <a:t>Protocol</a:t>
            </a:r>
            <a:r>
              <a:rPr lang="en-US" altLang="en-US" sz="1200" baseline="0" dirty="0" smtClean="0"/>
              <a:t> Suites</a:t>
            </a:r>
            <a:endParaRPr lang="en-US" altLang="en-US" sz="1200" dirty="0" smtClean="0"/>
          </a:p>
          <a:p>
            <a:r>
              <a:rPr lang="en-US" dirty="0" smtClean="0">
                <a:latin typeface="Arial" charset="0"/>
              </a:rPr>
              <a:t>3.2.2.2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Development of TCP/IP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12404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 – </a:t>
            </a:r>
            <a:r>
              <a:rPr lang="en-US" altLang="en-US" sz="1200" dirty="0" smtClean="0"/>
              <a:t>Protocol</a:t>
            </a:r>
            <a:r>
              <a:rPr lang="en-US" altLang="en-US" sz="1200" baseline="0" dirty="0" smtClean="0"/>
              <a:t> Suites</a:t>
            </a:r>
            <a:endParaRPr lang="en-US" altLang="en-US" sz="1200" dirty="0" smtClean="0"/>
          </a:p>
          <a:p>
            <a:r>
              <a:rPr lang="en-US" dirty="0" smtClean="0">
                <a:latin typeface="Arial" charset="0"/>
              </a:rPr>
              <a:t>3.2.2.3 </a:t>
            </a:r>
            <a:r>
              <a:rPr lang="en-US" baseline="0" dirty="0" smtClean="0">
                <a:latin typeface="Arial" charset="0"/>
              </a:rPr>
              <a:t>–</a:t>
            </a:r>
            <a:r>
              <a:rPr lang="en-US" b="0" dirty="0" smtClean="0"/>
              <a:t>TCP/IP Protocol Suite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92442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 – </a:t>
            </a:r>
            <a:r>
              <a:rPr lang="en-US" altLang="en-US" sz="1200" dirty="0" smtClean="0"/>
              <a:t>Protocol</a:t>
            </a:r>
            <a:r>
              <a:rPr lang="en-US" altLang="en-US" sz="1200" baseline="0" dirty="0" smtClean="0"/>
              <a:t> Suites</a:t>
            </a:r>
            <a:endParaRPr lang="en-US" altLang="en-US" sz="1200" dirty="0" smtClean="0"/>
          </a:p>
          <a:p>
            <a:r>
              <a:rPr lang="en-US" dirty="0" smtClean="0">
                <a:latin typeface="Arial" charset="0"/>
              </a:rPr>
              <a:t>3.2.2.4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dirty="0" smtClean="0"/>
              <a:t>TCP/IP Communication Process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24194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3.2.2 – </a:t>
            </a:r>
            <a:r>
              <a:rPr lang="en-US" altLang="en-US" sz="1200" dirty="0" smtClean="0"/>
              <a:t>Protocol</a:t>
            </a:r>
            <a:r>
              <a:rPr lang="en-US" altLang="en-US" sz="1200" baseline="0" dirty="0" smtClean="0"/>
              <a:t> Suites</a:t>
            </a:r>
            <a:endParaRPr lang="en-US" altLang="en-US" sz="1200" dirty="0" smtClean="0"/>
          </a:p>
          <a:p>
            <a:r>
              <a:rPr lang="en-US" dirty="0" smtClean="0">
                <a:latin typeface="Arial" charset="0"/>
              </a:rPr>
              <a:t>3.2.2.4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dirty="0" smtClean="0"/>
              <a:t>TCP/IP Communication Process (Cont.)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7339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</a:t>
            </a:r>
            <a:r>
              <a:rPr lang="en-US" b="0" baseline="0" dirty="0" smtClean="0"/>
              <a:t> to Networks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3: </a:t>
            </a:r>
            <a:r>
              <a:rPr lang="en-US" sz="1200" dirty="0" smtClean="0"/>
              <a:t>Network Protocols and Communication</a:t>
            </a:r>
            <a:endParaRPr lang="en-US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3.2.3 – </a:t>
            </a:r>
            <a:r>
              <a:rPr lang="en-US" altLang="en-US" sz="1200" dirty="0" smtClean="0"/>
              <a:t>Standards Organizations</a:t>
            </a:r>
          </a:p>
          <a:p>
            <a:r>
              <a:rPr lang="en-US" dirty="0" smtClean="0">
                <a:latin typeface="Arial" charset="0"/>
              </a:rPr>
              <a:t>3.2.3.1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dirty="0" smtClean="0"/>
              <a:t>Open Standards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92135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3.2.3 – </a:t>
            </a:r>
            <a:r>
              <a:rPr lang="en-US" altLang="en-US" sz="1200" dirty="0" smtClean="0"/>
              <a:t>Standards Organizations</a:t>
            </a:r>
          </a:p>
          <a:p>
            <a:r>
              <a:rPr lang="en-US" dirty="0" smtClean="0">
                <a:latin typeface="Arial" charset="0"/>
              </a:rPr>
              <a:t>3.2.3.2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Internet Standards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31090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3.2.3 – </a:t>
            </a:r>
            <a:r>
              <a:rPr lang="en-US" altLang="en-US" sz="1200" dirty="0" smtClean="0"/>
              <a:t>Standards Organizations</a:t>
            </a:r>
          </a:p>
          <a:p>
            <a:r>
              <a:rPr lang="en-US" dirty="0" smtClean="0">
                <a:latin typeface="Arial" charset="0"/>
              </a:rPr>
              <a:t>3.2.3.3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Electronics and Communications Standard Organizations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27683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3.2.4 – </a:t>
            </a:r>
            <a:r>
              <a:rPr lang="en-US" altLang="en-US" sz="1200" dirty="0" smtClean="0"/>
              <a:t>Reference Models</a:t>
            </a:r>
          </a:p>
          <a:p>
            <a:r>
              <a:rPr lang="en-US" dirty="0" smtClean="0">
                <a:latin typeface="Arial" charset="0"/>
              </a:rPr>
              <a:t>3.2.4.1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The Benefits</a:t>
            </a:r>
            <a:r>
              <a:rPr lang="en-US" b="0" baseline="0" dirty="0" smtClean="0"/>
              <a:t> of Using a Layered Model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8895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3.2.4 – </a:t>
            </a:r>
            <a:r>
              <a:rPr lang="en-US" altLang="en-US" sz="1200" dirty="0" smtClean="0"/>
              <a:t>Reference Models</a:t>
            </a:r>
          </a:p>
          <a:p>
            <a:r>
              <a:rPr lang="en-US" dirty="0" smtClean="0">
                <a:latin typeface="Arial" charset="0"/>
              </a:rPr>
              <a:t>3.2.4.2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The OSI Reference Model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88953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3.2.4 – </a:t>
            </a:r>
            <a:r>
              <a:rPr lang="en-US" altLang="en-US" sz="1200" dirty="0" smtClean="0"/>
              <a:t>Reference Models</a:t>
            </a:r>
          </a:p>
          <a:p>
            <a:r>
              <a:rPr lang="en-US" dirty="0" smtClean="0">
                <a:latin typeface="Arial" charset="0"/>
              </a:rPr>
              <a:t>3.2.4.3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The TCP/IP Protocol Model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9587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Network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Protocols and Standards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3.2.4 – </a:t>
            </a:r>
            <a:r>
              <a:rPr lang="en-US" altLang="en-US" sz="1200" dirty="0" smtClean="0"/>
              <a:t>Reference Models</a:t>
            </a:r>
          </a:p>
          <a:p>
            <a:r>
              <a:rPr lang="en-US" dirty="0" smtClean="0">
                <a:latin typeface="Arial" charset="0"/>
              </a:rPr>
              <a:t>3.2.4.4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OSI Model and TCP/IP Model Comparison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63973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3– </a:t>
            </a:r>
            <a:r>
              <a:rPr lang="en-US" sz="1200" dirty="0" smtClean="0"/>
              <a:t>Network Protocols and Communication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3.3 – </a:t>
            </a:r>
            <a:r>
              <a:rPr lang="en-US" sz="1200" dirty="0" smtClean="0"/>
              <a:t>Data Transfer in the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36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3.3.1– </a:t>
            </a:r>
            <a:r>
              <a:rPr lang="en-US" altLang="en-US" sz="1200" dirty="0" smtClean="0"/>
              <a:t>Data Encapsulation</a:t>
            </a:r>
          </a:p>
          <a:p>
            <a:r>
              <a:rPr lang="en-US" dirty="0" smtClean="0">
                <a:latin typeface="Arial" charset="0"/>
              </a:rPr>
              <a:t>3.3.1.1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Message Segmentation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59471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3.3.1– </a:t>
            </a:r>
            <a:r>
              <a:rPr lang="en-US" altLang="en-US" sz="1200" dirty="0" smtClean="0"/>
              <a:t>Data Encapsulation</a:t>
            </a:r>
          </a:p>
          <a:p>
            <a:r>
              <a:rPr lang="en-US" dirty="0" smtClean="0">
                <a:latin typeface="Arial" charset="0"/>
              </a:rPr>
              <a:t>3.3.1.2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Protocol Data Units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2238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3 – </a:t>
            </a:r>
            <a:r>
              <a:rPr lang="en-US" sz="1200" dirty="0" smtClean="0"/>
              <a:t>Network Protocols and Communication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3.1 – </a:t>
            </a:r>
            <a:r>
              <a:rPr lang="en-US" dirty="0" smtClean="0"/>
              <a:t>Rules of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3.3.1– </a:t>
            </a:r>
            <a:r>
              <a:rPr lang="en-US" altLang="en-US" sz="1200" dirty="0" smtClean="0"/>
              <a:t>Data Encapsulation</a:t>
            </a:r>
          </a:p>
          <a:p>
            <a:r>
              <a:rPr lang="en-US" dirty="0" smtClean="0">
                <a:latin typeface="Arial" charset="0"/>
              </a:rPr>
              <a:t>3.3.1.3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Encapsulation Example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63317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3.3.1– </a:t>
            </a:r>
            <a:r>
              <a:rPr lang="en-US" altLang="en-US" sz="1200" dirty="0" smtClean="0"/>
              <a:t>Data Encapsulation</a:t>
            </a:r>
          </a:p>
          <a:p>
            <a:r>
              <a:rPr lang="en-US" dirty="0" smtClean="0">
                <a:latin typeface="Arial" charset="0"/>
              </a:rPr>
              <a:t>3.3.1.4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Encapsulation Example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89119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3.3.2– </a:t>
            </a:r>
            <a:r>
              <a:rPr lang="en-US" altLang="en-US" sz="1200" dirty="0" smtClean="0"/>
              <a:t>Data Access</a:t>
            </a:r>
          </a:p>
          <a:p>
            <a:r>
              <a:rPr lang="en-US" dirty="0" smtClean="0">
                <a:latin typeface="Arial" charset="0"/>
              </a:rPr>
              <a:t>3.3.2.1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Network Addresses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5074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3.3.2– </a:t>
            </a:r>
            <a:r>
              <a:rPr lang="en-US" altLang="en-US" sz="1200" dirty="0" smtClean="0"/>
              <a:t>Data Access</a:t>
            </a:r>
          </a:p>
          <a:p>
            <a:r>
              <a:rPr lang="en-US" dirty="0" smtClean="0">
                <a:latin typeface="Arial" charset="0"/>
              </a:rPr>
              <a:t>3.3.2.2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Data Link Addresses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09583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3.3.2– </a:t>
            </a:r>
            <a:r>
              <a:rPr lang="en-US" altLang="en-US" sz="1200" dirty="0" smtClean="0"/>
              <a:t>Data Access</a:t>
            </a:r>
          </a:p>
          <a:p>
            <a:r>
              <a:rPr lang="en-US" dirty="0" smtClean="0">
                <a:latin typeface="Arial" charset="0"/>
              </a:rPr>
              <a:t>3.3.2.3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it-IT" b="0" dirty="0" smtClean="0"/>
              <a:t>Devices on the Same Network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81776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Data Transfer in the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3.3.2– </a:t>
            </a:r>
            <a:r>
              <a:rPr lang="en-US" altLang="en-US" sz="1200" dirty="0" smtClean="0"/>
              <a:t>Data Access</a:t>
            </a:r>
          </a:p>
          <a:p>
            <a:r>
              <a:rPr lang="en-US" dirty="0" smtClean="0">
                <a:latin typeface="Arial" charset="0"/>
              </a:rPr>
              <a:t>3.3.2.4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Devices on a Remote Network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90762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3 – Network Protocols and Communication</a:t>
            </a:r>
          </a:p>
          <a:p>
            <a:r>
              <a:rPr lang="en-US" dirty="0" smtClean="0"/>
              <a:t>3.4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Summary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3.4.1–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</a:p>
          <a:p>
            <a:r>
              <a:rPr lang="en-US" dirty="0" smtClean="0">
                <a:latin typeface="Arial" charset="0"/>
              </a:rPr>
              <a:t>3.4.1.4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Chapter 3: Network Protocols and Communications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3316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3.1.1.1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altLang="en-US" dirty="0" smtClean="0"/>
              <a:t>Communication Fundamentals</a:t>
            </a:r>
            <a:endParaRPr lang="en-US" baseline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3.1.1.2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altLang="en-US" dirty="0" smtClean="0"/>
              <a:t>Rule Establishment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098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3.1.1.3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altLang="en-US" dirty="0" smtClean="0"/>
              <a:t>Message Encoding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656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r>
              <a:rPr lang="en-US" dirty="0" smtClean="0">
                <a:latin typeface="Arial" charset="0"/>
              </a:rPr>
              <a:t>3.1.1.4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Message Formatting and Encapsulation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287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8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3.1.1.5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Message Size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2213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9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Rules of Communication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3.1.1 – </a:t>
            </a:r>
            <a:r>
              <a:rPr lang="en-US" altLang="en-US" sz="1200" dirty="0" smtClean="0"/>
              <a:t>The Rules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3.1.1.6 </a:t>
            </a:r>
            <a:r>
              <a:rPr lang="en-US" baseline="0" dirty="0" smtClean="0">
                <a:latin typeface="Arial" charset="0"/>
              </a:rPr>
              <a:t>– </a:t>
            </a:r>
            <a:r>
              <a:rPr lang="en-US" b="0" dirty="0" smtClean="0"/>
              <a:t>Message Timing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1948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2937" y="2333118"/>
            <a:ext cx="6800422" cy="644730"/>
          </a:xfrm>
        </p:spPr>
        <p:txBody>
          <a:bodyPr/>
          <a:lstStyle/>
          <a:p>
            <a:r>
              <a:rPr lang="en-US" dirty="0" smtClean="0"/>
              <a:t>Chapter 3</a:t>
            </a:r>
            <a:r>
              <a:rPr lang="en-US" dirty="0"/>
              <a:t>: Network Protocols and Communication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 smtClean="0"/>
              <a:t>CCNA Routing and Switching</a:t>
            </a:r>
            <a:endParaRPr lang="en-US" dirty="0"/>
          </a:p>
          <a:p>
            <a:r>
              <a:rPr lang="en-US" dirty="0" smtClean="0"/>
              <a:t>Introduction to Networks v6.0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81275" y="798944"/>
            <a:ext cx="8819118" cy="395917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Unicast Message		    Multicast Message	</a:t>
            </a:r>
            <a:r>
              <a:rPr lang="en-US" sz="2000" dirty="0"/>
              <a:t> </a:t>
            </a:r>
            <a:r>
              <a:rPr lang="en-US" sz="2000" dirty="0" smtClean="0"/>
              <a:t>      Broadcast Message</a:t>
            </a:r>
          </a:p>
          <a:p>
            <a:pPr lvl="1"/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Message </a:t>
            </a:r>
            <a:r>
              <a:rPr lang="en-US" dirty="0"/>
              <a:t>Delivery Options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26447" r="45941" b="24223"/>
          <a:stretch/>
        </p:blipFill>
        <p:spPr>
          <a:xfrm>
            <a:off x="283222" y="1310911"/>
            <a:ext cx="2694647" cy="2042953"/>
          </a:xfrm>
          <a:prstGeom prst="rect">
            <a:avLst/>
          </a:prstGeom>
        </p:spPr>
      </p:pic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25066" r="45841" b="25174"/>
          <a:stretch/>
        </p:blipFill>
        <p:spPr>
          <a:xfrm>
            <a:off x="3196355" y="1310911"/>
            <a:ext cx="2724261" cy="2057533"/>
          </a:xfrm>
          <a:prstGeom prst="rect">
            <a:avLst/>
          </a:prstGeom>
        </p:spPr>
      </p:pic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27667" r="48141" b="23787"/>
          <a:stretch/>
        </p:blipFill>
        <p:spPr>
          <a:xfrm>
            <a:off x="6127721" y="1310911"/>
            <a:ext cx="2563126" cy="2021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6018" y="350928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One-to-many delivery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9918" y="349132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One-to-all delivery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3222" y="349132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One-to-one 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0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395802" cy="2062460"/>
          </a:xfrm>
        </p:spPr>
        <p:txBody>
          <a:bodyPr/>
          <a:lstStyle/>
          <a:p>
            <a:r>
              <a:rPr lang="en-US" sz="4000" dirty="0" smtClean="0"/>
              <a:t>3.2 Network Protocols and Standards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58598" cy="3959173"/>
          </a:xfrm>
        </p:spPr>
        <p:txBody>
          <a:bodyPr/>
          <a:lstStyle/>
          <a:p>
            <a:r>
              <a:rPr lang="en-US" sz="1800" dirty="0"/>
              <a:t>Protocol suites are implemented by hosts and networking devices in software, hardware or both. 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protocols are viewed in terms of layers, with each higher level service depending on the functionality defined by the protocols shown in the lower levels.</a:t>
            </a:r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/>
              <a:t>Rules that Govern </a:t>
            </a:r>
            <a:r>
              <a:rPr lang="en-US" dirty="0" smtClean="0"/>
              <a:t>Communications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3160" r="38319" b="21014"/>
          <a:stretch/>
        </p:blipFill>
        <p:spPr>
          <a:xfrm>
            <a:off x="3992197" y="1252280"/>
            <a:ext cx="5008196" cy="27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0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58598" cy="3959173"/>
          </a:xfrm>
        </p:spPr>
        <p:txBody>
          <a:bodyPr/>
          <a:lstStyle/>
          <a:p>
            <a:r>
              <a:rPr lang="en-US" sz="1800" dirty="0"/>
              <a:t>Networking protocols define a common format and set of rules for exchanging messages between devices. </a:t>
            </a:r>
            <a:endParaRPr lang="en-US" sz="1800" dirty="0" smtClean="0"/>
          </a:p>
          <a:p>
            <a:r>
              <a:rPr lang="en-US" sz="1800" dirty="0"/>
              <a:t>Some common networking protocols are Hypertext Transfer Protocol (HTTP), Transmission Control Protocol (TCP), and Internet Protocol (IP).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Network Protocols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21252" r="39912" b="14425"/>
          <a:stretch/>
        </p:blipFill>
        <p:spPr>
          <a:xfrm>
            <a:off x="4167397" y="1051963"/>
            <a:ext cx="4733841" cy="30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5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en-US" sz="1800" dirty="0"/>
              <a:t>Communication between a web server and web client is an example of an interaction between several </a:t>
            </a:r>
            <a:r>
              <a:rPr lang="en-US" sz="1800" dirty="0" smtClean="0"/>
              <a:t>protocols:</a:t>
            </a:r>
          </a:p>
          <a:p>
            <a:pPr lvl="1"/>
            <a:r>
              <a:rPr lang="en-US" sz="1500" b="1" dirty="0"/>
              <a:t>HTTP -</a:t>
            </a:r>
            <a:r>
              <a:rPr lang="en-US" sz="1500" dirty="0"/>
              <a:t> </a:t>
            </a:r>
            <a:r>
              <a:rPr lang="en-US" sz="1500" dirty="0" smtClean="0"/>
              <a:t>an </a:t>
            </a:r>
            <a:r>
              <a:rPr lang="en-US" sz="1500" dirty="0"/>
              <a:t>application protocol that governs the way a web server and a web client interact</a:t>
            </a:r>
            <a:r>
              <a:rPr lang="en-US" sz="1500" dirty="0" smtClean="0"/>
              <a:t>.</a:t>
            </a:r>
          </a:p>
          <a:p>
            <a:pPr lvl="1"/>
            <a:r>
              <a:rPr lang="en-US" sz="1500" b="1" dirty="0"/>
              <a:t>TCP</a:t>
            </a:r>
            <a:r>
              <a:rPr lang="en-US" sz="1500" dirty="0"/>
              <a:t> - </a:t>
            </a:r>
            <a:r>
              <a:rPr lang="en-US" sz="1500" dirty="0" smtClean="0"/>
              <a:t>transport </a:t>
            </a:r>
            <a:r>
              <a:rPr lang="en-US" sz="1500" dirty="0"/>
              <a:t>protocol that manages the individual conversations. </a:t>
            </a:r>
            <a:endParaRPr lang="en-US" sz="1500" dirty="0" smtClean="0"/>
          </a:p>
          <a:p>
            <a:pPr lvl="1"/>
            <a:r>
              <a:rPr lang="en-US" sz="1500" b="1" dirty="0"/>
              <a:t>IP </a:t>
            </a:r>
            <a:r>
              <a:rPr lang="en-US" sz="1500" b="1" dirty="0" smtClean="0"/>
              <a:t>–</a:t>
            </a:r>
            <a:r>
              <a:rPr lang="en-US" sz="1500" dirty="0" smtClean="0"/>
              <a:t> encapsulates the TCP segments into </a:t>
            </a:r>
            <a:r>
              <a:rPr lang="en-US" sz="1500" dirty="0"/>
              <a:t>packets, </a:t>
            </a:r>
            <a:r>
              <a:rPr lang="en-US" sz="1500" dirty="0" smtClean="0"/>
              <a:t>assigns addresses</a:t>
            </a:r>
            <a:r>
              <a:rPr lang="en-US" sz="1500" dirty="0"/>
              <a:t>, and </a:t>
            </a:r>
            <a:r>
              <a:rPr lang="en-US" sz="1500" dirty="0" smtClean="0"/>
              <a:t>delivers to </a:t>
            </a:r>
            <a:r>
              <a:rPr lang="en-US" sz="1500" dirty="0"/>
              <a:t>the destination host</a:t>
            </a:r>
            <a:r>
              <a:rPr lang="en-US" sz="1500" dirty="0" smtClean="0"/>
              <a:t>.</a:t>
            </a:r>
          </a:p>
          <a:p>
            <a:pPr lvl="1"/>
            <a:r>
              <a:rPr lang="en-US" sz="1500" b="1" dirty="0"/>
              <a:t>Ethernet </a:t>
            </a:r>
            <a:r>
              <a:rPr lang="en-US" sz="1500" dirty="0"/>
              <a:t>- </a:t>
            </a:r>
            <a:r>
              <a:rPr lang="en-US" sz="1500" dirty="0" smtClean="0"/>
              <a:t>allows communication </a:t>
            </a:r>
            <a:r>
              <a:rPr lang="en-US" sz="1500" dirty="0"/>
              <a:t>over a data link and the physical transmission of data on the network media.</a:t>
            </a:r>
            <a:endParaRPr lang="en-US" sz="1500" dirty="0" smtClean="0"/>
          </a:p>
          <a:p>
            <a:endParaRPr lang="en-US" sz="1800" dirty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Protocol Interaction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32810" r="37989" b="2499"/>
          <a:stretch/>
        </p:blipFill>
        <p:spPr>
          <a:xfrm>
            <a:off x="4880553" y="1041705"/>
            <a:ext cx="4119840" cy="25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8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en-US" sz="2000" dirty="0"/>
              <a:t>A protocol suite is a set of protocols that work together to provide comprehensive network communication services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May </a:t>
            </a:r>
            <a:r>
              <a:rPr lang="en-US" sz="1800" dirty="0"/>
              <a:t>be specified by a standards organization or developed by a vendor</a:t>
            </a:r>
            <a:r>
              <a:rPr lang="en-US" sz="1800" dirty="0" smtClean="0"/>
              <a:t>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TCP/IP protocol suite is an open standard, </a:t>
            </a:r>
            <a:r>
              <a:rPr lang="en-US" sz="2000" dirty="0" smtClean="0"/>
              <a:t>the </a:t>
            </a:r>
            <a:r>
              <a:rPr lang="en-US" sz="2000" dirty="0"/>
              <a:t>protocols are freely </a:t>
            </a:r>
            <a:r>
              <a:rPr lang="en-US" sz="2000" dirty="0" smtClean="0"/>
              <a:t>available, </a:t>
            </a:r>
            <a:r>
              <a:rPr lang="en-US" sz="2000" dirty="0"/>
              <a:t>and any vendor is able to implement these protocols on their hardware or in their software.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 Suites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Protocol Suites and Industry Standards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428393" y="171048"/>
            <a:ext cx="4572000" cy="246221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T</a:t>
            </a:r>
            <a:r>
              <a:rPr lang="en-US" sz="1000" dirty="0" smtClean="0"/>
              <a:t>his </a:t>
            </a:r>
            <a:r>
              <a:rPr lang="en-US" sz="1000" dirty="0"/>
              <a:t>course will only cover the protocols of the TCP/IP </a:t>
            </a:r>
            <a:r>
              <a:rPr lang="en-US" sz="1000" dirty="0" smtClean="0"/>
              <a:t>protocol suite</a:t>
            </a:r>
            <a:endParaRPr lang="en-CA" altLang="en-US" sz="1000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35642" r="37434" b="729"/>
          <a:stretch/>
        </p:blipFill>
        <p:spPr>
          <a:xfrm>
            <a:off x="5040354" y="928599"/>
            <a:ext cx="3853024" cy="23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05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en-US" sz="2000" dirty="0"/>
              <a:t>Advanced Research Projects Agency Network (ARPANET</a:t>
            </a:r>
            <a:r>
              <a:rPr lang="en-US" sz="2000" dirty="0" smtClean="0"/>
              <a:t>) was the predecessor </a:t>
            </a:r>
            <a:r>
              <a:rPr lang="en-US" sz="2000" dirty="0"/>
              <a:t>to today’s </a:t>
            </a:r>
            <a:r>
              <a:rPr lang="en-US" sz="2000" dirty="0" smtClean="0"/>
              <a:t>Internet. </a:t>
            </a:r>
          </a:p>
          <a:p>
            <a:pPr lvl="1"/>
            <a:r>
              <a:rPr lang="en-US" sz="2000" dirty="0" smtClean="0"/>
              <a:t>ARPANET </a:t>
            </a:r>
            <a:r>
              <a:rPr lang="en-US" sz="2000" dirty="0"/>
              <a:t>was funded by the U.S. Department of Defense for use by universities and research laboratories.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 Suites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Development of TCP/IP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37029" r="42743" b="382"/>
          <a:stretch/>
        </p:blipFill>
        <p:spPr>
          <a:xfrm>
            <a:off x="5134397" y="928599"/>
            <a:ext cx="3906677" cy="29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roduction to Network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32279" r="41112" b="13306"/>
          <a:stretch/>
        </p:blipFill>
        <p:spPr>
          <a:xfrm>
            <a:off x="1463879" y="798944"/>
            <a:ext cx="6471431" cy="3885315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 Suites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TCP/IP Protocol Suite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9869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3062" y="798945"/>
            <a:ext cx="4666593" cy="3930710"/>
          </a:xfrm>
        </p:spPr>
        <p:txBody>
          <a:bodyPr/>
          <a:lstStyle/>
          <a:p>
            <a:r>
              <a:rPr lang="en-US" sz="1800" dirty="0" smtClean="0"/>
              <a:t>When sending data from a web server to a client the encapsulation procedure would be as follows:</a:t>
            </a:r>
          </a:p>
          <a:p>
            <a:pPr lvl="1"/>
            <a:r>
              <a:rPr lang="en-US" sz="1600" dirty="0" smtClean="0"/>
              <a:t>The webserver prepares the Hypertext Markup Language (HTML) page. The HTTP application layer protocol sends the data to the transport layer. </a:t>
            </a:r>
          </a:p>
          <a:p>
            <a:pPr lvl="1"/>
            <a:r>
              <a:rPr lang="en-US" sz="1600" dirty="0" smtClean="0"/>
              <a:t>The transport layer breaks the data into segments and identifies each.</a:t>
            </a:r>
          </a:p>
          <a:p>
            <a:pPr lvl="1"/>
            <a:r>
              <a:rPr lang="en-US" sz="1600" dirty="0" smtClean="0"/>
              <a:t>Next the IP source and destination addresses are added, creating an IP Packet.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he Ethernet information is then added creating the Ethernet Frame, or data link frame. </a:t>
            </a:r>
          </a:p>
          <a:p>
            <a:pPr lvl="1"/>
            <a:endParaRPr lang="en-US" sz="19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 Suites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/>
              <a:t>TCP/IP Communication Process</a:t>
            </a:r>
            <a:endParaRPr lang="en-US" altLang="en-US" dirty="0" smtClean="0"/>
          </a:p>
        </p:txBody>
      </p:sp>
      <p:pic>
        <p:nvPicPr>
          <p:cNvPr id="6" name="Content Placeholder 4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2012" r="41998" b="23654"/>
          <a:stretch/>
        </p:blipFill>
        <p:spPr bwMode="auto">
          <a:xfrm>
            <a:off x="4677225" y="798944"/>
            <a:ext cx="4215922" cy="243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563907" y="3421184"/>
            <a:ext cx="4329240" cy="344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/>
              <a:t>This frame is delivered to the nearest router along the path towards the web client. Each router </a:t>
            </a:r>
            <a:r>
              <a:rPr lang="en-US" sz="1600" dirty="0" smtClean="0"/>
              <a:t>adds </a:t>
            </a:r>
            <a:r>
              <a:rPr lang="en-US" sz="1600" dirty="0"/>
              <a:t>new data link information before forwarding the packet.</a:t>
            </a:r>
            <a:endParaRPr lang="en-US" sz="16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621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en-US" sz="1800" dirty="0" smtClean="0"/>
              <a:t>When receiving the data link frames from the web </a:t>
            </a:r>
            <a:r>
              <a:rPr lang="en-US" sz="1800" dirty="0"/>
              <a:t>server, </a:t>
            </a:r>
            <a:r>
              <a:rPr lang="en-US" sz="1800" dirty="0" smtClean="0"/>
              <a:t>the </a:t>
            </a:r>
            <a:r>
              <a:rPr lang="en-US" sz="1800" dirty="0"/>
              <a:t>client processes and removes each protocol header in the opposite order it was </a:t>
            </a:r>
            <a:r>
              <a:rPr lang="en-US" sz="1800" dirty="0" smtClean="0"/>
              <a:t>added:</a:t>
            </a:r>
          </a:p>
          <a:p>
            <a:pPr lvl="1"/>
            <a:r>
              <a:rPr lang="en-US" sz="1600" dirty="0" smtClean="0"/>
              <a:t>First the Ethernet header is removed</a:t>
            </a:r>
          </a:p>
          <a:p>
            <a:pPr lvl="1"/>
            <a:r>
              <a:rPr lang="en-US" sz="1600" dirty="0" smtClean="0"/>
              <a:t>Then the IP header </a:t>
            </a:r>
          </a:p>
          <a:p>
            <a:pPr lvl="1"/>
            <a:r>
              <a:rPr lang="en-US" sz="1600" dirty="0" smtClean="0"/>
              <a:t>Then the Transport layer header </a:t>
            </a:r>
          </a:p>
          <a:p>
            <a:pPr lvl="1"/>
            <a:r>
              <a:rPr lang="en-US" sz="1600" dirty="0" smtClean="0"/>
              <a:t>Finally the HTTP information is processed and sent to the client’s web browser</a:t>
            </a:r>
          </a:p>
          <a:p>
            <a:pPr lvl="1"/>
            <a:endParaRPr lang="en-US" sz="19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Protocol Suites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/>
              <a:t>TCP/IP Communication </a:t>
            </a:r>
            <a:r>
              <a:rPr lang="en-US" dirty="0" smtClean="0"/>
              <a:t>Process (Cont.)</a:t>
            </a:r>
            <a:endParaRPr lang="en-US" altLang="en-US" dirty="0" smtClean="0"/>
          </a:p>
        </p:txBody>
      </p:sp>
      <p:pic>
        <p:nvPicPr>
          <p:cNvPr id="2" name="Picture 1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20085" r="40531" b="26944"/>
          <a:stretch/>
        </p:blipFill>
        <p:spPr>
          <a:xfrm>
            <a:off x="4822852" y="873940"/>
            <a:ext cx="4199767" cy="24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0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641839" y="522514"/>
            <a:ext cx="8355512" cy="4431750"/>
          </a:xfrm>
        </p:spPr>
        <p:txBody>
          <a:bodyPr/>
          <a:lstStyle/>
          <a:p>
            <a:r>
              <a:rPr lang="en-CA" sz="1400" dirty="0"/>
              <a:t>3</a:t>
            </a:r>
            <a:r>
              <a:rPr lang="en-CA" sz="1400" dirty="0" smtClean="0"/>
              <a:t>.1 </a:t>
            </a:r>
            <a:r>
              <a:rPr lang="en-US" sz="1400" dirty="0"/>
              <a:t>Rules of </a:t>
            </a:r>
            <a:r>
              <a:rPr lang="en-US" sz="1400" dirty="0" smtClean="0"/>
              <a:t>Communication</a:t>
            </a:r>
          </a:p>
          <a:p>
            <a:pPr lvl="3"/>
            <a:r>
              <a:rPr lang="en-US" sz="1300" dirty="0" smtClean="0"/>
              <a:t> Explain </a:t>
            </a:r>
            <a:r>
              <a:rPr lang="en-US" sz="1300" dirty="0"/>
              <a:t>how rules facilitate communication. </a:t>
            </a:r>
            <a:endParaRPr lang="en-US" sz="1300" dirty="0" smtClean="0"/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300" dirty="0"/>
              <a:t>Describe the types of rules that are necessary to successfully communicate.</a:t>
            </a:r>
          </a:p>
          <a:p>
            <a:pPr marL="286941" indent="-285750"/>
            <a:r>
              <a:rPr lang="en-CA" sz="1400" dirty="0" smtClean="0"/>
              <a:t>3.2 </a:t>
            </a:r>
            <a:r>
              <a:rPr lang="en-US" sz="1400" dirty="0"/>
              <a:t>Network Protocols and Standards </a:t>
            </a:r>
            <a:endParaRPr lang="en-US" sz="1400" dirty="0" smtClean="0"/>
          </a:p>
          <a:p>
            <a:pPr marL="548878" lvl="2" indent="-285750"/>
            <a:r>
              <a:rPr lang="en-US" sz="1300" dirty="0"/>
              <a:t>Explain the role of protocols and standards organizations in facilitating interoperability in network communications. </a:t>
            </a:r>
            <a:endParaRPr lang="en-US" sz="1300" dirty="0" smtClean="0"/>
          </a:p>
          <a:p>
            <a:pPr marL="548878" lvl="2" indent="-285750"/>
            <a:r>
              <a:rPr lang="en-US" sz="1300" dirty="0"/>
              <a:t>Explain why protocols are necessary in network communication. </a:t>
            </a:r>
            <a:endParaRPr lang="en-US" sz="1300" dirty="0" smtClean="0"/>
          </a:p>
          <a:p>
            <a:pPr marL="548878" lvl="2" indent="-285750"/>
            <a:r>
              <a:rPr lang="en-US" sz="1300" dirty="0"/>
              <a:t>Explain the purpose of adhering to a protocol suite</a:t>
            </a:r>
            <a:r>
              <a:rPr lang="en-US" sz="1300" dirty="0" smtClean="0"/>
              <a:t>.</a:t>
            </a:r>
          </a:p>
          <a:p>
            <a:pPr marL="548878" lvl="2" indent="-285750"/>
            <a:r>
              <a:rPr lang="en-US" sz="1300" dirty="0"/>
              <a:t>Explain the role of standards organizations in establishing protocols for network interoperability</a:t>
            </a:r>
            <a:r>
              <a:rPr lang="en-US" sz="1300" dirty="0" smtClean="0"/>
              <a:t>.</a:t>
            </a:r>
          </a:p>
          <a:p>
            <a:pPr marL="548878" lvl="2" indent="-285750"/>
            <a:r>
              <a:rPr lang="en-US" sz="1300" dirty="0"/>
              <a:t>Explain how the TCP/IP model and the OSI model are used to facilitate standardization in the communication process</a:t>
            </a:r>
            <a:r>
              <a:rPr lang="en-US" sz="1300" dirty="0" smtClean="0"/>
              <a:t>.</a:t>
            </a:r>
          </a:p>
          <a:p>
            <a:pPr marL="286941" indent="-285750"/>
            <a:r>
              <a:rPr lang="en-CA" sz="1400" dirty="0" smtClean="0"/>
              <a:t>3.3 </a:t>
            </a:r>
            <a:r>
              <a:rPr lang="en-US" sz="1400" dirty="0"/>
              <a:t>Data Transfer in the </a:t>
            </a:r>
            <a:r>
              <a:rPr lang="en-US" sz="1400" dirty="0" smtClean="0"/>
              <a:t>Network</a:t>
            </a:r>
          </a:p>
          <a:p>
            <a:pPr marL="548878" lvl="2" indent="-285750"/>
            <a:r>
              <a:rPr lang="en-US" sz="1300" dirty="0"/>
              <a:t>Explain how devices on a LAN access resources in a small to medium-sized business network</a:t>
            </a:r>
            <a:r>
              <a:rPr lang="en-US" sz="1300" dirty="0" smtClean="0"/>
              <a:t>.</a:t>
            </a:r>
          </a:p>
          <a:p>
            <a:pPr marL="548878" lvl="2" indent="-285750"/>
            <a:r>
              <a:rPr lang="en-US" sz="1300" dirty="0"/>
              <a:t>Explain how data encapsulation allows data to be transported across the network</a:t>
            </a:r>
            <a:r>
              <a:rPr lang="en-US" sz="1300" dirty="0" smtClean="0"/>
              <a:t>.</a:t>
            </a:r>
          </a:p>
          <a:p>
            <a:pPr marL="548878" lvl="2" indent="-285750"/>
            <a:r>
              <a:rPr lang="en-US" sz="1300" dirty="0"/>
              <a:t>Explain how local hosts access local resources on a network</a:t>
            </a:r>
            <a:r>
              <a:rPr lang="en-US" sz="1300" dirty="0" smtClean="0"/>
              <a:t>.</a:t>
            </a:r>
          </a:p>
          <a:p>
            <a:pPr marL="548878" lvl="2" indent="-285750"/>
            <a:endParaRPr lang="en-US" sz="95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513778"/>
          </a:xfrm>
        </p:spPr>
        <p:txBody>
          <a:bodyPr/>
          <a:lstStyle/>
          <a:p>
            <a:pPr eaLnBrk="1" hangingPunct="1"/>
            <a:r>
              <a:rPr lang="en-US" dirty="0" smtClean="0"/>
              <a:t>Chapter 3 -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en-US" sz="1800" dirty="0"/>
              <a:t>Open standards encourage interoperability, competition, and </a:t>
            </a:r>
            <a:r>
              <a:rPr lang="en-US" sz="1800" dirty="0" smtClean="0"/>
              <a:t>innovation.</a:t>
            </a:r>
          </a:p>
          <a:p>
            <a:r>
              <a:rPr lang="en-US" sz="1800" dirty="0"/>
              <a:t>Standards organizations are usually vendor-neutral, non-profit organizations established to develop and promote the concept of open standards.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Standards Organizations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Open Standards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17091" r="35044" b="3675"/>
          <a:stretch/>
        </p:blipFill>
        <p:spPr>
          <a:xfrm>
            <a:off x="4562559" y="798943"/>
            <a:ext cx="4414388" cy="29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8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546689" cy="3732596"/>
          </a:xfrm>
        </p:spPr>
        <p:txBody>
          <a:bodyPr/>
          <a:lstStyle/>
          <a:p>
            <a:r>
              <a:rPr lang="en-US" sz="1600" b="1" dirty="0"/>
              <a:t>Internet Society (ISOC)</a:t>
            </a:r>
            <a:r>
              <a:rPr lang="en-US" sz="1600" dirty="0"/>
              <a:t> </a:t>
            </a:r>
            <a:r>
              <a:rPr lang="en-US" sz="1600" dirty="0" smtClean="0"/>
              <a:t>–promotes open </a:t>
            </a:r>
            <a:r>
              <a:rPr lang="en-US" sz="1600" dirty="0"/>
              <a:t>development and evolution of Internet use </a:t>
            </a:r>
            <a:r>
              <a:rPr lang="en-US" sz="1600" dirty="0" smtClean="0"/>
              <a:t>globally.</a:t>
            </a:r>
          </a:p>
          <a:p>
            <a:r>
              <a:rPr lang="en-US" sz="1600" b="1" dirty="0" smtClean="0"/>
              <a:t>Internet </a:t>
            </a:r>
            <a:r>
              <a:rPr lang="en-US" sz="1600" b="1" dirty="0"/>
              <a:t>Architecture Board (IAB)</a:t>
            </a:r>
            <a:r>
              <a:rPr lang="en-US" sz="1600" dirty="0"/>
              <a:t> - </a:t>
            </a:r>
            <a:r>
              <a:rPr lang="en-US" sz="1600" dirty="0" smtClean="0"/>
              <a:t>management </a:t>
            </a:r>
            <a:r>
              <a:rPr lang="en-US" sz="1600" dirty="0"/>
              <a:t>and development of Internet standards. </a:t>
            </a:r>
            <a:endParaRPr lang="en-US" sz="1600" dirty="0" smtClean="0"/>
          </a:p>
          <a:p>
            <a:r>
              <a:rPr lang="en-US" sz="1600" b="1" dirty="0"/>
              <a:t>Internet Engineering Task Force (IETF) </a:t>
            </a:r>
            <a:r>
              <a:rPr lang="en-US" sz="1600" dirty="0"/>
              <a:t>- </a:t>
            </a:r>
            <a:r>
              <a:rPr lang="en-US" sz="1600" dirty="0" smtClean="0"/>
              <a:t>develops</a:t>
            </a:r>
            <a:r>
              <a:rPr lang="en-US" sz="1600" dirty="0"/>
              <a:t>, updates, and maintains Internet and TCP/IP technologies. </a:t>
            </a:r>
            <a:endParaRPr lang="en-US" sz="1600" dirty="0" smtClean="0"/>
          </a:p>
          <a:p>
            <a:r>
              <a:rPr lang="en-US" sz="1600" b="1" dirty="0"/>
              <a:t>Internet Research Task Force (IRTF) </a:t>
            </a:r>
            <a:r>
              <a:rPr lang="en-US" sz="1600" dirty="0"/>
              <a:t>- </a:t>
            </a:r>
            <a:r>
              <a:rPr lang="en-US" sz="1600" dirty="0" smtClean="0"/>
              <a:t>focused </a:t>
            </a:r>
            <a:r>
              <a:rPr lang="en-US" sz="1600" dirty="0"/>
              <a:t>on long-term research related to Internet and TCP/IP </a:t>
            </a:r>
            <a:r>
              <a:rPr lang="en-US" sz="1600" dirty="0" smtClean="0"/>
              <a:t>protocols. </a:t>
            </a:r>
            <a:endParaRPr lang="en-US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Standards Organizations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Internet Standards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55924" y="798944"/>
            <a:ext cx="4546689" cy="37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Internet </a:t>
            </a:r>
            <a:r>
              <a:rPr lang="en-US" sz="1600" b="1" dirty="0"/>
              <a:t>Corporation for Assigned Names and Numbers (ICANN) </a:t>
            </a:r>
            <a:r>
              <a:rPr lang="en-US" sz="1600" dirty="0"/>
              <a:t>- </a:t>
            </a:r>
            <a:r>
              <a:rPr lang="en-US" sz="1600" dirty="0" smtClean="0"/>
              <a:t>coordinates </a:t>
            </a:r>
            <a:r>
              <a:rPr lang="en-US" sz="1600" dirty="0"/>
              <a:t>IP address </a:t>
            </a:r>
            <a:r>
              <a:rPr lang="en-US" sz="1600" dirty="0" smtClean="0"/>
              <a:t>allocation and management </a:t>
            </a:r>
            <a:r>
              <a:rPr lang="en-US" sz="1600" dirty="0"/>
              <a:t>of domain </a:t>
            </a:r>
            <a:r>
              <a:rPr lang="en-US" sz="1600" dirty="0" smtClean="0"/>
              <a:t>names.</a:t>
            </a:r>
          </a:p>
          <a:p>
            <a:r>
              <a:rPr lang="en-US" sz="1600" b="1" dirty="0"/>
              <a:t>Internet Assigned Numbers Authority (IANA) </a:t>
            </a:r>
            <a:r>
              <a:rPr lang="en-US" sz="1600" dirty="0"/>
              <a:t>- </a:t>
            </a:r>
            <a:r>
              <a:rPr lang="en-US" sz="1600" dirty="0" smtClean="0"/>
              <a:t>manages </a:t>
            </a:r>
            <a:r>
              <a:rPr lang="en-US" sz="1600" dirty="0"/>
              <a:t>IP address allocation, domain name management, and protocol identifiers for ICANN.</a:t>
            </a:r>
          </a:p>
          <a:p>
            <a:endParaRPr lang="en-US" sz="18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9696" r="38754" b="19811"/>
          <a:stretch/>
        </p:blipFill>
        <p:spPr>
          <a:xfrm>
            <a:off x="5033338" y="2984937"/>
            <a:ext cx="3197957" cy="20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10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5710471" cy="3732596"/>
          </a:xfrm>
        </p:spPr>
        <p:txBody>
          <a:bodyPr/>
          <a:lstStyle/>
          <a:p>
            <a:r>
              <a:rPr lang="en-US" sz="1600" b="1" dirty="0" smtClean="0"/>
              <a:t>Institute </a:t>
            </a:r>
            <a:r>
              <a:rPr lang="en-US" sz="1600" b="1" dirty="0"/>
              <a:t>of Electrical and Electronics Engineers </a:t>
            </a:r>
            <a:r>
              <a:rPr lang="en-US" sz="1600" dirty="0"/>
              <a:t>(</a:t>
            </a:r>
            <a:r>
              <a:rPr lang="en-US" sz="1600" b="1" dirty="0" smtClean="0"/>
              <a:t>IEEE</a:t>
            </a:r>
            <a:r>
              <a:rPr lang="en-US" sz="1600" dirty="0" smtClean="0"/>
              <a:t>) - dedicated </a:t>
            </a:r>
            <a:r>
              <a:rPr lang="en-US" sz="1600" dirty="0"/>
              <a:t>to advancing technological innovation and creating standards in a wide area of industries </a:t>
            </a:r>
            <a:r>
              <a:rPr lang="en-US" sz="1600" dirty="0" smtClean="0"/>
              <a:t>including networking.</a:t>
            </a:r>
          </a:p>
          <a:p>
            <a:r>
              <a:rPr lang="en-US" sz="1600" b="1" dirty="0"/>
              <a:t>Electronic Industries Alliance (EIA) </a:t>
            </a:r>
            <a:r>
              <a:rPr lang="en-US" sz="1600" dirty="0"/>
              <a:t>- </a:t>
            </a:r>
            <a:r>
              <a:rPr lang="en-US" sz="1600" dirty="0" smtClean="0"/>
              <a:t>standards </a:t>
            </a:r>
            <a:r>
              <a:rPr lang="en-US" sz="1600" dirty="0"/>
              <a:t>related to electrical wiring, connectors, </a:t>
            </a:r>
            <a:r>
              <a:rPr lang="en-US" sz="1600" dirty="0" smtClean="0"/>
              <a:t>and network racks.</a:t>
            </a:r>
          </a:p>
          <a:p>
            <a:r>
              <a:rPr lang="en-US" sz="1600" b="1" dirty="0"/>
              <a:t>Telecommunications Industry Association (TIA) </a:t>
            </a:r>
            <a:r>
              <a:rPr lang="en-US" sz="1600" dirty="0"/>
              <a:t>standards </a:t>
            </a:r>
            <a:r>
              <a:rPr lang="en-US" sz="1600" dirty="0" smtClean="0"/>
              <a:t>for radio </a:t>
            </a:r>
            <a:r>
              <a:rPr lang="en-US" sz="1600" dirty="0"/>
              <a:t>equipment, cellular towers, Voice over IP (VoIP) devices, </a:t>
            </a:r>
            <a:r>
              <a:rPr lang="en-US" sz="1600" dirty="0" smtClean="0"/>
              <a:t>and satellite communications.</a:t>
            </a:r>
          </a:p>
          <a:p>
            <a:r>
              <a:rPr lang="en-US" sz="1600" b="1" dirty="0"/>
              <a:t>International Telecommunications Union-Telecommunication Standardization Sector (ITU-T</a:t>
            </a:r>
            <a:r>
              <a:rPr lang="en-US" sz="1600" dirty="0"/>
              <a:t>) standards for video compression, Internet Protocol Television (IPTV), and broadband </a:t>
            </a:r>
            <a:r>
              <a:rPr lang="en-US" sz="1600" dirty="0" smtClean="0"/>
              <a:t>communications.</a:t>
            </a:r>
            <a:endParaRPr lang="en-US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Standards Organizations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Electronics and Communications Standard Organizations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28941" r="19389" b="29865"/>
          <a:stretch/>
        </p:blipFill>
        <p:spPr>
          <a:xfrm>
            <a:off x="5757843" y="1345333"/>
            <a:ext cx="3018288" cy="25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91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828846" cy="3836117"/>
          </a:xfrm>
        </p:spPr>
        <p:txBody>
          <a:bodyPr/>
          <a:lstStyle/>
          <a:p>
            <a:r>
              <a:rPr lang="en-US" sz="1800" dirty="0" smtClean="0"/>
              <a:t>The benefits of using a layered model include:</a:t>
            </a:r>
          </a:p>
          <a:p>
            <a:pPr lvl="1"/>
            <a:r>
              <a:rPr lang="en-US" sz="1600" dirty="0" smtClean="0"/>
              <a:t>Assisting </a:t>
            </a:r>
            <a:r>
              <a:rPr lang="en-US" sz="1600" dirty="0"/>
              <a:t>in protocol </a:t>
            </a:r>
            <a:r>
              <a:rPr lang="en-US" sz="1600" dirty="0" smtClean="0"/>
              <a:t>design since protocols at each layer have defined functions.</a:t>
            </a:r>
          </a:p>
          <a:p>
            <a:pPr lvl="1"/>
            <a:r>
              <a:rPr lang="en-US" sz="1600" dirty="0"/>
              <a:t>Fostering competition because products from different vendors can work </a:t>
            </a:r>
            <a:r>
              <a:rPr lang="en-US" sz="1600" dirty="0" smtClean="0"/>
              <a:t>together.</a:t>
            </a:r>
          </a:p>
          <a:p>
            <a:pPr lvl="1"/>
            <a:r>
              <a:rPr lang="en-US" sz="1600" dirty="0"/>
              <a:t>Preventing technology </a:t>
            </a:r>
            <a:r>
              <a:rPr lang="en-US" sz="1600" dirty="0" smtClean="0"/>
              <a:t>changes </a:t>
            </a:r>
            <a:r>
              <a:rPr lang="en-US" sz="1600" dirty="0"/>
              <a:t>in one layer from affecting other </a:t>
            </a:r>
            <a:r>
              <a:rPr lang="en-US" sz="1600" dirty="0" smtClean="0"/>
              <a:t>layers.</a:t>
            </a:r>
          </a:p>
          <a:p>
            <a:pPr lvl="1"/>
            <a:r>
              <a:rPr lang="en-US" sz="1600" dirty="0"/>
              <a:t>Providing a common language to describe networking functions and </a:t>
            </a:r>
            <a:r>
              <a:rPr lang="en-US" sz="1600" dirty="0" smtClean="0"/>
              <a:t>capabilities.</a:t>
            </a:r>
            <a:endParaRPr lang="en-US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Reference Models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The Benefits of Using a Layered Model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r="39543" b="7841"/>
          <a:stretch/>
        </p:blipFill>
        <p:spPr>
          <a:xfrm>
            <a:off x="4329895" y="798944"/>
            <a:ext cx="4739975" cy="39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4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942898" y="798944"/>
            <a:ext cx="6117020" cy="3857139"/>
          </a:xfrm>
        </p:spPr>
        <p:txBody>
          <a:bodyPr/>
          <a:lstStyle/>
          <a:p>
            <a:r>
              <a:rPr lang="en-US" sz="1600" dirty="0"/>
              <a:t>Application </a:t>
            </a:r>
            <a:r>
              <a:rPr lang="en-US" sz="1600" dirty="0" smtClean="0"/>
              <a:t>- contains </a:t>
            </a:r>
            <a:r>
              <a:rPr lang="en-US" sz="1600" dirty="0"/>
              <a:t>protocols used for process-to-process communications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Presentation - provides for common representation of the </a:t>
            </a:r>
            <a:r>
              <a:rPr lang="en-US" sz="1600" dirty="0" smtClean="0"/>
              <a:t>data. </a:t>
            </a:r>
          </a:p>
          <a:p>
            <a:r>
              <a:rPr lang="en-US" sz="1600" dirty="0"/>
              <a:t>Session - provides services to the presentation layer to organize its dialogue and to manage data exchange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Transport - defines services to segment, transfer, and reassemble the </a:t>
            </a:r>
            <a:r>
              <a:rPr lang="en-US" sz="1600" dirty="0" smtClean="0"/>
              <a:t>data.</a:t>
            </a:r>
          </a:p>
          <a:p>
            <a:r>
              <a:rPr lang="en-US" sz="1600" dirty="0"/>
              <a:t>Network - provides services to exchange the individual pieces of data over the network between identified end devices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Data Link - </a:t>
            </a:r>
            <a:r>
              <a:rPr lang="en-US" sz="1600" dirty="0" smtClean="0"/>
              <a:t>provides </a:t>
            </a:r>
            <a:r>
              <a:rPr lang="en-US" sz="1600" dirty="0"/>
              <a:t>methods for exchanging data frames </a:t>
            </a:r>
            <a:r>
              <a:rPr lang="en-US" sz="1600" dirty="0" smtClean="0"/>
              <a:t>between </a:t>
            </a:r>
            <a:r>
              <a:rPr lang="en-US" sz="1600" dirty="0"/>
              <a:t>devices over a common media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Physical - </a:t>
            </a:r>
            <a:r>
              <a:rPr lang="en-US" sz="1600" dirty="0" smtClean="0"/>
              <a:t>describes </a:t>
            </a:r>
            <a:r>
              <a:rPr lang="en-US" sz="1600" dirty="0"/>
              <a:t>the mechanical, electrical, functional, and procedural means to </a:t>
            </a:r>
            <a:r>
              <a:rPr lang="en-US" sz="1600" dirty="0" smtClean="0"/>
              <a:t>transmit bits across physical connections.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Reference Models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The OSI Reference Model</a:t>
            </a:r>
            <a:endParaRPr lang="en-US" altLang="en-US" dirty="0" smtClean="0"/>
          </a:p>
        </p:txBody>
      </p:sp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28057" r="68506" b="8827"/>
          <a:stretch/>
        </p:blipFill>
        <p:spPr>
          <a:xfrm>
            <a:off x="336330" y="882869"/>
            <a:ext cx="2530779" cy="38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8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595" y="914558"/>
            <a:ext cx="3710150" cy="3804588"/>
          </a:xfrm>
        </p:spPr>
        <p:txBody>
          <a:bodyPr/>
          <a:lstStyle/>
          <a:p>
            <a:r>
              <a:rPr lang="en-US" sz="2000" dirty="0"/>
              <a:t>The TCP/IP </a:t>
            </a:r>
            <a:r>
              <a:rPr lang="en-US" sz="2000" dirty="0" smtClean="0"/>
              <a:t>Protocol </a:t>
            </a:r>
            <a:r>
              <a:rPr lang="en-US" sz="2000" dirty="0"/>
              <a:t>M</a:t>
            </a:r>
            <a:r>
              <a:rPr lang="en-US" sz="2000" dirty="0" smtClean="0"/>
              <a:t>odel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reated </a:t>
            </a:r>
            <a:r>
              <a:rPr lang="en-US" sz="1800" dirty="0"/>
              <a:t>in the early </a:t>
            </a:r>
            <a:r>
              <a:rPr lang="en-US" sz="1800" dirty="0" smtClean="0"/>
              <a:t>1970s for internetwork communications.</a:t>
            </a:r>
          </a:p>
          <a:p>
            <a:pPr lvl="1"/>
            <a:r>
              <a:rPr lang="en-US" sz="1800" dirty="0" smtClean="0"/>
              <a:t>Open Standard.</a:t>
            </a:r>
          </a:p>
          <a:p>
            <a:pPr lvl="1"/>
            <a:r>
              <a:rPr lang="en-US" sz="1800" dirty="0" smtClean="0"/>
              <a:t>Also called The TCP/IP Model or the Internet Model.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Reference Models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 smtClean="0"/>
              <a:t>The TCP/IP Protocol Model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43006" r="38622" b="7373"/>
          <a:stretch/>
        </p:blipFill>
        <p:spPr>
          <a:xfrm>
            <a:off x="3796578" y="914558"/>
            <a:ext cx="5347422" cy="27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74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595" y="914558"/>
            <a:ext cx="8891288" cy="3804588"/>
          </a:xfrm>
        </p:spPr>
        <p:txBody>
          <a:bodyPr/>
          <a:lstStyle/>
          <a:p>
            <a:r>
              <a:rPr lang="en-US" sz="2000" dirty="0"/>
              <a:t>In the OSI model, the network access layer and the application layer of the TCP/IP model are further divided to describe discrete functions that must occur at these layers. </a:t>
            </a:r>
            <a:endParaRPr lang="en-US" sz="2000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Reference Models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OSI </a:t>
            </a:r>
            <a:r>
              <a:rPr lang="it-IT" dirty="0"/>
              <a:t>Model and TCP/IP Model Comparison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37815" r="41149" b="3844"/>
          <a:stretch/>
        </p:blipFill>
        <p:spPr>
          <a:xfrm>
            <a:off x="3310758" y="1671145"/>
            <a:ext cx="4519449" cy="29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74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395802" cy="2062460"/>
          </a:xfrm>
        </p:spPr>
        <p:txBody>
          <a:bodyPr/>
          <a:lstStyle/>
          <a:p>
            <a:r>
              <a:rPr lang="en-US" sz="4000" dirty="0" smtClean="0"/>
              <a:t>3.3 Data Transfer in the Network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546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en-US" sz="1800" dirty="0" smtClean="0"/>
              <a:t>Large streams of data are </a:t>
            </a:r>
            <a:r>
              <a:rPr lang="en-US" sz="1800" dirty="0"/>
              <a:t>divided into smaller, more manageable pieces to send over the network. </a:t>
            </a:r>
            <a:endParaRPr lang="en-US" sz="1800" dirty="0" smtClean="0"/>
          </a:p>
          <a:p>
            <a:pPr lvl="1"/>
            <a:r>
              <a:rPr lang="en-US" sz="1800" dirty="0" smtClean="0"/>
              <a:t>By sending </a:t>
            </a:r>
            <a:r>
              <a:rPr lang="en-US" sz="1800" dirty="0"/>
              <a:t>smaller </a:t>
            </a:r>
            <a:r>
              <a:rPr lang="en-US" sz="1800" dirty="0" smtClean="0"/>
              <a:t>pieces, </a:t>
            </a:r>
            <a:r>
              <a:rPr lang="en-US" sz="1800" dirty="0"/>
              <a:t>many different conversations can be interleaved on the network, </a:t>
            </a:r>
            <a:r>
              <a:rPr lang="en-US" sz="1800" dirty="0" smtClean="0"/>
              <a:t>called </a:t>
            </a:r>
            <a:r>
              <a:rPr lang="en-US" sz="1800" b="1" dirty="0" smtClean="0"/>
              <a:t>multiplexing.</a:t>
            </a:r>
          </a:p>
          <a:p>
            <a:pPr lvl="1"/>
            <a:r>
              <a:rPr lang="en-US" sz="1800" dirty="0" smtClean="0"/>
              <a:t>Each piece must be labeled.</a:t>
            </a:r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part of the message fails to make it to the destination, </a:t>
            </a:r>
            <a:r>
              <a:rPr lang="en-US" sz="1800" dirty="0" smtClean="0"/>
              <a:t>only </a:t>
            </a:r>
            <a:r>
              <a:rPr lang="en-US" sz="1800" dirty="0"/>
              <a:t>the missing </a:t>
            </a:r>
            <a:r>
              <a:rPr lang="en-US" sz="1800" dirty="0" smtClean="0"/>
              <a:t>pieces </a:t>
            </a:r>
            <a:r>
              <a:rPr lang="en-US" sz="1800" dirty="0"/>
              <a:t>need to be retransmitted.</a:t>
            </a:r>
            <a:endParaRPr lang="en-US" sz="1800" b="1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Encapsulation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Message Segmentation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9960" r="36207" b="12772"/>
          <a:stretch/>
        </p:blipFill>
        <p:spPr>
          <a:xfrm>
            <a:off x="4165617" y="977069"/>
            <a:ext cx="4820266" cy="32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540236" cy="3531318"/>
          </a:xfrm>
        </p:spPr>
        <p:txBody>
          <a:bodyPr/>
          <a:lstStyle/>
          <a:p>
            <a:r>
              <a:rPr lang="en-US" sz="1600" dirty="0"/>
              <a:t>As application data is passed down the protocol </a:t>
            </a:r>
            <a:r>
              <a:rPr lang="en-US" sz="1600" dirty="0" smtClean="0"/>
              <a:t>stack, information </a:t>
            </a:r>
            <a:r>
              <a:rPr lang="en-US" sz="1600" dirty="0"/>
              <a:t>is added at each level. This is known as the </a:t>
            </a:r>
            <a:r>
              <a:rPr lang="en-US" sz="1600" b="1" dirty="0"/>
              <a:t>encapsulation</a:t>
            </a:r>
            <a:r>
              <a:rPr lang="en-US" sz="1600" dirty="0"/>
              <a:t> process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The form that the data takes at each layer is known as a Protocol Data Unit (PDU).</a:t>
            </a:r>
          </a:p>
          <a:p>
            <a:pPr lvl="1"/>
            <a:r>
              <a:rPr lang="en-US" dirty="0"/>
              <a:t>Data - application layer PDU </a:t>
            </a:r>
            <a:endParaRPr lang="en-US" dirty="0" smtClean="0"/>
          </a:p>
          <a:p>
            <a:pPr lvl="1"/>
            <a:r>
              <a:rPr lang="en-US" dirty="0" smtClean="0"/>
              <a:t>Segment – Transport layer PDU</a:t>
            </a:r>
          </a:p>
          <a:p>
            <a:pPr lvl="1"/>
            <a:r>
              <a:rPr lang="en-US" dirty="0" smtClean="0"/>
              <a:t>Packet – Network layer PDU</a:t>
            </a:r>
          </a:p>
          <a:p>
            <a:pPr lvl="1"/>
            <a:r>
              <a:rPr lang="en-US" dirty="0" smtClean="0"/>
              <a:t>Frame – Data Link Layer PDU</a:t>
            </a:r>
          </a:p>
          <a:p>
            <a:pPr lvl="1"/>
            <a:r>
              <a:rPr lang="en-US" dirty="0" smtClean="0"/>
              <a:t>Bits – Physical Layer PDU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Encapsulation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/>
              <a:t>Protocol Data Units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43035" r="51741" b="1485"/>
          <a:stretch/>
        </p:blipFill>
        <p:spPr>
          <a:xfrm>
            <a:off x="4681896" y="504496"/>
            <a:ext cx="4303987" cy="28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4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.1 </a:t>
            </a:r>
            <a:r>
              <a:rPr lang="en-US" dirty="0"/>
              <a:t>Rules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en-US" sz="1800" dirty="0" smtClean="0"/>
              <a:t>The </a:t>
            </a:r>
            <a:r>
              <a:rPr lang="en-US" sz="1800" dirty="0"/>
              <a:t>encapsulation process works from top to </a:t>
            </a:r>
            <a:r>
              <a:rPr lang="en-US" sz="1800" dirty="0" smtClean="0"/>
              <a:t>bottom: </a:t>
            </a:r>
          </a:p>
          <a:p>
            <a:pPr lvl="1"/>
            <a:r>
              <a:rPr lang="en-US" sz="1700" dirty="0" smtClean="0"/>
              <a:t>Data is divided into segments.</a:t>
            </a:r>
          </a:p>
          <a:p>
            <a:pPr lvl="1"/>
            <a:r>
              <a:rPr lang="en-US" sz="1700" dirty="0" smtClean="0"/>
              <a:t>The TCP segment is encapsulated in the IP Packet.</a:t>
            </a:r>
          </a:p>
          <a:p>
            <a:pPr lvl="1"/>
            <a:r>
              <a:rPr lang="en-US" sz="1700" dirty="0" smtClean="0"/>
              <a:t>The IP packet is encapsulated in the Ethernet Frame.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Encapsulation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Encapsulation Example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7369" r="34984" b="28685"/>
          <a:stretch/>
        </p:blipFill>
        <p:spPr>
          <a:xfrm>
            <a:off x="4271993" y="798944"/>
            <a:ext cx="4855780" cy="27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8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en-US" sz="1800" dirty="0" smtClean="0"/>
              <a:t>The de-encapsulation </a:t>
            </a:r>
            <a:r>
              <a:rPr lang="en-US" sz="1800" dirty="0"/>
              <a:t>process works from </a:t>
            </a:r>
            <a:r>
              <a:rPr lang="en-US" sz="1800" dirty="0" smtClean="0"/>
              <a:t>bottom to top. </a:t>
            </a:r>
          </a:p>
          <a:p>
            <a:r>
              <a:rPr lang="en-US" sz="1800" dirty="0"/>
              <a:t>De-encapsulation is the process used by a receiving device to remove one or more of the protocol headers</a:t>
            </a:r>
            <a:r>
              <a:rPr lang="en-US" sz="1800" dirty="0" smtClean="0"/>
              <a:t>.</a:t>
            </a:r>
          </a:p>
          <a:p>
            <a:pPr lvl="1"/>
            <a:r>
              <a:rPr lang="en-US" sz="1700" dirty="0" smtClean="0"/>
              <a:t> </a:t>
            </a:r>
            <a:r>
              <a:rPr lang="en-US" sz="1700" dirty="0"/>
              <a:t>The data is de-encapsulated as it moves up the stack toward the end-user application. </a:t>
            </a:r>
            <a:endParaRPr lang="en-US" sz="1600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Encapsulation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De-encapsulation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34534" r="38814" b="10907"/>
          <a:stretch/>
        </p:blipFill>
        <p:spPr>
          <a:xfrm>
            <a:off x="4272224" y="798944"/>
            <a:ext cx="4635062" cy="28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9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en-US" sz="1800" dirty="0"/>
              <a:t>Network layer source and destination addresses - Responsible for delivering the IP packet from the original source to the final </a:t>
            </a:r>
            <a:r>
              <a:rPr lang="en-US" sz="1800" dirty="0" smtClean="0"/>
              <a:t>destination.</a:t>
            </a:r>
          </a:p>
          <a:p>
            <a:pPr lvl="1"/>
            <a:r>
              <a:rPr lang="en-US" sz="1600" b="1" dirty="0"/>
              <a:t>Source IP address</a:t>
            </a:r>
            <a:r>
              <a:rPr lang="en-US" sz="1600" dirty="0"/>
              <a:t> - The IP address of the sending device, the original source of the packet.</a:t>
            </a:r>
          </a:p>
          <a:p>
            <a:pPr lvl="1"/>
            <a:r>
              <a:rPr lang="en-US" sz="1600" b="1" dirty="0"/>
              <a:t>Destination IP address</a:t>
            </a:r>
            <a:r>
              <a:rPr lang="en-US" sz="1600" dirty="0"/>
              <a:t> - The IP address of the receiving device, the final destination of the packet.</a:t>
            </a:r>
          </a:p>
          <a:p>
            <a:pPr marL="261937" lvl="2" indent="0">
              <a:buNone/>
            </a:pPr>
            <a:endParaRPr lang="en-US" sz="1500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Access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Network Addresses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20122" r="34713" b="21079"/>
          <a:stretch/>
        </p:blipFill>
        <p:spPr>
          <a:xfrm>
            <a:off x="4194910" y="1066025"/>
            <a:ext cx="4647086" cy="23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4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en-US" sz="1800" dirty="0"/>
              <a:t>The purpose of the data link address is to deliver the data link frame from one network interface to another network interface on the same network</a:t>
            </a:r>
            <a:r>
              <a:rPr lang="en-US" sz="1800" dirty="0" smtClean="0"/>
              <a:t>.</a:t>
            </a:r>
          </a:p>
          <a:p>
            <a:pPr lvl="1"/>
            <a:r>
              <a:rPr lang="en-US" sz="1600" dirty="0"/>
              <a:t>As the IP packet travels from </a:t>
            </a:r>
            <a:r>
              <a:rPr lang="en-US" sz="1600" dirty="0" smtClean="0"/>
              <a:t>source to destination it is encapsulated </a:t>
            </a:r>
            <a:r>
              <a:rPr lang="en-US" sz="1600" dirty="0"/>
              <a:t>in a new data link </a:t>
            </a:r>
            <a:r>
              <a:rPr lang="en-US" sz="1600" dirty="0" smtClean="0"/>
              <a:t>frame when it is forwarded by each router.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Access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Data Link Addresses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27299" r="34587" b="16105"/>
          <a:stretch/>
        </p:blipFill>
        <p:spPr>
          <a:xfrm>
            <a:off x="4194495" y="922789"/>
            <a:ext cx="4654584" cy="23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9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59" y="798945"/>
            <a:ext cx="4447120" cy="3596886"/>
          </a:xfrm>
        </p:spPr>
        <p:txBody>
          <a:bodyPr/>
          <a:lstStyle/>
          <a:p>
            <a:r>
              <a:rPr lang="en-US" dirty="0"/>
              <a:t>The network layer addresses, or IP addresses, indicate the original source and final destination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Network portion – The left-most part of the address </a:t>
            </a:r>
            <a:r>
              <a:rPr lang="en-US" dirty="0" smtClean="0"/>
              <a:t>indicates </a:t>
            </a:r>
            <a:r>
              <a:rPr lang="en-US" dirty="0"/>
              <a:t>which network the IP address is a </a:t>
            </a:r>
            <a:r>
              <a:rPr lang="en-US" dirty="0" smtClean="0"/>
              <a:t>member of.</a:t>
            </a:r>
          </a:p>
          <a:p>
            <a:pPr lvl="1"/>
            <a:r>
              <a:rPr lang="en-US" dirty="0"/>
              <a:t>Host portion – The remaining part of the address </a:t>
            </a:r>
            <a:r>
              <a:rPr lang="en-US" dirty="0" smtClean="0"/>
              <a:t>identifies </a:t>
            </a:r>
            <a:r>
              <a:rPr lang="en-US" dirty="0"/>
              <a:t>a specific device on the </a:t>
            </a:r>
            <a:r>
              <a:rPr lang="en-US" dirty="0" smtClean="0"/>
              <a:t>network.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data link </a:t>
            </a:r>
            <a:r>
              <a:rPr lang="en-US" dirty="0" smtClean="0"/>
              <a:t>frame which uses MAC addressing, </a:t>
            </a:r>
            <a:r>
              <a:rPr lang="en-US" dirty="0"/>
              <a:t>is sent directly to the receiving device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Source MAC address - address of sending device. </a:t>
            </a:r>
          </a:p>
          <a:p>
            <a:pPr lvl="1"/>
            <a:r>
              <a:rPr lang="en-US" dirty="0" smtClean="0"/>
              <a:t>Destination MAC address – address of receiving device.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Access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Devices on the Same Network</a:t>
            </a:r>
            <a:endParaRPr lang="en-US" altLang="en-US" dirty="0" smtClean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26437" r="37431" b="4027"/>
          <a:stretch/>
        </p:blipFill>
        <p:spPr>
          <a:xfrm>
            <a:off x="4633691" y="922036"/>
            <a:ext cx="4358248" cy="29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68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59" y="798944"/>
            <a:ext cx="3499163" cy="4007947"/>
          </a:xfrm>
        </p:spPr>
        <p:txBody>
          <a:bodyPr/>
          <a:lstStyle/>
          <a:p>
            <a:r>
              <a:rPr lang="en-US" dirty="0" smtClean="0"/>
              <a:t>Sending to a remote network - </a:t>
            </a:r>
            <a:r>
              <a:rPr lang="en-US" dirty="0"/>
              <a:t>the source and destination IP addresses </a:t>
            </a:r>
            <a:r>
              <a:rPr lang="en-US" dirty="0" smtClean="0"/>
              <a:t>represent </a:t>
            </a:r>
            <a:r>
              <a:rPr lang="en-US" dirty="0"/>
              <a:t>hosts on </a:t>
            </a:r>
            <a:r>
              <a:rPr lang="en-US" dirty="0" smtClean="0"/>
              <a:t>different networks.</a:t>
            </a:r>
          </a:p>
          <a:p>
            <a:r>
              <a:rPr lang="en-US" dirty="0" smtClean="0"/>
              <a:t>The data </a:t>
            </a:r>
            <a:r>
              <a:rPr lang="en-US" dirty="0"/>
              <a:t>link frame cannot be sent directly to the </a:t>
            </a:r>
            <a:r>
              <a:rPr lang="en-US" dirty="0" smtClean="0"/>
              <a:t>remote destination host. Therefore the frame is sent to the </a:t>
            </a:r>
            <a:r>
              <a:rPr lang="en-US" dirty="0"/>
              <a:t>default </a:t>
            </a:r>
            <a:r>
              <a:rPr lang="en-US" dirty="0" smtClean="0"/>
              <a:t>gateway (nearest router interface).</a:t>
            </a:r>
          </a:p>
          <a:p>
            <a:r>
              <a:rPr lang="en-US" dirty="0" smtClean="0"/>
              <a:t>The </a:t>
            </a:r>
            <a:r>
              <a:rPr lang="en-US" dirty="0"/>
              <a:t>router removes the </a:t>
            </a:r>
            <a:r>
              <a:rPr lang="en-US" dirty="0" smtClean="0"/>
              <a:t>received Layer </a:t>
            </a:r>
            <a:r>
              <a:rPr lang="en-US" dirty="0"/>
              <a:t>2 information </a:t>
            </a:r>
            <a:r>
              <a:rPr lang="en-US" dirty="0" smtClean="0"/>
              <a:t>and </a:t>
            </a:r>
            <a:r>
              <a:rPr lang="en-US" dirty="0"/>
              <a:t>adds new data link information before forwarding out </a:t>
            </a:r>
            <a:r>
              <a:rPr lang="en-US" dirty="0" smtClean="0"/>
              <a:t>the exit interface.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Data Access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it-IT" dirty="0" smtClean="0"/>
              <a:t>Devices on a Remote Network</a:t>
            </a:r>
            <a:endParaRPr lang="en-US" altLang="en-US" dirty="0" smtClean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26826" r="36583" b="2515"/>
          <a:stretch/>
        </p:blipFill>
        <p:spPr>
          <a:xfrm>
            <a:off x="3800212" y="907006"/>
            <a:ext cx="5150841" cy="33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9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 smtClean="0"/>
              <a:t>3.4 Chapter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Conclusion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dirty="0"/>
              <a:t>Chapter 3: Network Protocols and Communications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Explain how rules facilitate communication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Explain the role of protocols and standards organizations in facilitating interoperability in network communications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Explain how devices on a LAN access resources in a small to medium-sized business network.</a:t>
            </a:r>
          </a:p>
        </p:txBody>
      </p:sp>
    </p:spTree>
    <p:extLst>
      <p:ext uri="{BB962C8B-B14F-4D97-AF65-F5344CB8AC3E}">
        <p14:creationId xmlns:p14="http://schemas.microsoft.com/office/powerpoint/2010/main" val="3045407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communication methods have three elements in </a:t>
            </a:r>
            <a:r>
              <a:rPr lang="en-US" dirty="0" smtClean="0"/>
              <a:t>common:</a:t>
            </a:r>
          </a:p>
          <a:p>
            <a:pPr lvl="1"/>
            <a:r>
              <a:rPr lang="en-US" altLang="ja-JP" dirty="0" smtClean="0"/>
              <a:t>Source or sender</a:t>
            </a:r>
          </a:p>
          <a:p>
            <a:pPr lvl="1"/>
            <a:r>
              <a:rPr lang="en-US" altLang="ja-JP" dirty="0" smtClean="0"/>
              <a:t>Destination or receiver</a:t>
            </a:r>
          </a:p>
          <a:p>
            <a:pPr lvl="1"/>
            <a:r>
              <a:rPr lang="en-US" altLang="ja-JP" dirty="0" smtClean="0"/>
              <a:t>Channel or media</a:t>
            </a:r>
          </a:p>
          <a:p>
            <a:r>
              <a:rPr lang="en-US" dirty="0" smtClean="0"/>
              <a:t>Rules </a:t>
            </a:r>
            <a:r>
              <a:rPr lang="en-US" dirty="0"/>
              <a:t>or protocols govern all methods of </a:t>
            </a:r>
            <a:r>
              <a:rPr lang="en-US" dirty="0" smtClean="0"/>
              <a:t>communication.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Communication Fundamentals</a:t>
            </a:r>
          </a:p>
        </p:txBody>
      </p:sp>
      <p:pic>
        <p:nvPicPr>
          <p:cNvPr id="6" name="Picture 5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18113" r="36165" b="5655"/>
          <a:stretch/>
        </p:blipFill>
        <p:spPr>
          <a:xfrm>
            <a:off x="594852" y="2570796"/>
            <a:ext cx="2960764" cy="1927054"/>
          </a:xfrm>
          <a:prstGeom prst="rect">
            <a:avLst/>
          </a:prstGeom>
        </p:spPr>
      </p:pic>
      <p:pic>
        <p:nvPicPr>
          <p:cNvPr id="7" name="Picture 6" descr="Introduction to Networks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7" r="37586" b="3121"/>
          <a:stretch/>
        </p:blipFill>
        <p:spPr>
          <a:xfrm>
            <a:off x="4960886" y="2570796"/>
            <a:ext cx="2984937" cy="178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 </a:t>
            </a:r>
            <a:r>
              <a:rPr lang="en-US" dirty="0"/>
              <a:t>are necessary for effective </a:t>
            </a:r>
            <a:r>
              <a:rPr lang="en-US" dirty="0" smtClean="0"/>
              <a:t>communication and include:</a:t>
            </a:r>
          </a:p>
          <a:p>
            <a:pPr lvl="1"/>
            <a:r>
              <a:rPr lang="en-US" dirty="0"/>
              <a:t>An identified sender and receiver</a:t>
            </a:r>
          </a:p>
          <a:p>
            <a:pPr lvl="1"/>
            <a:r>
              <a:rPr lang="en-US" dirty="0"/>
              <a:t>Common language and grammar</a:t>
            </a:r>
          </a:p>
          <a:p>
            <a:pPr lvl="1"/>
            <a:r>
              <a:rPr lang="en-US" dirty="0"/>
              <a:t>Speed and timing of delivery</a:t>
            </a:r>
          </a:p>
          <a:p>
            <a:pPr lvl="1"/>
            <a:r>
              <a:rPr lang="en-US" dirty="0"/>
              <a:t>Confirmation or acknowledgment requirements </a:t>
            </a:r>
            <a:endParaRPr lang="en-US" dirty="0" smtClean="0"/>
          </a:p>
          <a:p>
            <a:r>
              <a:rPr lang="en-US" dirty="0" smtClean="0"/>
              <a:t>Protocols used </a:t>
            </a:r>
            <a:r>
              <a:rPr lang="en-US" dirty="0"/>
              <a:t>in network </a:t>
            </a:r>
            <a:r>
              <a:rPr lang="en-US" dirty="0" smtClean="0"/>
              <a:t>communications also define:</a:t>
            </a:r>
          </a:p>
          <a:p>
            <a:pPr lvl="1"/>
            <a:r>
              <a:rPr lang="en-US" dirty="0" smtClean="0"/>
              <a:t>Message encoding</a:t>
            </a:r>
          </a:p>
          <a:p>
            <a:pPr lvl="1"/>
            <a:r>
              <a:rPr lang="en-US" dirty="0" smtClean="0"/>
              <a:t>Message delivery options</a:t>
            </a:r>
          </a:p>
          <a:p>
            <a:pPr lvl="1"/>
            <a:r>
              <a:rPr lang="en-US" dirty="0" smtClean="0"/>
              <a:t>Message Formatting and Encapsulation</a:t>
            </a:r>
          </a:p>
          <a:p>
            <a:pPr lvl="1"/>
            <a:r>
              <a:rPr lang="en-US" dirty="0" smtClean="0"/>
              <a:t>Message Timing </a:t>
            </a:r>
          </a:p>
          <a:p>
            <a:pPr lvl="1"/>
            <a:r>
              <a:rPr lang="en-US" dirty="0" smtClean="0"/>
              <a:t>Message Size</a:t>
            </a:r>
          </a:p>
          <a:p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Rule Establishment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t="18092" r="36896" b="10797"/>
          <a:stretch/>
        </p:blipFill>
        <p:spPr>
          <a:xfrm>
            <a:off x="5228897" y="1186781"/>
            <a:ext cx="3768454" cy="33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14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694972" cy="3951081"/>
          </a:xfrm>
        </p:spPr>
        <p:txBody>
          <a:bodyPr/>
          <a:lstStyle/>
          <a:p>
            <a:r>
              <a:rPr lang="en-US" sz="2000" dirty="0"/>
              <a:t>Encoding between hosts must be in </a:t>
            </a:r>
            <a:r>
              <a:rPr lang="en-US" sz="2000" dirty="0" smtClean="0"/>
              <a:t>appropriate </a:t>
            </a:r>
            <a:r>
              <a:rPr lang="en-US" sz="2000" dirty="0"/>
              <a:t>format for the medium. </a:t>
            </a:r>
            <a:endParaRPr lang="en-US" sz="2000" dirty="0" smtClean="0"/>
          </a:p>
          <a:p>
            <a:r>
              <a:rPr lang="en-US" sz="2000" dirty="0" smtClean="0"/>
              <a:t>Messages are </a:t>
            </a:r>
            <a:r>
              <a:rPr lang="en-US" sz="2000" dirty="0"/>
              <a:t>first converted into bits by the sending host. </a:t>
            </a:r>
            <a:endParaRPr lang="en-US" sz="2000" dirty="0" smtClean="0"/>
          </a:p>
          <a:p>
            <a:r>
              <a:rPr lang="en-US" sz="2000" dirty="0" smtClean="0"/>
              <a:t>Each </a:t>
            </a:r>
            <a:r>
              <a:rPr lang="en-US" sz="2000" dirty="0"/>
              <a:t>bit is encoded into a pattern of sounds, light waves, or electrical impulses depending on the network </a:t>
            </a:r>
            <a:r>
              <a:rPr lang="en-US" sz="2000" dirty="0" smtClean="0"/>
              <a:t>media</a:t>
            </a:r>
          </a:p>
          <a:p>
            <a:r>
              <a:rPr lang="en-US" sz="2000" dirty="0"/>
              <a:t>The destination host receives and decodes the signals in order to interpret the message.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Message Encoding</a:t>
            </a:r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20558" r="35752" b="16679"/>
          <a:stretch/>
        </p:blipFill>
        <p:spPr>
          <a:xfrm>
            <a:off x="4750025" y="1252279"/>
            <a:ext cx="4144585" cy="230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5083391" cy="3975357"/>
          </a:xfrm>
        </p:spPr>
        <p:txBody>
          <a:bodyPr/>
          <a:lstStyle/>
          <a:p>
            <a:r>
              <a:rPr lang="en-US" sz="2000" dirty="0" smtClean="0"/>
              <a:t>There is an agreed format for letters and addressing letters which is required for proper delivery.</a:t>
            </a:r>
          </a:p>
          <a:p>
            <a:r>
              <a:rPr lang="en-US" sz="2000" dirty="0" smtClean="0"/>
              <a:t>Putting the letter into the addressed envelope is called encapsulation.</a:t>
            </a:r>
          </a:p>
          <a:p>
            <a:r>
              <a:rPr lang="en-US" sz="2000" dirty="0"/>
              <a:t>Each computer message is encapsulated in a specific format, called a frame, before it is sent over the </a:t>
            </a:r>
            <a:r>
              <a:rPr lang="en-US" sz="2000" dirty="0" smtClean="0"/>
              <a:t>network.</a:t>
            </a:r>
          </a:p>
          <a:p>
            <a:r>
              <a:rPr lang="en-US" sz="2000" dirty="0"/>
              <a:t>A frame acts like an </a:t>
            </a:r>
            <a:r>
              <a:rPr lang="en-US" sz="2000" dirty="0" smtClean="0"/>
              <a:t>envelope providing destination address and source address.</a:t>
            </a:r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Message Formatting and Encapsulation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27532" r="50371" b="37747"/>
          <a:stretch/>
        </p:blipFill>
        <p:spPr>
          <a:xfrm>
            <a:off x="5606370" y="928599"/>
            <a:ext cx="2710758" cy="1634962"/>
          </a:xfrm>
          <a:prstGeom prst="rect">
            <a:avLst/>
          </a:prstGeom>
        </p:spPr>
      </p:pic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23679" r="42920" b="57422"/>
          <a:stretch/>
        </p:blipFill>
        <p:spPr>
          <a:xfrm>
            <a:off x="5039341" y="3180170"/>
            <a:ext cx="3924637" cy="8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27880" y="734208"/>
            <a:ext cx="5560821" cy="3975357"/>
          </a:xfrm>
        </p:spPr>
        <p:txBody>
          <a:bodyPr/>
          <a:lstStyle/>
          <a:p>
            <a:r>
              <a:rPr lang="en-US" sz="2000" dirty="0" smtClean="0"/>
              <a:t>Humans break long messages into </a:t>
            </a:r>
            <a:r>
              <a:rPr lang="en-US" sz="2000" dirty="0"/>
              <a:t>smaller parts </a:t>
            </a:r>
            <a:r>
              <a:rPr lang="en-US" sz="2000" dirty="0" smtClean="0"/>
              <a:t>or sentences.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ong messages must also be broken into smaller pieces to travel across a network.</a:t>
            </a:r>
          </a:p>
          <a:p>
            <a:pPr lvl="1"/>
            <a:r>
              <a:rPr lang="en-US" sz="1900" dirty="0" smtClean="0"/>
              <a:t>Each piece is sent </a:t>
            </a:r>
            <a:r>
              <a:rPr lang="en-US" sz="1900" dirty="0"/>
              <a:t>in </a:t>
            </a:r>
            <a:r>
              <a:rPr lang="en-US" sz="1900" dirty="0" smtClean="0"/>
              <a:t>a separate frame. </a:t>
            </a:r>
          </a:p>
          <a:p>
            <a:pPr lvl="1"/>
            <a:r>
              <a:rPr lang="en-US" sz="1900" dirty="0" smtClean="0"/>
              <a:t>Each </a:t>
            </a:r>
            <a:r>
              <a:rPr lang="en-US" sz="1900" dirty="0"/>
              <a:t>frame </a:t>
            </a:r>
            <a:r>
              <a:rPr lang="en-US" sz="1900" dirty="0" smtClean="0"/>
              <a:t>has its </a:t>
            </a:r>
            <a:r>
              <a:rPr lang="en-US" sz="1900" dirty="0"/>
              <a:t>own addressing </a:t>
            </a:r>
            <a:r>
              <a:rPr lang="en-US" sz="1900" dirty="0" smtClean="0"/>
              <a:t>information.</a:t>
            </a:r>
          </a:p>
          <a:p>
            <a:pPr lvl="1"/>
            <a:r>
              <a:rPr lang="en-US" sz="1900" dirty="0" smtClean="0"/>
              <a:t>A receiving host will reconstruct multiple frames into the original message.</a:t>
            </a:r>
            <a:endParaRPr lang="en-US" sz="19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Message Size</a:t>
            </a:r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29400" r="47080" b="28815"/>
          <a:stretch/>
        </p:blipFill>
        <p:spPr>
          <a:xfrm>
            <a:off x="5235353" y="1174820"/>
            <a:ext cx="3568782" cy="21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9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6030159" cy="3959173"/>
          </a:xfrm>
        </p:spPr>
        <p:txBody>
          <a:bodyPr/>
          <a:lstStyle/>
          <a:p>
            <a:r>
              <a:rPr lang="en-US" sz="2000" dirty="0"/>
              <a:t>Access </a:t>
            </a:r>
            <a:r>
              <a:rPr lang="en-US" sz="2000" dirty="0" smtClean="0"/>
              <a:t>Method</a:t>
            </a:r>
          </a:p>
          <a:p>
            <a:pPr lvl="1"/>
            <a:r>
              <a:rPr lang="en-US" sz="1600" dirty="0"/>
              <a:t>Hosts on a network </a:t>
            </a:r>
            <a:r>
              <a:rPr lang="en-US" sz="1600" dirty="0" smtClean="0"/>
              <a:t>need to </a:t>
            </a:r>
            <a:r>
              <a:rPr lang="en-US" sz="1600" dirty="0"/>
              <a:t>know when to begin sending messages and how to respond when collisions occur</a:t>
            </a:r>
            <a:r>
              <a:rPr lang="en-US" sz="1600" dirty="0" smtClean="0"/>
              <a:t>.</a:t>
            </a:r>
          </a:p>
          <a:p>
            <a:r>
              <a:rPr lang="en-US" sz="2000" dirty="0"/>
              <a:t>Flow </a:t>
            </a:r>
            <a:r>
              <a:rPr lang="en-US" sz="2000" dirty="0" smtClean="0"/>
              <a:t>Control</a:t>
            </a:r>
          </a:p>
          <a:p>
            <a:pPr lvl="1"/>
            <a:r>
              <a:rPr lang="en-US" sz="1600" dirty="0" smtClean="0"/>
              <a:t>Source </a:t>
            </a:r>
            <a:r>
              <a:rPr lang="en-US" sz="1600" dirty="0"/>
              <a:t>and destination hosts use flow control </a:t>
            </a:r>
            <a:r>
              <a:rPr lang="en-US" sz="1600" dirty="0" smtClean="0"/>
              <a:t>to </a:t>
            </a:r>
            <a:r>
              <a:rPr lang="en-US" sz="1600" dirty="0"/>
              <a:t>negotiate correct timing </a:t>
            </a:r>
            <a:r>
              <a:rPr lang="en-US" sz="1600" dirty="0" smtClean="0"/>
              <a:t>to avoid overwhelming the destination and ensure information is received.</a:t>
            </a:r>
          </a:p>
          <a:p>
            <a:r>
              <a:rPr lang="en-US" sz="1900" dirty="0" smtClean="0"/>
              <a:t>Response Timeout</a:t>
            </a:r>
          </a:p>
          <a:p>
            <a:pPr lvl="1"/>
            <a:r>
              <a:rPr lang="en-US" sz="1600" dirty="0"/>
              <a:t>Hosts on the network </a:t>
            </a:r>
            <a:r>
              <a:rPr lang="en-US" sz="1600" dirty="0" smtClean="0"/>
              <a:t>have </a:t>
            </a:r>
            <a:r>
              <a:rPr lang="en-US" sz="1600" dirty="0"/>
              <a:t>rules that specify how long to wait for responses and what action to take if a response timeout occurs.</a:t>
            </a:r>
            <a:endParaRPr lang="en-US" sz="1600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The Rules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Message Timing</a:t>
            </a:r>
          </a:p>
        </p:txBody>
      </p:sp>
      <p:pic>
        <p:nvPicPr>
          <p:cNvPr id="6" name="Picture 5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23902" r="47926" b="26235"/>
          <a:stretch/>
        </p:blipFill>
        <p:spPr>
          <a:xfrm>
            <a:off x="5947648" y="1335186"/>
            <a:ext cx="2969776" cy="20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7738</TotalTime>
  <Words>2570</Words>
  <Application>Microsoft Office PowerPoint</Application>
  <PresentationFormat>On-screen Show (16:9)</PresentationFormat>
  <Paragraphs>329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Theme</vt:lpstr>
      <vt:lpstr>Chapter 3: Network Protocols and Communication</vt:lpstr>
      <vt:lpstr>Chapter 3 - Sections &amp; Objectives</vt:lpstr>
      <vt:lpstr>3.1 Rules of Communication</vt:lpstr>
      <vt:lpstr>The Rules Communication Fundamentals</vt:lpstr>
      <vt:lpstr>The Rules Rule Establishment</vt:lpstr>
      <vt:lpstr>The Rules Message Encoding</vt:lpstr>
      <vt:lpstr>The Rules Message Formatting and Encapsulation</vt:lpstr>
      <vt:lpstr>The Rules Message Size</vt:lpstr>
      <vt:lpstr>The Rules Message Timing</vt:lpstr>
      <vt:lpstr>The Rules Message Delivery Options</vt:lpstr>
      <vt:lpstr>3.2 Network Protocols and Standards</vt:lpstr>
      <vt:lpstr>Protocols Rules that Govern Communications</vt:lpstr>
      <vt:lpstr>Protocols Network Protocols</vt:lpstr>
      <vt:lpstr>Protocols Protocol Interaction</vt:lpstr>
      <vt:lpstr>Protocol Suites Protocol Suites and Industry Standards</vt:lpstr>
      <vt:lpstr>Protocol Suites Development of TCP/IP</vt:lpstr>
      <vt:lpstr>Protocol Suites TCP/IP Protocol Suite</vt:lpstr>
      <vt:lpstr>Protocol Suites TCP/IP Communication Process</vt:lpstr>
      <vt:lpstr>Protocol Suites TCP/IP Communication Process (Cont.)</vt:lpstr>
      <vt:lpstr>Standards Organizations Open Standards</vt:lpstr>
      <vt:lpstr>Standards Organizations Internet Standards</vt:lpstr>
      <vt:lpstr>Standards Organizations Electronics and Communications Standard Organizations</vt:lpstr>
      <vt:lpstr>Reference Models The Benefits of Using a Layered Model</vt:lpstr>
      <vt:lpstr>Reference Models The OSI Reference Model</vt:lpstr>
      <vt:lpstr>Reference Models The TCP/IP Protocol Model</vt:lpstr>
      <vt:lpstr>Reference Models OSI Model and TCP/IP Model Comparison</vt:lpstr>
      <vt:lpstr>3.3 Data Transfer in the Network</vt:lpstr>
      <vt:lpstr>Data Encapsulation Message Segmentation</vt:lpstr>
      <vt:lpstr>Data Encapsulation Protocol Data Units</vt:lpstr>
      <vt:lpstr>Data Encapsulation Encapsulation Example</vt:lpstr>
      <vt:lpstr>Data Encapsulation De-encapsulation</vt:lpstr>
      <vt:lpstr>Data Access Network Addresses</vt:lpstr>
      <vt:lpstr>Data Access Data Link Addresses</vt:lpstr>
      <vt:lpstr>Data Access Devices on the Same Network</vt:lpstr>
      <vt:lpstr>Data Access Devices on a Remote Network</vt:lpstr>
      <vt:lpstr>3.4 Chapter Summary</vt:lpstr>
      <vt:lpstr>Conclusion Chapter 3: Network Protocols and Communications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Tanka</cp:lastModifiedBy>
  <cp:revision>426</cp:revision>
  <dcterms:created xsi:type="dcterms:W3CDTF">2016-08-22T22:27:36Z</dcterms:created>
  <dcterms:modified xsi:type="dcterms:W3CDTF">2018-07-30T17:46:06Z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