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3"/>
  </p:notesMasterIdLst>
  <p:sldIdLst>
    <p:sldId id="758" r:id="rId2"/>
    <p:sldId id="760" r:id="rId3"/>
    <p:sldId id="833" r:id="rId4"/>
    <p:sldId id="759" r:id="rId5"/>
    <p:sldId id="834" r:id="rId6"/>
    <p:sldId id="835" r:id="rId7"/>
    <p:sldId id="836" r:id="rId8"/>
    <p:sldId id="837" r:id="rId9"/>
    <p:sldId id="838" r:id="rId10"/>
    <p:sldId id="839" r:id="rId11"/>
    <p:sldId id="840" r:id="rId12"/>
    <p:sldId id="841" r:id="rId13"/>
    <p:sldId id="843" r:id="rId14"/>
    <p:sldId id="842" r:id="rId15"/>
    <p:sldId id="844" r:id="rId16"/>
    <p:sldId id="845" r:id="rId17"/>
    <p:sldId id="847" r:id="rId18"/>
    <p:sldId id="846" r:id="rId19"/>
    <p:sldId id="848" r:id="rId20"/>
    <p:sldId id="849" r:id="rId21"/>
    <p:sldId id="850" r:id="rId22"/>
    <p:sldId id="851" r:id="rId23"/>
    <p:sldId id="852" r:id="rId24"/>
    <p:sldId id="853" r:id="rId25"/>
    <p:sldId id="854" r:id="rId26"/>
    <p:sldId id="855" r:id="rId27"/>
    <p:sldId id="857" r:id="rId28"/>
    <p:sldId id="858" r:id="rId29"/>
    <p:sldId id="859" r:id="rId30"/>
    <p:sldId id="860" r:id="rId31"/>
    <p:sldId id="861" r:id="rId32"/>
    <p:sldId id="862" r:id="rId33"/>
    <p:sldId id="863" r:id="rId34"/>
    <p:sldId id="864" r:id="rId35"/>
    <p:sldId id="882" r:id="rId36"/>
    <p:sldId id="865" r:id="rId37"/>
    <p:sldId id="866" r:id="rId38"/>
    <p:sldId id="867" r:id="rId39"/>
    <p:sldId id="868" r:id="rId40"/>
    <p:sldId id="869" r:id="rId41"/>
    <p:sldId id="872" r:id="rId42"/>
    <p:sldId id="875" r:id="rId43"/>
    <p:sldId id="876" r:id="rId44"/>
    <p:sldId id="877" r:id="rId45"/>
    <p:sldId id="878" r:id="rId46"/>
    <p:sldId id="880" r:id="rId47"/>
    <p:sldId id="881" r:id="rId48"/>
    <p:sldId id="883" r:id="rId49"/>
    <p:sldId id="884" r:id="rId50"/>
    <p:sldId id="885" r:id="rId51"/>
    <p:sldId id="886" r:id="rId52"/>
    <p:sldId id="887" r:id="rId53"/>
    <p:sldId id="888" r:id="rId54"/>
    <p:sldId id="889" r:id="rId55"/>
    <p:sldId id="890" r:id="rId56"/>
    <p:sldId id="891" r:id="rId57"/>
    <p:sldId id="892" r:id="rId58"/>
    <p:sldId id="895" r:id="rId59"/>
    <p:sldId id="765" r:id="rId60"/>
    <p:sldId id="766" r:id="rId61"/>
    <p:sldId id="291" r:id="rId6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1" autoAdjust="0"/>
    <p:restoredTop sz="81065" autoAdjust="0"/>
  </p:normalViewPr>
  <p:slideViewPr>
    <p:cSldViewPr snapToGrid="0" showGuides="1">
      <p:cViewPr varScale="1">
        <p:scale>
          <a:sx n="125" d="100"/>
          <a:sy n="125" d="100"/>
        </p:scale>
        <p:origin x="-1326" y="-96"/>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7/30/2018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11.1.2.1 – Common</a:t>
            </a:r>
            <a:r>
              <a:rPr lang="en-US" baseline="0" dirty="0" smtClean="0"/>
              <a:t> Applications</a:t>
            </a:r>
            <a:endParaRPr lang="en-US" altLang="en-US" dirty="0" smtClean="0"/>
          </a:p>
        </p:txBody>
      </p:sp>
    </p:spTree>
    <p:extLst>
      <p:ext uri="{BB962C8B-B14F-4D97-AF65-F5344CB8AC3E}">
        <p14:creationId xmlns:p14="http://schemas.microsoft.com/office/powerpoint/2010/main" val="299592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11.1.2.2 – Common Protocols</a:t>
            </a:r>
            <a:endParaRPr lang="en-US" altLang="en-US" dirty="0" smtClean="0"/>
          </a:p>
        </p:txBody>
      </p:sp>
    </p:spTree>
    <p:extLst>
      <p:ext uri="{BB962C8B-B14F-4D97-AF65-F5344CB8AC3E}">
        <p14:creationId xmlns:p14="http://schemas.microsoft.com/office/powerpoint/2010/main" val="94931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11.1.2.3 – Voice and Video Applications</a:t>
            </a:r>
            <a:endParaRPr lang="en-US" altLang="en-US" dirty="0" smtClean="0"/>
          </a:p>
        </p:txBody>
      </p:sp>
    </p:spTree>
    <p:extLst>
      <p:ext uri="{BB962C8B-B14F-4D97-AF65-F5344CB8AC3E}">
        <p14:creationId xmlns:p14="http://schemas.microsoft.com/office/powerpoint/2010/main" val="339493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11.1.2 – </a:t>
            </a:r>
            <a:r>
              <a:rPr lang="en-US" baseline="0" dirty="0" smtClean="0"/>
              <a:t>Small Network Applications and Protocols</a:t>
            </a:r>
            <a:endParaRPr lang="en-US" dirty="0" smtClean="0"/>
          </a:p>
          <a:p>
            <a:r>
              <a:rPr lang="en-US" dirty="0" smtClean="0"/>
              <a:t>11.1.2.3 – Voice and Video Applications</a:t>
            </a:r>
            <a:endParaRPr lang="en-US" altLang="en-US" dirty="0" smtClean="0"/>
          </a:p>
        </p:txBody>
      </p:sp>
    </p:spTree>
    <p:extLst>
      <p:ext uri="{BB962C8B-B14F-4D97-AF65-F5344CB8AC3E}">
        <p14:creationId xmlns:p14="http://schemas.microsoft.com/office/powerpoint/2010/main" val="2308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11.1.3.1 – Small</a:t>
            </a:r>
            <a:r>
              <a:rPr lang="en-US" baseline="0" dirty="0" smtClean="0"/>
              <a:t> Network Growth</a:t>
            </a:r>
            <a:endParaRPr lang="en-US" altLang="en-US" dirty="0" smtClean="0"/>
          </a:p>
        </p:txBody>
      </p:sp>
    </p:spTree>
    <p:extLst>
      <p:ext uri="{BB962C8B-B14F-4D97-AF65-F5344CB8AC3E}">
        <p14:creationId xmlns:p14="http://schemas.microsoft.com/office/powerpoint/2010/main" val="40137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11.1.3.2 – Protocol Analysis</a:t>
            </a:r>
            <a:endParaRPr lang="en-US" altLang="en-US" dirty="0" smtClean="0"/>
          </a:p>
        </p:txBody>
      </p:sp>
    </p:spTree>
    <p:extLst>
      <p:ext uri="{BB962C8B-B14F-4D97-AF65-F5344CB8AC3E}">
        <p14:creationId xmlns:p14="http://schemas.microsoft.com/office/powerpoint/2010/main" val="231923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11.1.3 – </a:t>
            </a:r>
            <a:r>
              <a:rPr lang="en-US" baseline="0" dirty="0" smtClean="0"/>
              <a:t>Scale to Larger Networks</a:t>
            </a:r>
            <a:endParaRPr lang="en-US" dirty="0" smtClean="0"/>
          </a:p>
          <a:p>
            <a:r>
              <a:rPr lang="en-US" dirty="0" smtClean="0"/>
              <a:t>11.1.3.3 – Employee Network Utilization</a:t>
            </a:r>
            <a:endParaRPr lang="en-US" altLang="en-US" dirty="0" smtClean="0"/>
          </a:p>
        </p:txBody>
      </p:sp>
    </p:spTree>
    <p:extLst>
      <p:ext uri="{BB962C8B-B14F-4D97-AF65-F5344CB8AC3E}">
        <p14:creationId xmlns:p14="http://schemas.microsoft.com/office/powerpoint/2010/main" val="158179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11.2 – Network Security</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357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11.2.1.1 – Types of Threats</a:t>
            </a:r>
            <a:endParaRPr lang="en-US" altLang="en-US" dirty="0" smtClean="0"/>
          </a:p>
        </p:txBody>
      </p:sp>
    </p:spTree>
    <p:extLst>
      <p:ext uri="{BB962C8B-B14F-4D97-AF65-F5344CB8AC3E}">
        <p14:creationId xmlns:p14="http://schemas.microsoft.com/office/powerpoint/2010/main" val="2542456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19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11.2.1.1 – Types of Threats</a:t>
            </a:r>
            <a:endParaRPr lang="en-US" altLang="en-US" dirty="0" smtClean="0"/>
          </a:p>
        </p:txBody>
      </p:sp>
    </p:spTree>
    <p:extLst>
      <p:ext uri="{BB962C8B-B14F-4D97-AF65-F5344CB8AC3E}">
        <p14:creationId xmlns:p14="http://schemas.microsoft.com/office/powerpoint/2010/main" val="111919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11.2.1.2 – Physical Security</a:t>
            </a:r>
            <a:endParaRPr lang="en-US" altLang="en-US" dirty="0" smtClean="0"/>
          </a:p>
        </p:txBody>
      </p:sp>
    </p:spTree>
    <p:extLst>
      <p:ext uri="{BB962C8B-B14F-4D97-AF65-F5344CB8AC3E}">
        <p14:creationId xmlns:p14="http://schemas.microsoft.com/office/powerpoint/2010/main" val="3411491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11.2.1 – </a:t>
            </a:r>
            <a:r>
              <a:rPr lang="en-US" baseline="0" dirty="0" smtClean="0"/>
              <a:t>Security Threats and Vulnerabilities</a:t>
            </a:r>
            <a:endParaRPr lang="en-US" dirty="0" smtClean="0"/>
          </a:p>
          <a:p>
            <a:r>
              <a:rPr lang="en-US" dirty="0" smtClean="0"/>
              <a:t>11.2.1.3 – Types of Vulnerabilities</a:t>
            </a:r>
            <a:endParaRPr lang="en-US" altLang="en-US" dirty="0" smtClean="0"/>
          </a:p>
        </p:txBody>
      </p:sp>
    </p:spTree>
    <p:extLst>
      <p:ext uri="{BB962C8B-B14F-4D97-AF65-F5344CB8AC3E}">
        <p14:creationId xmlns:p14="http://schemas.microsoft.com/office/powerpoint/2010/main" val="428488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11.2.2.1 – Types</a:t>
            </a:r>
            <a:r>
              <a:rPr lang="en-US" baseline="0" dirty="0" smtClean="0"/>
              <a:t> of Malware</a:t>
            </a:r>
            <a:endParaRPr lang="en-US" altLang="en-US" dirty="0" smtClean="0"/>
          </a:p>
        </p:txBody>
      </p:sp>
    </p:spTree>
    <p:extLst>
      <p:ext uri="{BB962C8B-B14F-4D97-AF65-F5344CB8AC3E}">
        <p14:creationId xmlns:p14="http://schemas.microsoft.com/office/powerpoint/2010/main" val="829417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11.2.2.2</a:t>
            </a:r>
            <a:r>
              <a:rPr lang="en-US" baseline="0" dirty="0" smtClean="0"/>
              <a:t> – Reconnaissance Attacks</a:t>
            </a:r>
            <a:endParaRPr lang="en-US" altLang="en-US" dirty="0" smtClean="0"/>
          </a:p>
        </p:txBody>
      </p:sp>
    </p:spTree>
    <p:extLst>
      <p:ext uri="{BB962C8B-B14F-4D97-AF65-F5344CB8AC3E}">
        <p14:creationId xmlns:p14="http://schemas.microsoft.com/office/powerpoint/2010/main" val="4015765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dirty="0" smtClean="0"/>
              <a:t>11.2.2.3</a:t>
            </a:r>
            <a:r>
              <a:rPr lang="en-US" baseline="0" dirty="0" smtClean="0"/>
              <a:t> – Access Attacks</a:t>
            </a:r>
            <a:endParaRPr lang="en-US" altLang="en-US" dirty="0" smtClean="0"/>
          </a:p>
        </p:txBody>
      </p:sp>
    </p:spTree>
    <p:extLst>
      <p:ext uri="{BB962C8B-B14F-4D97-AF65-F5344CB8AC3E}">
        <p14:creationId xmlns:p14="http://schemas.microsoft.com/office/powerpoint/2010/main" val="2666624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smtClean="0"/>
              <a:t>11.2.2.4</a:t>
            </a:r>
            <a:r>
              <a:rPr lang="en-US" baseline="0" smtClean="0"/>
              <a:t> </a:t>
            </a:r>
            <a:r>
              <a:rPr lang="en-US" baseline="0" dirty="0" smtClean="0"/>
              <a:t>– Denial </a:t>
            </a:r>
            <a:r>
              <a:rPr lang="en-US" baseline="0" smtClean="0"/>
              <a:t>of Service Attacks</a:t>
            </a:r>
            <a:endParaRPr lang="en-US" altLang="en-US" dirty="0" smtClean="0"/>
          </a:p>
        </p:txBody>
      </p:sp>
    </p:spTree>
    <p:extLst>
      <p:ext uri="{BB962C8B-B14F-4D97-AF65-F5344CB8AC3E}">
        <p14:creationId xmlns:p14="http://schemas.microsoft.com/office/powerpoint/2010/main" val="242103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11.2.2 – </a:t>
            </a:r>
            <a:r>
              <a:rPr lang="en-US" baseline="0" dirty="0" smtClean="0"/>
              <a:t>Network Attacks</a:t>
            </a:r>
            <a:endParaRPr lang="en-US" dirty="0" smtClean="0"/>
          </a:p>
          <a:p>
            <a:r>
              <a:rPr lang="en-US" smtClean="0"/>
              <a:t>11.2.2.4</a:t>
            </a:r>
            <a:r>
              <a:rPr lang="en-US" baseline="0" smtClean="0"/>
              <a:t> </a:t>
            </a:r>
            <a:r>
              <a:rPr lang="en-US" baseline="0" dirty="0" smtClean="0"/>
              <a:t>– Denial </a:t>
            </a:r>
            <a:r>
              <a:rPr lang="en-US" baseline="0" smtClean="0"/>
              <a:t>of Service Attacks</a:t>
            </a:r>
            <a:endParaRPr lang="en-US" altLang="en-US" dirty="0" smtClean="0"/>
          </a:p>
        </p:txBody>
      </p:sp>
    </p:spTree>
    <p:extLst>
      <p:ext uri="{BB962C8B-B14F-4D97-AF65-F5344CB8AC3E}">
        <p14:creationId xmlns:p14="http://schemas.microsoft.com/office/powerpoint/2010/main" val="1256705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11.2.3.1</a:t>
            </a:r>
            <a:r>
              <a:rPr lang="en-US" baseline="0" dirty="0" smtClean="0"/>
              <a:t> – Backup, Upgrade, Update, and Patch</a:t>
            </a:r>
            <a:endParaRPr lang="en-US" altLang="en-US" dirty="0" smtClean="0"/>
          </a:p>
        </p:txBody>
      </p:sp>
    </p:spTree>
    <p:extLst>
      <p:ext uri="{BB962C8B-B14F-4D97-AF65-F5344CB8AC3E}">
        <p14:creationId xmlns:p14="http://schemas.microsoft.com/office/powerpoint/2010/main" val="2769114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11.2.3.2</a:t>
            </a:r>
            <a:r>
              <a:rPr lang="en-US" baseline="0" dirty="0" smtClean="0"/>
              <a:t> – Authentication, Authorization, and Accounting</a:t>
            </a:r>
            <a:endParaRPr lang="en-US" altLang="en-US" dirty="0" smtClean="0"/>
          </a:p>
        </p:txBody>
      </p:sp>
    </p:spTree>
    <p:extLst>
      <p:ext uri="{BB962C8B-B14F-4D97-AF65-F5344CB8AC3E}">
        <p14:creationId xmlns:p14="http://schemas.microsoft.com/office/powerpoint/2010/main" val="3256781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29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11.2.3.3</a:t>
            </a:r>
            <a:r>
              <a:rPr lang="en-US" baseline="0" dirty="0" smtClean="0"/>
              <a:t> – Firewalls</a:t>
            </a:r>
            <a:endParaRPr lang="en-US" altLang="en-US" dirty="0" smtClean="0"/>
          </a:p>
        </p:txBody>
      </p:sp>
    </p:spTree>
    <p:extLst>
      <p:ext uri="{BB962C8B-B14F-4D97-AF65-F5344CB8AC3E}">
        <p14:creationId xmlns:p14="http://schemas.microsoft.com/office/powerpoint/2010/main" val="1693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3</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Introduction to Networks</a:t>
            </a:r>
            <a:r>
              <a:rPr lang="en-US" b="0" baseline="0" dirty="0" smtClean="0"/>
              <a:t> v6.0</a:t>
            </a:r>
            <a:endParaRPr lang="en-US" b="0" dirty="0" smtClean="0"/>
          </a:p>
          <a:p>
            <a:pPr>
              <a:buFontTx/>
              <a:buNone/>
            </a:pPr>
            <a:r>
              <a:rPr lang="en-US" sz="1200" b="0" dirty="0" smtClean="0"/>
              <a:t>Chapter 11: Build a Small Network</a:t>
            </a:r>
            <a:endParaRPr lang="en-GB" b="0" dirty="0" smtClean="0"/>
          </a:p>
          <a:p>
            <a:endParaRPr lang="en-GB" dirty="0" smtClean="0"/>
          </a:p>
        </p:txBody>
      </p:sp>
    </p:spTree>
    <p:extLst>
      <p:ext uri="{BB962C8B-B14F-4D97-AF65-F5344CB8AC3E}">
        <p14:creationId xmlns:p14="http://schemas.microsoft.com/office/powerpoint/2010/main" val="2598644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30</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11.2.3 – </a:t>
            </a:r>
            <a:r>
              <a:rPr lang="en-US" baseline="0" dirty="0" smtClean="0"/>
              <a:t>Network Attack Mitigation</a:t>
            </a:r>
            <a:endParaRPr lang="en-US" dirty="0" smtClean="0"/>
          </a:p>
          <a:p>
            <a:r>
              <a:rPr lang="en-US" dirty="0" smtClean="0"/>
              <a:t>11.2.3.4</a:t>
            </a:r>
            <a:r>
              <a:rPr lang="en-US" baseline="0" dirty="0" smtClean="0"/>
              <a:t> – Endpoint Security</a:t>
            </a:r>
            <a:endParaRPr lang="en-US" altLang="en-US" dirty="0" smtClean="0"/>
          </a:p>
        </p:txBody>
      </p:sp>
    </p:spTree>
    <p:extLst>
      <p:ext uri="{BB962C8B-B14F-4D97-AF65-F5344CB8AC3E}">
        <p14:creationId xmlns:p14="http://schemas.microsoft.com/office/powerpoint/2010/main" val="427543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31</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11.2.4.1</a:t>
            </a:r>
            <a:r>
              <a:rPr lang="en-US" baseline="0" dirty="0" smtClean="0"/>
              <a:t> – Device Security Overview</a:t>
            </a:r>
            <a:endParaRPr lang="en-US" altLang="en-US" dirty="0" smtClean="0"/>
          </a:p>
        </p:txBody>
      </p:sp>
    </p:spTree>
    <p:extLst>
      <p:ext uri="{BB962C8B-B14F-4D97-AF65-F5344CB8AC3E}">
        <p14:creationId xmlns:p14="http://schemas.microsoft.com/office/powerpoint/2010/main" val="1956139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32</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11.2.4.2</a:t>
            </a:r>
            <a:r>
              <a:rPr lang="en-US" baseline="0" dirty="0" smtClean="0"/>
              <a:t> – Passwords</a:t>
            </a:r>
            <a:endParaRPr lang="en-US" altLang="en-US" dirty="0" smtClean="0"/>
          </a:p>
        </p:txBody>
      </p:sp>
    </p:spTree>
    <p:extLst>
      <p:ext uri="{BB962C8B-B14F-4D97-AF65-F5344CB8AC3E}">
        <p14:creationId xmlns:p14="http://schemas.microsoft.com/office/powerpoint/2010/main" val="2238670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33</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11.2.4.3</a:t>
            </a:r>
            <a:r>
              <a:rPr lang="en-US" baseline="0" dirty="0" smtClean="0"/>
              <a:t> – Basic Security Practices</a:t>
            </a:r>
            <a:endParaRPr lang="en-US" altLang="en-US" dirty="0" smtClean="0"/>
          </a:p>
        </p:txBody>
      </p:sp>
    </p:spTree>
    <p:extLst>
      <p:ext uri="{BB962C8B-B14F-4D97-AF65-F5344CB8AC3E}">
        <p14:creationId xmlns:p14="http://schemas.microsoft.com/office/powerpoint/2010/main" val="494138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34</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11.2 – Network</a:t>
            </a:r>
            <a:r>
              <a:rPr lang="en-US" baseline="0" dirty="0" smtClean="0"/>
              <a:t> Security</a:t>
            </a:r>
            <a:endParaRPr lang="en-US" dirty="0" smtClean="0"/>
          </a:p>
          <a:p>
            <a:r>
              <a:rPr lang="en-US" dirty="0" smtClean="0"/>
              <a:t>11.2.4 – </a:t>
            </a:r>
            <a:r>
              <a:rPr lang="en-US" baseline="0" dirty="0" smtClean="0"/>
              <a:t>Device Security</a:t>
            </a:r>
            <a:endParaRPr lang="en-US" dirty="0" smtClean="0"/>
          </a:p>
          <a:p>
            <a:r>
              <a:rPr lang="en-US" dirty="0" smtClean="0"/>
              <a:t>11.2.4.4</a:t>
            </a:r>
            <a:r>
              <a:rPr lang="en-US" baseline="0" dirty="0" smtClean="0"/>
              <a:t> – Enable SSH</a:t>
            </a:r>
            <a:endParaRPr lang="en-US" altLang="en-US" dirty="0" smtClean="0"/>
          </a:p>
        </p:txBody>
      </p:sp>
    </p:spTree>
    <p:extLst>
      <p:ext uri="{BB962C8B-B14F-4D97-AF65-F5344CB8AC3E}">
        <p14:creationId xmlns:p14="http://schemas.microsoft.com/office/powerpoint/2010/main" val="3221719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11.3 – Basic Network Performance</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87047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11.3.1.1 – Interpreting Ping</a:t>
            </a:r>
            <a:r>
              <a:rPr lang="en-US" altLang="en-US" baseline="0" dirty="0" smtClean="0"/>
              <a:t> Results</a:t>
            </a:r>
            <a:endParaRPr lang="en-US" altLang="en-US" dirty="0" smtClean="0"/>
          </a:p>
        </p:txBody>
      </p:sp>
    </p:spTree>
    <p:extLst>
      <p:ext uri="{BB962C8B-B14F-4D97-AF65-F5344CB8AC3E}">
        <p14:creationId xmlns:p14="http://schemas.microsoft.com/office/powerpoint/2010/main" val="1438198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11.3.1.2 – Extended</a:t>
            </a:r>
            <a:r>
              <a:rPr lang="en-US" altLang="en-US" baseline="0" dirty="0" smtClean="0"/>
              <a:t> Ping</a:t>
            </a:r>
            <a:endParaRPr lang="en-US" altLang="en-US" dirty="0" smtClean="0"/>
          </a:p>
        </p:txBody>
      </p:sp>
    </p:spTree>
    <p:extLst>
      <p:ext uri="{BB962C8B-B14F-4D97-AF65-F5344CB8AC3E}">
        <p14:creationId xmlns:p14="http://schemas.microsoft.com/office/powerpoint/2010/main" val="166594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38</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11.3.1.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ping Command</a:t>
            </a:r>
            <a:r>
              <a:rPr lang="en-US" sz="1200" b="0" i="0" kern="1200" dirty="0" smtClean="0">
                <a:solidFill>
                  <a:schemeClr val="tx1"/>
                </a:solidFill>
                <a:effectLst/>
                <a:latin typeface="+mn-lt"/>
                <a:ea typeface="+mn-ea"/>
                <a:cs typeface="+mn-cs"/>
              </a:rPr>
              <a:t>	</a:t>
            </a:r>
            <a:endParaRPr lang="en-US" dirty="0" smtClean="0"/>
          </a:p>
          <a:p>
            <a:pPr>
              <a:lnSpc>
                <a:spcPct val="80000"/>
              </a:lnSpc>
              <a:buFontTx/>
              <a:buNone/>
            </a:pPr>
            <a:r>
              <a:rPr lang="en-US" altLang="en-US" dirty="0" smtClean="0"/>
              <a:t>11.3.1.3 – Network Baseline</a:t>
            </a:r>
          </a:p>
        </p:txBody>
      </p:sp>
    </p:spTree>
    <p:extLst>
      <p:ext uri="{BB962C8B-B14F-4D97-AF65-F5344CB8AC3E}">
        <p14:creationId xmlns:p14="http://schemas.microsoft.com/office/powerpoint/2010/main" val="2011765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39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 traceroute and tracert Command	</a:t>
            </a:r>
            <a:endParaRPr lang="en-US" dirty="0" smtClean="0"/>
          </a:p>
          <a:p>
            <a:pPr>
              <a:lnSpc>
                <a:spcPct val="80000"/>
              </a:lnSpc>
              <a:buFontTx/>
              <a:buNone/>
            </a:pPr>
            <a:r>
              <a:rPr lang="en-US" altLang="en-US" dirty="0" smtClean="0"/>
              <a:t>11.3.2.1 – Interpreting</a:t>
            </a:r>
            <a:r>
              <a:rPr lang="en-US" altLang="en-US" baseline="0" dirty="0" smtClean="0"/>
              <a:t> Trace Messages</a:t>
            </a:r>
            <a:endParaRPr lang="en-US" altLang="en-US" dirty="0" smtClean="0"/>
          </a:p>
        </p:txBody>
      </p:sp>
    </p:spTree>
    <p:extLst>
      <p:ext uri="{BB962C8B-B14F-4D97-AF65-F5344CB8AC3E}">
        <p14:creationId xmlns:p14="http://schemas.microsoft.com/office/powerpoint/2010/main" val="289890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11.1 – Network Design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11.3.2 – </a:t>
            </a: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traceroute and tracert Command</a:t>
            </a:r>
            <a:endParaRPr lang="en-US" dirty="0" smtClean="0"/>
          </a:p>
          <a:p>
            <a:pPr>
              <a:lnSpc>
                <a:spcPct val="80000"/>
              </a:lnSpc>
              <a:buFontTx/>
              <a:buNone/>
            </a:pPr>
            <a:r>
              <a:rPr lang="en-US" altLang="en-US" dirty="0" smtClean="0"/>
              <a:t>11.3.2.2 – Extended Traceroute</a:t>
            </a:r>
          </a:p>
        </p:txBody>
      </p:sp>
    </p:spTree>
    <p:extLst>
      <p:ext uri="{BB962C8B-B14F-4D97-AF65-F5344CB8AC3E}">
        <p14:creationId xmlns:p14="http://schemas.microsoft.com/office/powerpoint/2010/main" val="461420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11.3.3 – </a:t>
            </a:r>
            <a:r>
              <a:rPr lang="en-US" sz="1200" b="0" i="0" kern="1200" dirty="0" smtClean="0">
                <a:solidFill>
                  <a:schemeClr val="tx1"/>
                </a:solidFill>
                <a:effectLst/>
                <a:latin typeface="+mn-lt"/>
                <a:ea typeface="+mn-ea"/>
                <a:cs typeface="+mn-cs"/>
              </a:rPr>
              <a:t>Show Commands	</a:t>
            </a:r>
            <a:endParaRPr lang="en-US" dirty="0" smtClean="0"/>
          </a:p>
          <a:p>
            <a:pPr>
              <a:lnSpc>
                <a:spcPct val="80000"/>
              </a:lnSpc>
              <a:buFontTx/>
              <a:buNone/>
            </a:pPr>
            <a:r>
              <a:rPr lang="en-US" altLang="en-US" dirty="0" smtClean="0"/>
              <a:t>11.3.3.1 – Common show Commands Revisited</a:t>
            </a:r>
          </a:p>
        </p:txBody>
      </p:sp>
    </p:spTree>
    <p:extLst>
      <p:ext uri="{BB962C8B-B14F-4D97-AF65-F5344CB8AC3E}">
        <p14:creationId xmlns:p14="http://schemas.microsoft.com/office/powerpoint/2010/main" val="2060585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11.3.4.1 – The</a:t>
            </a:r>
            <a:r>
              <a:rPr lang="en-US" altLang="en-US" baseline="0" dirty="0" smtClean="0"/>
              <a:t> ipconfig Command</a:t>
            </a:r>
            <a:endParaRPr lang="en-US" altLang="en-US" dirty="0" smtClean="0"/>
          </a:p>
        </p:txBody>
      </p:sp>
    </p:spTree>
    <p:extLst>
      <p:ext uri="{BB962C8B-B14F-4D97-AF65-F5344CB8AC3E}">
        <p14:creationId xmlns:p14="http://schemas.microsoft.com/office/powerpoint/2010/main" val="1053483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11.3.4.2 – The</a:t>
            </a:r>
            <a:r>
              <a:rPr lang="en-US" altLang="en-US" baseline="0" dirty="0" smtClean="0"/>
              <a:t> arp Command</a:t>
            </a:r>
            <a:endParaRPr lang="en-US" altLang="en-US" dirty="0" smtClean="0"/>
          </a:p>
        </p:txBody>
      </p:sp>
    </p:spTree>
    <p:extLst>
      <p:ext uri="{BB962C8B-B14F-4D97-AF65-F5344CB8AC3E}">
        <p14:creationId xmlns:p14="http://schemas.microsoft.com/office/powerpoint/2010/main" val="919470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44</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11.3.4.3 – The</a:t>
            </a:r>
            <a:r>
              <a:rPr lang="en-US" altLang="en-US" baseline="0" dirty="0" smtClean="0"/>
              <a:t> show </a:t>
            </a:r>
            <a:r>
              <a:rPr lang="en-US" altLang="en-US" baseline="0" dirty="0" err="1" smtClean="0"/>
              <a:t>cdp</a:t>
            </a:r>
            <a:r>
              <a:rPr lang="en-US" altLang="en-US" baseline="0" dirty="0" smtClean="0"/>
              <a:t> neighbors Command</a:t>
            </a:r>
            <a:endParaRPr lang="en-US" altLang="en-US" dirty="0" smtClean="0"/>
          </a:p>
        </p:txBody>
      </p:sp>
    </p:spTree>
    <p:extLst>
      <p:ext uri="{BB962C8B-B14F-4D97-AF65-F5344CB8AC3E}">
        <p14:creationId xmlns:p14="http://schemas.microsoft.com/office/powerpoint/2010/main" val="2757097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11.3.4 – </a:t>
            </a:r>
            <a:r>
              <a:rPr lang="en-US" sz="1200" b="0" i="0" kern="1200" dirty="0" smtClean="0">
                <a:solidFill>
                  <a:schemeClr val="tx1"/>
                </a:solidFill>
                <a:effectLst/>
                <a:latin typeface="+mn-lt"/>
                <a:ea typeface="+mn-ea"/>
                <a:cs typeface="+mn-cs"/>
              </a:rPr>
              <a:t>Host and IOS Commands	</a:t>
            </a:r>
            <a:endParaRPr lang="en-US" dirty="0" smtClean="0"/>
          </a:p>
          <a:p>
            <a:pPr>
              <a:lnSpc>
                <a:spcPct val="80000"/>
              </a:lnSpc>
              <a:buFontTx/>
              <a:buNone/>
            </a:pPr>
            <a:r>
              <a:rPr lang="en-US" altLang="en-US" dirty="0" smtClean="0"/>
              <a:t>11.3.4.4 – The</a:t>
            </a:r>
            <a:r>
              <a:rPr lang="en-US" altLang="en-US" baseline="0" dirty="0" smtClean="0"/>
              <a:t> show </a:t>
            </a:r>
            <a:r>
              <a:rPr lang="en-US" altLang="en-US" baseline="0" dirty="0" err="1" smtClean="0"/>
              <a:t>ip</a:t>
            </a:r>
            <a:r>
              <a:rPr lang="en-US" altLang="en-US" baseline="0" dirty="0" smtClean="0"/>
              <a:t> interface brief Command</a:t>
            </a:r>
            <a:endParaRPr lang="en-US" altLang="en-US" dirty="0" smtClean="0"/>
          </a:p>
        </p:txBody>
      </p:sp>
    </p:spTree>
    <p:extLst>
      <p:ext uri="{BB962C8B-B14F-4D97-AF65-F5344CB8AC3E}">
        <p14:creationId xmlns:p14="http://schemas.microsoft.com/office/powerpoint/2010/main" val="2852927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11.3.5 – Debugging</a:t>
            </a:r>
          </a:p>
          <a:p>
            <a:pPr>
              <a:lnSpc>
                <a:spcPct val="80000"/>
              </a:lnSpc>
              <a:buFontTx/>
              <a:buNone/>
            </a:pPr>
            <a:r>
              <a:rPr lang="en-US" altLang="en-US" dirty="0" smtClean="0"/>
              <a:t>11.3.5.1 – The debug Command</a:t>
            </a:r>
          </a:p>
        </p:txBody>
      </p:sp>
    </p:spTree>
    <p:extLst>
      <p:ext uri="{BB962C8B-B14F-4D97-AF65-F5344CB8AC3E}">
        <p14:creationId xmlns:p14="http://schemas.microsoft.com/office/powerpoint/2010/main" val="1946628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11.3 – Basic Network Performance</a:t>
            </a:r>
          </a:p>
          <a:p>
            <a:r>
              <a:rPr lang="en-US" dirty="0" smtClean="0"/>
              <a:t>11.3.5 – Debugging</a:t>
            </a:r>
          </a:p>
          <a:p>
            <a:pPr>
              <a:lnSpc>
                <a:spcPct val="80000"/>
              </a:lnSpc>
              <a:buFontTx/>
              <a:buNone/>
            </a:pPr>
            <a:r>
              <a:rPr lang="en-US" altLang="en-US" dirty="0" smtClean="0"/>
              <a:t>11.3.5.2 – The </a:t>
            </a:r>
            <a:r>
              <a:rPr lang="en-US" altLang="en-US" smtClean="0"/>
              <a:t>terminal monitor </a:t>
            </a:r>
            <a:r>
              <a:rPr lang="en-US" altLang="en-US" dirty="0" smtClean="0"/>
              <a:t>Command</a:t>
            </a:r>
          </a:p>
        </p:txBody>
      </p:sp>
    </p:spTree>
    <p:extLst>
      <p:ext uri="{BB962C8B-B14F-4D97-AF65-F5344CB8AC3E}">
        <p14:creationId xmlns:p14="http://schemas.microsoft.com/office/powerpoint/2010/main" val="2262409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11.4 – 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493545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49</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11.4.1.1 – Basic</a:t>
            </a:r>
            <a:r>
              <a:rPr lang="en-US" altLang="en-US" baseline="0" dirty="0" smtClean="0"/>
              <a:t> Troubleshooting Approaches</a:t>
            </a:r>
            <a:endParaRPr lang="en-US" altLang="en-US" dirty="0" smtClean="0"/>
          </a:p>
        </p:txBody>
      </p:sp>
    </p:spTree>
    <p:extLst>
      <p:ext uri="{BB962C8B-B14F-4D97-AF65-F5344CB8AC3E}">
        <p14:creationId xmlns:p14="http://schemas.microsoft.com/office/powerpoint/2010/main" val="392075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5</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11.1.1.1 – Small</a:t>
            </a:r>
            <a:r>
              <a:rPr lang="en-US" baseline="0" dirty="0" smtClean="0"/>
              <a:t> Network Topologies</a:t>
            </a:r>
            <a:endParaRPr lang="en-US" dirty="0" smtClean="0"/>
          </a:p>
          <a:p>
            <a:endParaRPr lang="en-US" altLang="en-US" dirty="0" smtClean="0"/>
          </a:p>
        </p:txBody>
      </p:sp>
    </p:spTree>
    <p:extLst>
      <p:ext uri="{BB962C8B-B14F-4D97-AF65-F5344CB8AC3E}">
        <p14:creationId xmlns:p14="http://schemas.microsoft.com/office/powerpoint/2010/main" val="352353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50</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11.4.1.2 – Resolve or Escalate?</a:t>
            </a:r>
          </a:p>
        </p:txBody>
      </p:sp>
    </p:spTree>
    <p:extLst>
      <p:ext uri="{BB962C8B-B14F-4D97-AF65-F5344CB8AC3E}">
        <p14:creationId xmlns:p14="http://schemas.microsoft.com/office/powerpoint/2010/main" val="190899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51</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11.4.1 – Troubleshooting</a:t>
            </a:r>
            <a:r>
              <a:rPr lang="en-US" baseline="0" dirty="0" smtClean="0"/>
              <a:t> Methodologies</a:t>
            </a:r>
            <a:endParaRPr lang="en-US" dirty="0" smtClean="0"/>
          </a:p>
          <a:p>
            <a:r>
              <a:rPr lang="en-US" altLang="en-US" dirty="0" smtClean="0"/>
              <a:t>11.4.1.3 – Verify and Monitor Solution</a:t>
            </a:r>
          </a:p>
        </p:txBody>
      </p:sp>
    </p:spTree>
    <p:extLst>
      <p:ext uri="{BB962C8B-B14F-4D97-AF65-F5344CB8AC3E}">
        <p14:creationId xmlns:p14="http://schemas.microsoft.com/office/powerpoint/2010/main" val="2172106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52</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11.4.2 – Troubleshoot Cables and Interfaces</a:t>
            </a:r>
          </a:p>
          <a:p>
            <a:r>
              <a:rPr lang="en-US" altLang="en-US" dirty="0" smtClean="0"/>
              <a:t>11.4.2.1 – Duplex Operation</a:t>
            </a:r>
          </a:p>
        </p:txBody>
      </p:sp>
    </p:spTree>
    <p:extLst>
      <p:ext uri="{BB962C8B-B14F-4D97-AF65-F5344CB8AC3E}">
        <p14:creationId xmlns:p14="http://schemas.microsoft.com/office/powerpoint/2010/main" val="597777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53</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11.4.2 – Troubleshoot Cables and Interfaces</a:t>
            </a:r>
          </a:p>
          <a:p>
            <a:r>
              <a:rPr lang="en-US" altLang="en-US" dirty="0" smtClean="0"/>
              <a:t>11.4.2.2 – Duplex Mismatch</a:t>
            </a:r>
          </a:p>
        </p:txBody>
      </p:sp>
    </p:spTree>
    <p:extLst>
      <p:ext uri="{BB962C8B-B14F-4D97-AF65-F5344CB8AC3E}">
        <p14:creationId xmlns:p14="http://schemas.microsoft.com/office/powerpoint/2010/main" val="413568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54</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11.4.3.1 – IP</a:t>
            </a:r>
            <a:r>
              <a:rPr lang="en-US" altLang="en-US" baseline="0" dirty="0" smtClean="0"/>
              <a:t> Addressing Issues on IOS Devices</a:t>
            </a:r>
            <a:endParaRPr lang="en-US" altLang="en-US" dirty="0" smtClean="0"/>
          </a:p>
        </p:txBody>
      </p:sp>
    </p:spTree>
    <p:extLst>
      <p:ext uri="{BB962C8B-B14F-4D97-AF65-F5344CB8AC3E}">
        <p14:creationId xmlns:p14="http://schemas.microsoft.com/office/powerpoint/2010/main" val="12737591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55</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11.4.3.2 – IP</a:t>
            </a:r>
            <a:r>
              <a:rPr lang="en-US" altLang="en-US" baseline="0" dirty="0" smtClean="0"/>
              <a:t> Addressing Issues on End Devices</a:t>
            </a:r>
            <a:endParaRPr lang="en-US" altLang="en-US" dirty="0" smtClean="0"/>
          </a:p>
        </p:txBody>
      </p:sp>
    </p:spTree>
    <p:extLst>
      <p:ext uri="{BB962C8B-B14F-4D97-AF65-F5344CB8AC3E}">
        <p14:creationId xmlns:p14="http://schemas.microsoft.com/office/powerpoint/2010/main" val="1619585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56</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11.4.3.3 – Default Gateway Issues</a:t>
            </a:r>
          </a:p>
        </p:txBody>
      </p:sp>
    </p:spTree>
    <p:extLst>
      <p:ext uri="{BB962C8B-B14F-4D97-AF65-F5344CB8AC3E}">
        <p14:creationId xmlns:p14="http://schemas.microsoft.com/office/powerpoint/2010/main" val="3595349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2BF7359-0E25-442B-A56D-07ECF5CBFE8D}" type="slidenum">
              <a:rPr lang="en-US" altLang="en-US" sz="800" smtClean="0">
                <a:solidFill>
                  <a:prstClr val="black"/>
                </a:solidFill>
              </a:rPr>
              <a:pPr/>
              <a:t>57</a:t>
            </a:fld>
            <a:endParaRPr lang="en-US" altLang="en-US" sz="800" dirty="0" smtClean="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11.4 – Network Troubleshooting</a:t>
            </a:r>
          </a:p>
          <a:p>
            <a:r>
              <a:rPr lang="en-US" dirty="0" smtClean="0"/>
              <a:t>11.4.3 – Troubleshooting Scenarios</a:t>
            </a:r>
          </a:p>
          <a:p>
            <a:r>
              <a:rPr lang="en-US" altLang="en-US" dirty="0" smtClean="0"/>
              <a:t>11.4.3.4</a:t>
            </a:r>
            <a:r>
              <a:rPr lang="en-US" altLang="en-US" baseline="0" dirty="0" smtClean="0"/>
              <a:t> – Troubleshooting DNS Issues</a:t>
            </a:r>
            <a:endParaRPr lang="en-US" altLang="en-US" dirty="0" smtClean="0"/>
          </a:p>
        </p:txBody>
      </p:sp>
    </p:spTree>
    <p:extLst>
      <p:ext uri="{BB962C8B-B14F-4D97-AF65-F5344CB8AC3E}">
        <p14:creationId xmlns:p14="http://schemas.microsoft.com/office/powerpoint/2010/main" val="3284044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11 – Build</a:t>
            </a:r>
            <a:r>
              <a:rPr lang="en-US" sz="1200" b="0" baseline="0" dirty="0" smtClean="0"/>
              <a:t> a Small Network</a:t>
            </a:r>
            <a:endParaRPr lang="en-US" sz="1200" b="0" dirty="0" smtClean="0"/>
          </a:p>
          <a:p>
            <a:pPr>
              <a:buFontTx/>
              <a:buNone/>
            </a:pPr>
            <a:r>
              <a:rPr lang="en-US" sz="1200" b="0" dirty="0" smtClean="0"/>
              <a:t>11.5 – Summary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8949804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11.5 – Summary</a:t>
            </a:r>
          </a:p>
          <a:p>
            <a:r>
              <a:rPr lang="en-US" dirty="0" smtClean="0"/>
              <a:t>11.5.1 – Conclusion</a:t>
            </a:r>
          </a:p>
          <a:p>
            <a:r>
              <a:rPr lang="en-US" altLang="en-US" dirty="0" smtClean="0"/>
              <a:t>11.5.1.3</a:t>
            </a:r>
            <a:r>
              <a:rPr lang="en-US" altLang="en-US" baseline="0" dirty="0" smtClean="0"/>
              <a:t> – Chapter 11: Build a Small Network</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6</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11.1.1.2 – Device Selection for a Small Network</a:t>
            </a:r>
          </a:p>
          <a:p>
            <a:endParaRPr lang="en-US" altLang="en-US" dirty="0" smtClean="0"/>
          </a:p>
        </p:txBody>
      </p:sp>
    </p:spTree>
    <p:extLst>
      <p:ext uri="{BB962C8B-B14F-4D97-AF65-F5344CB8AC3E}">
        <p14:creationId xmlns:p14="http://schemas.microsoft.com/office/powerpoint/2010/main" val="41108280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60</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latin typeface="Arial" charset="0"/>
              </a:rPr>
              <a:t>New Terms and Commands</a:t>
            </a:r>
            <a:endParaRPr lang="en-US" dirty="0"/>
          </a:p>
        </p:txBody>
      </p:sp>
    </p:spTree>
    <p:extLst>
      <p:ext uri="{BB962C8B-B14F-4D97-AF65-F5344CB8AC3E}">
        <p14:creationId xmlns:p14="http://schemas.microsoft.com/office/powerpoint/2010/main" val="38466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7</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11.1.1.3 – IP Addressing</a:t>
            </a:r>
            <a:r>
              <a:rPr lang="en-US" baseline="0" dirty="0" smtClean="0"/>
              <a:t> for a Small Network</a:t>
            </a:r>
            <a:endParaRPr lang="en-US" dirty="0" smtClean="0"/>
          </a:p>
          <a:p>
            <a:endParaRPr lang="en-US" altLang="en-US" dirty="0" smtClean="0"/>
          </a:p>
        </p:txBody>
      </p:sp>
    </p:spTree>
    <p:extLst>
      <p:ext uri="{BB962C8B-B14F-4D97-AF65-F5344CB8AC3E}">
        <p14:creationId xmlns:p14="http://schemas.microsoft.com/office/powerpoint/2010/main" val="424824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8</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11.1.1.4 – Redundancy in a Small Network</a:t>
            </a:r>
            <a:endParaRPr lang="en-US" altLang="en-US" dirty="0" smtClean="0"/>
          </a:p>
        </p:txBody>
      </p:sp>
    </p:spTree>
    <p:extLst>
      <p:ext uri="{BB962C8B-B14F-4D97-AF65-F5344CB8AC3E}">
        <p14:creationId xmlns:p14="http://schemas.microsoft.com/office/powerpoint/2010/main" val="172861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2400">
                <a:solidFill>
                  <a:schemeClr val="tx1"/>
                </a:solidFill>
                <a:latin typeface="Arial" charset="0"/>
              </a:defRPr>
            </a:lvl1pPr>
            <a:lvl2pPr marL="742950" indent="-285750" defTabSz="881063">
              <a:defRPr sz="2400">
                <a:solidFill>
                  <a:schemeClr val="tx1"/>
                </a:solidFill>
                <a:latin typeface="Arial" charset="0"/>
              </a:defRPr>
            </a:lvl2pPr>
            <a:lvl3pPr marL="1143000" indent="-228600" defTabSz="881063">
              <a:defRPr sz="2400">
                <a:solidFill>
                  <a:schemeClr val="tx1"/>
                </a:solidFill>
                <a:latin typeface="Arial" charset="0"/>
              </a:defRPr>
            </a:lvl3pPr>
            <a:lvl4pPr marL="1600200" indent="-228600" defTabSz="881063">
              <a:defRPr sz="2400">
                <a:solidFill>
                  <a:schemeClr val="tx1"/>
                </a:solidFill>
                <a:latin typeface="Arial" charset="0"/>
              </a:defRPr>
            </a:lvl4pPr>
            <a:lvl5pPr marL="2057400" indent="-228600" defTabSz="881063">
              <a:defRPr sz="2400">
                <a:solidFill>
                  <a:schemeClr val="tx1"/>
                </a:solidFill>
                <a:latin typeface="Arial" charset="0"/>
              </a:defRPr>
            </a:lvl5pPr>
            <a:lvl6pPr marL="2514600" indent="-228600" algn="ctr" defTabSz="881063"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1063"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1063"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1063" eaLnBrk="0" fontAlgn="base" hangingPunct="0">
              <a:lnSpc>
                <a:spcPct val="90000"/>
              </a:lnSpc>
              <a:spcBef>
                <a:spcPct val="0"/>
              </a:spcBef>
              <a:spcAft>
                <a:spcPct val="0"/>
              </a:spcAft>
              <a:defRPr sz="2400">
                <a:solidFill>
                  <a:schemeClr val="tx1"/>
                </a:solidFill>
                <a:latin typeface="Arial" charset="0"/>
              </a:defRPr>
            </a:lvl9pPr>
          </a:lstStyle>
          <a:p>
            <a:fld id="{FAD6FEA2-E0A2-4FAE-96AF-664964510D72}" type="slidenum">
              <a:rPr lang="en-US" altLang="en-US" sz="800" smtClean="0">
                <a:solidFill>
                  <a:prstClr val="black"/>
                </a:solidFill>
              </a:rPr>
              <a:pPr/>
              <a:t>9</a:t>
            </a:fld>
            <a:endParaRPr lang="en-US" altLang="en-US" sz="800" dirty="0" smtClean="0">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11.1 – Network Design</a:t>
            </a:r>
          </a:p>
          <a:p>
            <a:r>
              <a:rPr lang="en-US" dirty="0" smtClean="0"/>
              <a:t>11.1.1 – Devices</a:t>
            </a:r>
            <a:r>
              <a:rPr lang="en-US" baseline="0" dirty="0" smtClean="0"/>
              <a:t> in a Small Network</a:t>
            </a:r>
            <a:endParaRPr lang="en-US" dirty="0" smtClean="0"/>
          </a:p>
          <a:p>
            <a:r>
              <a:rPr lang="en-US" dirty="0" smtClean="0"/>
              <a:t>11.1.1.5 – Traffic </a:t>
            </a:r>
            <a:r>
              <a:rPr lang="en-US" dirty="0" err="1" smtClean="0"/>
              <a:t>Managment</a:t>
            </a:r>
            <a:endParaRPr lang="en-US" altLang="en-US" dirty="0" smtClean="0"/>
          </a:p>
        </p:txBody>
      </p:sp>
    </p:spTree>
    <p:extLst>
      <p:ext uri="{BB962C8B-B14F-4D97-AF65-F5344CB8AC3E}">
        <p14:creationId xmlns:p14="http://schemas.microsoft.com/office/powerpoint/2010/main" val="3967220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5765" y="1649506"/>
            <a:ext cx="5955513" cy="1295974"/>
          </a:xfrm>
        </p:spPr>
        <p:txBody>
          <a:bodyPr/>
          <a:lstStyle/>
          <a:p>
            <a:r>
              <a:rPr lang="en-US" dirty="0" smtClean="0"/>
              <a:t>Chapter 11: Build a Small Network</a:t>
            </a:r>
            <a:endParaRPr lang="en-US" dirty="0"/>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Introduction to Networks v6.0</a:t>
            </a: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8915" y="106458"/>
            <a:ext cx="4195482" cy="4377577"/>
          </a:xfrm>
        </p:spPr>
        <p:txBody>
          <a:bodyPr/>
          <a:lstStyle/>
          <a:p>
            <a:r>
              <a:rPr lang="en-US" dirty="0" smtClean="0"/>
              <a:t>There are two forms of software programs or processes that provide access to the network:</a:t>
            </a:r>
          </a:p>
          <a:p>
            <a:pPr lvl="1"/>
            <a:r>
              <a:rPr lang="en-US" dirty="0" smtClean="0"/>
              <a:t>Network Applications – The software programs used to communicate over the network.  Some end-user applications are network aware, and are able to communicate directly with the lower layers of the protocol stack.  Examples include email clients and web browsers.</a:t>
            </a:r>
          </a:p>
          <a:p>
            <a:pPr lvl="1"/>
            <a:r>
              <a:rPr lang="en-US" dirty="0" smtClean="0"/>
              <a:t>Application Layer Services – Other programs need the assistance of application layer services to use network resources such as fire transfer or network print spooling.</a:t>
            </a:r>
          </a:p>
          <a:p>
            <a:r>
              <a:rPr lang="en-US" dirty="0" smtClean="0"/>
              <a:t>Each application or network service uses protocols, which define the standards and data formats to be used to format and direct data.</a:t>
            </a:r>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Common Applications</a:t>
            </a:r>
          </a:p>
        </p:txBody>
      </p:sp>
      <p:pic>
        <p:nvPicPr>
          <p:cNvPr id="2" name="Picture 1"/>
          <p:cNvPicPr>
            <a:picLocks noChangeAspect="1"/>
          </p:cNvPicPr>
          <p:nvPr/>
        </p:nvPicPr>
        <p:blipFill>
          <a:blip r:embed="rId3"/>
          <a:stretch>
            <a:fillRect/>
          </a:stretch>
        </p:blipFill>
        <p:spPr>
          <a:xfrm>
            <a:off x="612121" y="797860"/>
            <a:ext cx="3114675" cy="3686175"/>
          </a:xfrm>
          <a:prstGeom prst="rect">
            <a:avLst/>
          </a:prstGeom>
        </p:spPr>
      </p:pic>
    </p:spTree>
    <p:extLst>
      <p:ext uri="{BB962C8B-B14F-4D97-AF65-F5344CB8AC3E}">
        <p14:creationId xmlns:p14="http://schemas.microsoft.com/office/powerpoint/2010/main" val="252633329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7480" y="174151"/>
            <a:ext cx="3908614" cy="4458362"/>
          </a:xfrm>
        </p:spPr>
        <p:txBody>
          <a:bodyPr/>
          <a:lstStyle/>
          <a:p>
            <a:r>
              <a:rPr lang="en-US" dirty="0" smtClean="0"/>
              <a:t>Most network professionals work with network protocols which support the applications and services used by employees in a network.  </a:t>
            </a:r>
          </a:p>
          <a:p>
            <a:r>
              <a:rPr lang="en-US" dirty="0" smtClean="0"/>
              <a:t>The figure on the left lists some common network protocols that are used in most networks – including small networks.</a:t>
            </a:r>
          </a:p>
          <a:p>
            <a:r>
              <a:rPr lang="en-US" dirty="0" smtClean="0"/>
              <a:t>Each of these network protocols define:</a:t>
            </a:r>
          </a:p>
          <a:p>
            <a:pPr lvl="1"/>
            <a:r>
              <a:rPr lang="en-US" sz="1300" dirty="0" smtClean="0"/>
              <a:t>Processes on either end of a communication session.</a:t>
            </a:r>
          </a:p>
          <a:p>
            <a:pPr lvl="1"/>
            <a:r>
              <a:rPr lang="en-US" sz="1300" dirty="0" smtClean="0"/>
              <a:t>Types of messages</a:t>
            </a:r>
          </a:p>
          <a:p>
            <a:pPr lvl="1"/>
            <a:r>
              <a:rPr lang="en-US" sz="1300" dirty="0" smtClean="0"/>
              <a:t>Syntax of the messages</a:t>
            </a:r>
          </a:p>
          <a:p>
            <a:pPr lvl="1"/>
            <a:r>
              <a:rPr lang="en-US" sz="1300" dirty="0" smtClean="0"/>
              <a:t>Meaning of information fields</a:t>
            </a:r>
          </a:p>
          <a:p>
            <a:pPr lvl="1"/>
            <a:r>
              <a:rPr lang="en-US" sz="1300" dirty="0" smtClean="0"/>
              <a:t>How messages are sent and the expected response</a:t>
            </a:r>
          </a:p>
          <a:p>
            <a:pPr lvl="1"/>
            <a:r>
              <a:rPr lang="en-US" sz="1300" dirty="0" smtClean="0"/>
              <a:t>Interaction with the next lower layer</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Common Protocols</a:t>
            </a:r>
          </a:p>
        </p:txBody>
      </p:sp>
      <p:pic>
        <p:nvPicPr>
          <p:cNvPr id="4" name="Picture 3"/>
          <p:cNvPicPr>
            <a:picLocks noChangeAspect="1"/>
          </p:cNvPicPr>
          <p:nvPr/>
        </p:nvPicPr>
        <p:blipFill>
          <a:blip r:embed="rId3"/>
          <a:stretch>
            <a:fillRect/>
          </a:stretch>
        </p:blipFill>
        <p:spPr>
          <a:xfrm>
            <a:off x="108136" y="797860"/>
            <a:ext cx="4610100" cy="2247900"/>
          </a:xfrm>
          <a:prstGeom prst="rect">
            <a:avLst/>
          </a:prstGeom>
        </p:spPr>
      </p:pic>
      <p:sp>
        <p:nvSpPr>
          <p:cNvPr id="5" name="Content Placeholder 2"/>
          <p:cNvSpPr txBox="1">
            <a:spLocks/>
          </p:cNvSpPr>
          <p:nvPr/>
        </p:nvSpPr>
        <p:spPr bwMode="auto">
          <a:xfrm>
            <a:off x="131668" y="3072655"/>
            <a:ext cx="4586568" cy="15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300" i="1" dirty="0" smtClean="0"/>
              <a:t>DNS – Service that provides the IP address of a website or domain name so a host can connect to it without using the numerical IP address.</a:t>
            </a:r>
          </a:p>
          <a:p>
            <a:r>
              <a:rPr lang="en-US" sz="1300" i="1" dirty="0" smtClean="0"/>
              <a:t>DHCP Server – Service that assigns an IP address, subnet mask, default gateway and other information to clients so they don’t have to enter them manually. </a:t>
            </a:r>
            <a:endParaRPr lang="en-US" sz="1300" dirty="0" smtClean="0"/>
          </a:p>
          <a:p>
            <a:pPr lvl="1"/>
            <a:endParaRPr lang="en-US" dirty="0" smtClean="0"/>
          </a:p>
        </p:txBody>
      </p:sp>
    </p:spTree>
    <p:extLst>
      <p:ext uri="{BB962C8B-B14F-4D97-AF65-F5344CB8AC3E}">
        <p14:creationId xmlns:p14="http://schemas.microsoft.com/office/powerpoint/2010/main" val="354948414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6776" y="429188"/>
            <a:ext cx="3487272" cy="4169706"/>
          </a:xfrm>
        </p:spPr>
        <p:txBody>
          <a:bodyPr/>
          <a:lstStyle/>
          <a:p>
            <a:r>
              <a:rPr lang="en-US" dirty="0" smtClean="0"/>
              <a:t>Businesses today are increasingly using IP telephony and streaming media to communicate with customers and business partners.  </a:t>
            </a:r>
          </a:p>
          <a:p>
            <a:r>
              <a:rPr lang="en-US" dirty="0" smtClean="0"/>
              <a:t>A network administrator must ensure that the network can support these applications and services including a supporting infrastructure with appropriate switches and cabling.</a:t>
            </a:r>
          </a:p>
          <a:p>
            <a:r>
              <a:rPr lang="en-US" dirty="0" smtClean="0"/>
              <a:t>VoIP devices convert analog signals into digital IP packets.  After the signals are converts into IP packets, the router sends those packets between corresponding locations.</a:t>
            </a:r>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Voice and Video Applications</a:t>
            </a:r>
          </a:p>
        </p:txBody>
      </p:sp>
      <p:pic>
        <p:nvPicPr>
          <p:cNvPr id="5" name="Picture 4"/>
          <p:cNvPicPr>
            <a:picLocks noChangeAspect="1"/>
          </p:cNvPicPr>
          <p:nvPr/>
        </p:nvPicPr>
        <p:blipFill>
          <a:blip r:embed="rId3"/>
          <a:stretch>
            <a:fillRect/>
          </a:stretch>
        </p:blipFill>
        <p:spPr>
          <a:xfrm>
            <a:off x="301999" y="976312"/>
            <a:ext cx="4000500" cy="3190875"/>
          </a:xfrm>
          <a:prstGeom prst="rect">
            <a:avLst/>
          </a:prstGeom>
        </p:spPr>
      </p:pic>
    </p:spTree>
    <p:extLst>
      <p:ext uri="{BB962C8B-B14F-4D97-AF65-F5344CB8AC3E}">
        <p14:creationId xmlns:p14="http://schemas.microsoft.com/office/powerpoint/2010/main" val="295842853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1" y="976312"/>
            <a:ext cx="4007227" cy="3371570"/>
          </a:xfrm>
        </p:spPr>
        <p:txBody>
          <a:bodyPr/>
          <a:lstStyle/>
          <a:p>
            <a:r>
              <a:rPr lang="en-US" dirty="0" smtClean="0"/>
              <a:t>In IP Telephony, the IP phone itself performs the voice-to-IP conversion.  Voice-enabled routers are not required within a network with an integrated IP telephony solution.  IP Phones use a dedicated server for call control and signaling.</a:t>
            </a:r>
          </a:p>
          <a:p>
            <a:r>
              <a:rPr lang="en-US" dirty="0" smtClean="0"/>
              <a:t>Real-time Applications – the network must be able to support applications that require delay-sensitive delivery.  Real-Time Transport Protocol (RTP) and Real-Time Transport Control Protocol (RTCP) are two protocols that support this requirement.</a:t>
            </a:r>
          </a:p>
          <a:p>
            <a:endParaRPr lang="en-US" dirty="0"/>
          </a:p>
          <a:p>
            <a:pPr lvl="1"/>
            <a:endParaRPr lang="en-US" dirty="0" smtClean="0"/>
          </a:p>
        </p:txBody>
      </p:sp>
      <p:sp>
        <p:nvSpPr>
          <p:cNvPr id="29698" name="Rectangle 2"/>
          <p:cNvSpPr>
            <a:spLocks noGrp="1" noChangeArrowheads="1"/>
          </p:cNvSpPr>
          <p:nvPr>
            <p:ph type="title"/>
          </p:nvPr>
        </p:nvSpPr>
        <p:spPr>
          <a:xfrm>
            <a:off x="2" y="41394"/>
            <a:ext cx="5235386" cy="756466"/>
          </a:xfrm>
        </p:spPr>
        <p:txBody>
          <a:bodyPr/>
          <a:lstStyle/>
          <a:p>
            <a:r>
              <a:rPr lang="en-US" altLang="en-US" sz="1600" dirty="0" smtClean="0"/>
              <a:t>Small Network Applications and Protocols</a:t>
            </a:r>
            <a:r>
              <a:rPr lang="en-US" altLang="en-US" dirty="0" smtClean="0"/>
              <a:t/>
            </a:r>
            <a:br>
              <a:rPr lang="en-US" altLang="en-US" dirty="0" smtClean="0"/>
            </a:br>
            <a:r>
              <a:rPr lang="en-US" altLang="en-US" dirty="0" smtClean="0"/>
              <a:t>Voice and Video Applications (Cont.)</a:t>
            </a:r>
          </a:p>
        </p:txBody>
      </p:sp>
      <p:pic>
        <p:nvPicPr>
          <p:cNvPr id="5" name="Picture 4"/>
          <p:cNvPicPr>
            <a:picLocks noChangeAspect="1"/>
          </p:cNvPicPr>
          <p:nvPr/>
        </p:nvPicPr>
        <p:blipFill>
          <a:blip r:embed="rId3"/>
          <a:stretch>
            <a:fillRect/>
          </a:stretch>
        </p:blipFill>
        <p:spPr>
          <a:xfrm>
            <a:off x="301999" y="976312"/>
            <a:ext cx="4000500" cy="3190875"/>
          </a:xfrm>
          <a:prstGeom prst="rect">
            <a:avLst/>
          </a:prstGeom>
        </p:spPr>
      </p:pic>
    </p:spTree>
    <p:extLst>
      <p:ext uri="{BB962C8B-B14F-4D97-AF65-F5344CB8AC3E}">
        <p14:creationId xmlns:p14="http://schemas.microsoft.com/office/powerpoint/2010/main" val="195217795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315" y="115423"/>
            <a:ext cx="4166026" cy="4743448"/>
          </a:xfrm>
        </p:spPr>
        <p:txBody>
          <a:bodyPr/>
          <a:lstStyle/>
          <a:p>
            <a:r>
              <a:rPr lang="en-US" dirty="0" smtClean="0"/>
              <a:t>The network administrator must allow for growth for small businesses and their networks. </a:t>
            </a:r>
          </a:p>
          <a:p>
            <a:r>
              <a:rPr lang="en-US" dirty="0" smtClean="0"/>
              <a:t>Ideally, the network administrator has enough lead time to allow the network to grow in-line with the growth of the company.</a:t>
            </a:r>
          </a:p>
          <a:p>
            <a:r>
              <a:rPr lang="en-US" dirty="0" smtClean="0"/>
              <a:t>To scale a network, the following are  required:</a:t>
            </a:r>
          </a:p>
          <a:p>
            <a:pPr lvl="1"/>
            <a:r>
              <a:rPr lang="en-US" dirty="0" smtClean="0"/>
              <a:t>Network documentation – physical and logical topology</a:t>
            </a:r>
          </a:p>
          <a:p>
            <a:pPr lvl="1"/>
            <a:r>
              <a:rPr lang="en-US" dirty="0" smtClean="0"/>
              <a:t>Device inventory – list of devices that use or comprise the network</a:t>
            </a:r>
          </a:p>
          <a:p>
            <a:pPr lvl="1"/>
            <a:r>
              <a:rPr lang="en-US" dirty="0" smtClean="0"/>
              <a:t>Budget – itemized IT budget, including fiscal year equipment purchasing budget</a:t>
            </a:r>
          </a:p>
          <a:p>
            <a:pPr lvl="1"/>
            <a:r>
              <a:rPr lang="en-US" dirty="0" smtClean="0"/>
              <a:t>Traffic analysis – protocols, applications, and services along with their traffic requirements should be documented</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Small Network Growth</a:t>
            </a:r>
          </a:p>
        </p:txBody>
      </p:sp>
      <p:pic>
        <p:nvPicPr>
          <p:cNvPr id="2" name="Picture 1"/>
          <p:cNvPicPr>
            <a:picLocks noChangeAspect="1"/>
          </p:cNvPicPr>
          <p:nvPr/>
        </p:nvPicPr>
        <p:blipFill>
          <a:blip r:embed="rId3"/>
          <a:stretch>
            <a:fillRect/>
          </a:stretch>
        </p:blipFill>
        <p:spPr>
          <a:xfrm>
            <a:off x="311524" y="797860"/>
            <a:ext cx="3981450" cy="3609975"/>
          </a:xfrm>
          <a:prstGeom prst="rect">
            <a:avLst/>
          </a:prstGeom>
        </p:spPr>
      </p:pic>
    </p:spTree>
    <p:extLst>
      <p:ext uri="{BB962C8B-B14F-4D97-AF65-F5344CB8AC3E}">
        <p14:creationId xmlns:p14="http://schemas.microsoft.com/office/powerpoint/2010/main" val="126143781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6447" y="412375"/>
            <a:ext cx="3836893" cy="4446495"/>
          </a:xfrm>
        </p:spPr>
        <p:txBody>
          <a:bodyPr/>
          <a:lstStyle/>
          <a:p>
            <a:r>
              <a:rPr lang="en-US" dirty="0" smtClean="0"/>
              <a:t>As a network grows, it is very important to understand the type of traffic that is crossing the network as well as the traffic flow.  </a:t>
            </a:r>
            <a:endParaRPr lang="en-US" dirty="0"/>
          </a:p>
          <a:p>
            <a:r>
              <a:rPr lang="en-US" dirty="0" smtClean="0"/>
              <a:t>A protocol analyzer is the primary tool used for this.  It can also help identify any unknown traffic and its source.</a:t>
            </a:r>
          </a:p>
          <a:p>
            <a:r>
              <a:rPr lang="en-US" dirty="0" smtClean="0"/>
              <a:t>To determine traffic flow patterns:</a:t>
            </a:r>
          </a:p>
          <a:p>
            <a:pPr lvl="1"/>
            <a:r>
              <a:rPr lang="en-US" dirty="0" smtClean="0"/>
              <a:t>Capture traffic during peak utilization times.</a:t>
            </a:r>
          </a:p>
          <a:p>
            <a:pPr lvl="1"/>
            <a:r>
              <a:rPr lang="en-US" dirty="0" smtClean="0"/>
              <a:t>Perform the capture on different network segments since some traffic will be local to particular segments.</a:t>
            </a:r>
            <a:endParaRPr lang="en-US" dirty="0"/>
          </a:p>
          <a:p>
            <a:r>
              <a:rPr lang="en-US" dirty="0" smtClean="0"/>
              <a:t>The analysis of traffic patterns can be used to help make decisions on how to manage the traffic for efficiency.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Protocol Analysis</a:t>
            </a:r>
          </a:p>
        </p:txBody>
      </p:sp>
      <p:pic>
        <p:nvPicPr>
          <p:cNvPr id="5" name="Picture 4"/>
          <p:cNvPicPr>
            <a:picLocks noChangeAspect="1"/>
          </p:cNvPicPr>
          <p:nvPr/>
        </p:nvPicPr>
        <p:blipFill>
          <a:blip r:embed="rId3"/>
          <a:stretch>
            <a:fillRect/>
          </a:stretch>
        </p:blipFill>
        <p:spPr>
          <a:xfrm>
            <a:off x="121024" y="1072684"/>
            <a:ext cx="4362450" cy="2828925"/>
          </a:xfrm>
          <a:prstGeom prst="rect">
            <a:avLst/>
          </a:prstGeom>
        </p:spPr>
      </p:pic>
    </p:spTree>
    <p:extLst>
      <p:ext uri="{BB962C8B-B14F-4D97-AF65-F5344CB8AC3E}">
        <p14:creationId xmlns:p14="http://schemas.microsoft.com/office/powerpoint/2010/main" val="280519351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In addition to understanding changing traffic trends, a network administrator must also be aware of how network use is changing.  </a:t>
            </a:r>
          </a:p>
          <a:p>
            <a:r>
              <a:rPr lang="en-US" dirty="0" smtClean="0"/>
              <a:t>A network administrator has the ability to obtain in-person IT “snapshots” of employee application utilization over time.  This information can help the network administrator adjust network resources as necessary.  These snapshots typically include:</a:t>
            </a:r>
          </a:p>
          <a:p>
            <a:pPr lvl="1"/>
            <a:r>
              <a:rPr lang="en-US" dirty="0" smtClean="0"/>
              <a:t>OS and OS Version</a:t>
            </a:r>
          </a:p>
          <a:p>
            <a:pPr lvl="1"/>
            <a:r>
              <a:rPr lang="en-US" dirty="0" smtClean="0"/>
              <a:t>Non-Network Applications</a:t>
            </a:r>
          </a:p>
          <a:p>
            <a:pPr lvl="1"/>
            <a:r>
              <a:rPr lang="en-US" dirty="0" smtClean="0"/>
              <a:t>Network Applications</a:t>
            </a:r>
          </a:p>
          <a:p>
            <a:pPr lvl="1"/>
            <a:r>
              <a:rPr lang="en-US" dirty="0" smtClean="0"/>
              <a:t>CPU Utilization</a:t>
            </a:r>
          </a:p>
          <a:p>
            <a:pPr lvl="1"/>
            <a:r>
              <a:rPr lang="en-US" dirty="0" smtClean="0"/>
              <a:t>Drive Utilization</a:t>
            </a:r>
          </a:p>
          <a:p>
            <a:pPr lvl="1"/>
            <a:r>
              <a:rPr lang="en-US" dirty="0" smtClean="0"/>
              <a:t>RAM Utilization</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Scale to Larger Networks</a:t>
            </a:r>
            <a:r>
              <a:rPr lang="en-US" altLang="en-US" dirty="0" smtClean="0"/>
              <a:t/>
            </a:r>
            <a:br>
              <a:rPr lang="en-US" altLang="en-US" dirty="0" smtClean="0"/>
            </a:br>
            <a:r>
              <a:rPr lang="en-US" altLang="en-US" dirty="0" smtClean="0"/>
              <a:t>Employee Network Utilization</a:t>
            </a:r>
          </a:p>
        </p:txBody>
      </p:sp>
      <p:pic>
        <p:nvPicPr>
          <p:cNvPr id="2" name="Picture 1"/>
          <p:cNvPicPr>
            <a:picLocks noChangeAspect="1"/>
          </p:cNvPicPr>
          <p:nvPr/>
        </p:nvPicPr>
        <p:blipFill>
          <a:blip r:embed="rId3"/>
          <a:stretch>
            <a:fillRect/>
          </a:stretch>
        </p:blipFill>
        <p:spPr>
          <a:xfrm>
            <a:off x="270622" y="1550896"/>
            <a:ext cx="4695825" cy="3076575"/>
          </a:xfrm>
          <a:prstGeom prst="rect">
            <a:avLst/>
          </a:prstGeom>
        </p:spPr>
      </p:pic>
      <p:sp>
        <p:nvSpPr>
          <p:cNvPr id="6" name="Content Placeholder 2"/>
          <p:cNvSpPr txBox="1">
            <a:spLocks/>
          </p:cNvSpPr>
          <p:nvPr/>
        </p:nvSpPr>
        <p:spPr bwMode="auto">
          <a:xfrm>
            <a:off x="263338" y="979814"/>
            <a:ext cx="4522134" cy="4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Examples of processes running in the Windows operating system</a:t>
            </a:r>
          </a:p>
        </p:txBody>
      </p:sp>
    </p:spTree>
    <p:extLst>
      <p:ext uri="{BB962C8B-B14F-4D97-AF65-F5344CB8AC3E}">
        <p14:creationId xmlns:p14="http://schemas.microsoft.com/office/powerpoint/2010/main" val="305586019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243481" cy="1802391"/>
          </a:xfrm>
        </p:spPr>
        <p:txBody>
          <a:bodyPr/>
          <a:lstStyle/>
          <a:p>
            <a:r>
              <a:rPr lang="en-US" dirty="0" smtClean="0"/>
              <a:t>11.2 Network Security</a:t>
            </a:r>
            <a:endParaRPr lang="en-US" dirty="0"/>
          </a:p>
        </p:txBody>
      </p:sp>
    </p:spTree>
    <p:extLst>
      <p:ext uri="{BB962C8B-B14F-4D97-AF65-F5344CB8AC3E}">
        <p14:creationId xmlns:p14="http://schemas.microsoft.com/office/powerpoint/2010/main" val="271944762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Computer networks are essential to everyday activities.  Individuals and organizations depend on their computers and networks.</a:t>
            </a:r>
          </a:p>
          <a:p>
            <a:r>
              <a:rPr lang="en-US" dirty="0" smtClean="0"/>
              <a:t>An intrusion by an unauthorized person can result in costly network outages and loss of work.  </a:t>
            </a:r>
          </a:p>
          <a:p>
            <a:r>
              <a:rPr lang="en-US" dirty="0" smtClean="0"/>
              <a:t>Attacks on a network can be devastating and can result in a loss of time and money.</a:t>
            </a:r>
          </a:p>
          <a:p>
            <a:r>
              <a:rPr lang="en-US" dirty="0" smtClean="0"/>
              <a:t>Intruders can gain access to a network through software vulnerabilities, hardware attacks, or something as simple as password guessing – these intruders are called hackers.</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Threats</a:t>
            </a:r>
          </a:p>
        </p:txBody>
      </p:sp>
      <p:pic>
        <p:nvPicPr>
          <p:cNvPr id="4" name="Picture 3"/>
          <p:cNvPicPr>
            <a:picLocks noChangeAspect="1"/>
          </p:cNvPicPr>
          <p:nvPr/>
        </p:nvPicPr>
        <p:blipFill>
          <a:blip r:embed="rId3"/>
          <a:stretch>
            <a:fillRect/>
          </a:stretch>
        </p:blipFill>
        <p:spPr>
          <a:xfrm>
            <a:off x="382961" y="797860"/>
            <a:ext cx="3838575" cy="3314700"/>
          </a:xfrm>
          <a:prstGeom prst="rect">
            <a:avLst/>
          </a:prstGeom>
        </p:spPr>
      </p:pic>
    </p:spTree>
    <p:extLst>
      <p:ext uri="{BB962C8B-B14F-4D97-AF65-F5344CB8AC3E}">
        <p14:creationId xmlns:p14="http://schemas.microsoft.com/office/powerpoint/2010/main" val="166330459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Four types of threats might occur:</a:t>
            </a:r>
          </a:p>
          <a:p>
            <a:pPr lvl="1"/>
            <a:r>
              <a:rPr lang="en-US" dirty="0" smtClean="0"/>
              <a:t>Information Theft – Occurs when someone breaks into a computer for the purpose of stealing confidential information.</a:t>
            </a:r>
          </a:p>
          <a:p>
            <a:pPr lvl="1"/>
            <a:r>
              <a:rPr lang="en-US" dirty="0" smtClean="0"/>
              <a:t>Data Loss and Manipulation – This is breaking into a computer to destroy or alter data records.  An example of data loss: a virus that reformats a person’s hard drive.  An example of data manipulation: breaking into a system to change the price of an item.</a:t>
            </a:r>
          </a:p>
          <a:p>
            <a:pPr lvl="1"/>
            <a:r>
              <a:rPr lang="en-US" dirty="0" smtClean="0"/>
              <a:t>Identity Theft – This is a form of information theft where personal information is stolen for the purpose of stealing someone’s identity.</a:t>
            </a:r>
          </a:p>
          <a:p>
            <a:pPr lvl="1"/>
            <a:r>
              <a:rPr lang="en-US" dirty="0" smtClean="0"/>
              <a:t>Disruption of Service – This is preventing legitimate users from accessing services to which they should be entitled.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Threats (Cont.)</a:t>
            </a:r>
          </a:p>
        </p:txBody>
      </p:sp>
      <p:pic>
        <p:nvPicPr>
          <p:cNvPr id="4" name="Picture 3"/>
          <p:cNvPicPr>
            <a:picLocks noChangeAspect="1"/>
          </p:cNvPicPr>
          <p:nvPr/>
        </p:nvPicPr>
        <p:blipFill>
          <a:blip r:embed="rId3"/>
          <a:stretch>
            <a:fillRect/>
          </a:stretch>
        </p:blipFill>
        <p:spPr>
          <a:xfrm>
            <a:off x="382961" y="797860"/>
            <a:ext cx="3838575" cy="3314700"/>
          </a:xfrm>
          <a:prstGeom prst="rect">
            <a:avLst/>
          </a:prstGeom>
        </p:spPr>
      </p:pic>
    </p:spTree>
    <p:extLst>
      <p:ext uri="{BB962C8B-B14F-4D97-AF65-F5344CB8AC3E}">
        <p14:creationId xmlns:p14="http://schemas.microsoft.com/office/powerpoint/2010/main" val="31573507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smtClean="0"/>
              <a:t>11.1 Network Design</a:t>
            </a:r>
            <a:endParaRPr lang="en-CA" sz="1600" dirty="0"/>
          </a:p>
          <a:p>
            <a:pPr marL="469106" lvl="1" indent="-214313">
              <a:buFont typeface="Arial" panose="020B0604020202020204" pitchFamily="34" charset="0"/>
              <a:buChar char="•"/>
            </a:pPr>
            <a:r>
              <a:rPr lang="en-US" sz="1600" dirty="0" smtClean="0"/>
              <a:t>Explain how a small network of directly connected segments is created, configured, and verified.</a:t>
            </a:r>
          </a:p>
          <a:p>
            <a:pPr marL="542131" lvl="2" indent="-214313">
              <a:buFont typeface="Arial" panose="020B0604020202020204" pitchFamily="34" charset="0"/>
              <a:buChar char="•"/>
            </a:pPr>
            <a:r>
              <a:rPr lang="en-US" sz="1400" dirty="0" smtClean="0"/>
              <a:t>Identify the devices used in a small network.</a:t>
            </a:r>
            <a:endParaRPr lang="en-US" sz="1400" dirty="0"/>
          </a:p>
          <a:p>
            <a:pPr marL="542131" lvl="2" indent="-214313">
              <a:buFont typeface="Arial" panose="020B0604020202020204" pitchFamily="34" charset="0"/>
              <a:buChar char="•"/>
            </a:pPr>
            <a:r>
              <a:rPr lang="en-US" sz="1400" dirty="0" smtClean="0"/>
              <a:t>Identify the protocols used in a small network.</a:t>
            </a:r>
          </a:p>
          <a:p>
            <a:pPr marL="542131" lvl="2" indent="-214313">
              <a:buFont typeface="Arial" panose="020B0604020202020204" pitchFamily="34" charset="0"/>
              <a:buChar char="•"/>
            </a:pPr>
            <a:r>
              <a:rPr lang="en-US" sz="1400" dirty="0" smtClean="0"/>
              <a:t>Explain how a small network serves as the basis of larger networks.</a:t>
            </a:r>
            <a:endParaRPr lang="en-US" sz="1400" dirty="0"/>
          </a:p>
          <a:p>
            <a:pPr marL="286941" indent="-285750"/>
            <a:r>
              <a:rPr lang="en-CA" sz="1600" dirty="0" smtClean="0"/>
              <a:t>11.2 Network Security</a:t>
            </a:r>
            <a:endParaRPr lang="en-CA" sz="1600" dirty="0"/>
          </a:p>
          <a:p>
            <a:pPr marL="469106" lvl="1" indent="-214313">
              <a:buFont typeface="Arial" panose="020B0604020202020204" pitchFamily="34" charset="0"/>
              <a:buChar char="•"/>
            </a:pPr>
            <a:r>
              <a:rPr lang="en-US" sz="1600" dirty="0" smtClean="0"/>
              <a:t>Configure switches and routers with device hardening features to enhance security.</a:t>
            </a:r>
          </a:p>
          <a:p>
            <a:pPr marL="542131" lvl="2" indent="-214313">
              <a:buFont typeface="Arial" panose="020B0604020202020204" pitchFamily="34" charset="0"/>
              <a:buChar char="•"/>
            </a:pPr>
            <a:r>
              <a:rPr lang="en-US" sz="1400" dirty="0" smtClean="0"/>
              <a:t>Explain why basic security measures are necessary on network devices.</a:t>
            </a:r>
          </a:p>
          <a:p>
            <a:pPr marL="542131" lvl="2" indent="-214313">
              <a:buFont typeface="Arial" panose="020B0604020202020204" pitchFamily="34" charset="0"/>
              <a:buChar char="•"/>
            </a:pPr>
            <a:r>
              <a:rPr lang="en-US" sz="1400" dirty="0" smtClean="0"/>
              <a:t>Identify security vulnerabilities.</a:t>
            </a:r>
            <a:endParaRPr lang="en-US" sz="1400" dirty="0"/>
          </a:p>
          <a:p>
            <a:pPr marL="542131" lvl="2" indent="-214313">
              <a:buFont typeface="Arial" panose="020B0604020202020204" pitchFamily="34" charset="0"/>
              <a:buChar char="•"/>
            </a:pPr>
            <a:r>
              <a:rPr lang="en-US" sz="1400" dirty="0" smtClean="0"/>
              <a:t>Identify general mitigation techniques.</a:t>
            </a:r>
          </a:p>
          <a:p>
            <a:pPr marL="542131" lvl="2" indent="-214313">
              <a:buFont typeface="Arial" panose="020B0604020202020204" pitchFamily="34" charset="0"/>
              <a:buChar char="•"/>
            </a:pPr>
            <a:r>
              <a:rPr lang="en-US" sz="1400" dirty="0" smtClean="0"/>
              <a:t>Configure network devices with device hardening features to mitigate security threats.</a:t>
            </a:r>
          </a:p>
        </p:txBody>
      </p:sp>
      <p:sp>
        <p:nvSpPr>
          <p:cNvPr id="4098" name="Rectangle 33"/>
          <p:cNvSpPr>
            <a:spLocks noGrp="1" noChangeArrowheads="1"/>
          </p:cNvSpPr>
          <p:nvPr>
            <p:ph type="title"/>
          </p:nvPr>
        </p:nvSpPr>
        <p:spPr/>
        <p:txBody>
          <a:bodyPr/>
          <a:lstStyle/>
          <a:p>
            <a:pPr eaLnBrk="1" hangingPunct="1"/>
            <a:r>
              <a:rPr lang="en-US" dirty="0" smtClean="0"/>
              <a:t>Chapter 11 -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812" y="224085"/>
            <a:ext cx="4016188" cy="4446495"/>
          </a:xfrm>
        </p:spPr>
        <p:txBody>
          <a:bodyPr/>
          <a:lstStyle/>
          <a:p>
            <a:r>
              <a:rPr lang="en-US" dirty="0" smtClean="0"/>
              <a:t>The physical security of network devices is an equally important security vulnerability to manage.</a:t>
            </a:r>
          </a:p>
          <a:p>
            <a:r>
              <a:rPr lang="en-US" dirty="0" smtClean="0"/>
              <a:t>There are four classes of physical threats that must be dealt with:</a:t>
            </a:r>
          </a:p>
          <a:p>
            <a:pPr lvl="1"/>
            <a:r>
              <a:rPr lang="en-US" dirty="0" smtClean="0"/>
              <a:t>Hardware threats – physical damage to servers, routers, switches, cabling plant, and workstations</a:t>
            </a:r>
          </a:p>
          <a:p>
            <a:pPr lvl="1"/>
            <a:r>
              <a:rPr lang="en-US" dirty="0" smtClean="0"/>
              <a:t>Environmental threats – temperature extremes (too hot or cold) or humidity extremes</a:t>
            </a:r>
          </a:p>
          <a:p>
            <a:pPr lvl="1"/>
            <a:r>
              <a:rPr lang="en-US" dirty="0" smtClean="0"/>
              <a:t>Electrical threats – voltage spikes, insufficient supply voltage (brownouts), unconditioned power and power outages. </a:t>
            </a:r>
          </a:p>
          <a:p>
            <a:pPr lvl="1"/>
            <a:r>
              <a:rPr lang="en-US" dirty="0" smtClean="0"/>
              <a:t>Maintenance threats  - poor handling of key electrical components (electrostatic discharge), lock of critical spare parts, and poor labeling.</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Physical Security</a:t>
            </a:r>
          </a:p>
        </p:txBody>
      </p:sp>
      <p:pic>
        <p:nvPicPr>
          <p:cNvPr id="2" name="Picture 1"/>
          <p:cNvPicPr>
            <a:picLocks noChangeAspect="1"/>
          </p:cNvPicPr>
          <p:nvPr/>
        </p:nvPicPr>
        <p:blipFill>
          <a:blip r:embed="rId3"/>
          <a:stretch>
            <a:fillRect/>
          </a:stretch>
        </p:blipFill>
        <p:spPr>
          <a:xfrm>
            <a:off x="83203" y="969028"/>
            <a:ext cx="4943475" cy="3438525"/>
          </a:xfrm>
          <a:prstGeom prst="rect">
            <a:avLst/>
          </a:prstGeom>
        </p:spPr>
      </p:pic>
    </p:spTree>
    <p:extLst>
      <p:ext uri="{BB962C8B-B14F-4D97-AF65-F5344CB8AC3E}">
        <p14:creationId xmlns:p14="http://schemas.microsoft.com/office/powerpoint/2010/main" val="167410929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6897" y="111966"/>
            <a:ext cx="4157103" cy="4635897"/>
          </a:xfrm>
        </p:spPr>
        <p:txBody>
          <a:bodyPr/>
          <a:lstStyle/>
          <a:p>
            <a:r>
              <a:rPr lang="en-US" dirty="0" smtClean="0"/>
              <a:t>Vulnerability is the degree of weakness which is inherent in every network and device and includes:  routers, switches, desktops, servers, and security devices.</a:t>
            </a:r>
          </a:p>
          <a:p>
            <a:r>
              <a:rPr lang="en-US" dirty="0" smtClean="0"/>
              <a:t>Typically, servers and desktop computers are the devices under attack.</a:t>
            </a:r>
          </a:p>
          <a:p>
            <a:r>
              <a:rPr lang="en-US" dirty="0" smtClean="0"/>
              <a:t>There are three primary vulnerabilities that can lead to various attacks. Here are some examples</a:t>
            </a:r>
          </a:p>
          <a:p>
            <a:pPr lvl="1"/>
            <a:r>
              <a:rPr lang="en-US" sz="1300" dirty="0" smtClean="0"/>
              <a:t>Technological – Weaknesses within insecure protocols, Operating System and network equipment weaknesses.</a:t>
            </a:r>
          </a:p>
          <a:p>
            <a:pPr lvl="1"/>
            <a:r>
              <a:rPr lang="en-US" sz="1300" dirty="0" smtClean="0"/>
              <a:t>Configuration – Unsecured user accounts, system accounts with easily guessable passwords, misconfigured network equipment.</a:t>
            </a:r>
          </a:p>
          <a:p>
            <a:pPr lvl="1"/>
            <a:r>
              <a:rPr lang="en-US" sz="1300" dirty="0" smtClean="0"/>
              <a:t>Security policy – Lack of a written security policy, inadequate monitoring and auditing of the network and resources.</a:t>
            </a:r>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Security Threats and Vulnerabilities</a:t>
            </a:r>
            <a:r>
              <a:rPr lang="en-US" altLang="en-US" dirty="0" smtClean="0"/>
              <a:t/>
            </a:r>
            <a:br>
              <a:rPr lang="en-US" altLang="en-US" dirty="0" smtClean="0"/>
            </a:br>
            <a:r>
              <a:rPr lang="en-US" altLang="en-US" dirty="0" smtClean="0"/>
              <a:t>Types of Vulnerabilities</a:t>
            </a:r>
          </a:p>
        </p:txBody>
      </p:sp>
      <p:pic>
        <p:nvPicPr>
          <p:cNvPr id="4" name="Picture 3"/>
          <p:cNvPicPr>
            <a:picLocks noChangeAspect="1"/>
          </p:cNvPicPr>
          <p:nvPr/>
        </p:nvPicPr>
        <p:blipFill>
          <a:blip r:embed="rId3"/>
          <a:stretch>
            <a:fillRect/>
          </a:stretch>
        </p:blipFill>
        <p:spPr>
          <a:xfrm>
            <a:off x="176772" y="960904"/>
            <a:ext cx="4810125" cy="3562350"/>
          </a:xfrm>
          <a:prstGeom prst="rect">
            <a:avLst/>
          </a:prstGeom>
        </p:spPr>
      </p:pic>
    </p:spTree>
    <p:extLst>
      <p:ext uri="{BB962C8B-B14F-4D97-AF65-F5344CB8AC3E}">
        <p14:creationId xmlns:p14="http://schemas.microsoft.com/office/powerpoint/2010/main" val="349221630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082" y="41394"/>
            <a:ext cx="4338918" cy="4620253"/>
          </a:xfrm>
        </p:spPr>
        <p:txBody>
          <a:bodyPr/>
          <a:lstStyle/>
          <a:p>
            <a:r>
              <a:rPr lang="en-US" dirty="0" smtClean="0"/>
              <a:t>Malware or malcode is short for malicious software – software or code that is designed to damage, disrupt, steal, or inflict damage on data, hosts, or networks.</a:t>
            </a:r>
          </a:p>
          <a:p>
            <a:r>
              <a:rPr lang="en-US" dirty="0" smtClean="0"/>
              <a:t>Viruses, worms, and Trojan horses are examples of malware.</a:t>
            </a:r>
          </a:p>
          <a:p>
            <a:pPr lvl="1"/>
            <a:r>
              <a:rPr lang="en-US" dirty="0" smtClean="0"/>
              <a:t>Viruses – Type of malware (executable file) that is propagated by inserting a copy of itself into and becoming a part of another program.  It spreads from computer to computer.</a:t>
            </a:r>
          </a:p>
          <a:p>
            <a:pPr lvl="1"/>
            <a:r>
              <a:rPr lang="en-US" dirty="0" smtClean="0"/>
              <a:t>Worms – Very similar to viruses, but do not require a host program. Worms are standalone software programs that take advantage of system features to </a:t>
            </a:r>
            <a:r>
              <a:rPr lang="en-US" dirty="0" err="1" smtClean="0"/>
              <a:t>trave</a:t>
            </a:r>
            <a:r>
              <a:rPr lang="en-US" dirty="0" smtClean="0"/>
              <a:t>; through the network.</a:t>
            </a:r>
          </a:p>
          <a:p>
            <a:pPr lvl="1"/>
            <a:r>
              <a:rPr lang="en-US" dirty="0" smtClean="0"/>
              <a:t>Trojan horses – Users are typically tricked into loading and executing this malware on their systems.  They usually create back doors to give malicious users access to the system. </a:t>
            </a:r>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Types of Malware</a:t>
            </a:r>
          </a:p>
        </p:txBody>
      </p:sp>
      <p:pic>
        <p:nvPicPr>
          <p:cNvPr id="4" name="Picture 3"/>
          <p:cNvPicPr>
            <a:picLocks noChangeAspect="1"/>
          </p:cNvPicPr>
          <p:nvPr/>
        </p:nvPicPr>
        <p:blipFill>
          <a:blip r:embed="rId3"/>
          <a:stretch>
            <a:fillRect/>
          </a:stretch>
        </p:blipFill>
        <p:spPr>
          <a:xfrm>
            <a:off x="289672" y="862572"/>
            <a:ext cx="4171950" cy="3400425"/>
          </a:xfrm>
          <a:prstGeom prst="rect">
            <a:avLst/>
          </a:prstGeom>
        </p:spPr>
      </p:pic>
    </p:spTree>
    <p:extLst>
      <p:ext uri="{BB962C8B-B14F-4D97-AF65-F5344CB8AC3E}">
        <p14:creationId xmlns:p14="http://schemas.microsoft.com/office/powerpoint/2010/main" val="383436633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5082" y="41394"/>
            <a:ext cx="4338918" cy="4769888"/>
          </a:xfrm>
        </p:spPr>
        <p:txBody>
          <a:bodyPr/>
          <a:lstStyle/>
          <a:p>
            <a:r>
              <a:rPr lang="en-US" dirty="0" smtClean="0"/>
              <a:t>In addition to malicious code attacks, networks can also fall prey to various network attacks.  There are three major categories of network attacks:</a:t>
            </a:r>
          </a:p>
          <a:p>
            <a:pPr lvl="1"/>
            <a:r>
              <a:rPr lang="en-US" dirty="0" smtClean="0"/>
              <a:t>Reconnaissance attacks – the discovery and mapping of systems, services, or vulnerabilities</a:t>
            </a:r>
          </a:p>
          <a:p>
            <a:pPr lvl="1"/>
            <a:r>
              <a:rPr lang="en-US" dirty="0" smtClean="0"/>
              <a:t>Access attacks – the unauthorized manipulation of data, system access, or user privileges</a:t>
            </a:r>
          </a:p>
          <a:p>
            <a:pPr lvl="1"/>
            <a:r>
              <a:rPr lang="en-US" dirty="0" smtClean="0"/>
              <a:t>Denial of Service – the disabling or corruption of networks, systems, or services</a:t>
            </a:r>
          </a:p>
          <a:p>
            <a:r>
              <a:rPr lang="en-US" dirty="0" smtClean="0"/>
              <a:t>In a Reconnaissance attack, a hacker could use either </a:t>
            </a:r>
            <a:r>
              <a:rPr lang="en-US" b="1" dirty="0" smtClean="0"/>
              <a:t>nslookup</a:t>
            </a:r>
            <a:r>
              <a:rPr lang="en-US" dirty="0" smtClean="0"/>
              <a:t> or </a:t>
            </a:r>
            <a:r>
              <a:rPr lang="en-US" b="1" dirty="0" smtClean="0"/>
              <a:t>whois</a:t>
            </a:r>
            <a:r>
              <a:rPr lang="en-US" dirty="0" smtClean="0"/>
              <a:t> to determine the IP addresses assigned to an entity.  Once they have the IP address, they can use </a:t>
            </a:r>
            <a:r>
              <a:rPr lang="en-US" b="1" dirty="0" smtClean="0"/>
              <a:t>fping</a:t>
            </a:r>
            <a:r>
              <a:rPr lang="en-US" dirty="0" smtClean="0"/>
              <a:t> to ping a range of IP addresses to see who is responding.  Once they know what IP addresses are responding, they could use </a:t>
            </a:r>
            <a:r>
              <a:rPr lang="en-US" b="1" dirty="0" smtClean="0"/>
              <a:t>nmap</a:t>
            </a:r>
            <a:r>
              <a:rPr lang="en-US" dirty="0" smtClean="0"/>
              <a:t> to see which ports are listening.</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Reconnaissance Attacks</a:t>
            </a:r>
          </a:p>
        </p:txBody>
      </p:sp>
      <p:pic>
        <p:nvPicPr>
          <p:cNvPr id="2" name="Picture 1"/>
          <p:cNvPicPr>
            <a:picLocks noChangeAspect="1"/>
          </p:cNvPicPr>
          <p:nvPr/>
        </p:nvPicPr>
        <p:blipFill>
          <a:blip r:embed="rId3"/>
          <a:stretch>
            <a:fillRect/>
          </a:stretch>
        </p:blipFill>
        <p:spPr>
          <a:xfrm>
            <a:off x="263899" y="938212"/>
            <a:ext cx="4076700" cy="3267075"/>
          </a:xfrm>
          <a:prstGeom prst="rect">
            <a:avLst/>
          </a:prstGeom>
        </p:spPr>
      </p:pic>
    </p:spTree>
    <p:extLst>
      <p:ext uri="{BB962C8B-B14F-4D97-AF65-F5344CB8AC3E}">
        <p14:creationId xmlns:p14="http://schemas.microsoft.com/office/powerpoint/2010/main" val="7894519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4545" y="158620"/>
            <a:ext cx="4164182" cy="4618479"/>
          </a:xfrm>
        </p:spPr>
        <p:txBody>
          <a:bodyPr/>
          <a:lstStyle/>
          <a:p>
            <a:r>
              <a:rPr lang="en-US" sz="1400" dirty="0" smtClean="0"/>
              <a:t>Access attacks exploit known vulnerabilities in authentication services, FTP services, and web services to gain entry to web accounts, confidential databases, or access other resources.  There are four classes of access attacks:</a:t>
            </a:r>
          </a:p>
          <a:p>
            <a:pPr lvl="1"/>
            <a:r>
              <a:rPr lang="en-US" sz="1300" dirty="0" smtClean="0"/>
              <a:t>Password attacks – Hackers can use several methods including:  brute-force attacks, Trojan horse programs, and packet sniffers.</a:t>
            </a:r>
          </a:p>
          <a:p>
            <a:pPr lvl="1"/>
            <a:r>
              <a:rPr lang="en-US" sz="1300" dirty="0" smtClean="0"/>
              <a:t>Trust Exploitation – An attacker can access a target system by taking advantage of a trust relationship between the target system and one that is compromised.  </a:t>
            </a:r>
          </a:p>
          <a:p>
            <a:pPr lvl="1"/>
            <a:r>
              <a:rPr lang="en-US" sz="1300" dirty="0" smtClean="0"/>
              <a:t>Port Redirection – A hacker installs software on an compromised host and uses that host to access a target host on a different port.</a:t>
            </a:r>
          </a:p>
          <a:p>
            <a:pPr lvl="1"/>
            <a:r>
              <a:rPr lang="en-US" sz="1300" dirty="0" smtClean="0"/>
              <a:t>Man-in-the-middle – An attacker inserts himself in the middle of a conversation.  A common type is a Phish email that a victim clicks a link on in their email.  </a:t>
            </a:r>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Access Attacks</a:t>
            </a:r>
          </a:p>
        </p:txBody>
      </p:sp>
      <p:pic>
        <p:nvPicPr>
          <p:cNvPr id="4" name="Picture 3"/>
          <p:cNvPicPr>
            <a:picLocks noChangeAspect="1"/>
          </p:cNvPicPr>
          <p:nvPr/>
        </p:nvPicPr>
        <p:blipFill>
          <a:blip r:embed="rId3"/>
          <a:stretch>
            <a:fillRect/>
          </a:stretch>
        </p:blipFill>
        <p:spPr>
          <a:xfrm>
            <a:off x="110228" y="797860"/>
            <a:ext cx="4733925" cy="3476625"/>
          </a:xfrm>
          <a:prstGeom prst="rect">
            <a:avLst/>
          </a:prstGeom>
        </p:spPr>
      </p:pic>
    </p:spTree>
    <p:extLst>
      <p:ext uri="{BB962C8B-B14F-4D97-AF65-F5344CB8AC3E}">
        <p14:creationId xmlns:p14="http://schemas.microsoft.com/office/powerpoint/2010/main" val="374033735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835" y="280676"/>
            <a:ext cx="4225809" cy="4620253"/>
          </a:xfrm>
        </p:spPr>
        <p:txBody>
          <a:bodyPr/>
          <a:lstStyle/>
          <a:p>
            <a:r>
              <a:rPr lang="en-US" dirty="0" smtClean="0"/>
              <a:t>Denial of Service (</a:t>
            </a:r>
            <a:r>
              <a:rPr lang="en-US" dirty="0" err="1" smtClean="0"/>
              <a:t>DoS</a:t>
            </a:r>
            <a:r>
              <a:rPr lang="en-US" dirty="0" smtClean="0"/>
              <a:t>) attacks prevent authorized people from using a service by using up system resources such as disk space, bandwidth, and buffers.  The attack can be caused by resource overload or malformed data.</a:t>
            </a:r>
          </a:p>
          <a:p>
            <a:r>
              <a:rPr lang="en-US" dirty="0" err="1" smtClean="0"/>
              <a:t>DoS</a:t>
            </a:r>
            <a:r>
              <a:rPr lang="en-US" dirty="0" smtClean="0"/>
              <a:t> attacks are the most publicized and the most difficult to eliminate.  Here are some examples of </a:t>
            </a:r>
            <a:r>
              <a:rPr lang="en-US" dirty="0" err="1" smtClean="0"/>
              <a:t>DoS</a:t>
            </a:r>
            <a:r>
              <a:rPr lang="en-US" dirty="0" smtClean="0"/>
              <a:t> attacks:</a:t>
            </a:r>
          </a:p>
          <a:p>
            <a:pPr lvl="1"/>
            <a:r>
              <a:rPr lang="en-US" dirty="0" smtClean="0"/>
              <a:t>Ping of Death – An attacker sends a malformed or a very large ping packet.</a:t>
            </a:r>
          </a:p>
          <a:p>
            <a:pPr lvl="1"/>
            <a:r>
              <a:rPr lang="en-US" dirty="0" smtClean="0"/>
              <a:t>SYN Flood – An attacker sends multiple SYN requests to a web server.  The web server waits to complete the TCP three-way handshake.  A valid user tries to send a SYN request to the web server, but the web server is unavailable </a:t>
            </a:r>
          </a:p>
          <a:p>
            <a:endParaRPr lang="en-US" dirty="0" smtClean="0"/>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Denial of Service Attacks</a:t>
            </a:r>
          </a:p>
        </p:txBody>
      </p:sp>
      <p:pic>
        <p:nvPicPr>
          <p:cNvPr id="2" name="Picture 1"/>
          <p:cNvPicPr>
            <a:picLocks noChangeAspect="1"/>
          </p:cNvPicPr>
          <p:nvPr/>
        </p:nvPicPr>
        <p:blipFill>
          <a:blip r:embed="rId3"/>
          <a:stretch>
            <a:fillRect/>
          </a:stretch>
        </p:blipFill>
        <p:spPr>
          <a:xfrm>
            <a:off x="290232" y="797860"/>
            <a:ext cx="4514850" cy="3733800"/>
          </a:xfrm>
          <a:prstGeom prst="rect">
            <a:avLst/>
          </a:prstGeom>
        </p:spPr>
      </p:pic>
    </p:spTree>
    <p:extLst>
      <p:ext uri="{BB962C8B-B14F-4D97-AF65-F5344CB8AC3E}">
        <p14:creationId xmlns:p14="http://schemas.microsoft.com/office/powerpoint/2010/main" val="341277723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312" y="376015"/>
            <a:ext cx="3614871" cy="4294178"/>
          </a:xfrm>
        </p:spPr>
        <p:txBody>
          <a:bodyPr/>
          <a:lstStyle/>
          <a:p>
            <a:pPr lvl="1"/>
            <a:r>
              <a:rPr lang="en-US" dirty="0" smtClean="0"/>
              <a:t>DDoS – an Attacker uses many intermediate hosts, called zombies, to launch an attack on the victim host or server.  The intermediate hosts used to launch the attack are usually infected with malware giving control to the attacker.</a:t>
            </a:r>
          </a:p>
          <a:p>
            <a:pPr lvl="1"/>
            <a:r>
              <a:rPr lang="en-US" dirty="0" smtClean="0"/>
              <a:t>Smurf attack – an ICMP-based attack where an attacker broadcasts a large number of ICMP packets using the victim’s source IP address.  The zombie hosts reply to the target victim in an attempt to overwhelm the WAN link to the destination.  </a:t>
            </a:r>
          </a:p>
          <a:p>
            <a:pPr lvl="1"/>
            <a:endParaRPr lang="en-US" dirty="0" smtClean="0"/>
          </a:p>
          <a:p>
            <a:endParaRPr lang="en-US" dirty="0" smtClean="0"/>
          </a:p>
          <a:p>
            <a:endParaRPr lang="en-US" dirty="0" smtClean="0"/>
          </a:p>
        </p:txBody>
      </p:sp>
      <p:sp>
        <p:nvSpPr>
          <p:cNvPr id="29698" name="Rectangle 2"/>
          <p:cNvSpPr>
            <a:spLocks noGrp="1" noChangeArrowheads="1"/>
          </p:cNvSpPr>
          <p:nvPr>
            <p:ph type="title"/>
          </p:nvPr>
        </p:nvSpPr>
        <p:spPr>
          <a:xfrm>
            <a:off x="2" y="41394"/>
            <a:ext cx="4604495" cy="756466"/>
          </a:xfrm>
        </p:spPr>
        <p:txBody>
          <a:bodyPr/>
          <a:lstStyle/>
          <a:p>
            <a:r>
              <a:rPr lang="en-US" altLang="en-US" sz="1600" dirty="0" smtClean="0"/>
              <a:t>Network Attacks</a:t>
            </a:r>
            <a:r>
              <a:rPr lang="en-US" altLang="en-US" dirty="0" smtClean="0"/>
              <a:t/>
            </a:r>
            <a:br>
              <a:rPr lang="en-US" altLang="en-US" dirty="0" smtClean="0"/>
            </a:br>
            <a:r>
              <a:rPr lang="en-US" altLang="en-US" dirty="0" smtClean="0"/>
              <a:t>Denial of Service Attacks (Cont.)</a:t>
            </a:r>
          </a:p>
        </p:txBody>
      </p:sp>
      <p:pic>
        <p:nvPicPr>
          <p:cNvPr id="2" name="Picture 1"/>
          <p:cNvPicPr>
            <a:picLocks noChangeAspect="1"/>
          </p:cNvPicPr>
          <p:nvPr/>
        </p:nvPicPr>
        <p:blipFill>
          <a:blip r:embed="rId3"/>
          <a:stretch>
            <a:fillRect/>
          </a:stretch>
        </p:blipFill>
        <p:spPr>
          <a:xfrm>
            <a:off x="290232" y="797860"/>
            <a:ext cx="4514850" cy="3733800"/>
          </a:xfrm>
          <a:prstGeom prst="rect">
            <a:avLst/>
          </a:prstGeom>
        </p:spPr>
      </p:pic>
    </p:spTree>
    <p:extLst>
      <p:ext uri="{BB962C8B-B14F-4D97-AF65-F5344CB8AC3E}">
        <p14:creationId xmlns:p14="http://schemas.microsoft.com/office/powerpoint/2010/main" val="90866842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89" y="797859"/>
            <a:ext cx="3505794" cy="3872333"/>
          </a:xfrm>
        </p:spPr>
        <p:txBody>
          <a:bodyPr/>
          <a:lstStyle/>
          <a:p>
            <a:pPr lvl="1"/>
            <a:r>
              <a:rPr lang="en-US" dirty="0" smtClean="0"/>
              <a:t>Keeping up-to-date with the latest developments is a critical part of network security and defending against network attacks.  </a:t>
            </a:r>
            <a:endParaRPr lang="en-US" dirty="0"/>
          </a:p>
          <a:p>
            <a:pPr lvl="1"/>
            <a:r>
              <a:rPr lang="en-US" dirty="0" smtClean="0"/>
              <a:t>As new malware is released, enterprises need to keep current with the latest versions of antivirus software.</a:t>
            </a:r>
          </a:p>
          <a:p>
            <a:pPr lvl="1"/>
            <a:r>
              <a:rPr lang="en-US" dirty="0" smtClean="0"/>
              <a:t>The most effective way to mitigate worm or other attacks is to download security updates from the operating system vendor and install patches on all vulnerable systems.  </a:t>
            </a:r>
          </a:p>
          <a:p>
            <a:pPr lvl="1"/>
            <a:r>
              <a:rPr lang="en-US" dirty="0" smtClean="0"/>
              <a:t>The use of a central patch server to install critical patches automatically is a very useful solution to this issue.</a:t>
            </a:r>
          </a:p>
          <a:p>
            <a:endParaRPr lang="en-US" dirty="0" smtClean="0"/>
          </a:p>
          <a:p>
            <a:endParaRPr lang="en-US" dirty="0" smtClean="0"/>
          </a:p>
        </p:txBody>
      </p:sp>
      <p:sp>
        <p:nvSpPr>
          <p:cNvPr id="29698" name="Rectangle 2"/>
          <p:cNvSpPr>
            <a:spLocks noGrp="1" noChangeArrowheads="1"/>
          </p:cNvSpPr>
          <p:nvPr>
            <p:ph type="title"/>
          </p:nvPr>
        </p:nvSpPr>
        <p:spPr>
          <a:xfrm>
            <a:off x="2" y="41394"/>
            <a:ext cx="5512035"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Backup, Upgrade, Update, and Patch</a:t>
            </a:r>
          </a:p>
        </p:txBody>
      </p:sp>
      <p:pic>
        <p:nvPicPr>
          <p:cNvPr id="5" name="Picture 4"/>
          <p:cNvPicPr>
            <a:picLocks noChangeAspect="1"/>
          </p:cNvPicPr>
          <p:nvPr/>
        </p:nvPicPr>
        <p:blipFill>
          <a:blip r:embed="rId3"/>
          <a:stretch>
            <a:fillRect/>
          </a:stretch>
        </p:blipFill>
        <p:spPr>
          <a:xfrm>
            <a:off x="176168" y="831618"/>
            <a:ext cx="4552950" cy="3838575"/>
          </a:xfrm>
          <a:prstGeom prst="rect">
            <a:avLst/>
          </a:prstGeom>
        </p:spPr>
      </p:pic>
    </p:spTree>
    <p:extLst>
      <p:ext uri="{BB962C8B-B14F-4D97-AF65-F5344CB8AC3E}">
        <p14:creationId xmlns:p14="http://schemas.microsoft.com/office/powerpoint/2010/main" val="293447777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019" y="890937"/>
            <a:ext cx="3050848" cy="3779255"/>
          </a:xfrm>
        </p:spPr>
        <p:txBody>
          <a:bodyPr/>
          <a:lstStyle/>
          <a:p>
            <a:pPr lvl="1"/>
            <a:r>
              <a:rPr lang="en-US" dirty="0" smtClean="0"/>
              <a:t>Authentication, authorization, and accounting (AAA) network security services provide the framework to set up access control on a network device.</a:t>
            </a:r>
          </a:p>
          <a:p>
            <a:pPr lvl="1"/>
            <a:r>
              <a:rPr lang="en-US" dirty="0" smtClean="0"/>
              <a:t>AAA is used to control who is permitted to access a network (authentication), what they can do while they are there (authorize), and what did they do when they were accessing the network (accounting).  </a:t>
            </a:r>
          </a:p>
          <a:p>
            <a:endParaRPr lang="en-US" dirty="0" smtClean="0"/>
          </a:p>
          <a:p>
            <a:endParaRPr lang="en-US" dirty="0" smtClean="0"/>
          </a:p>
        </p:txBody>
      </p:sp>
      <p:sp>
        <p:nvSpPr>
          <p:cNvPr id="29698" name="Rectangle 2"/>
          <p:cNvSpPr>
            <a:spLocks noGrp="1" noChangeArrowheads="1"/>
          </p:cNvSpPr>
          <p:nvPr>
            <p:ph type="title"/>
          </p:nvPr>
        </p:nvSpPr>
        <p:spPr>
          <a:xfrm>
            <a:off x="2" y="41394"/>
            <a:ext cx="816977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Authentication, Authorization, and Accounting </a:t>
            </a:r>
          </a:p>
        </p:txBody>
      </p:sp>
      <p:pic>
        <p:nvPicPr>
          <p:cNvPr id="2" name="Picture 1"/>
          <p:cNvPicPr>
            <a:picLocks noChangeAspect="1"/>
          </p:cNvPicPr>
          <p:nvPr/>
        </p:nvPicPr>
        <p:blipFill>
          <a:blip r:embed="rId3"/>
          <a:stretch>
            <a:fillRect/>
          </a:stretch>
        </p:blipFill>
        <p:spPr>
          <a:xfrm>
            <a:off x="280231" y="890937"/>
            <a:ext cx="4191000" cy="3686175"/>
          </a:xfrm>
          <a:prstGeom prst="rect">
            <a:avLst/>
          </a:prstGeom>
        </p:spPr>
      </p:pic>
    </p:spTree>
    <p:extLst>
      <p:ext uri="{BB962C8B-B14F-4D97-AF65-F5344CB8AC3E}">
        <p14:creationId xmlns:p14="http://schemas.microsoft.com/office/powerpoint/2010/main" val="214776286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161" y="196553"/>
            <a:ext cx="4802735" cy="4751462"/>
          </a:xfrm>
        </p:spPr>
        <p:txBody>
          <a:bodyPr/>
          <a:lstStyle/>
          <a:p>
            <a:pPr lvl="1"/>
            <a:r>
              <a:rPr lang="en-US" dirty="0" smtClean="0"/>
              <a:t>Firewalls are one of the most effective security tools available for protecting users from external threats.</a:t>
            </a:r>
          </a:p>
          <a:p>
            <a:pPr lvl="1"/>
            <a:r>
              <a:rPr lang="en-US" dirty="0" smtClean="0"/>
              <a:t>Network firewalls reside between two or more networks, control the traffic between them and help prevent unauthorized access.  Host-based firewalls or personal firewalls are installed on end systems. </a:t>
            </a:r>
          </a:p>
          <a:p>
            <a:pPr lvl="1"/>
            <a:r>
              <a:rPr lang="en-US" dirty="0" smtClean="0"/>
              <a:t>Firewalls use various techniques for determining what is permitted or denied:</a:t>
            </a:r>
          </a:p>
          <a:p>
            <a:pPr lvl="2"/>
            <a:r>
              <a:rPr lang="en-US" sz="1300" dirty="0" smtClean="0"/>
              <a:t>Packet filtering – Prevents or allows access based on IP or MAC addresses</a:t>
            </a:r>
          </a:p>
          <a:p>
            <a:pPr lvl="2"/>
            <a:r>
              <a:rPr lang="en-US" sz="1300" dirty="0" smtClean="0"/>
              <a:t>Application filtering – Prevents or allows access by specific application types based on port numbers</a:t>
            </a:r>
          </a:p>
          <a:p>
            <a:pPr lvl="2"/>
            <a:r>
              <a:rPr lang="en-US" sz="1300" dirty="0" smtClean="0"/>
              <a:t>URL filtering – Prevents or allows access to websites based on specific URLs or keywords</a:t>
            </a:r>
          </a:p>
          <a:p>
            <a:pPr lvl="2"/>
            <a:r>
              <a:rPr lang="en-US" sz="1300" dirty="0" smtClean="0"/>
              <a:t>Stateful packet inspection (SPI) – Incoming packets must be legitimate responses to requests from external hosts.  Traffic coming in through the firewall from the outside must originate from the inside network unless specifically permitted. </a:t>
            </a:r>
          </a:p>
          <a:p>
            <a:endParaRPr lang="en-US" dirty="0" smtClean="0"/>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Firewalls</a:t>
            </a:r>
          </a:p>
        </p:txBody>
      </p:sp>
      <p:pic>
        <p:nvPicPr>
          <p:cNvPr id="4" name="Picture 3"/>
          <p:cNvPicPr>
            <a:picLocks noChangeAspect="1"/>
          </p:cNvPicPr>
          <p:nvPr/>
        </p:nvPicPr>
        <p:blipFill>
          <a:blip r:embed="rId3"/>
          <a:stretch>
            <a:fillRect/>
          </a:stretch>
        </p:blipFill>
        <p:spPr>
          <a:xfrm>
            <a:off x="269815" y="890937"/>
            <a:ext cx="3562350" cy="2886075"/>
          </a:xfrm>
          <a:prstGeom prst="rect">
            <a:avLst/>
          </a:prstGeom>
        </p:spPr>
      </p:pic>
    </p:spTree>
    <p:extLst>
      <p:ext uri="{BB962C8B-B14F-4D97-AF65-F5344CB8AC3E}">
        <p14:creationId xmlns:p14="http://schemas.microsoft.com/office/powerpoint/2010/main" val="393163148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US" sz="1600" dirty="0" smtClean="0"/>
              <a:t>11.3 Basic Network Performance</a:t>
            </a:r>
            <a:endParaRPr lang="en-US" sz="1600" dirty="0"/>
          </a:p>
          <a:p>
            <a:pPr marL="470297" lvl="1" indent="-214313">
              <a:buFont typeface="Arial" panose="020B0604020202020204" pitchFamily="34" charset="0"/>
              <a:buChar char="•"/>
            </a:pPr>
            <a:r>
              <a:rPr lang="en-US" sz="1600" dirty="0" smtClean="0"/>
              <a:t>Use common show commands and utilities to establish relative performance baseline for the network.</a:t>
            </a:r>
          </a:p>
          <a:p>
            <a:pPr marL="543322" lvl="2" indent="-214313">
              <a:buFont typeface="Arial" panose="020B0604020202020204" pitchFamily="34" charset="0"/>
              <a:buChar char="•"/>
            </a:pPr>
            <a:r>
              <a:rPr lang="en-US" sz="1400" dirty="0" smtClean="0"/>
              <a:t>Use the output of the ping command to establish relative network performance.</a:t>
            </a:r>
          </a:p>
          <a:p>
            <a:pPr marL="543322" lvl="2" indent="-214313">
              <a:buFont typeface="Arial" panose="020B0604020202020204" pitchFamily="34" charset="0"/>
              <a:buChar char="•"/>
            </a:pPr>
            <a:r>
              <a:rPr lang="en-US" sz="1400" dirty="0" smtClean="0"/>
              <a:t>Use the output of the tracert command to establish relative network performance.</a:t>
            </a:r>
          </a:p>
          <a:p>
            <a:pPr marL="543322" lvl="2" indent="-214313">
              <a:buFont typeface="Arial" panose="020B0604020202020204" pitchFamily="34" charset="0"/>
              <a:buChar char="•"/>
            </a:pPr>
            <a:r>
              <a:rPr lang="en-US" sz="1400" dirty="0" smtClean="0"/>
              <a:t>Use show commands to verify the configuration and status of network devices.</a:t>
            </a:r>
          </a:p>
          <a:p>
            <a:pPr marL="543322" lvl="2" indent="-214313">
              <a:buFont typeface="Arial" panose="020B0604020202020204" pitchFamily="34" charset="0"/>
              <a:buChar char="•"/>
            </a:pPr>
            <a:r>
              <a:rPr lang="en-US" sz="1400" dirty="0" smtClean="0"/>
              <a:t>Use host and IOS commands to acquire information about the devices in a network.</a:t>
            </a:r>
          </a:p>
          <a:p>
            <a:pPr lvl="0">
              <a:buClr>
                <a:srgbClr val="58585B"/>
              </a:buClr>
            </a:pPr>
            <a:r>
              <a:rPr lang="en-US" sz="1600" dirty="0" smtClean="0"/>
              <a:t>11.4 Network Troubleshooting</a:t>
            </a:r>
            <a:endParaRPr lang="en-US" sz="1600" dirty="0"/>
          </a:p>
          <a:p>
            <a:pPr marL="470297" lvl="1" indent="-214313">
              <a:buClr>
                <a:srgbClr val="58585B"/>
              </a:buClr>
              <a:buFont typeface="Arial" panose="020B0604020202020204" pitchFamily="34" charset="0"/>
              <a:buChar char="•"/>
            </a:pPr>
            <a:r>
              <a:rPr lang="en-US" sz="1600" dirty="0" smtClean="0"/>
              <a:t>Troubleshoot a network.</a:t>
            </a:r>
          </a:p>
          <a:p>
            <a:pPr marL="543322" lvl="2" indent="-214313">
              <a:buFont typeface="Arial" panose="020B0604020202020204" pitchFamily="34" charset="0"/>
              <a:buChar char="•"/>
            </a:pPr>
            <a:r>
              <a:rPr lang="en-US" sz="1400" dirty="0" smtClean="0"/>
              <a:t>Describe common network troubleshooting methodologies.</a:t>
            </a:r>
          </a:p>
          <a:p>
            <a:pPr marL="543322" lvl="2" indent="-214313">
              <a:buFont typeface="Arial" panose="020B0604020202020204" pitchFamily="34" charset="0"/>
              <a:buChar char="•"/>
            </a:pPr>
            <a:r>
              <a:rPr lang="en-US" sz="1400" dirty="0" smtClean="0"/>
              <a:t>Troubleshoot cable issues and interface issues.</a:t>
            </a:r>
          </a:p>
          <a:p>
            <a:pPr marL="543322" lvl="2" indent="-214313">
              <a:buFont typeface="Arial" panose="020B0604020202020204" pitchFamily="34" charset="0"/>
              <a:buChar char="•"/>
            </a:pPr>
            <a:r>
              <a:rPr lang="en-US" sz="1400" dirty="0" smtClean="0"/>
              <a:t>Troubleshoot issues with devices in the network.</a:t>
            </a:r>
          </a:p>
          <a:p>
            <a:pPr marL="543322" lvl="2" indent="-214313">
              <a:buFont typeface="Arial" panose="020B0604020202020204" pitchFamily="34" charset="0"/>
              <a:buChar char="•"/>
            </a:pPr>
            <a:endParaRPr lang="en-US" sz="1400" dirty="0" smtClean="0"/>
          </a:p>
        </p:txBody>
      </p:sp>
      <p:sp>
        <p:nvSpPr>
          <p:cNvPr id="4098" name="Rectangle 33"/>
          <p:cNvSpPr>
            <a:spLocks noGrp="1" noChangeArrowheads="1"/>
          </p:cNvSpPr>
          <p:nvPr>
            <p:ph type="title"/>
          </p:nvPr>
        </p:nvSpPr>
        <p:spPr/>
        <p:txBody>
          <a:bodyPr/>
          <a:lstStyle/>
          <a:p>
            <a:pPr eaLnBrk="1" hangingPunct="1"/>
            <a:r>
              <a:rPr lang="en-US" dirty="0" smtClean="0"/>
              <a:t>Chapter 11 - Sections &amp; Objectives (Cont.)</a:t>
            </a:r>
          </a:p>
        </p:txBody>
      </p:sp>
    </p:spTree>
    <p:extLst>
      <p:ext uri="{BB962C8B-B14F-4D97-AF65-F5344CB8AC3E}">
        <p14:creationId xmlns:p14="http://schemas.microsoft.com/office/powerpoint/2010/main" val="260721613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751" y="811763"/>
            <a:ext cx="3965249" cy="3896970"/>
          </a:xfrm>
        </p:spPr>
        <p:txBody>
          <a:bodyPr/>
          <a:lstStyle/>
          <a:p>
            <a:pPr lvl="1"/>
            <a:r>
              <a:rPr lang="en-US" dirty="0" smtClean="0"/>
              <a:t>An endpoint, or host is an individual computer system or device that acts as a network client.</a:t>
            </a:r>
          </a:p>
          <a:p>
            <a:pPr lvl="1"/>
            <a:r>
              <a:rPr lang="en-US" dirty="0" smtClean="0"/>
              <a:t>Common endpoints include: laptops, desktops, servers, smartphones, and tablets.  </a:t>
            </a:r>
          </a:p>
          <a:p>
            <a:pPr lvl="1"/>
            <a:r>
              <a:rPr lang="en-US" dirty="0" smtClean="0"/>
              <a:t>A company must have a well-documented policy in place that employees must follow since securing endpoint devices is one of the most challenging jobs of a network administrator.</a:t>
            </a:r>
          </a:p>
          <a:p>
            <a:pPr lvl="1"/>
            <a:r>
              <a:rPr lang="en-US" dirty="0" smtClean="0"/>
              <a:t>The policy should include the use of antivirus software and host intrusion prevention.</a:t>
            </a:r>
          </a:p>
          <a:p>
            <a:endParaRPr lang="en-US" dirty="0" smtClean="0"/>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Network Attack Mitigation</a:t>
            </a:r>
            <a:r>
              <a:rPr lang="en-US" altLang="en-US" dirty="0" smtClean="0"/>
              <a:t/>
            </a:r>
            <a:br>
              <a:rPr lang="en-US" altLang="en-US" dirty="0" smtClean="0"/>
            </a:br>
            <a:r>
              <a:rPr lang="en-US" altLang="en-US" dirty="0" smtClean="0"/>
              <a:t>Endpoint Security</a:t>
            </a:r>
          </a:p>
        </p:txBody>
      </p:sp>
      <p:pic>
        <p:nvPicPr>
          <p:cNvPr id="2" name="Picture 1"/>
          <p:cNvPicPr>
            <a:picLocks noChangeAspect="1"/>
          </p:cNvPicPr>
          <p:nvPr/>
        </p:nvPicPr>
        <p:blipFill>
          <a:blip r:embed="rId3"/>
          <a:stretch>
            <a:fillRect/>
          </a:stretch>
        </p:blipFill>
        <p:spPr>
          <a:xfrm>
            <a:off x="102505" y="995896"/>
            <a:ext cx="4905375" cy="3152775"/>
          </a:xfrm>
          <a:prstGeom prst="rect">
            <a:avLst/>
          </a:prstGeom>
        </p:spPr>
      </p:pic>
    </p:spTree>
    <p:extLst>
      <p:ext uri="{BB962C8B-B14F-4D97-AF65-F5344CB8AC3E}">
        <p14:creationId xmlns:p14="http://schemas.microsoft.com/office/powerpoint/2010/main" val="200432811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41394"/>
            <a:ext cx="4247260" cy="4667339"/>
          </a:xfrm>
        </p:spPr>
        <p:txBody>
          <a:bodyPr/>
          <a:lstStyle/>
          <a:p>
            <a:pPr lvl="1"/>
            <a:r>
              <a:rPr lang="en-US" dirty="0" smtClean="0"/>
              <a:t>When a new operating system is installed on a device, the security settings are set to the default values.  </a:t>
            </a:r>
          </a:p>
          <a:p>
            <a:pPr lvl="1"/>
            <a:r>
              <a:rPr lang="en-US" dirty="0" smtClean="0"/>
              <a:t>This usually leads to a security threats and the default settings including passwords should be changed.</a:t>
            </a:r>
          </a:p>
          <a:p>
            <a:pPr lvl="1"/>
            <a:r>
              <a:rPr lang="en-US" dirty="0" smtClean="0"/>
              <a:t>System updates and security patches should be installed.</a:t>
            </a:r>
          </a:p>
          <a:p>
            <a:pPr lvl="1"/>
            <a:r>
              <a:rPr lang="en-US" dirty="0" smtClean="0"/>
              <a:t>For Cisco routers, the Cisco AutoSecure feature can be used to assist in securing the system.  </a:t>
            </a:r>
          </a:p>
          <a:p>
            <a:pPr lvl="1"/>
            <a:r>
              <a:rPr lang="en-US" dirty="0" smtClean="0"/>
              <a:t>Here are some simple steps that should be taken to most operating systems:</a:t>
            </a:r>
          </a:p>
          <a:p>
            <a:pPr lvl="2"/>
            <a:r>
              <a:rPr lang="en-US" dirty="0" smtClean="0"/>
              <a:t>Default usernames and passwords should be changed immediately.</a:t>
            </a:r>
          </a:p>
          <a:p>
            <a:pPr lvl="2"/>
            <a:r>
              <a:rPr lang="en-US" dirty="0" smtClean="0"/>
              <a:t>Access to system resources should be restricted to only those who need those resources.</a:t>
            </a:r>
          </a:p>
          <a:p>
            <a:pPr lvl="2"/>
            <a:r>
              <a:rPr lang="en-US" dirty="0" smtClean="0"/>
              <a:t>Unnecessary services and applications should be turned off, disabled, and uninstalled if possible. </a:t>
            </a:r>
          </a:p>
          <a:p>
            <a:endParaRPr lang="en-US" dirty="0" smtClean="0"/>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Device Security Overview</a:t>
            </a:r>
          </a:p>
        </p:txBody>
      </p:sp>
      <p:pic>
        <p:nvPicPr>
          <p:cNvPr id="4" name="Picture 3"/>
          <p:cNvPicPr>
            <a:picLocks noChangeAspect="1"/>
          </p:cNvPicPr>
          <p:nvPr/>
        </p:nvPicPr>
        <p:blipFill>
          <a:blip r:embed="rId3"/>
          <a:stretch>
            <a:fillRect/>
          </a:stretch>
        </p:blipFill>
        <p:spPr>
          <a:xfrm>
            <a:off x="370718" y="1594814"/>
            <a:ext cx="4010025" cy="2962275"/>
          </a:xfrm>
          <a:prstGeom prst="rect">
            <a:avLst/>
          </a:prstGeom>
        </p:spPr>
      </p:pic>
      <p:sp>
        <p:nvSpPr>
          <p:cNvPr id="6" name="Content Placeholder 2"/>
          <p:cNvSpPr txBox="1">
            <a:spLocks/>
          </p:cNvSpPr>
          <p:nvPr/>
        </p:nvSpPr>
        <p:spPr bwMode="auto">
          <a:xfrm>
            <a:off x="68367" y="956343"/>
            <a:ext cx="3529412" cy="39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Locking down your router:</a:t>
            </a:r>
          </a:p>
          <a:p>
            <a:endParaRPr lang="en-US" dirty="0" smtClean="0"/>
          </a:p>
        </p:txBody>
      </p:sp>
    </p:spTree>
    <p:extLst>
      <p:ext uri="{BB962C8B-B14F-4D97-AF65-F5344CB8AC3E}">
        <p14:creationId xmlns:p14="http://schemas.microsoft.com/office/powerpoint/2010/main" val="161567898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6" y="41394"/>
            <a:ext cx="3854153" cy="4949349"/>
          </a:xfrm>
        </p:spPr>
        <p:txBody>
          <a:bodyPr/>
          <a:lstStyle/>
          <a:p>
            <a:pPr lvl="1"/>
            <a:r>
              <a:rPr lang="en-US" dirty="0" smtClean="0"/>
              <a:t>Strong passwords are critical in protecting network devices.  </a:t>
            </a:r>
            <a:endParaRPr lang="en-US" dirty="0"/>
          </a:p>
          <a:p>
            <a:pPr lvl="1"/>
            <a:r>
              <a:rPr lang="en-US" dirty="0" smtClean="0"/>
              <a:t>Here are some password guidelines to follow:</a:t>
            </a:r>
          </a:p>
          <a:p>
            <a:pPr lvl="2"/>
            <a:r>
              <a:rPr lang="en-US" dirty="0" smtClean="0"/>
              <a:t>Use a password of at least 8 to 10 characters – preferably 10 or more. The longer the better.</a:t>
            </a:r>
          </a:p>
          <a:p>
            <a:pPr lvl="2"/>
            <a:r>
              <a:rPr lang="en-US" dirty="0" smtClean="0"/>
              <a:t>Password should be complex.  Include a mix of uppercase, lowercase, numbers, symbols, and spaces if allowed.</a:t>
            </a:r>
          </a:p>
          <a:p>
            <a:pPr lvl="2"/>
            <a:r>
              <a:rPr lang="en-US" dirty="0" smtClean="0"/>
              <a:t>Do not use passwords based on repetition, common dictionary words, letter or number sequences, usernames, relative or pet names, biographical information or any easily identifiable information.  </a:t>
            </a:r>
          </a:p>
          <a:p>
            <a:pPr lvl="2"/>
            <a:r>
              <a:rPr lang="en-US" dirty="0" smtClean="0"/>
              <a:t>Deliberately misspell words in your passwords.</a:t>
            </a:r>
          </a:p>
          <a:p>
            <a:pPr lvl="2"/>
            <a:r>
              <a:rPr lang="en-US" dirty="0" smtClean="0"/>
              <a:t>Change your passwords often.</a:t>
            </a:r>
          </a:p>
          <a:p>
            <a:pPr lvl="2"/>
            <a:r>
              <a:rPr lang="en-US" dirty="0" smtClean="0"/>
              <a:t>Never write down your passwords and leave where anyone can find them.</a:t>
            </a:r>
          </a:p>
          <a:p>
            <a:pPr lvl="2"/>
            <a:r>
              <a:rPr lang="en-US" dirty="0" smtClean="0"/>
              <a:t>Use passphrases when possible.</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Passwords</a:t>
            </a:r>
          </a:p>
        </p:txBody>
      </p:sp>
      <p:pic>
        <p:nvPicPr>
          <p:cNvPr id="2" name="Picture 1"/>
          <p:cNvPicPr>
            <a:picLocks noChangeAspect="1"/>
          </p:cNvPicPr>
          <p:nvPr/>
        </p:nvPicPr>
        <p:blipFill>
          <a:blip r:embed="rId3"/>
          <a:stretch>
            <a:fillRect/>
          </a:stretch>
        </p:blipFill>
        <p:spPr>
          <a:xfrm>
            <a:off x="136733" y="1239140"/>
            <a:ext cx="4972050" cy="2771775"/>
          </a:xfrm>
          <a:prstGeom prst="rect">
            <a:avLst/>
          </a:prstGeom>
        </p:spPr>
      </p:pic>
    </p:spTree>
    <p:extLst>
      <p:ext uri="{BB962C8B-B14F-4D97-AF65-F5344CB8AC3E}">
        <p14:creationId xmlns:p14="http://schemas.microsoft.com/office/powerpoint/2010/main" val="102278534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846" y="273465"/>
            <a:ext cx="3854153" cy="4717278"/>
          </a:xfrm>
        </p:spPr>
        <p:txBody>
          <a:bodyPr/>
          <a:lstStyle/>
          <a:p>
            <a:pPr lvl="1"/>
            <a:r>
              <a:rPr lang="en-US" dirty="0" smtClean="0"/>
              <a:t>In order to ensure that all configured passwords are a minimum length, use the </a:t>
            </a:r>
            <a:r>
              <a:rPr lang="en-US" b="1" dirty="0" smtClean="0"/>
              <a:t>security passwords min-length </a:t>
            </a:r>
            <a:r>
              <a:rPr lang="en-US" dirty="0" smtClean="0"/>
              <a:t>command in global configuration mode.</a:t>
            </a:r>
          </a:p>
          <a:p>
            <a:pPr lvl="1"/>
            <a:r>
              <a:rPr lang="en-US" dirty="0" smtClean="0"/>
              <a:t>Hackers frequently use a brute-force attack to decrypt encrypted passwords.  Block excessive login attempts to a device if a set number of failures occur within a specific amount of time using the command </a:t>
            </a:r>
            <a:r>
              <a:rPr lang="en-US" b="1" dirty="0" smtClean="0"/>
              <a:t>login block-for 120 attempts 3 within 60</a:t>
            </a:r>
          </a:p>
          <a:p>
            <a:pPr lvl="2"/>
            <a:r>
              <a:rPr lang="en-US" dirty="0" smtClean="0"/>
              <a:t>This command will block login attempts for 120 seconds if there are three failed login attempts within 60 seconds</a:t>
            </a:r>
          </a:p>
          <a:p>
            <a:pPr lvl="1"/>
            <a:r>
              <a:rPr lang="en-US" dirty="0" smtClean="0"/>
              <a:t>Setting the exec timeout on a router will automatically disconnect users if they have been idle for the duration of the timeout value. </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Basic Security Practices</a:t>
            </a:r>
          </a:p>
        </p:txBody>
      </p:sp>
      <p:pic>
        <p:nvPicPr>
          <p:cNvPr id="4" name="Picture 3"/>
          <p:cNvPicPr>
            <a:picLocks noChangeAspect="1"/>
          </p:cNvPicPr>
          <p:nvPr/>
        </p:nvPicPr>
        <p:blipFill>
          <a:blip r:embed="rId3"/>
          <a:stretch>
            <a:fillRect/>
          </a:stretch>
        </p:blipFill>
        <p:spPr>
          <a:xfrm>
            <a:off x="95649" y="2002743"/>
            <a:ext cx="5038725" cy="2590800"/>
          </a:xfrm>
          <a:prstGeom prst="rect">
            <a:avLst/>
          </a:prstGeom>
        </p:spPr>
      </p:pic>
      <p:sp>
        <p:nvSpPr>
          <p:cNvPr id="6" name="Content Placeholder 2"/>
          <p:cNvSpPr txBox="1">
            <a:spLocks/>
          </p:cNvSpPr>
          <p:nvPr/>
        </p:nvSpPr>
        <p:spPr bwMode="auto">
          <a:xfrm>
            <a:off x="230736" y="797860"/>
            <a:ext cx="4903637" cy="103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1"/>
            <a:r>
              <a:rPr lang="en-US" dirty="0" smtClean="0"/>
              <a:t>Use the global configuration command </a:t>
            </a:r>
            <a:r>
              <a:rPr lang="en-US" b="1" dirty="0" smtClean="0"/>
              <a:t>service password-encryption </a:t>
            </a:r>
            <a:r>
              <a:rPr lang="en-US" dirty="0" smtClean="0"/>
              <a:t>to encrypt passwords in the configuration file and prevent unauthorized individuals from viewing plain text passwords.  </a:t>
            </a:r>
          </a:p>
          <a:p>
            <a:pPr lvl="1"/>
            <a:endParaRPr lang="en-US" dirty="0" smtClean="0"/>
          </a:p>
        </p:txBody>
      </p:sp>
    </p:spTree>
    <p:extLst>
      <p:ext uri="{BB962C8B-B14F-4D97-AF65-F5344CB8AC3E}">
        <p14:creationId xmlns:p14="http://schemas.microsoft.com/office/powerpoint/2010/main" val="227393289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0026" y="350378"/>
            <a:ext cx="3589234" cy="4358355"/>
          </a:xfrm>
        </p:spPr>
        <p:txBody>
          <a:bodyPr/>
          <a:lstStyle/>
          <a:p>
            <a:pPr lvl="1"/>
            <a:r>
              <a:rPr lang="en-US" dirty="0" smtClean="0"/>
              <a:t>When a</a:t>
            </a:r>
          </a:p>
        </p:txBody>
      </p:sp>
      <p:sp>
        <p:nvSpPr>
          <p:cNvPr id="29698" name="Rectangle 2"/>
          <p:cNvSpPr>
            <a:spLocks noGrp="1" noChangeArrowheads="1"/>
          </p:cNvSpPr>
          <p:nvPr>
            <p:ph type="title"/>
          </p:nvPr>
        </p:nvSpPr>
        <p:spPr>
          <a:xfrm>
            <a:off x="2" y="41394"/>
            <a:ext cx="4187437" cy="756466"/>
          </a:xfrm>
        </p:spPr>
        <p:txBody>
          <a:bodyPr/>
          <a:lstStyle/>
          <a:p>
            <a:r>
              <a:rPr lang="en-US" altLang="en-US" sz="1600" dirty="0" smtClean="0"/>
              <a:t>Device Security</a:t>
            </a:r>
            <a:r>
              <a:rPr lang="en-US" altLang="en-US" dirty="0" smtClean="0"/>
              <a:t/>
            </a:r>
            <a:br>
              <a:rPr lang="en-US" altLang="en-US" dirty="0" smtClean="0"/>
            </a:br>
            <a:r>
              <a:rPr lang="en-US" altLang="en-US" dirty="0" smtClean="0"/>
              <a:t>Enable SSH</a:t>
            </a:r>
          </a:p>
        </p:txBody>
      </p:sp>
      <p:pic>
        <p:nvPicPr>
          <p:cNvPr id="2" name="Picture 1"/>
          <p:cNvPicPr>
            <a:picLocks noChangeAspect="1"/>
          </p:cNvPicPr>
          <p:nvPr/>
        </p:nvPicPr>
        <p:blipFill>
          <a:blip r:embed="rId3"/>
          <a:stretch>
            <a:fillRect/>
          </a:stretch>
        </p:blipFill>
        <p:spPr>
          <a:xfrm>
            <a:off x="102550" y="1116516"/>
            <a:ext cx="4905375" cy="2790825"/>
          </a:xfrm>
          <a:prstGeom prst="rect">
            <a:avLst/>
          </a:prstGeom>
        </p:spPr>
      </p:pic>
    </p:spTree>
    <p:extLst>
      <p:ext uri="{BB962C8B-B14F-4D97-AF65-F5344CB8AC3E}">
        <p14:creationId xmlns:p14="http://schemas.microsoft.com/office/powerpoint/2010/main" val="200123083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11.3 Basic Network Performance</a:t>
            </a:r>
            <a:endParaRPr lang="en-US" dirty="0"/>
          </a:p>
        </p:txBody>
      </p:sp>
    </p:spTree>
    <p:extLst>
      <p:ext uri="{BB962C8B-B14F-4D97-AF65-F5344CB8AC3E}">
        <p14:creationId xmlns:p14="http://schemas.microsoft.com/office/powerpoint/2010/main" val="201891554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Interpreting Ping Results</a:t>
            </a:r>
          </a:p>
        </p:txBody>
      </p:sp>
      <p:sp>
        <p:nvSpPr>
          <p:cNvPr id="47107" name="Rectangle 6"/>
          <p:cNvSpPr>
            <a:spLocks noGrp="1" noChangeArrowheads="1"/>
          </p:cNvSpPr>
          <p:nvPr>
            <p:ph idx="1"/>
          </p:nvPr>
        </p:nvSpPr>
        <p:spPr>
          <a:xfrm>
            <a:off x="5071461" y="245889"/>
            <a:ext cx="4046887" cy="4518212"/>
          </a:xfrm>
        </p:spPr>
        <p:txBody>
          <a:bodyPr/>
          <a:lstStyle/>
          <a:p>
            <a:r>
              <a:rPr lang="en-US" altLang="en-US" dirty="0" smtClean="0"/>
              <a:t>The use of the </a:t>
            </a:r>
            <a:r>
              <a:rPr lang="en-US" altLang="en-US" b="1" dirty="0" smtClean="0"/>
              <a:t>ping</a:t>
            </a:r>
            <a:r>
              <a:rPr lang="en-US" altLang="en-US" dirty="0" smtClean="0"/>
              <a:t> command is a very effective method to test for network connectivity to a particular host, server, or device – it is an important first step in troubleshooting a network failure.</a:t>
            </a:r>
          </a:p>
          <a:p>
            <a:r>
              <a:rPr lang="en-US" altLang="en-US" dirty="0" smtClean="0"/>
              <a:t>The </a:t>
            </a:r>
            <a:r>
              <a:rPr lang="en-US" altLang="en-US" b="1" dirty="0" smtClean="0"/>
              <a:t>ping</a:t>
            </a:r>
            <a:r>
              <a:rPr lang="en-US" altLang="en-US" dirty="0" smtClean="0"/>
              <a:t> command uses the Internet Control Message Protocol and verifies layer 3 connectivity.  </a:t>
            </a:r>
          </a:p>
          <a:p>
            <a:r>
              <a:rPr lang="en-US" altLang="en-US" dirty="0" smtClean="0"/>
              <a:t>A ping issued from the IOS, such as a Cisco router, will yield several indicators.  The most common are:</a:t>
            </a:r>
          </a:p>
          <a:p>
            <a:pPr lvl="1"/>
            <a:r>
              <a:rPr lang="en-US" altLang="en-US" sz="1300" dirty="0" smtClean="0"/>
              <a:t>! – indicates receipt of an ICMP echo message.  This is what you want to see.</a:t>
            </a:r>
          </a:p>
          <a:p>
            <a:pPr lvl="1"/>
            <a:r>
              <a:rPr lang="en-US" altLang="en-US" sz="1300" dirty="0" smtClean="0"/>
              <a:t>. – indicates a time expired while waiting for an ICMP echo reply message</a:t>
            </a:r>
          </a:p>
          <a:p>
            <a:pPr lvl="1"/>
            <a:r>
              <a:rPr lang="en-US" altLang="en-US" sz="1300" dirty="0" smtClean="0"/>
              <a:t>U – an ICMP unreachable message with received</a:t>
            </a:r>
          </a:p>
          <a:p>
            <a:endParaRPr lang="en-US" altLang="en-US" dirty="0"/>
          </a:p>
        </p:txBody>
      </p:sp>
      <p:pic>
        <p:nvPicPr>
          <p:cNvPr id="4" name="Picture 3"/>
          <p:cNvPicPr>
            <a:picLocks noChangeAspect="1"/>
          </p:cNvPicPr>
          <p:nvPr/>
        </p:nvPicPr>
        <p:blipFill>
          <a:blip r:embed="rId3"/>
          <a:stretch>
            <a:fillRect/>
          </a:stretch>
        </p:blipFill>
        <p:spPr>
          <a:xfrm>
            <a:off x="59231" y="798944"/>
            <a:ext cx="4953000" cy="3781425"/>
          </a:xfrm>
          <a:prstGeom prst="rect">
            <a:avLst/>
          </a:prstGeom>
        </p:spPr>
      </p:pic>
    </p:spTree>
    <p:extLst>
      <p:ext uri="{BB962C8B-B14F-4D97-AF65-F5344CB8AC3E}">
        <p14:creationId xmlns:p14="http://schemas.microsoft.com/office/powerpoint/2010/main" val="260803582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Extended Ping</a:t>
            </a:r>
          </a:p>
        </p:txBody>
      </p:sp>
      <p:sp>
        <p:nvSpPr>
          <p:cNvPr id="47107" name="Rectangle 6"/>
          <p:cNvSpPr>
            <a:spLocks noGrp="1" noChangeArrowheads="1"/>
          </p:cNvSpPr>
          <p:nvPr>
            <p:ph idx="1"/>
          </p:nvPr>
        </p:nvSpPr>
        <p:spPr>
          <a:xfrm>
            <a:off x="5348088" y="491779"/>
            <a:ext cx="3411710" cy="3657600"/>
          </a:xfrm>
        </p:spPr>
        <p:txBody>
          <a:bodyPr/>
          <a:lstStyle/>
          <a:p>
            <a:r>
              <a:rPr lang="en-US" altLang="en-US" dirty="0" smtClean="0"/>
              <a:t>The Cisco IOS offers an “extended” mode of the ping command which will give you more options as shown in the figure to the left.  </a:t>
            </a:r>
            <a:endParaRPr lang="en-US" altLang="en-US" dirty="0"/>
          </a:p>
          <a:p>
            <a:r>
              <a:rPr lang="en-US" altLang="en-US" dirty="0" smtClean="0"/>
              <a:t>This mode is entered by typing </a:t>
            </a:r>
            <a:r>
              <a:rPr lang="en-US" altLang="en-US" b="1" dirty="0" smtClean="0"/>
              <a:t>ping</a:t>
            </a:r>
            <a:r>
              <a:rPr lang="en-US" altLang="en-US" dirty="0" smtClean="0"/>
              <a:t> in privileged EXEC mode, without a destination IP address – just type </a:t>
            </a:r>
            <a:r>
              <a:rPr lang="en-US" altLang="en-US" b="1" dirty="0" smtClean="0"/>
              <a:t>ping</a:t>
            </a:r>
            <a:r>
              <a:rPr lang="en-US" altLang="en-US" dirty="0" smtClean="0"/>
              <a:t> and press ENTER.</a:t>
            </a:r>
          </a:p>
          <a:p>
            <a:r>
              <a:rPr lang="en-US" altLang="en-US" dirty="0" smtClean="0"/>
              <a:t>The example in the figure to the left demonstrates how to force or change the source IP address.  This is very useful when troubleshooting.</a:t>
            </a:r>
          </a:p>
          <a:p>
            <a:endParaRPr lang="en-US" altLang="en-US" dirty="0"/>
          </a:p>
          <a:p>
            <a:endParaRPr lang="en-US" altLang="en-US" dirty="0" smtClean="0"/>
          </a:p>
          <a:p>
            <a:endParaRPr lang="en-US" altLang="en-US" dirty="0" smtClean="0"/>
          </a:p>
        </p:txBody>
      </p:sp>
      <p:pic>
        <p:nvPicPr>
          <p:cNvPr id="2" name="Picture 1"/>
          <p:cNvPicPr>
            <a:picLocks noChangeAspect="1"/>
          </p:cNvPicPr>
          <p:nvPr/>
        </p:nvPicPr>
        <p:blipFill>
          <a:blip r:embed="rId3"/>
          <a:stretch>
            <a:fillRect/>
          </a:stretch>
        </p:blipFill>
        <p:spPr>
          <a:xfrm>
            <a:off x="89886" y="798944"/>
            <a:ext cx="4981575" cy="3695700"/>
          </a:xfrm>
          <a:prstGeom prst="rect">
            <a:avLst/>
          </a:prstGeom>
        </p:spPr>
      </p:pic>
    </p:spTree>
    <p:extLst>
      <p:ext uri="{BB962C8B-B14F-4D97-AF65-F5344CB8AC3E}">
        <p14:creationId xmlns:p14="http://schemas.microsoft.com/office/powerpoint/2010/main" val="118323744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ping Command</a:t>
            </a:r>
            <a:r>
              <a:rPr lang="en-US" altLang="en-US" dirty="0" smtClean="0"/>
              <a:t/>
            </a:r>
            <a:br>
              <a:rPr lang="en-US" altLang="en-US" dirty="0" smtClean="0"/>
            </a:br>
            <a:r>
              <a:rPr lang="en-US" altLang="en-US" dirty="0" smtClean="0"/>
              <a:t>Network Baseline</a:t>
            </a:r>
          </a:p>
        </p:txBody>
      </p:sp>
      <p:sp>
        <p:nvSpPr>
          <p:cNvPr id="47107" name="Rectangle 6"/>
          <p:cNvSpPr>
            <a:spLocks noGrp="1" noChangeArrowheads="1"/>
          </p:cNvSpPr>
          <p:nvPr>
            <p:ph idx="1"/>
          </p:nvPr>
        </p:nvSpPr>
        <p:spPr>
          <a:xfrm>
            <a:off x="4656524" y="491779"/>
            <a:ext cx="3818965" cy="4107640"/>
          </a:xfrm>
        </p:spPr>
        <p:txBody>
          <a:bodyPr/>
          <a:lstStyle/>
          <a:p>
            <a:r>
              <a:rPr lang="en-US" altLang="en-US" dirty="0" smtClean="0"/>
              <a:t>Establishing a network baseline is one of the most effective tools for monitoring and troubleshooting network performance.  </a:t>
            </a:r>
          </a:p>
          <a:p>
            <a:r>
              <a:rPr lang="en-US" altLang="en-US" dirty="0" smtClean="0"/>
              <a:t>Creating an effective baseline is accomplished by measuring performance at various times over a period of time.  </a:t>
            </a:r>
          </a:p>
          <a:p>
            <a:r>
              <a:rPr lang="en-US" altLang="en-US" dirty="0" smtClean="0"/>
              <a:t>One method that can be used is to copy and paste the results from a </a:t>
            </a:r>
            <a:r>
              <a:rPr lang="en-US" altLang="en-US" b="1" dirty="0" smtClean="0"/>
              <a:t>ping</a:t>
            </a:r>
            <a:r>
              <a:rPr lang="en-US" altLang="en-US" dirty="0" smtClean="0"/>
              <a:t>, </a:t>
            </a:r>
            <a:r>
              <a:rPr lang="en-US" altLang="en-US" b="1" dirty="0" smtClean="0"/>
              <a:t>trace</a:t>
            </a:r>
            <a:r>
              <a:rPr lang="en-US" altLang="en-US" dirty="0" smtClean="0"/>
              <a:t>, or other relevant commands into a text file with a time stamp.  </a:t>
            </a:r>
          </a:p>
          <a:p>
            <a:r>
              <a:rPr lang="en-US" altLang="en-US" dirty="0" smtClean="0"/>
              <a:t>Corporate networks should have extensive baseline statistics using professional-grade software tools</a:t>
            </a:r>
            <a:endParaRPr lang="en-US" altLang="en-US" dirty="0"/>
          </a:p>
          <a:p>
            <a:endParaRPr lang="en-US" altLang="en-US" dirty="0" smtClean="0"/>
          </a:p>
          <a:p>
            <a:endParaRPr lang="en-US" altLang="en-US" dirty="0" smtClean="0"/>
          </a:p>
        </p:txBody>
      </p:sp>
      <p:pic>
        <p:nvPicPr>
          <p:cNvPr id="3" name="Picture 2"/>
          <p:cNvPicPr>
            <a:picLocks noChangeAspect="1"/>
          </p:cNvPicPr>
          <p:nvPr/>
        </p:nvPicPr>
        <p:blipFill>
          <a:blip r:embed="rId3"/>
          <a:stretch>
            <a:fillRect/>
          </a:stretch>
        </p:blipFill>
        <p:spPr>
          <a:xfrm>
            <a:off x="238084" y="798944"/>
            <a:ext cx="3857625" cy="3800475"/>
          </a:xfrm>
          <a:prstGeom prst="rect">
            <a:avLst/>
          </a:prstGeom>
        </p:spPr>
      </p:pic>
    </p:spTree>
    <p:extLst>
      <p:ext uri="{BB962C8B-B14F-4D97-AF65-F5344CB8AC3E}">
        <p14:creationId xmlns:p14="http://schemas.microsoft.com/office/powerpoint/2010/main" val="422623181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Interpreting Trace Messages</a:t>
            </a:r>
          </a:p>
        </p:txBody>
      </p:sp>
      <p:sp>
        <p:nvSpPr>
          <p:cNvPr id="47107" name="Rectangle 6"/>
          <p:cNvSpPr>
            <a:spLocks noGrp="1" noChangeArrowheads="1"/>
          </p:cNvSpPr>
          <p:nvPr>
            <p:ph idx="1"/>
          </p:nvPr>
        </p:nvSpPr>
        <p:spPr>
          <a:xfrm>
            <a:off x="4656524" y="491779"/>
            <a:ext cx="3818965" cy="4107640"/>
          </a:xfrm>
        </p:spPr>
        <p:txBody>
          <a:bodyPr/>
          <a:lstStyle/>
          <a:p>
            <a:r>
              <a:rPr lang="en-US" altLang="en-US" dirty="0" smtClean="0"/>
              <a:t>A trace returns a list of hops as a packet is routed through a network.  Each router is a hop.</a:t>
            </a:r>
          </a:p>
          <a:p>
            <a:r>
              <a:rPr lang="en-US" altLang="en-US" dirty="0" smtClean="0"/>
              <a:t>When using windows, use the </a:t>
            </a:r>
            <a:r>
              <a:rPr lang="en-US" altLang="en-US" b="1" dirty="0" smtClean="0"/>
              <a:t>tracert</a:t>
            </a:r>
            <a:r>
              <a:rPr lang="en-US" altLang="en-US" dirty="0" smtClean="0"/>
              <a:t> command.  </a:t>
            </a:r>
          </a:p>
          <a:p>
            <a:r>
              <a:rPr lang="en-US" altLang="en-US" dirty="0" smtClean="0"/>
              <a:t>When performing a trace from a router CLI, use the </a:t>
            </a:r>
            <a:r>
              <a:rPr lang="en-US" altLang="en-US" b="1" dirty="0" smtClean="0"/>
              <a:t>traceroute</a:t>
            </a:r>
            <a:r>
              <a:rPr lang="en-US" altLang="en-US" dirty="0" smtClean="0"/>
              <a:t> command.</a:t>
            </a:r>
          </a:p>
          <a:p>
            <a:r>
              <a:rPr lang="en-US" altLang="en-US" dirty="0" smtClean="0"/>
              <a:t>A “Request timed out” response indicates that the router did not respond.  It is possible that there is a network failure, or the routers were configured to not respond to echo requests used in the trace.</a:t>
            </a:r>
          </a:p>
          <a:p>
            <a:endParaRPr lang="en-US" altLang="en-US" dirty="0" smtClean="0"/>
          </a:p>
        </p:txBody>
      </p:sp>
      <p:pic>
        <p:nvPicPr>
          <p:cNvPr id="4" name="Picture 3"/>
          <p:cNvPicPr>
            <a:picLocks noChangeAspect="1"/>
          </p:cNvPicPr>
          <p:nvPr/>
        </p:nvPicPr>
        <p:blipFill>
          <a:blip r:embed="rId3"/>
          <a:stretch>
            <a:fillRect/>
          </a:stretch>
        </p:blipFill>
        <p:spPr>
          <a:xfrm>
            <a:off x="225197" y="798944"/>
            <a:ext cx="3990975" cy="3581400"/>
          </a:xfrm>
          <a:prstGeom prst="rect">
            <a:avLst/>
          </a:prstGeom>
        </p:spPr>
      </p:pic>
    </p:spTree>
    <p:extLst>
      <p:ext uri="{BB962C8B-B14F-4D97-AF65-F5344CB8AC3E}">
        <p14:creationId xmlns:p14="http://schemas.microsoft.com/office/powerpoint/2010/main" val="142784874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243481" cy="1802391"/>
          </a:xfrm>
        </p:spPr>
        <p:txBody>
          <a:bodyPr/>
          <a:lstStyle/>
          <a:p>
            <a:r>
              <a:rPr lang="en-US" dirty="0" smtClean="0"/>
              <a:t>11.1 Network Design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The traceroute and tracert Command</a:t>
            </a:r>
            <a:r>
              <a:rPr lang="en-US" altLang="en-US" dirty="0" smtClean="0"/>
              <a:t/>
            </a:r>
            <a:br>
              <a:rPr lang="en-US" altLang="en-US" dirty="0" smtClean="0"/>
            </a:br>
            <a:r>
              <a:rPr lang="en-US" altLang="en-US" dirty="0" smtClean="0"/>
              <a:t>Extended Traceroute</a:t>
            </a:r>
          </a:p>
        </p:txBody>
      </p:sp>
      <p:sp>
        <p:nvSpPr>
          <p:cNvPr id="47107" name="Rectangle 6"/>
          <p:cNvSpPr>
            <a:spLocks noGrp="1" noChangeArrowheads="1"/>
          </p:cNvSpPr>
          <p:nvPr>
            <p:ph idx="1"/>
          </p:nvPr>
        </p:nvSpPr>
        <p:spPr>
          <a:xfrm>
            <a:off x="5060896" y="491779"/>
            <a:ext cx="4013948" cy="4218534"/>
          </a:xfrm>
        </p:spPr>
        <p:txBody>
          <a:bodyPr/>
          <a:lstStyle/>
          <a:p>
            <a:r>
              <a:rPr lang="en-US" altLang="en-US" dirty="0" smtClean="0"/>
              <a:t>The extended traceroute command is a variation that will allow the network administrator to adjust parameters related to the command.</a:t>
            </a:r>
          </a:p>
          <a:p>
            <a:r>
              <a:rPr lang="en-US" altLang="en-US" dirty="0" smtClean="0"/>
              <a:t>This command is very useful when troubleshooting routing loops, determining the exact next-hop router, or determining where packets are getting dropped by a router, or denied by a firewall.  </a:t>
            </a:r>
          </a:p>
          <a:p>
            <a:r>
              <a:rPr lang="en-US" altLang="en-US" dirty="0" smtClean="0"/>
              <a:t>The extended traceroute command can be useful in locating the problem.  To use the command, type </a:t>
            </a:r>
            <a:r>
              <a:rPr lang="en-US" altLang="en-US" b="1" dirty="0" smtClean="0"/>
              <a:t>traceroute</a:t>
            </a:r>
            <a:r>
              <a:rPr lang="en-US" altLang="en-US" dirty="0" smtClean="0"/>
              <a:t> and press ENTER.</a:t>
            </a:r>
          </a:p>
          <a:p>
            <a:r>
              <a:rPr lang="en-US" altLang="en-US" dirty="0" smtClean="0"/>
              <a:t>While </a:t>
            </a:r>
            <a:r>
              <a:rPr lang="en-US" altLang="en-US" b="1" dirty="0" smtClean="0"/>
              <a:t>ping</a:t>
            </a:r>
            <a:r>
              <a:rPr lang="en-US" altLang="en-US" dirty="0" smtClean="0"/>
              <a:t> sends </a:t>
            </a:r>
            <a:r>
              <a:rPr lang="en-US" altLang="en-US" dirty="0" err="1" smtClean="0"/>
              <a:t>icmp</a:t>
            </a:r>
            <a:r>
              <a:rPr lang="en-US" altLang="en-US" dirty="0" smtClean="0"/>
              <a:t> packets, </a:t>
            </a:r>
            <a:r>
              <a:rPr lang="en-US" altLang="en-US" b="1" dirty="0" smtClean="0"/>
              <a:t>traceroute</a:t>
            </a:r>
            <a:r>
              <a:rPr lang="en-US" altLang="en-US" dirty="0" smtClean="0"/>
              <a:t> sends IP packets with a TTL value (30 by default).</a:t>
            </a:r>
          </a:p>
          <a:p>
            <a:endParaRPr lang="en-US" altLang="en-US" dirty="0" smtClean="0"/>
          </a:p>
        </p:txBody>
      </p:sp>
      <p:pic>
        <p:nvPicPr>
          <p:cNvPr id="3" name="Picture 2"/>
          <p:cNvPicPr>
            <a:picLocks noChangeAspect="1"/>
          </p:cNvPicPr>
          <p:nvPr/>
        </p:nvPicPr>
        <p:blipFill>
          <a:blip r:embed="rId3"/>
          <a:stretch>
            <a:fillRect/>
          </a:stretch>
        </p:blipFill>
        <p:spPr>
          <a:xfrm>
            <a:off x="48666" y="735849"/>
            <a:ext cx="4914900" cy="3619500"/>
          </a:xfrm>
          <a:prstGeom prst="rect">
            <a:avLst/>
          </a:prstGeom>
        </p:spPr>
      </p:pic>
    </p:spTree>
    <p:extLst>
      <p:ext uri="{BB962C8B-B14F-4D97-AF65-F5344CB8AC3E}">
        <p14:creationId xmlns:p14="http://schemas.microsoft.com/office/powerpoint/2010/main" val="139656143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25142" cy="757551"/>
          </a:xfrm>
        </p:spPr>
        <p:txBody>
          <a:bodyPr/>
          <a:lstStyle/>
          <a:p>
            <a:r>
              <a:rPr lang="en-US" altLang="en-US" sz="1600" dirty="0" smtClean="0"/>
              <a:t>Show Commands</a:t>
            </a:r>
            <a:r>
              <a:rPr lang="en-US" altLang="en-US" dirty="0" smtClean="0"/>
              <a:t/>
            </a:r>
            <a:br>
              <a:rPr lang="en-US" altLang="en-US" dirty="0" smtClean="0"/>
            </a:br>
            <a:r>
              <a:rPr lang="en-US" altLang="en-US" dirty="0" smtClean="0"/>
              <a:t>Common show Commands Revisited</a:t>
            </a:r>
          </a:p>
        </p:txBody>
      </p:sp>
      <p:sp>
        <p:nvSpPr>
          <p:cNvPr id="47107" name="Rectangle 6"/>
          <p:cNvSpPr>
            <a:spLocks noGrp="1" noChangeArrowheads="1"/>
          </p:cNvSpPr>
          <p:nvPr>
            <p:ph idx="1"/>
          </p:nvPr>
        </p:nvSpPr>
        <p:spPr>
          <a:xfrm>
            <a:off x="5225143" y="729983"/>
            <a:ext cx="3250346" cy="4041802"/>
          </a:xfrm>
        </p:spPr>
        <p:txBody>
          <a:bodyPr/>
          <a:lstStyle/>
          <a:p>
            <a:r>
              <a:rPr lang="en-US" altLang="en-US" dirty="0" smtClean="0"/>
              <a:t>Network technicians use show commands extensively for verifying the configuration and operation of a device or for troubleshooting purposes.</a:t>
            </a:r>
          </a:p>
          <a:p>
            <a:r>
              <a:rPr lang="en-US" altLang="en-US" dirty="0" smtClean="0"/>
              <a:t>Common show commands include:</a:t>
            </a:r>
          </a:p>
          <a:p>
            <a:pPr lvl="1"/>
            <a:r>
              <a:rPr lang="en-US" altLang="en-US" dirty="0" smtClean="0"/>
              <a:t>show running-</a:t>
            </a:r>
            <a:r>
              <a:rPr lang="en-US" altLang="en-US" dirty="0" err="1" smtClean="0"/>
              <a:t>config</a:t>
            </a:r>
            <a:r>
              <a:rPr lang="en-US" altLang="en-US" dirty="0" smtClean="0"/>
              <a:t> </a:t>
            </a:r>
          </a:p>
          <a:p>
            <a:pPr lvl="1"/>
            <a:r>
              <a:rPr lang="en-US" altLang="en-US" dirty="0"/>
              <a:t>s</a:t>
            </a:r>
            <a:r>
              <a:rPr lang="en-US" altLang="en-US" dirty="0" smtClean="0"/>
              <a:t>how interfaces </a:t>
            </a:r>
          </a:p>
          <a:p>
            <a:pPr lvl="1"/>
            <a:r>
              <a:rPr lang="en-US" altLang="en-US" dirty="0"/>
              <a:t>s</a:t>
            </a:r>
            <a:r>
              <a:rPr lang="en-US" altLang="en-US" dirty="0" smtClean="0"/>
              <a:t>how arp </a:t>
            </a:r>
          </a:p>
          <a:p>
            <a:pPr lvl="1"/>
            <a:r>
              <a:rPr lang="en-US" altLang="en-US" dirty="0"/>
              <a:t>s</a:t>
            </a:r>
            <a:r>
              <a:rPr lang="en-US" altLang="en-US" dirty="0" smtClean="0"/>
              <a:t>how </a:t>
            </a:r>
            <a:r>
              <a:rPr lang="en-US" altLang="en-US" dirty="0" err="1" smtClean="0"/>
              <a:t>ip</a:t>
            </a:r>
            <a:r>
              <a:rPr lang="en-US" altLang="en-US" dirty="0" smtClean="0"/>
              <a:t> route </a:t>
            </a:r>
          </a:p>
          <a:p>
            <a:pPr lvl="1"/>
            <a:r>
              <a:rPr lang="en-US" altLang="en-US" dirty="0"/>
              <a:t>s</a:t>
            </a:r>
            <a:r>
              <a:rPr lang="en-US" altLang="en-US" dirty="0" smtClean="0"/>
              <a:t>how protocols</a:t>
            </a:r>
          </a:p>
          <a:p>
            <a:pPr lvl="1"/>
            <a:r>
              <a:rPr lang="en-US" altLang="en-US" dirty="0" smtClean="0"/>
              <a:t>show version </a:t>
            </a:r>
          </a:p>
          <a:p>
            <a:pPr marL="0" indent="0">
              <a:buNone/>
            </a:pPr>
            <a:endParaRPr lang="en-US" altLang="en-US" dirty="0" smtClean="0"/>
          </a:p>
        </p:txBody>
      </p:sp>
      <p:pic>
        <p:nvPicPr>
          <p:cNvPr id="2" name="Picture 1"/>
          <p:cNvPicPr>
            <a:picLocks noChangeAspect="1"/>
          </p:cNvPicPr>
          <p:nvPr/>
        </p:nvPicPr>
        <p:blipFill>
          <a:blip r:embed="rId3"/>
          <a:stretch>
            <a:fillRect/>
          </a:stretch>
        </p:blipFill>
        <p:spPr>
          <a:xfrm>
            <a:off x="180255" y="1239890"/>
            <a:ext cx="4495800" cy="2371725"/>
          </a:xfrm>
          <a:prstGeom prst="rect">
            <a:avLst/>
          </a:prstGeom>
        </p:spPr>
      </p:pic>
    </p:spTree>
    <p:extLst>
      <p:ext uri="{BB962C8B-B14F-4D97-AF65-F5344CB8AC3E}">
        <p14:creationId xmlns:p14="http://schemas.microsoft.com/office/powerpoint/2010/main" val="118024257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ipconfig Command</a:t>
            </a:r>
          </a:p>
        </p:txBody>
      </p:sp>
      <p:sp>
        <p:nvSpPr>
          <p:cNvPr id="47107" name="Rectangle 6"/>
          <p:cNvSpPr>
            <a:spLocks noGrp="1" noChangeArrowheads="1"/>
          </p:cNvSpPr>
          <p:nvPr>
            <p:ph idx="1"/>
          </p:nvPr>
        </p:nvSpPr>
        <p:spPr>
          <a:xfrm>
            <a:off x="4856309" y="1111063"/>
            <a:ext cx="3818965" cy="3404026"/>
          </a:xfrm>
        </p:spPr>
        <p:txBody>
          <a:bodyPr/>
          <a:lstStyle/>
          <a:p>
            <a:r>
              <a:rPr lang="en-US" altLang="en-US" dirty="0" smtClean="0"/>
              <a:t>On a Windows computer, the IP address of the default gateway can be viewed by using the </a:t>
            </a:r>
            <a:r>
              <a:rPr lang="en-US" altLang="en-US" b="1" dirty="0" smtClean="0"/>
              <a:t>ipconfig</a:t>
            </a:r>
            <a:r>
              <a:rPr lang="en-US" altLang="en-US" dirty="0" smtClean="0"/>
              <a:t> command.</a:t>
            </a:r>
          </a:p>
          <a:p>
            <a:r>
              <a:rPr lang="en-US" altLang="en-US" dirty="0" smtClean="0"/>
              <a:t>The </a:t>
            </a:r>
            <a:r>
              <a:rPr lang="en-US" altLang="en-US" b="1" dirty="0" smtClean="0"/>
              <a:t>ipconfig /all</a:t>
            </a:r>
            <a:r>
              <a:rPr lang="en-US" altLang="en-US" dirty="0" smtClean="0"/>
              <a:t> command can be used to view the MAC address as well as other important details regarding the Layer 3 addressing of the device.</a:t>
            </a:r>
          </a:p>
          <a:p>
            <a:r>
              <a:rPr lang="en-US" altLang="en-US" dirty="0" smtClean="0"/>
              <a:t>The </a:t>
            </a:r>
            <a:r>
              <a:rPr lang="en-US" altLang="en-US" b="1" dirty="0" smtClean="0"/>
              <a:t>ipconfig /</a:t>
            </a:r>
            <a:r>
              <a:rPr lang="en-US" altLang="en-US" b="1" dirty="0" err="1" smtClean="0"/>
              <a:t>displaydns</a:t>
            </a:r>
            <a:r>
              <a:rPr lang="en-US" altLang="en-US" b="1" dirty="0" smtClean="0"/>
              <a:t> </a:t>
            </a:r>
            <a:r>
              <a:rPr lang="en-US" altLang="en-US" dirty="0" smtClean="0"/>
              <a:t>command displays all of the cached DNS entries on a Windows computer system.</a:t>
            </a:r>
          </a:p>
        </p:txBody>
      </p:sp>
      <p:pic>
        <p:nvPicPr>
          <p:cNvPr id="3" name="Picture 2"/>
          <p:cNvPicPr>
            <a:picLocks noChangeAspect="1"/>
          </p:cNvPicPr>
          <p:nvPr/>
        </p:nvPicPr>
        <p:blipFill>
          <a:blip r:embed="rId3"/>
          <a:stretch>
            <a:fillRect/>
          </a:stretch>
        </p:blipFill>
        <p:spPr>
          <a:xfrm>
            <a:off x="183856" y="1111063"/>
            <a:ext cx="3981450" cy="3028950"/>
          </a:xfrm>
          <a:prstGeom prst="rect">
            <a:avLst/>
          </a:prstGeom>
        </p:spPr>
      </p:pic>
    </p:spTree>
    <p:extLst>
      <p:ext uri="{BB962C8B-B14F-4D97-AF65-F5344CB8AC3E}">
        <p14:creationId xmlns:p14="http://schemas.microsoft.com/office/powerpoint/2010/main" val="77775430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arp Command</a:t>
            </a:r>
          </a:p>
        </p:txBody>
      </p:sp>
      <p:sp>
        <p:nvSpPr>
          <p:cNvPr id="47107" name="Rectangle 6"/>
          <p:cNvSpPr>
            <a:spLocks noGrp="1" noChangeArrowheads="1"/>
          </p:cNvSpPr>
          <p:nvPr>
            <p:ph idx="1"/>
          </p:nvPr>
        </p:nvSpPr>
        <p:spPr>
          <a:xfrm>
            <a:off x="5248195" y="835880"/>
            <a:ext cx="3494794" cy="3659280"/>
          </a:xfrm>
        </p:spPr>
        <p:txBody>
          <a:bodyPr/>
          <a:lstStyle/>
          <a:p>
            <a:r>
              <a:rPr lang="en-US" altLang="en-US" dirty="0" smtClean="0"/>
              <a:t>On a Windows computer, the </a:t>
            </a:r>
            <a:r>
              <a:rPr lang="en-US" altLang="en-US" b="1" dirty="0" smtClean="0"/>
              <a:t>arp -a</a:t>
            </a:r>
            <a:r>
              <a:rPr lang="en-US" altLang="en-US" dirty="0" smtClean="0"/>
              <a:t> command lists all devices currently stored in the ARP cache of a particular host.  </a:t>
            </a:r>
          </a:p>
          <a:p>
            <a:r>
              <a:rPr lang="en-US" altLang="en-US" dirty="0" smtClean="0"/>
              <a:t>The IPv4 address, physical address, and the type of addressing (static/dynamic) is displayed for each device.</a:t>
            </a:r>
          </a:p>
          <a:p>
            <a:r>
              <a:rPr lang="en-US" altLang="en-US" dirty="0" smtClean="0"/>
              <a:t>The arp cache can be cleared using the command </a:t>
            </a:r>
            <a:r>
              <a:rPr lang="en-US" altLang="en-US" b="1" dirty="0" smtClean="0"/>
              <a:t>arp-d</a:t>
            </a:r>
          </a:p>
        </p:txBody>
      </p:sp>
      <p:pic>
        <p:nvPicPr>
          <p:cNvPr id="2" name="Picture 1"/>
          <p:cNvPicPr>
            <a:picLocks noChangeAspect="1"/>
          </p:cNvPicPr>
          <p:nvPr/>
        </p:nvPicPr>
        <p:blipFill>
          <a:blip r:embed="rId3"/>
          <a:stretch>
            <a:fillRect/>
          </a:stretch>
        </p:blipFill>
        <p:spPr>
          <a:xfrm>
            <a:off x="67716" y="798944"/>
            <a:ext cx="4876800" cy="3752850"/>
          </a:xfrm>
          <a:prstGeom prst="rect">
            <a:avLst/>
          </a:prstGeom>
        </p:spPr>
      </p:pic>
    </p:spTree>
    <p:extLst>
      <p:ext uri="{BB962C8B-B14F-4D97-AF65-F5344CB8AC3E}">
        <p14:creationId xmlns:p14="http://schemas.microsoft.com/office/powerpoint/2010/main" val="25644191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012230"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show </a:t>
            </a:r>
            <a:r>
              <a:rPr lang="en-US" altLang="en-US" dirty="0" err="1" smtClean="0"/>
              <a:t>cdp</a:t>
            </a:r>
            <a:r>
              <a:rPr lang="en-US" altLang="en-US" dirty="0" smtClean="0"/>
              <a:t> neighbors Command</a:t>
            </a:r>
          </a:p>
        </p:txBody>
      </p:sp>
      <p:sp>
        <p:nvSpPr>
          <p:cNvPr id="47107" name="Rectangle 6"/>
          <p:cNvSpPr>
            <a:spLocks noGrp="1" noChangeArrowheads="1"/>
          </p:cNvSpPr>
          <p:nvPr>
            <p:ph idx="1"/>
          </p:nvPr>
        </p:nvSpPr>
        <p:spPr>
          <a:xfrm>
            <a:off x="5163670" y="251893"/>
            <a:ext cx="3786787" cy="4504524"/>
          </a:xfrm>
        </p:spPr>
        <p:txBody>
          <a:bodyPr/>
          <a:lstStyle/>
          <a:p>
            <a:r>
              <a:rPr lang="en-US" altLang="en-US" dirty="0" smtClean="0"/>
              <a:t>The Cisco Discovery Protocol (CDP) is a Cisco-proprietary protocol that runs at the data link layer that allows adjacent Cisco devices to learn about each other – even without Layer 3 connectivity.</a:t>
            </a:r>
          </a:p>
          <a:p>
            <a:r>
              <a:rPr lang="en-US" altLang="en-US" dirty="0" smtClean="0"/>
              <a:t>When a Cisco device boots up, CDP starts by default.  CDP automatically discovers neighboring devices running CDP.</a:t>
            </a:r>
          </a:p>
          <a:p>
            <a:r>
              <a:rPr lang="en-US" altLang="en-US" dirty="0" smtClean="0"/>
              <a:t>CDP provides the following information about each CDP neighbor: device identifiers, address list, port identifier, capabilities list, and platform.</a:t>
            </a:r>
          </a:p>
          <a:p>
            <a:r>
              <a:rPr lang="en-US" altLang="en-US" dirty="0" smtClean="0"/>
              <a:t>The </a:t>
            </a:r>
            <a:r>
              <a:rPr lang="en-US" altLang="en-US" b="1" dirty="0" smtClean="0"/>
              <a:t>show </a:t>
            </a:r>
            <a:r>
              <a:rPr lang="en-US" altLang="en-US" b="1" dirty="0" err="1" smtClean="0"/>
              <a:t>cdp</a:t>
            </a:r>
            <a:r>
              <a:rPr lang="en-US" altLang="en-US" b="1" dirty="0" smtClean="0"/>
              <a:t> neighbors detail </a:t>
            </a:r>
            <a:r>
              <a:rPr lang="en-US" altLang="en-US" dirty="0" smtClean="0"/>
              <a:t>command will show you the IP address of a neighboring device.</a:t>
            </a:r>
          </a:p>
          <a:p>
            <a:endParaRPr lang="en-US" altLang="en-US" b="1" dirty="0" smtClean="0"/>
          </a:p>
        </p:txBody>
      </p:sp>
      <p:pic>
        <p:nvPicPr>
          <p:cNvPr id="4" name="Picture 3"/>
          <p:cNvPicPr>
            <a:picLocks noChangeAspect="1"/>
          </p:cNvPicPr>
          <p:nvPr/>
        </p:nvPicPr>
        <p:blipFill>
          <a:blip r:embed="rId3"/>
          <a:stretch>
            <a:fillRect/>
          </a:stretch>
        </p:blipFill>
        <p:spPr>
          <a:xfrm>
            <a:off x="270101" y="913760"/>
            <a:ext cx="4162425" cy="3581400"/>
          </a:xfrm>
          <a:prstGeom prst="rect">
            <a:avLst/>
          </a:prstGeom>
        </p:spPr>
      </p:pic>
    </p:spTree>
    <p:extLst>
      <p:ext uri="{BB962C8B-B14F-4D97-AF65-F5344CB8AC3E}">
        <p14:creationId xmlns:p14="http://schemas.microsoft.com/office/powerpoint/2010/main" val="87634190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Host and IOS Commands</a:t>
            </a:r>
            <a:r>
              <a:rPr lang="en-US" altLang="en-US" dirty="0" smtClean="0"/>
              <a:t/>
            </a:r>
            <a:br>
              <a:rPr lang="en-US" altLang="en-US" dirty="0" smtClean="0"/>
            </a:br>
            <a:r>
              <a:rPr lang="en-US" altLang="en-US" dirty="0" smtClean="0"/>
              <a:t>The show </a:t>
            </a:r>
            <a:r>
              <a:rPr lang="en-US" altLang="en-US" dirty="0" err="1" smtClean="0"/>
              <a:t>ip</a:t>
            </a:r>
            <a:r>
              <a:rPr lang="en-US" altLang="en-US" dirty="0" smtClean="0"/>
              <a:t> interface brief Command</a:t>
            </a:r>
          </a:p>
        </p:txBody>
      </p:sp>
      <p:sp>
        <p:nvSpPr>
          <p:cNvPr id="47107" name="Rectangle 6"/>
          <p:cNvSpPr>
            <a:spLocks noGrp="1" noChangeArrowheads="1"/>
          </p:cNvSpPr>
          <p:nvPr>
            <p:ph idx="1"/>
          </p:nvPr>
        </p:nvSpPr>
        <p:spPr>
          <a:xfrm>
            <a:off x="5163670" y="798943"/>
            <a:ext cx="3786787" cy="3888317"/>
          </a:xfrm>
        </p:spPr>
        <p:txBody>
          <a:bodyPr/>
          <a:lstStyle/>
          <a:p>
            <a:r>
              <a:rPr lang="en-US" altLang="en-US" dirty="0" smtClean="0"/>
              <a:t>One of the most frequently used commands to verify interface configuration and status of all interfaces is the </a:t>
            </a:r>
            <a:r>
              <a:rPr lang="en-US" altLang="en-US" b="1" dirty="0" smtClean="0"/>
              <a:t>show </a:t>
            </a:r>
            <a:r>
              <a:rPr lang="en-US" altLang="en-US" b="1" dirty="0" err="1" smtClean="0"/>
              <a:t>ip</a:t>
            </a:r>
            <a:r>
              <a:rPr lang="en-US" altLang="en-US" b="1" dirty="0" smtClean="0"/>
              <a:t> interface brief </a:t>
            </a:r>
            <a:r>
              <a:rPr lang="en-US" altLang="en-US" dirty="0" smtClean="0"/>
              <a:t>command.  </a:t>
            </a:r>
          </a:p>
          <a:p>
            <a:r>
              <a:rPr lang="en-US" altLang="en-US" dirty="0" smtClean="0"/>
              <a:t>This command provides a more abbreviated output than the </a:t>
            </a:r>
            <a:r>
              <a:rPr lang="en-US" altLang="en-US" b="1" dirty="0" smtClean="0"/>
              <a:t>show </a:t>
            </a:r>
            <a:r>
              <a:rPr lang="en-US" altLang="en-US" b="1" dirty="0" err="1" smtClean="0"/>
              <a:t>ip</a:t>
            </a:r>
            <a:r>
              <a:rPr lang="en-US" altLang="en-US" b="1" dirty="0" smtClean="0"/>
              <a:t> interface</a:t>
            </a:r>
            <a:r>
              <a:rPr lang="en-US" altLang="en-US" dirty="0" smtClean="0"/>
              <a:t> command and provides a summary of the key information for all of the network interfaces on a router.</a:t>
            </a:r>
          </a:p>
          <a:p>
            <a:r>
              <a:rPr lang="en-US" altLang="en-US" dirty="0" smtClean="0"/>
              <a:t>The command displays various information including the IP address assigned to each interface and the operational status of the interface.</a:t>
            </a:r>
          </a:p>
        </p:txBody>
      </p:sp>
      <p:pic>
        <p:nvPicPr>
          <p:cNvPr id="2" name="Picture 1"/>
          <p:cNvPicPr>
            <a:picLocks noChangeAspect="1"/>
          </p:cNvPicPr>
          <p:nvPr/>
        </p:nvPicPr>
        <p:blipFill>
          <a:blip r:embed="rId3"/>
          <a:stretch>
            <a:fillRect/>
          </a:stretch>
        </p:blipFill>
        <p:spPr>
          <a:xfrm>
            <a:off x="185777" y="1184942"/>
            <a:ext cx="4438650" cy="2638425"/>
          </a:xfrm>
          <a:prstGeom prst="rect">
            <a:avLst/>
          </a:prstGeom>
        </p:spPr>
      </p:pic>
    </p:spTree>
    <p:extLst>
      <p:ext uri="{BB962C8B-B14F-4D97-AF65-F5344CB8AC3E}">
        <p14:creationId xmlns:p14="http://schemas.microsoft.com/office/powerpoint/2010/main" val="418706102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Debugging</a:t>
            </a:r>
            <a:r>
              <a:rPr lang="en-US" altLang="en-US" dirty="0" smtClean="0"/>
              <a:t/>
            </a:r>
            <a:br>
              <a:rPr lang="en-US" altLang="en-US" dirty="0" smtClean="0"/>
            </a:br>
            <a:r>
              <a:rPr lang="en-US" altLang="en-US" dirty="0" smtClean="0"/>
              <a:t>The debug Command</a:t>
            </a:r>
          </a:p>
        </p:txBody>
      </p:sp>
      <p:sp>
        <p:nvSpPr>
          <p:cNvPr id="47107" name="Rectangle 6"/>
          <p:cNvSpPr>
            <a:spLocks noGrp="1" noChangeArrowheads="1"/>
          </p:cNvSpPr>
          <p:nvPr>
            <p:ph idx="1"/>
          </p:nvPr>
        </p:nvSpPr>
        <p:spPr>
          <a:xfrm>
            <a:off x="5163670" y="798943"/>
            <a:ext cx="3786787" cy="3888317"/>
          </a:xfrm>
        </p:spPr>
        <p:txBody>
          <a:bodyPr/>
          <a:lstStyle/>
          <a:p>
            <a:r>
              <a:rPr lang="en-US" altLang="en-US" dirty="0" smtClean="0"/>
              <a:t>IOS processes, protocols, mechanisms and events generate messages to communicate their status.  </a:t>
            </a:r>
          </a:p>
          <a:p>
            <a:r>
              <a:rPr lang="en-US" altLang="en-US" dirty="0" smtClean="0"/>
              <a:t>These messages can provide valuable information when troubleshooting or verifying system operations.</a:t>
            </a:r>
          </a:p>
          <a:p>
            <a:r>
              <a:rPr lang="en-US" altLang="en-US" dirty="0" smtClean="0"/>
              <a:t>The IOS </a:t>
            </a:r>
            <a:r>
              <a:rPr lang="en-US" altLang="en-US" b="1" dirty="0" smtClean="0"/>
              <a:t>debug</a:t>
            </a:r>
            <a:r>
              <a:rPr lang="en-US" altLang="en-US" dirty="0" smtClean="0"/>
              <a:t> command, entered in privileged EXEC mode, allows the administrator to display these message in real-time for analysis.</a:t>
            </a:r>
          </a:p>
          <a:p>
            <a:r>
              <a:rPr lang="en-US" altLang="en-US" dirty="0" smtClean="0"/>
              <a:t>It is possible to narrow the output of the </a:t>
            </a:r>
            <a:r>
              <a:rPr lang="en-US" altLang="en-US" b="1" dirty="0" smtClean="0"/>
              <a:t>debug</a:t>
            </a:r>
            <a:r>
              <a:rPr lang="en-US" altLang="en-US" dirty="0" smtClean="0"/>
              <a:t> command to include only the relevant feature or sub-feature that is needed.  </a:t>
            </a:r>
          </a:p>
        </p:txBody>
      </p:sp>
      <p:pic>
        <p:nvPicPr>
          <p:cNvPr id="4" name="Picture 3"/>
          <p:cNvPicPr>
            <a:picLocks noChangeAspect="1"/>
          </p:cNvPicPr>
          <p:nvPr/>
        </p:nvPicPr>
        <p:blipFill>
          <a:blip r:embed="rId3"/>
          <a:stretch>
            <a:fillRect/>
          </a:stretch>
        </p:blipFill>
        <p:spPr>
          <a:xfrm>
            <a:off x="133874" y="984920"/>
            <a:ext cx="4648200" cy="3257550"/>
          </a:xfrm>
          <a:prstGeom prst="rect">
            <a:avLst/>
          </a:prstGeom>
        </p:spPr>
      </p:pic>
    </p:spTree>
    <p:extLst>
      <p:ext uri="{BB962C8B-B14F-4D97-AF65-F5344CB8AC3E}">
        <p14:creationId xmlns:p14="http://schemas.microsoft.com/office/powerpoint/2010/main" val="4239460908"/>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Debugging</a:t>
            </a:r>
            <a:r>
              <a:rPr lang="en-US" altLang="en-US" dirty="0" smtClean="0"/>
              <a:t/>
            </a:r>
            <a:br>
              <a:rPr lang="en-US" altLang="en-US" dirty="0" smtClean="0"/>
            </a:br>
            <a:r>
              <a:rPr lang="en-US" altLang="en-US" dirty="0" smtClean="0"/>
              <a:t>The terminal monitor Command</a:t>
            </a:r>
          </a:p>
        </p:txBody>
      </p:sp>
      <p:sp>
        <p:nvSpPr>
          <p:cNvPr id="47107" name="Rectangle 6"/>
          <p:cNvSpPr>
            <a:spLocks noGrp="1" noChangeArrowheads="1"/>
          </p:cNvSpPr>
          <p:nvPr>
            <p:ph idx="1"/>
          </p:nvPr>
        </p:nvSpPr>
        <p:spPr>
          <a:xfrm>
            <a:off x="5286615" y="75219"/>
            <a:ext cx="3581503" cy="4622287"/>
          </a:xfrm>
        </p:spPr>
        <p:txBody>
          <a:bodyPr/>
          <a:lstStyle/>
          <a:p>
            <a:r>
              <a:rPr lang="en-US" altLang="en-US" dirty="0" smtClean="0"/>
              <a:t>Connections to grant access to the IOS command line interface can be established locally or remotely.</a:t>
            </a:r>
          </a:p>
          <a:p>
            <a:pPr lvl="1"/>
            <a:r>
              <a:rPr lang="en-US" altLang="en-US" dirty="0" smtClean="0"/>
              <a:t>Local connections require physical access to the router or switch using a cable.</a:t>
            </a:r>
          </a:p>
          <a:p>
            <a:pPr lvl="1"/>
            <a:r>
              <a:rPr lang="en-US" altLang="en-US" dirty="0" smtClean="0"/>
              <a:t>Remote connections using SSH or Telnet are made using the network and require a network protocol such as IP to be configured. </a:t>
            </a:r>
          </a:p>
          <a:p>
            <a:r>
              <a:rPr lang="en-US" altLang="en-US" dirty="0" smtClean="0"/>
              <a:t>Debugging long messages are sent to the console by default and not to virtual lines.  </a:t>
            </a:r>
          </a:p>
          <a:p>
            <a:r>
              <a:rPr lang="en-US" altLang="en-US" dirty="0" smtClean="0"/>
              <a:t>To display log messages on a terminal or virtual console, use the privileged EXEC command:  </a:t>
            </a:r>
            <a:r>
              <a:rPr lang="en-US" altLang="en-US" b="1" dirty="0" smtClean="0"/>
              <a:t>terminal monitor </a:t>
            </a:r>
            <a:r>
              <a:rPr lang="en-US" altLang="en-US" dirty="0" smtClean="0"/>
              <a:t>and </a:t>
            </a:r>
            <a:r>
              <a:rPr lang="en-US" altLang="en-US" b="1" dirty="0" smtClean="0"/>
              <a:t>terminal no monitor </a:t>
            </a:r>
            <a:r>
              <a:rPr lang="en-US" altLang="en-US" dirty="0" smtClean="0"/>
              <a:t>to turn it off.</a:t>
            </a:r>
          </a:p>
        </p:txBody>
      </p:sp>
      <p:pic>
        <p:nvPicPr>
          <p:cNvPr id="2" name="Picture 1"/>
          <p:cNvPicPr>
            <a:picLocks noChangeAspect="1"/>
          </p:cNvPicPr>
          <p:nvPr/>
        </p:nvPicPr>
        <p:blipFill>
          <a:blip r:embed="rId3"/>
          <a:stretch>
            <a:fillRect/>
          </a:stretch>
        </p:blipFill>
        <p:spPr>
          <a:xfrm>
            <a:off x="233483" y="1163186"/>
            <a:ext cx="4819650" cy="2800350"/>
          </a:xfrm>
          <a:prstGeom prst="rect">
            <a:avLst/>
          </a:prstGeom>
        </p:spPr>
      </p:pic>
    </p:spTree>
    <p:extLst>
      <p:ext uri="{BB962C8B-B14F-4D97-AF65-F5344CB8AC3E}">
        <p14:creationId xmlns:p14="http://schemas.microsoft.com/office/powerpoint/2010/main" val="71460129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11.4 Network Troubleshooting</a:t>
            </a:r>
            <a:endParaRPr lang="en-US" dirty="0"/>
          </a:p>
        </p:txBody>
      </p:sp>
    </p:spTree>
    <p:extLst>
      <p:ext uri="{BB962C8B-B14F-4D97-AF65-F5344CB8AC3E}">
        <p14:creationId xmlns:p14="http://schemas.microsoft.com/office/powerpoint/2010/main" val="162260973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Basic Troubleshooting Approaches</a:t>
            </a:r>
          </a:p>
        </p:txBody>
      </p:sp>
      <p:sp>
        <p:nvSpPr>
          <p:cNvPr id="47107" name="Rectangle 6"/>
          <p:cNvSpPr>
            <a:spLocks noGrp="1" noChangeArrowheads="1"/>
          </p:cNvSpPr>
          <p:nvPr>
            <p:ph idx="1"/>
          </p:nvPr>
        </p:nvSpPr>
        <p:spPr>
          <a:xfrm>
            <a:off x="5459506" y="277906"/>
            <a:ext cx="3684494" cy="4419600"/>
          </a:xfrm>
        </p:spPr>
        <p:txBody>
          <a:bodyPr/>
          <a:lstStyle/>
          <a:p>
            <a:r>
              <a:rPr lang="en-US" altLang="en-US" dirty="0" smtClean="0"/>
              <a:t>Technicians must be able to analyze the cause of the network problem before they can resolve the issue.  </a:t>
            </a:r>
            <a:endParaRPr lang="en-US" altLang="en-US" dirty="0"/>
          </a:p>
          <a:p>
            <a:r>
              <a:rPr lang="en-US" altLang="en-US" dirty="0" smtClean="0"/>
              <a:t>This process is called troubleshooting.</a:t>
            </a:r>
          </a:p>
          <a:p>
            <a:r>
              <a:rPr lang="en-US" altLang="en-US" dirty="0" smtClean="0"/>
              <a:t>A common and efficient method is based on the scientific method and can be broken down into six steps shown in the figure to the left.</a:t>
            </a:r>
          </a:p>
          <a:p>
            <a:r>
              <a:rPr lang="en-US" altLang="en-US" dirty="0" smtClean="0"/>
              <a:t>How many devices on the network are experiencing the problem? </a:t>
            </a:r>
          </a:p>
          <a:p>
            <a:pPr lvl="1"/>
            <a:r>
              <a:rPr lang="en-US" altLang="en-US" dirty="0" smtClean="0"/>
              <a:t>If it’s one device, start troubleshooting at that device.</a:t>
            </a:r>
          </a:p>
          <a:p>
            <a:pPr lvl="1"/>
            <a:r>
              <a:rPr lang="en-US" altLang="en-US" dirty="0" smtClean="0"/>
              <a:t>If it’s all devices, start troubleshooting at the device where all of those devices are connected.</a:t>
            </a:r>
          </a:p>
        </p:txBody>
      </p:sp>
      <p:pic>
        <p:nvPicPr>
          <p:cNvPr id="4" name="Picture 3"/>
          <p:cNvPicPr>
            <a:picLocks noChangeAspect="1"/>
          </p:cNvPicPr>
          <p:nvPr/>
        </p:nvPicPr>
        <p:blipFill>
          <a:blip r:embed="rId3"/>
          <a:stretch>
            <a:fillRect/>
          </a:stretch>
        </p:blipFill>
        <p:spPr>
          <a:xfrm>
            <a:off x="137552" y="999844"/>
            <a:ext cx="5229225" cy="3305175"/>
          </a:xfrm>
          <a:prstGeom prst="rect">
            <a:avLst/>
          </a:prstGeom>
        </p:spPr>
      </p:pic>
    </p:spTree>
    <p:extLst>
      <p:ext uri="{BB962C8B-B14F-4D97-AF65-F5344CB8AC3E}">
        <p14:creationId xmlns:p14="http://schemas.microsoft.com/office/powerpoint/2010/main" val="15004390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1979" y="448236"/>
            <a:ext cx="3998256" cy="4390572"/>
          </a:xfrm>
        </p:spPr>
        <p:txBody>
          <a:bodyPr/>
          <a:lstStyle/>
          <a:p>
            <a:r>
              <a:rPr lang="en-US" dirty="0"/>
              <a:t>The majority of businesses are small and typically require small networks consisting of a single router with one or more switches and possibly one or more wireless access points.  The business might also have IP phones.</a:t>
            </a:r>
          </a:p>
          <a:p>
            <a:pPr lvl="1"/>
            <a:r>
              <a:rPr lang="en-US" dirty="0"/>
              <a:t>For the Internet connection, the router will normally have a single WAN connection using DSL, cable, or an Ethernet connection.</a:t>
            </a:r>
          </a:p>
          <a:p>
            <a:r>
              <a:rPr lang="en-US" dirty="0"/>
              <a:t>Managing a small network is similar to managing a large network:	</a:t>
            </a:r>
          </a:p>
          <a:p>
            <a:pPr lvl="1"/>
            <a:r>
              <a:rPr lang="en-US" dirty="0"/>
              <a:t>Maintenance and troubleshooting of existing equipment</a:t>
            </a:r>
          </a:p>
          <a:p>
            <a:pPr lvl="1"/>
            <a:r>
              <a:rPr lang="en-US" dirty="0"/>
              <a:t>Securing devices and information on the network</a:t>
            </a:r>
          </a:p>
          <a:p>
            <a:endParaRPr lang="en-US" dirty="0"/>
          </a:p>
        </p:txBody>
      </p:sp>
      <p:sp>
        <p:nvSpPr>
          <p:cNvPr id="29698" name="Rectangle 2"/>
          <p:cNvSpPr>
            <a:spLocks noGrp="1" noChangeArrowheads="1"/>
          </p:cNvSpPr>
          <p:nvPr>
            <p:ph type="title"/>
          </p:nvPr>
        </p:nvSpPr>
        <p:spPr/>
        <p:txBody>
          <a:bodyPr/>
          <a:lstStyle/>
          <a:p>
            <a:r>
              <a:rPr lang="en-US" altLang="en-US" sz="1600" dirty="0" smtClean="0"/>
              <a:t>Devices in a Small Network</a:t>
            </a:r>
            <a:r>
              <a:rPr lang="en-US" altLang="en-US" dirty="0" smtClean="0"/>
              <a:t/>
            </a:r>
            <a:br>
              <a:rPr lang="en-US" altLang="en-US" dirty="0" smtClean="0"/>
            </a:br>
            <a:r>
              <a:rPr lang="en-US" altLang="en-US" dirty="0" smtClean="0"/>
              <a:t>Small Network Topologies</a:t>
            </a:r>
          </a:p>
        </p:txBody>
      </p:sp>
      <p:pic>
        <p:nvPicPr>
          <p:cNvPr id="4" name="Picture 3"/>
          <p:cNvPicPr>
            <a:picLocks noChangeAspect="1"/>
          </p:cNvPicPr>
          <p:nvPr/>
        </p:nvPicPr>
        <p:blipFill>
          <a:blip r:embed="rId3"/>
          <a:stretch>
            <a:fillRect/>
          </a:stretch>
        </p:blipFill>
        <p:spPr>
          <a:xfrm>
            <a:off x="133351" y="1025899"/>
            <a:ext cx="4438650" cy="3181350"/>
          </a:xfrm>
          <a:prstGeom prst="rect">
            <a:avLst/>
          </a:prstGeom>
        </p:spPr>
      </p:pic>
    </p:spTree>
    <p:extLst>
      <p:ext uri="{BB962C8B-B14F-4D97-AF65-F5344CB8AC3E}">
        <p14:creationId xmlns:p14="http://schemas.microsoft.com/office/powerpoint/2010/main" val="179529441"/>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Resolve or Escalate?</a:t>
            </a:r>
          </a:p>
        </p:txBody>
      </p:sp>
      <p:sp>
        <p:nvSpPr>
          <p:cNvPr id="47107" name="Rectangle 6"/>
          <p:cNvSpPr>
            <a:spLocks noGrp="1" noChangeArrowheads="1"/>
          </p:cNvSpPr>
          <p:nvPr>
            <p:ph idx="1"/>
          </p:nvPr>
        </p:nvSpPr>
        <p:spPr>
          <a:xfrm>
            <a:off x="5665694" y="277906"/>
            <a:ext cx="3191435" cy="4419600"/>
          </a:xfrm>
        </p:spPr>
        <p:txBody>
          <a:bodyPr/>
          <a:lstStyle/>
          <a:p>
            <a:r>
              <a:rPr lang="en-US" altLang="en-US" dirty="0" smtClean="0"/>
              <a:t>In some cases, it may not be possible to resolve the network problem immediately and may need to be escalated if it requires a manager’s decision.  </a:t>
            </a:r>
          </a:p>
          <a:p>
            <a:r>
              <a:rPr lang="en-US" altLang="en-US" dirty="0" smtClean="0"/>
              <a:t>For example, after troubleshooting, the technician discovers that a router module needs to be replaced.  This problem should be escalated for the manager’s approval since it might require a financial commitment.</a:t>
            </a:r>
          </a:p>
          <a:p>
            <a:pPr marL="0" indent="0">
              <a:buNone/>
            </a:pPr>
            <a:endParaRPr lang="en-US" altLang="en-US" dirty="0" smtClean="0"/>
          </a:p>
        </p:txBody>
      </p:sp>
      <p:pic>
        <p:nvPicPr>
          <p:cNvPr id="2" name="Picture 1"/>
          <p:cNvPicPr>
            <a:picLocks noChangeAspect="1"/>
          </p:cNvPicPr>
          <p:nvPr/>
        </p:nvPicPr>
        <p:blipFill>
          <a:blip r:embed="rId3"/>
          <a:stretch>
            <a:fillRect/>
          </a:stretch>
        </p:blipFill>
        <p:spPr>
          <a:xfrm>
            <a:off x="471608" y="1033462"/>
            <a:ext cx="4343400" cy="3076575"/>
          </a:xfrm>
          <a:prstGeom prst="rect">
            <a:avLst/>
          </a:prstGeom>
        </p:spPr>
      </p:pic>
    </p:spTree>
    <p:extLst>
      <p:ext uri="{BB962C8B-B14F-4D97-AF65-F5344CB8AC3E}">
        <p14:creationId xmlns:p14="http://schemas.microsoft.com/office/powerpoint/2010/main" val="4107868969"/>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86614" cy="757551"/>
          </a:xfrm>
        </p:spPr>
        <p:txBody>
          <a:bodyPr/>
          <a:lstStyle/>
          <a:p>
            <a:r>
              <a:rPr lang="en-US" altLang="en-US" sz="1600" dirty="0" smtClean="0"/>
              <a:t>Troubleshooting Methodologies</a:t>
            </a:r>
            <a:r>
              <a:rPr lang="en-US" altLang="en-US" dirty="0" smtClean="0"/>
              <a:t/>
            </a:r>
            <a:br>
              <a:rPr lang="en-US" altLang="en-US" dirty="0" smtClean="0"/>
            </a:br>
            <a:r>
              <a:rPr lang="en-US" altLang="en-US" dirty="0" smtClean="0"/>
              <a:t>Verify and Monitor Solution</a:t>
            </a:r>
          </a:p>
        </p:txBody>
      </p:sp>
      <p:sp>
        <p:nvSpPr>
          <p:cNvPr id="47107" name="Rectangle 6"/>
          <p:cNvSpPr>
            <a:spLocks noGrp="1" noChangeArrowheads="1"/>
          </p:cNvSpPr>
          <p:nvPr>
            <p:ph idx="1"/>
          </p:nvPr>
        </p:nvSpPr>
        <p:spPr>
          <a:xfrm>
            <a:off x="5665694" y="420168"/>
            <a:ext cx="3191435" cy="4419600"/>
          </a:xfrm>
        </p:spPr>
        <p:txBody>
          <a:bodyPr/>
          <a:lstStyle/>
          <a:p>
            <a:r>
              <a:rPr lang="en-US" altLang="en-US" dirty="0" smtClean="0"/>
              <a:t>The Cisco IOS includes powerful tools to help with troubleshooting and verification such as:</a:t>
            </a:r>
          </a:p>
          <a:p>
            <a:r>
              <a:rPr lang="en-US" altLang="en-US" b="1" dirty="0"/>
              <a:t>p</a:t>
            </a:r>
            <a:r>
              <a:rPr lang="en-US" altLang="en-US" b="1" dirty="0" smtClean="0"/>
              <a:t>ing</a:t>
            </a:r>
            <a:r>
              <a:rPr lang="en-US" altLang="en-US" dirty="0" smtClean="0"/>
              <a:t> – can be used to verify successful network connectivity</a:t>
            </a:r>
          </a:p>
          <a:p>
            <a:r>
              <a:rPr lang="en-US" altLang="en-US" b="1" dirty="0"/>
              <a:t>t</a:t>
            </a:r>
            <a:r>
              <a:rPr lang="en-US" altLang="en-US" b="1" dirty="0" smtClean="0"/>
              <a:t>raceroute</a:t>
            </a:r>
            <a:r>
              <a:rPr lang="en-US" altLang="en-US" dirty="0" smtClean="0"/>
              <a:t> – displays the path that packets are using to reach a destination and may show where the packet stopped along the way</a:t>
            </a:r>
          </a:p>
          <a:p>
            <a:r>
              <a:rPr lang="en-US" altLang="en-US" dirty="0" smtClean="0"/>
              <a:t>Show commands including </a:t>
            </a:r>
            <a:r>
              <a:rPr lang="en-US" altLang="en-US" b="1" dirty="0" smtClean="0"/>
              <a:t>show </a:t>
            </a:r>
            <a:r>
              <a:rPr lang="en-US" altLang="en-US" b="1" dirty="0" err="1" smtClean="0"/>
              <a:t>ip</a:t>
            </a:r>
            <a:r>
              <a:rPr lang="en-US" altLang="en-US" b="1" dirty="0" smtClean="0"/>
              <a:t> </a:t>
            </a:r>
            <a:r>
              <a:rPr lang="en-US" altLang="en-US" b="1" dirty="0" err="1" smtClean="0"/>
              <a:t>int</a:t>
            </a:r>
            <a:r>
              <a:rPr lang="en-US" altLang="en-US" b="1" dirty="0" smtClean="0"/>
              <a:t> brief </a:t>
            </a:r>
            <a:r>
              <a:rPr lang="en-US" altLang="en-US" dirty="0" smtClean="0"/>
              <a:t>which will show a summarized view of the interfaces on a device</a:t>
            </a:r>
            <a:endParaRPr lang="en-US" altLang="en-US" b="1" dirty="0" smtClean="0"/>
          </a:p>
        </p:txBody>
      </p:sp>
      <p:pic>
        <p:nvPicPr>
          <p:cNvPr id="3" name="Picture 2"/>
          <p:cNvPicPr>
            <a:picLocks noChangeAspect="1"/>
          </p:cNvPicPr>
          <p:nvPr/>
        </p:nvPicPr>
        <p:blipFill>
          <a:blip r:embed="rId3"/>
          <a:stretch>
            <a:fillRect/>
          </a:stretch>
        </p:blipFill>
        <p:spPr>
          <a:xfrm>
            <a:off x="229720" y="914680"/>
            <a:ext cx="4991100" cy="3457575"/>
          </a:xfrm>
          <a:prstGeom prst="rect">
            <a:avLst/>
          </a:prstGeom>
        </p:spPr>
      </p:pic>
    </p:spTree>
    <p:extLst>
      <p:ext uri="{BB962C8B-B14F-4D97-AF65-F5344CB8AC3E}">
        <p14:creationId xmlns:p14="http://schemas.microsoft.com/office/powerpoint/2010/main" val="95265820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4733363" cy="757551"/>
          </a:xfrm>
        </p:spPr>
        <p:txBody>
          <a:bodyPr/>
          <a:lstStyle/>
          <a:p>
            <a:r>
              <a:rPr lang="en-US" altLang="en-US" sz="1600" dirty="0" smtClean="0"/>
              <a:t>Troubleshoot Cables and Interfaces </a:t>
            </a:r>
            <a:br>
              <a:rPr lang="en-US" altLang="en-US" sz="1600" dirty="0" smtClean="0"/>
            </a:br>
            <a:r>
              <a:rPr lang="en-US" altLang="en-US" dirty="0" smtClean="0"/>
              <a:t>Duplex Operation</a:t>
            </a:r>
          </a:p>
        </p:txBody>
      </p:sp>
      <p:sp>
        <p:nvSpPr>
          <p:cNvPr id="47107" name="Rectangle 6"/>
          <p:cNvSpPr>
            <a:spLocks noGrp="1" noChangeArrowheads="1"/>
          </p:cNvSpPr>
          <p:nvPr>
            <p:ph idx="1"/>
          </p:nvPr>
        </p:nvSpPr>
        <p:spPr>
          <a:xfrm>
            <a:off x="4733365" y="215153"/>
            <a:ext cx="4114800" cy="4303059"/>
          </a:xfrm>
        </p:spPr>
        <p:txBody>
          <a:bodyPr/>
          <a:lstStyle/>
          <a:p>
            <a:r>
              <a:rPr lang="en-US" altLang="en-US" dirty="0" smtClean="0"/>
              <a:t>In data communications, duplex refers to the direction of the data transmission between two devices such as a router and a switch.</a:t>
            </a:r>
          </a:p>
          <a:p>
            <a:pPr lvl="1"/>
            <a:r>
              <a:rPr lang="en-US" altLang="en-US" dirty="0" smtClean="0"/>
              <a:t>Half-duplex – the data is restricted to one direction at a time</a:t>
            </a:r>
          </a:p>
          <a:p>
            <a:pPr lvl="1"/>
            <a:r>
              <a:rPr lang="en-US" altLang="en-US" dirty="0" smtClean="0"/>
              <a:t>Full duplex – the data can go both directions at the same time</a:t>
            </a:r>
          </a:p>
          <a:p>
            <a:r>
              <a:rPr lang="en-US" altLang="en-US" dirty="0" smtClean="0"/>
              <a:t>For the best communication performance, two connected Ethernet network interfaces must have matching duplex configurations.</a:t>
            </a:r>
          </a:p>
          <a:p>
            <a:pPr lvl="1"/>
            <a:r>
              <a:rPr lang="en-US" altLang="en-US" dirty="0" smtClean="0"/>
              <a:t>They must both be set to full or half.</a:t>
            </a:r>
          </a:p>
          <a:p>
            <a:pPr lvl="1"/>
            <a:r>
              <a:rPr lang="en-US" altLang="en-US" dirty="0" smtClean="0"/>
              <a:t>Ethernet </a:t>
            </a:r>
            <a:r>
              <a:rPr lang="en-US" altLang="en-US" dirty="0" err="1" smtClean="0"/>
              <a:t>autonegotiation</a:t>
            </a:r>
            <a:r>
              <a:rPr lang="en-US" altLang="en-US" dirty="0" smtClean="0"/>
              <a:t> was designed to help with this configuration, but could lead to problems if one side is set to auto and the other is not.</a:t>
            </a:r>
          </a:p>
          <a:p>
            <a:pPr marL="0" indent="0">
              <a:buNone/>
            </a:pPr>
            <a:endParaRPr lang="en-US" altLang="en-US" dirty="0" smtClean="0"/>
          </a:p>
        </p:txBody>
      </p:sp>
      <p:pic>
        <p:nvPicPr>
          <p:cNvPr id="3" name="Picture 2"/>
          <p:cNvPicPr>
            <a:picLocks noChangeAspect="1"/>
          </p:cNvPicPr>
          <p:nvPr/>
        </p:nvPicPr>
        <p:blipFill>
          <a:blip r:embed="rId3"/>
          <a:stretch>
            <a:fillRect/>
          </a:stretch>
        </p:blipFill>
        <p:spPr>
          <a:xfrm>
            <a:off x="455799" y="1033462"/>
            <a:ext cx="3857625" cy="2895600"/>
          </a:xfrm>
          <a:prstGeom prst="rect">
            <a:avLst/>
          </a:prstGeom>
        </p:spPr>
      </p:pic>
    </p:spTree>
    <p:extLst>
      <p:ext uri="{BB962C8B-B14F-4D97-AF65-F5344CB8AC3E}">
        <p14:creationId xmlns:p14="http://schemas.microsoft.com/office/powerpoint/2010/main" val="2618917917"/>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4733363" cy="757551"/>
          </a:xfrm>
        </p:spPr>
        <p:txBody>
          <a:bodyPr/>
          <a:lstStyle/>
          <a:p>
            <a:r>
              <a:rPr lang="en-US" altLang="en-US" sz="1600" dirty="0" smtClean="0"/>
              <a:t>Troubleshoot Cables and Interfaces </a:t>
            </a:r>
            <a:br>
              <a:rPr lang="en-US" altLang="en-US" sz="1600" dirty="0" smtClean="0"/>
            </a:br>
            <a:r>
              <a:rPr lang="en-US" altLang="en-US" dirty="0" smtClean="0"/>
              <a:t>Duplex Mismatch</a:t>
            </a:r>
          </a:p>
        </p:txBody>
      </p:sp>
      <p:sp>
        <p:nvSpPr>
          <p:cNvPr id="47107" name="Rectangle 6"/>
          <p:cNvSpPr>
            <a:spLocks noGrp="1" noChangeArrowheads="1"/>
          </p:cNvSpPr>
          <p:nvPr>
            <p:ph idx="1"/>
          </p:nvPr>
        </p:nvSpPr>
        <p:spPr>
          <a:xfrm>
            <a:off x="5262282" y="215153"/>
            <a:ext cx="3585882" cy="4303059"/>
          </a:xfrm>
        </p:spPr>
        <p:txBody>
          <a:bodyPr/>
          <a:lstStyle/>
          <a:p>
            <a:r>
              <a:rPr lang="en-US" altLang="en-US" dirty="0" smtClean="0"/>
              <a:t>Duplex mismatch issues are difficult to troubleshoot since the communication between devices still occurs, but is usually much slower.  </a:t>
            </a:r>
          </a:p>
          <a:p>
            <a:pPr lvl="1"/>
            <a:r>
              <a:rPr lang="en-US" altLang="en-US" b="1" dirty="0"/>
              <a:t>p</a:t>
            </a:r>
            <a:r>
              <a:rPr lang="en-US" altLang="en-US" b="1" dirty="0" smtClean="0"/>
              <a:t>ing</a:t>
            </a:r>
            <a:r>
              <a:rPr lang="en-US" altLang="en-US" dirty="0" smtClean="0"/>
              <a:t> might not detect the problem. </a:t>
            </a:r>
            <a:endParaRPr lang="en-US" altLang="en-US" dirty="0"/>
          </a:p>
          <a:p>
            <a:pPr lvl="1"/>
            <a:r>
              <a:rPr lang="en-US" altLang="en-US" dirty="0" smtClean="0"/>
              <a:t>A ping could be successful even though there is a mismatch</a:t>
            </a:r>
            <a:endParaRPr lang="en-US" altLang="en-US" dirty="0"/>
          </a:p>
          <a:p>
            <a:r>
              <a:rPr lang="en-US" altLang="en-US" dirty="0" smtClean="0"/>
              <a:t>The Cisco Discovery Protocol (CDP) can detect a duplex mismatch between two Cisco devices as shown in the figure to the left.</a:t>
            </a:r>
          </a:p>
          <a:p>
            <a:r>
              <a:rPr lang="en-US" altLang="en-US" dirty="0" smtClean="0"/>
              <a:t>These log messages are only displayed on a console or on a remote connection if the </a:t>
            </a:r>
            <a:r>
              <a:rPr lang="en-US" altLang="en-US" b="1" dirty="0" smtClean="0"/>
              <a:t>terminal monitor </a:t>
            </a:r>
            <a:r>
              <a:rPr lang="en-US" altLang="en-US" dirty="0" smtClean="0"/>
              <a:t>command is enabled.</a:t>
            </a:r>
          </a:p>
        </p:txBody>
      </p:sp>
      <p:pic>
        <p:nvPicPr>
          <p:cNvPr id="2" name="Picture 1"/>
          <p:cNvPicPr>
            <a:picLocks noChangeAspect="1"/>
          </p:cNvPicPr>
          <p:nvPr/>
        </p:nvPicPr>
        <p:blipFill>
          <a:blip r:embed="rId3"/>
          <a:stretch>
            <a:fillRect/>
          </a:stretch>
        </p:blipFill>
        <p:spPr>
          <a:xfrm>
            <a:off x="178174" y="925028"/>
            <a:ext cx="4914900" cy="3467100"/>
          </a:xfrm>
          <a:prstGeom prst="rect">
            <a:avLst/>
          </a:prstGeom>
        </p:spPr>
      </p:pic>
    </p:spTree>
    <p:extLst>
      <p:ext uri="{BB962C8B-B14F-4D97-AF65-F5344CB8AC3E}">
        <p14:creationId xmlns:p14="http://schemas.microsoft.com/office/powerpoint/2010/main" val="276973959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IP Addressing Issues on IOS Devices</a:t>
            </a:r>
          </a:p>
        </p:txBody>
      </p:sp>
      <p:sp>
        <p:nvSpPr>
          <p:cNvPr id="47107" name="Rectangle 6"/>
          <p:cNvSpPr>
            <a:spLocks noGrp="1" noChangeArrowheads="1"/>
          </p:cNvSpPr>
          <p:nvPr>
            <p:ph idx="1"/>
          </p:nvPr>
        </p:nvSpPr>
        <p:spPr>
          <a:xfrm>
            <a:off x="5262282" y="215153"/>
            <a:ext cx="3783106" cy="4527176"/>
          </a:xfrm>
        </p:spPr>
        <p:txBody>
          <a:bodyPr/>
          <a:lstStyle/>
          <a:p>
            <a:r>
              <a:rPr lang="en-US" altLang="en-US" dirty="0" smtClean="0"/>
              <a:t>IP address-related problems will likely cause connectivity issues.</a:t>
            </a:r>
          </a:p>
          <a:p>
            <a:r>
              <a:rPr lang="en-US" altLang="en-US" dirty="0" smtClean="0"/>
              <a:t>Since IP addresses are hierarchical, any IP addresses assigned to a network device must conform to that network’s range of addresses.  </a:t>
            </a:r>
          </a:p>
          <a:p>
            <a:r>
              <a:rPr lang="en-US" altLang="en-US" dirty="0" smtClean="0"/>
              <a:t> Two common causes of incorrect IPv4 assignments are: manual misconfiguration or DHCP-related issues.</a:t>
            </a:r>
          </a:p>
          <a:p>
            <a:r>
              <a:rPr lang="en-US" altLang="en-US" dirty="0" smtClean="0"/>
              <a:t>If a mistake is made during the assignment, communication issues with the device will likely occur.</a:t>
            </a:r>
          </a:p>
          <a:p>
            <a:r>
              <a:rPr lang="en-US" altLang="en-US" dirty="0" smtClean="0"/>
              <a:t>Use the command </a:t>
            </a:r>
            <a:r>
              <a:rPr lang="en-US" altLang="en-US" b="1" dirty="0" smtClean="0"/>
              <a:t>show </a:t>
            </a:r>
            <a:r>
              <a:rPr lang="en-US" altLang="en-US" b="1" dirty="0" err="1" smtClean="0"/>
              <a:t>ip</a:t>
            </a:r>
            <a:r>
              <a:rPr lang="en-US" altLang="en-US" b="1" dirty="0" smtClean="0"/>
              <a:t> interface brief</a:t>
            </a:r>
            <a:r>
              <a:rPr lang="en-US" altLang="en-US" dirty="0" smtClean="0"/>
              <a:t> to verify what IPv4 addresses are assigned to network interfaces.</a:t>
            </a:r>
          </a:p>
        </p:txBody>
      </p:sp>
      <p:pic>
        <p:nvPicPr>
          <p:cNvPr id="3" name="Picture 2"/>
          <p:cNvPicPr>
            <a:picLocks noChangeAspect="1"/>
          </p:cNvPicPr>
          <p:nvPr/>
        </p:nvPicPr>
        <p:blipFill>
          <a:blip r:embed="rId3"/>
          <a:stretch>
            <a:fillRect/>
          </a:stretch>
        </p:blipFill>
        <p:spPr>
          <a:xfrm>
            <a:off x="145116" y="1071562"/>
            <a:ext cx="4972050" cy="3305175"/>
          </a:xfrm>
          <a:prstGeom prst="rect">
            <a:avLst/>
          </a:prstGeom>
        </p:spPr>
      </p:pic>
    </p:spTree>
    <p:extLst>
      <p:ext uri="{BB962C8B-B14F-4D97-AF65-F5344CB8AC3E}">
        <p14:creationId xmlns:p14="http://schemas.microsoft.com/office/powerpoint/2010/main" val="2723997679"/>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IP Addressing Issues on End Devices</a:t>
            </a:r>
          </a:p>
        </p:txBody>
      </p:sp>
      <p:sp>
        <p:nvSpPr>
          <p:cNvPr id="47107" name="Rectangle 6"/>
          <p:cNvSpPr>
            <a:spLocks noGrp="1" noChangeArrowheads="1"/>
          </p:cNvSpPr>
          <p:nvPr>
            <p:ph idx="1"/>
          </p:nvPr>
        </p:nvSpPr>
        <p:spPr>
          <a:xfrm>
            <a:off x="5262282" y="215153"/>
            <a:ext cx="3783106" cy="4527176"/>
          </a:xfrm>
        </p:spPr>
        <p:txBody>
          <a:bodyPr/>
          <a:lstStyle/>
          <a:p>
            <a:r>
              <a:rPr lang="en-US" altLang="en-US" dirty="0" smtClean="0"/>
              <a:t>On a Windows-based machine, when the device can’t contact a DHCP server, Windows will automatically assign the device to the 169.254.0.0/16 range to allow it to communicate within the local network.</a:t>
            </a:r>
          </a:p>
          <a:p>
            <a:r>
              <a:rPr lang="en-US" altLang="en-US" dirty="0" smtClean="0"/>
              <a:t>Normally, this is an indication of a problem, and a device assigned with this address/range will not be able to communicate with other devices in the network.</a:t>
            </a:r>
          </a:p>
          <a:p>
            <a:r>
              <a:rPr lang="en-US" altLang="en-US" dirty="0" smtClean="0"/>
              <a:t>Most end devices are configured with DHCP for automatic IPv4 address assignment.</a:t>
            </a:r>
          </a:p>
          <a:p>
            <a:r>
              <a:rPr lang="en-US" altLang="en-US" dirty="0" smtClean="0"/>
              <a:t>Use the </a:t>
            </a:r>
            <a:r>
              <a:rPr lang="en-US" altLang="en-US" b="1" dirty="0" smtClean="0"/>
              <a:t>ipconfig</a:t>
            </a:r>
            <a:r>
              <a:rPr lang="en-US" altLang="en-US" dirty="0" smtClean="0"/>
              <a:t> command to verify the IP address assigned to a Windows-based computer.</a:t>
            </a:r>
          </a:p>
        </p:txBody>
      </p:sp>
      <p:pic>
        <p:nvPicPr>
          <p:cNvPr id="4" name="Picture 3"/>
          <p:cNvPicPr>
            <a:picLocks noChangeAspect="1"/>
          </p:cNvPicPr>
          <p:nvPr/>
        </p:nvPicPr>
        <p:blipFill>
          <a:blip r:embed="rId3"/>
          <a:stretch>
            <a:fillRect/>
          </a:stretch>
        </p:blipFill>
        <p:spPr>
          <a:xfrm>
            <a:off x="166407" y="946599"/>
            <a:ext cx="5095875" cy="3648075"/>
          </a:xfrm>
          <a:prstGeom prst="rect">
            <a:avLst/>
          </a:prstGeom>
        </p:spPr>
      </p:pic>
    </p:spTree>
    <p:extLst>
      <p:ext uri="{BB962C8B-B14F-4D97-AF65-F5344CB8AC3E}">
        <p14:creationId xmlns:p14="http://schemas.microsoft.com/office/powerpoint/2010/main" val="94195641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Default Gateway Issues</a:t>
            </a:r>
          </a:p>
        </p:txBody>
      </p:sp>
      <p:sp>
        <p:nvSpPr>
          <p:cNvPr id="47107" name="Rectangle 6"/>
          <p:cNvSpPr>
            <a:spLocks noGrp="1" noChangeArrowheads="1"/>
          </p:cNvSpPr>
          <p:nvPr>
            <p:ph idx="1"/>
          </p:nvPr>
        </p:nvSpPr>
        <p:spPr>
          <a:xfrm>
            <a:off x="5190565" y="0"/>
            <a:ext cx="3863788" cy="4876800"/>
          </a:xfrm>
        </p:spPr>
        <p:txBody>
          <a:bodyPr/>
          <a:lstStyle/>
          <a:p>
            <a:r>
              <a:rPr lang="en-US" altLang="en-US" dirty="0" smtClean="0"/>
              <a:t>The default gateway for an end device is the closest networking device that can forward traffic to other networks – usually a router.</a:t>
            </a:r>
          </a:p>
          <a:p>
            <a:r>
              <a:rPr lang="en-US" altLang="en-US" dirty="0" smtClean="0"/>
              <a:t>Without a valid default-gateway address, a host will not be able to communicate with devices outside of it’s local network.</a:t>
            </a:r>
          </a:p>
          <a:p>
            <a:pPr lvl="1"/>
            <a:r>
              <a:rPr lang="en-US" altLang="en-US" sz="1300" dirty="0" smtClean="0"/>
              <a:t>The default gateway for a host should belong to the same network as the end device.</a:t>
            </a:r>
          </a:p>
          <a:p>
            <a:pPr lvl="1"/>
            <a:r>
              <a:rPr lang="en-US" altLang="en-US" sz="1300" dirty="0" smtClean="0"/>
              <a:t>The default gateway can be set manually or obtained from a DHCP server.</a:t>
            </a:r>
          </a:p>
          <a:p>
            <a:r>
              <a:rPr lang="en-US" altLang="en-US" dirty="0" smtClean="0"/>
              <a:t>Use the </a:t>
            </a:r>
            <a:r>
              <a:rPr lang="en-US" altLang="en-US" b="1" dirty="0" smtClean="0"/>
              <a:t>ipconfig</a:t>
            </a:r>
            <a:r>
              <a:rPr lang="en-US" altLang="en-US" dirty="0" smtClean="0"/>
              <a:t> command to verify the default gateway on a Windows-based computer.</a:t>
            </a:r>
          </a:p>
          <a:p>
            <a:r>
              <a:rPr lang="en-US" altLang="en-US" dirty="0" smtClean="0"/>
              <a:t>Use the </a:t>
            </a:r>
            <a:r>
              <a:rPr lang="en-US" altLang="en-US" b="1" dirty="0" smtClean="0"/>
              <a:t>show </a:t>
            </a:r>
            <a:r>
              <a:rPr lang="en-US" altLang="en-US" b="1" dirty="0" err="1" smtClean="0"/>
              <a:t>ip</a:t>
            </a:r>
            <a:r>
              <a:rPr lang="en-US" altLang="en-US" b="1" dirty="0" smtClean="0"/>
              <a:t> route</a:t>
            </a:r>
            <a:r>
              <a:rPr lang="en-US" altLang="en-US" dirty="0" smtClean="0"/>
              <a:t> command to verify that the default route has been set.</a:t>
            </a:r>
          </a:p>
        </p:txBody>
      </p:sp>
      <p:pic>
        <p:nvPicPr>
          <p:cNvPr id="3" name="Picture 2"/>
          <p:cNvPicPr>
            <a:picLocks noChangeAspect="1"/>
          </p:cNvPicPr>
          <p:nvPr/>
        </p:nvPicPr>
        <p:blipFill>
          <a:blip r:embed="rId3"/>
          <a:stretch>
            <a:fillRect/>
          </a:stretch>
        </p:blipFill>
        <p:spPr>
          <a:xfrm>
            <a:off x="154641" y="892268"/>
            <a:ext cx="4953000" cy="3305175"/>
          </a:xfrm>
          <a:prstGeom prst="rect">
            <a:avLst/>
          </a:prstGeom>
        </p:spPr>
      </p:pic>
    </p:spTree>
    <p:extLst>
      <p:ext uri="{BB962C8B-B14F-4D97-AF65-F5344CB8AC3E}">
        <p14:creationId xmlns:p14="http://schemas.microsoft.com/office/powerpoint/2010/main" val="1537069262"/>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 y="41393"/>
            <a:ext cx="5262281" cy="757551"/>
          </a:xfrm>
        </p:spPr>
        <p:txBody>
          <a:bodyPr/>
          <a:lstStyle/>
          <a:p>
            <a:r>
              <a:rPr lang="en-US" altLang="en-US" sz="1600" dirty="0" smtClean="0"/>
              <a:t>Troubleshooting Scenarios</a:t>
            </a:r>
            <a:br>
              <a:rPr lang="en-US" altLang="en-US" sz="1600" dirty="0" smtClean="0"/>
            </a:br>
            <a:r>
              <a:rPr lang="en-US" altLang="en-US" dirty="0" smtClean="0"/>
              <a:t>Troubleshooting DNS Issues</a:t>
            </a:r>
          </a:p>
        </p:txBody>
      </p:sp>
      <p:sp>
        <p:nvSpPr>
          <p:cNvPr id="47107" name="Rectangle 6"/>
          <p:cNvSpPr>
            <a:spLocks noGrp="1" noChangeArrowheads="1"/>
          </p:cNvSpPr>
          <p:nvPr>
            <p:ph idx="1"/>
          </p:nvPr>
        </p:nvSpPr>
        <p:spPr>
          <a:xfrm>
            <a:off x="5199529" y="215153"/>
            <a:ext cx="3639671" cy="4347882"/>
          </a:xfrm>
        </p:spPr>
        <p:txBody>
          <a:bodyPr/>
          <a:lstStyle/>
          <a:p>
            <a:r>
              <a:rPr lang="en-US" altLang="en-US" dirty="0" smtClean="0"/>
              <a:t>Domain Name Service (DNS) is used to match names, such as, </a:t>
            </a:r>
            <a:r>
              <a:rPr lang="en-US" altLang="en-US" dirty="0" smtClean="0">
                <a:hlinkClick r:id="rId3"/>
              </a:rPr>
              <a:t>www.cisco.com</a:t>
            </a:r>
            <a:r>
              <a:rPr lang="en-US" altLang="en-US" dirty="0" smtClean="0"/>
              <a:t>, with numerical IP addresses.</a:t>
            </a:r>
          </a:p>
          <a:p>
            <a:r>
              <a:rPr lang="en-US" altLang="en-US" dirty="0" smtClean="0"/>
              <a:t>This allows a user to enter </a:t>
            </a:r>
            <a:r>
              <a:rPr lang="en-US" altLang="en-US" dirty="0" smtClean="0">
                <a:hlinkClick r:id="rId3"/>
              </a:rPr>
              <a:t>www.cisco.com</a:t>
            </a:r>
            <a:r>
              <a:rPr lang="en-US" altLang="en-US" dirty="0" smtClean="0"/>
              <a:t> on their web browser instead of entering Cisco’s IP address for their web server.</a:t>
            </a:r>
          </a:p>
          <a:p>
            <a:r>
              <a:rPr lang="en-US" altLang="en-US" dirty="0" smtClean="0"/>
              <a:t>If DNS is down, it may appear to some users that the “network is down”, when in reality, it might just be that the DNS server is unreachable.</a:t>
            </a:r>
          </a:p>
          <a:p>
            <a:r>
              <a:rPr lang="en-US" altLang="en-US" dirty="0" smtClean="0"/>
              <a:t>DNS server addresses can be manually entered or automatically assigned using DHCP.  </a:t>
            </a:r>
          </a:p>
        </p:txBody>
      </p:sp>
      <p:pic>
        <p:nvPicPr>
          <p:cNvPr id="2" name="Picture 1"/>
          <p:cNvPicPr>
            <a:picLocks noChangeAspect="1"/>
          </p:cNvPicPr>
          <p:nvPr/>
        </p:nvPicPr>
        <p:blipFill>
          <a:blip r:embed="rId4"/>
          <a:stretch>
            <a:fillRect/>
          </a:stretch>
        </p:blipFill>
        <p:spPr>
          <a:xfrm>
            <a:off x="245128" y="1780894"/>
            <a:ext cx="4619625" cy="2657475"/>
          </a:xfrm>
          <a:prstGeom prst="rect">
            <a:avLst/>
          </a:prstGeom>
        </p:spPr>
      </p:pic>
      <p:sp>
        <p:nvSpPr>
          <p:cNvPr id="6" name="Rectangle 6"/>
          <p:cNvSpPr txBox="1">
            <a:spLocks noChangeArrowheads="1"/>
          </p:cNvSpPr>
          <p:nvPr/>
        </p:nvSpPr>
        <p:spPr bwMode="auto">
          <a:xfrm>
            <a:off x="179293" y="959224"/>
            <a:ext cx="4685459" cy="57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en-US" dirty="0" smtClean="0"/>
              <a:t>Use </a:t>
            </a:r>
            <a:r>
              <a:rPr lang="en-US" altLang="en-US" b="1" dirty="0" smtClean="0"/>
              <a:t>ipconfig /all </a:t>
            </a:r>
            <a:r>
              <a:rPr lang="en-US" altLang="en-US" dirty="0" smtClean="0"/>
              <a:t>to obtain DNS Server Information on a Windows PC</a:t>
            </a:r>
          </a:p>
        </p:txBody>
      </p:sp>
    </p:spTree>
    <p:extLst>
      <p:ext uri="{BB962C8B-B14F-4D97-AF65-F5344CB8AC3E}">
        <p14:creationId xmlns:p14="http://schemas.microsoft.com/office/powerpoint/2010/main" val="238721801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211" cy="1802391"/>
          </a:xfrm>
        </p:spPr>
        <p:txBody>
          <a:bodyPr/>
          <a:lstStyle/>
          <a:p>
            <a:r>
              <a:rPr lang="en-US" dirty="0" smtClean="0"/>
              <a:t>11.5 Summary</a:t>
            </a:r>
            <a:endParaRPr lang="en-US" dirty="0"/>
          </a:p>
        </p:txBody>
      </p:sp>
    </p:spTree>
    <p:extLst>
      <p:ext uri="{BB962C8B-B14F-4D97-AF65-F5344CB8AC3E}">
        <p14:creationId xmlns:p14="http://schemas.microsoft.com/office/powerpoint/2010/main" val="402963043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Explain the features and functions of Cisco IOS Software.</a:t>
            </a:r>
          </a:p>
          <a:p>
            <a:r>
              <a:rPr lang="en-US" dirty="0"/>
              <a:t>Configure initial settings on a network device using the Cisco IOS software. </a:t>
            </a:r>
          </a:p>
          <a:p>
            <a:r>
              <a:rPr lang="en-US" dirty="0"/>
              <a:t>Given an IP addressing scheme, configure IP address parameters on end devices to provide end-to-end connectivity in a small to medium-sized business network.</a:t>
            </a:r>
          </a:p>
          <a:p>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a:latin typeface="Arial" charset="0"/>
              </a:rPr>
              <a:t>Chapter </a:t>
            </a:r>
            <a:r>
              <a:rPr lang="en-US" dirty="0" smtClean="0">
                <a:latin typeface="Arial" charset="0"/>
              </a:rPr>
              <a:t>11: Build a Small Network</a:t>
            </a:r>
            <a:endParaRPr lang="en-US"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4024" y="41393"/>
            <a:ext cx="3756211" cy="4817478"/>
          </a:xfrm>
        </p:spPr>
        <p:txBody>
          <a:bodyPr/>
          <a:lstStyle/>
          <a:p>
            <a:r>
              <a:rPr lang="en-US" dirty="0" smtClean="0"/>
              <a:t>Regardless of the size, all networks require planning and design to ensure that all requirements, cost factors, and deployment options are considered:</a:t>
            </a:r>
          </a:p>
          <a:p>
            <a:pPr lvl="1"/>
            <a:r>
              <a:rPr lang="en-US" dirty="0" smtClean="0"/>
              <a:t>Cost – The cost of a switch or router is determined by its capacity and features.</a:t>
            </a:r>
          </a:p>
          <a:p>
            <a:pPr lvl="1"/>
            <a:r>
              <a:rPr lang="en-US" dirty="0" smtClean="0"/>
              <a:t>Speed and Types of Ports/Interfaces – Choosing the number and types of ports on a router or switch is an important decision.</a:t>
            </a:r>
          </a:p>
          <a:p>
            <a:pPr lvl="1"/>
            <a:r>
              <a:rPr lang="en-US" dirty="0" smtClean="0"/>
              <a:t>Expandability – Networking devices come in both fixed and modular physical configurations for expandability and flexibility.</a:t>
            </a:r>
          </a:p>
          <a:p>
            <a:pPr lvl="1"/>
            <a:r>
              <a:rPr lang="en-US" dirty="0" smtClean="0"/>
              <a:t>Operating System Features and Services – Features and services should be considered including: security, QoS, VoIP, Layer 3 switching, NAT and DHCP.</a:t>
            </a:r>
          </a:p>
        </p:txBody>
      </p:sp>
      <p:sp>
        <p:nvSpPr>
          <p:cNvPr id="29698" name="Rectangle 2"/>
          <p:cNvSpPr>
            <a:spLocks noGrp="1" noChangeArrowheads="1"/>
          </p:cNvSpPr>
          <p:nvPr>
            <p:ph type="title"/>
          </p:nvPr>
        </p:nvSpPr>
        <p:spPr>
          <a:xfrm>
            <a:off x="2" y="41393"/>
            <a:ext cx="5074022" cy="944725"/>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Device Selection for a Small Network</a:t>
            </a:r>
          </a:p>
        </p:txBody>
      </p:sp>
      <p:pic>
        <p:nvPicPr>
          <p:cNvPr id="5" name="Picture 4"/>
          <p:cNvPicPr>
            <a:picLocks noChangeAspect="1"/>
          </p:cNvPicPr>
          <p:nvPr/>
        </p:nvPicPr>
        <p:blipFill>
          <a:blip r:embed="rId3"/>
          <a:stretch>
            <a:fillRect/>
          </a:stretch>
        </p:blipFill>
        <p:spPr>
          <a:xfrm>
            <a:off x="179575" y="1058921"/>
            <a:ext cx="4714875" cy="3324225"/>
          </a:xfrm>
          <a:prstGeom prst="rect">
            <a:avLst/>
          </a:prstGeom>
        </p:spPr>
      </p:pic>
    </p:spTree>
    <p:extLst>
      <p:ext uri="{BB962C8B-B14F-4D97-AF65-F5344CB8AC3E}">
        <p14:creationId xmlns:p14="http://schemas.microsoft.com/office/powerpoint/2010/main" val="1867893365"/>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smtClean="0">
                <a:latin typeface="Arial" charset="0"/>
              </a:rPr>
              <a:t>Chapter 11</a:t>
            </a:r>
            <a:r>
              <a:rPr lang="en-US" dirty="0">
                <a:latin typeface="Arial" charset="0"/>
              </a:rPr>
              <a:t/>
            </a:r>
            <a:br>
              <a:rPr lang="en-US" dirty="0">
                <a:latin typeface="Arial" charset="0"/>
              </a:rPr>
            </a:br>
            <a:r>
              <a:rPr lang="en-US" dirty="0">
                <a:latin typeface="Arial" charset="0"/>
              </a:rPr>
              <a:t>New Terms and Commands</a:t>
            </a:r>
          </a:p>
        </p:txBody>
      </p:sp>
      <p:sp>
        <p:nvSpPr>
          <p:cNvPr id="2" name="Content Placeholder 1"/>
          <p:cNvSpPr>
            <a:spLocks noGrp="1"/>
          </p:cNvSpPr>
          <p:nvPr>
            <p:ph idx="1"/>
          </p:nvPr>
        </p:nvSpPr>
        <p:spPr/>
        <p:txBody>
          <a:bodyPr/>
          <a:lstStyle/>
          <a:p>
            <a:r>
              <a:rPr lang="en-US" dirty="0" smtClean="0"/>
              <a:t>No new terms or commands in this chapter.</a:t>
            </a:r>
            <a:endParaRPr lang="en-US" dirty="0"/>
          </a:p>
        </p:txBody>
      </p:sp>
    </p:spTree>
    <p:extLst>
      <p:ext uri="{BB962C8B-B14F-4D97-AF65-F5344CB8AC3E}">
        <p14:creationId xmlns:p14="http://schemas.microsoft.com/office/powerpoint/2010/main" val="994453015"/>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626" y="242047"/>
            <a:ext cx="4123762" cy="4500282"/>
          </a:xfrm>
        </p:spPr>
        <p:txBody>
          <a:bodyPr/>
          <a:lstStyle/>
          <a:p>
            <a:r>
              <a:rPr lang="en-US" dirty="0" smtClean="0"/>
              <a:t>IP addressing space must be planned when implementing a small network.</a:t>
            </a:r>
          </a:p>
          <a:p>
            <a:r>
              <a:rPr lang="en-US" dirty="0" smtClean="0"/>
              <a:t>All hosts within an internetwork must have a unique address.</a:t>
            </a:r>
          </a:p>
          <a:p>
            <a:r>
              <a:rPr lang="en-US" dirty="0" smtClean="0"/>
              <a:t>Different types of devices will factor into the IP design including:</a:t>
            </a:r>
          </a:p>
          <a:p>
            <a:pPr lvl="1"/>
            <a:r>
              <a:rPr lang="en-US" dirty="0" smtClean="0"/>
              <a:t>End devices for users</a:t>
            </a:r>
          </a:p>
          <a:p>
            <a:pPr lvl="1"/>
            <a:r>
              <a:rPr lang="en-US" dirty="0" smtClean="0"/>
              <a:t>Servers and peripherals</a:t>
            </a:r>
          </a:p>
          <a:p>
            <a:pPr lvl="1"/>
            <a:r>
              <a:rPr lang="en-US" dirty="0" smtClean="0"/>
              <a:t>Hosts that are accessible from the Internet</a:t>
            </a:r>
          </a:p>
          <a:p>
            <a:pPr lvl="1"/>
            <a:r>
              <a:rPr lang="en-US" dirty="0" smtClean="0"/>
              <a:t>Intermediary devices</a:t>
            </a:r>
          </a:p>
          <a:p>
            <a:r>
              <a:rPr lang="en-US" dirty="0" smtClean="0"/>
              <a:t>Planning and documenting the IP addressing scheme helps administrators track device types.  For example, if all servers are assigned a host address in the range of 50-100, it will be easier to identify server traffic by their IP address.</a:t>
            </a:r>
            <a:endParaRPr lang="en-US" dirty="0"/>
          </a:p>
        </p:txBody>
      </p:sp>
      <p:sp>
        <p:nvSpPr>
          <p:cNvPr id="29698" name="Rectangle 2"/>
          <p:cNvSpPr>
            <a:spLocks noGrp="1" noChangeArrowheads="1"/>
          </p:cNvSpPr>
          <p:nvPr>
            <p:ph type="title"/>
          </p:nvPr>
        </p:nvSpPr>
        <p:spPr>
          <a:xfrm>
            <a:off x="1" y="41393"/>
            <a:ext cx="4921625" cy="757551"/>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IP Addressing for a Small Network</a:t>
            </a:r>
          </a:p>
        </p:txBody>
      </p:sp>
      <p:pic>
        <p:nvPicPr>
          <p:cNvPr id="2" name="Picture 1"/>
          <p:cNvPicPr>
            <a:picLocks noChangeAspect="1"/>
          </p:cNvPicPr>
          <p:nvPr/>
        </p:nvPicPr>
        <p:blipFill>
          <a:blip r:embed="rId3"/>
          <a:stretch>
            <a:fillRect/>
          </a:stretch>
        </p:blipFill>
        <p:spPr>
          <a:xfrm>
            <a:off x="145679" y="814722"/>
            <a:ext cx="4686300" cy="3657600"/>
          </a:xfrm>
          <a:prstGeom prst="rect">
            <a:avLst/>
          </a:prstGeom>
        </p:spPr>
      </p:pic>
    </p:spTree>
    <p:extLst>
      <p:ext uri="{BB962C8B-B14F-4D97-AF65-F5344CB8AC3E}">
        <p14:creationId xmlns:p14="http://schemas.microsoft.com/office/powerpoint/2010/main" val="256524664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4141" y="797860"/>
            <a:ext cx="4688541" cy="4043080"/>
          </a:xfrm>
        </p:spPr>
        <p:txBody>
          <a:bodyPr/>
          <a:lstStyle/>
          <a:p>
            <a:r>
              <a:rPr lang="en-US" dirty="0" smtClean="0"/>
              <a:t>Reliability is another important element of network design - a network failure can be costly </a:t>
            </a:r>
          </a:p>
          <a:p>
            <a:r>
              <a:rPr lang="en-US" dirty="0" smtClean="0"/>
              <a:t>The figure to the left represents a Data Center network.</a:t>
            </a:r>
          </a:p>
          <a:p>
            <a:r>
              <a:rPr lang="en-US" dirty="0" smtClean="0"/>
              <a:t>There are 4 types of redundancy in this figure:</a:t>
            </a:r>
          </a:p>
          <a:p>
            <a:pPr lvl="1"/>
            <a:r>
              <a:rPr lang="en-US" dirty="0" smtClean="0"/>
              <a:t>Redundant servers</a:t>
            </a:r>
          </a:p>
          <a:p>
            <a:pPr lvl="1"/>
            <a:r>
              <a:rPr lang="en-US" dirty="0" smtClean="0"/>
              <a:t>Redundant links</a:t>
            </a:r>
          </a:p>
          <a:p>
            <a:pPr lvl="1"/>
            <a:r>
              <a:rPr lang="en-US" dirty="0" smtClean="0"/>
              <a:t>Redundant switches</a:t>
            </a:r>
          </a:p>
          <a:p>
            <a:pPr lvl="1"/>
            <a:r>
              <a:rPr lang="en-US" dirty="0" smtClean="0"/>
              <a:t>Redundant routers</a:t>
            </a:r>
          </a:p>
          <a:p>
            <a:pPr lvl="0">
              <a:buClr>
                <a:srgbClr val="58585B"/>
              </a:buClr>
            </a:pPr>
            <a:r>
              <a:rPr lang="en-US" dirty="0" smtClean="0"/>
              <a:t>A server, link, switch, or router could fail and the network would continue to function.</a:t>
            </a:r>
            <a:endParaRPr lang="en-US" dirty="0"/>
          </a:p>
          <a:p>
            <a:pPr lvl="1"/>
            <a:endParaRPr lang="en-US" dirty="0" smtClean="0"/>
          </a:p>
        </p:txBody>
      </p:sp>
      <p:sp>
        <p:nvSpPr>
          <p:cNvPr id="29698" name="Rectangle 2"/>
          <p:cNvSpPr>
            <a:spLocks noGrp="1" noChangeArrowheads="1"/>
          </p:cNvSpPr>
          <p:nvPr>
            <p:ph type="title"/>
          </p:nvPr>
        </p:nvSpPr>
        <p:spPr>
          <a:xfrm>
            <a:off x="2" y="41394"/>
            <a:ext cx="5074022" cy="756466"/>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Redundancy in a Small Network</a:t>
            </a:r>
          </a:p>
        </p:txBody>
      </p:sp>
      <p:pic>
        <p:nvPicPr>
          <p:cNvPr id="2" name="Picture 1"/>
          <p:cNvPicPr>
            <a:picLocks noChangeAspect="1"/>
          </p:cNvPicPr>
          <p:nvPr/>
        </p:nvPicPr>
        <p:blipFill>
          <a:blip r:embed="rId3"/>
          <a:stretch>
            <a:fillRect/>
          </a:stretch>
        </p:blipFill>
        <p:spPr>
          <a:xfrm>
            <a:off x="500903" y="1002644"/>
            <a:ext cx="2781300" cy="3248025"/>
          </a:xfrm>
          <a:prstGeom prst="rect">
            <a:avLst/>
          </a:prstGeom>
        </p:spPr>
      </p:pic>
    </p:spTree>
    <p:extLst>
      <p:ext uri="{BB962C8B-B14F-4D97-AF65-F5344CB8AC3E}">
        <p14:creationId xmlns:p14="http://schemas.microsoft.com/office/powerpoint/2010/main" val="8052388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2" y="115423"/>
            <a:ext cx="3711390" cy="4564153"/>
          </a:xfrm>
        </p:spPr>
        <p:txBody>
          <a:bodyPr/>
          <a:lstStyle/>
          <a:p>
            <a:r>
              <a:rPr lang="en-US" dirty="0" smtClean="0"/>
              <a:t>The types of traffic and how they should be handled should be considered and prioritized in the network design.</a:t>
            </a:r>
          </a:p>
          <a:p>
            <a:r>
              <a:rPr lang="en-US" dirty="0" smtClean="0"/>
              <a:t>Routers and Switches in a small network should be configured to support real-time traffic such as voice and video.  For example:</a:t>
            </a:r>
          </a:p>
          <a:p>
            <a:pPr lvl="1"/>
            <a:r>
              <a:rPr lang="en-US" dirty="0" smtClean="0"/>
              <a:t>Voice </a:t>
            </a:r>
            <a:r>
              <a:rPr lang="en-US" dirty="0" smtClean="0">
                <a:sym typeface="Wingdings" panose="05000000000000000000" pitchFamily="2" charset="2"/>
              </a:rPr>
              <a:t> High Priority</a:t>
            </a:r>
          </a:p>
          <a:p>
            <a:pPr lvl="1"/>
            <a:r>
              <a:rPr lang="en-US" dirty="0" smtClean="0">
                <a:sym typeface="Wingdings" panose="05000000000000000000" pitchFamily="2" charset="2"/>
              </a:rPr>
              <a:t>Video  High Priority</a:t>
            </a:r>
          </a:p>
          <a:p>
            <a:pPr lvl="1"/>
            <a:r>
              <a:rPr lang="en-US" dirty="0" smtClean="0">
                <a:sym typeface="Wingdings" panose="05000000000000000000" pitchFamily="2" charset="2"/>
              </a:rPr>
              <a:t>SMTP  Medium Priority</a:t>
            </a:r>
          </a:p>
          <a:p>
            <a:pPr lvl="1"/>
            <a:r>
              <a:rPr lang="en-US" dirty="0" smtClean="0">
                <a:sym typeface="Wingdings" panose="05000000000000000000" pitchFamily="2" charset="2"/>
              </a:rPr>
              <a:t>Instant Messaging  Normal Priority</a:t>
            </a:r>
          </a:p>
          <a:p>
            <a:pPr lvl="1"/>
            <a:r>
              <a:rPr lang="en-US" dirty="0" smtClean="0">
                <a:sym typeface="Wingdings" panose="05000000000000000000" pitchFamily="2" charset="2"/>
              </a:rPr>
              <a:t>FTP  Low Priority</a:t>
            </a:r>
            <a:endParaRPr lang="en-US" dirty="0" smtClean="0"/>
          </a:p>
          <a:p>
            <a:r>
              <a:rPr lang="en-US" dirty="0" smtClean="0"/>
              <a:t>Network traffic should be classified according to priority in order to enhance productivity of employees and minimize network downtime.</a:t>
            </a:r>
          </a:p>
          <a:p>
            <a:endParaRPr lang="en-US" dirty="0" smtClean="0"/>
          </a:p>
          <a:p>
            <a:endParaRPr lang="en-US" dirty="0"/>
          </a:p>
          <a:p>
            <a:pPr lvl="1"/>
            <a:endParaRPr lang="en-US" dirty="0" smtClean="0"/>
          </a:p>
        </p:txBody>
      </p:sp>
      <p:sp>
        <p:nvSpPr>
          <p:cNvPr id="29698" name="Rectangle 2"/>
          <p:cNvSpPr>
            <a:spLocks noGrp="1" noChangeArrowheads="1"/>
          </p:cNvSpPr>
          <p:nvPr>
            <p:ph type="title"/>
          </p:nvPr>
        </p:nvSpPr>
        <p:spPr>
          <a:xfrm>
            <a:off x="2" y="41394"/>
            <a:ext cx="5074022" cy="756466"/>
          </a:xfrm>
        </p:spPr>
        <p:txBody>
          <a:bodyPr/>
          <a:lstStyle/>
          <a:p>
            <a:r>
              <a:rPr lang="en-US" altLang="en-US" sz="1600" dirty="0" smtClean="0"/>
              <a:t>Devices in a Small Network</a:t>
            </a:r>
            <a:r>
              <a:rPr lang="en-US" altLang="en-US" dirty="0" smtClean="0"/>
              <a:t/>
            </a:r>
            <a:br>
              <a:rPr lang="en-US" altLang="en-US" dirty="0" smtClean="0"/>
            </a:br>
            <a:r>
              <a:rPr lang="en-US" altLang="en-US" dirty="0" smtClean="0"/>
              <a:t>Traffic Management</a:t>
            </a:r>
          </a:p>
        </p:txBody>
      </p:sp>
      <p:pic>
        <p:nvPicPr>
          <p:cNvPr id="4" name="Picture 3"/>
          <p:cNvPicPr>
            <a:picLocks noChangeAspect="1"/>
          </p:cNvPicPr>
          <p:nvPr/>
        </p:nvPicPr>
        <p:blipFill>
          <a:blip r:embed="rId3"/>
          <a:stretch>
            <a:fillRect/>
          </a:stretch>
        </p:blipFill>
        <p:spPr>
          <a:xfrm>
            <a:off x="146797" y="797860"/>
            <a:ext cx="4457700" cy="3638550"/>
          </a:xfrm>
          <a:prstGeom prst="rect">
            <a:avLst/>
          </a:prstGeom>
        </p:spPr>
      </p:pic>
    </p:spTree>
    <p:extLst>
      <p:ext uri="{BB962C8B-B14F-4D97-AF65-F5344CB8AC3E}">
        <p14:creationId xmlns:p14="http://schemas.microsoft.com/office/powerpoint/2010/main" val="256938505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6637</TotalTime>
  <Words>5986</Words>
  <Application>Microsoft Office PowerPoint</Application>
  <PresentationFormat>On-screen Show (16:9)</PresentationFormat>
  <Paragraphs>579</Paragraphs>
  <Slides>61</Slides>
  <Notes>60</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Theme</vt:lpstr>
      <vt:lpstr>Chapter 11: Build a Small Network</vt:lpstr>
      <vt:lpstr>Chapter 11 - Sections &amp; Objectives</vt:lpstr>
      <vt:lpstr>Chapter 11 - Sections &amp; Objectives (Cont.)</vt:lpstr>
      <vt:lpstr>11.1 Network Design</vt:lpstr>
      <vt:lpstr>Devices in a Small Network Small Network Topologies</vt:lpstr>
      <vt:lpstr>Devices in a Small Network Device Selection for a Small Network</vt:lpstr>
      <vt:lpstr>Devices in a Small Network IP Addressing for a Small Network</vt:lpstr>
      <vt:lpstr>Devices in a Small Network Redundancy in a Small Network</vt:lpstr>
      <vt:lpstr>Devices in a Small Network Traffic Management</vt:lpstr>
      <vt:lpstr>Small Network Applications and Protocols Common Applications</vt:lpstr>
      <vt:lpstr>Small Network Applications and Protocols Common Protocols</vt:lpstr>
      <vt:lpstr>Small Network Applications and Protocols Voice and Video Applications</vt:lpstr>
      <vt:lpstr>Small Network Applications and Protocols Voice and Video Applications (Cont.)</vt:lpstr>
      <vt:lpstr>Scale to Larger Networks Small Network Growth</vt:lpstr>
      <vt:lpstr>Scale to Larger Networks Protocol Analysis</vt:lpstr>
      <vt:lpstr>Scale to Larger Networks Employee Network Utilization</vt:lpstr>
      <vt:lpstr>11.2 Network Security</vt:lpstr>
      <vt:lpstr>Security Threats and Vulnerabilities Types of Threats</vt:lpstr>
      <vt:lpstr>Security Threats and Vulnerabilities Types of Threats (Cont.)</vt:lpstr>
      <vt:lpstr>Security Threats and Vulnerabilities Physical Security</vt:lpstr>
      <vt:lpstr>Security Threats and Vulnerabilities Types of Vulnerabilities</vt:lpstr>
      <vt:lpstr>Network Attacks Types of Malware</vt:lpstr>
      <vt:lpstr>Network Attacks Reconnaissance Attacks</vt:lpstr>
      <vt:lpstr>Network Attacks Access Attacks</vt:lpstr>
      <vt:lpstr>Network Attacks Denial of Service Attacks</vt:lpstr>
      <vt:lpstr>Network Attacks Denial of Service Attacks (Cont.)</vt:lpstr>
      <vt:lpstr>Network Attack Mitigation Backup, Upgrade, Update, and Patch</vt:lpstr>
      <vt:lpstr>Network Attack Mitigation Authentication, Authorization, and Accounting </vt:lpstr>
      <vt:lpstr>Network Attack Mitigation Firewalls</vt:lpstr>
      <vt:lpstr>Network Attack Mitigation Endpoint Security</vt:lpstr>
      <vt:lpstr>Device Security Device Security Overview</vt:lpstr>
      <vt:lpstr>Device Security Passwords</vt:lpstr>
      <vt:lpstr>Device Security Basic Security Practices</vt:lpstr>
      <vt:lpstr>Device Security Enable SSH</vt:lpstr>
      <vt:lpstr>11.3 Basic Network Performance</vt:lpstr>
      <vt:lpstr>The ping Command Interpreting Ping Results</vt:lpstr>
      <vt:lpstr>The ping Command Extended Ping</vt:lpstr>
      <vt:lpstr>The ping Command Network Baseline</vt:lpstr>
      <vt:lpstr>The traceroute and tracert Command Interpreting Trace Messages</vt:lpstr>
      <vt:lpstr>The traceroute and tracert Command Extended Traceroute</vt:lpstr>
      <vt:lpstr>Show Commands Common show Commands Revisited</vt:lpstr>
      <vt:lpstr>Host and IOS Commands The ipconfig Command</vt:lpstr>
      <vt:lpstr>Host and IOS Commands The arp Command</vt:lpstr>
      <vt:lpstr>Host and IOS Commands The show cdp neighbors Command</vt:lpstr>
      <vt:lpstr>Host and IOS Commands The show ip interface brief Command</vt:lpstr>
      <vt:lpstr>Debugging The debug Command</vt:lpstr>
      <vt:lpstr>Debugging The terminal monitor Command</vt:lpstr>
      <vt:lpstr>11.4 Network Troubleshooting</vt:lpstr>
      <vt:lpstr>Troubleshooting Methodologies Basic Troubleshooting Approaches</vt:lpstr>
      <vt:lpstr>Troubleshooting Methodologies Resolve or Escalate?</vt:lpstr>
      <vt:lpstr>Troubleshooting Methodologies Verify and Monitor Solution</vt:lpstr>
      <vt:lpstr>Troubleshoot Cables and Interfaces  Duplex Operation</vt:lpstr>
      <vt:lpstr>Troubleshoot Cables and Interfaces  Duplex Mismatch</vt:lpstr>
      <vt:lpstr>Troubleshooting Scenarios IP Addressing Issues on IOS Devices</vt:lpstr>
      <vt:lpstr>Troubleshooting Scenarios IP Addressing Issues on End Devices</vt:lpstr>
      <vt:lpstr>Troubleshooting Scenarios Default Gateway Issues</vt:lpstr>
      <vt:lpstr>Troubleshooting Scenarios Troubleshooting DNS Issues</vt:lpstr>
      <vt:lpstr>11.5 Summary</vt:lpstr>
      <vt:lpstr>Conclusion Chapter 11: Build a Small Network</vt:lpstr>
      <vt:lpstr>Chapter 11 New Terms and Commands</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Tanka</cp:lastModifiedBy>
  <cp:revision>401</cp:revision>
  <dcterms:created xsi:type="dcterms:W3CDTF">2016-08-22T22:27:36Z</dcterms:created>
  <dcterms:modified xsi:type="dcterms:W3CDTF">2018-07-30T18:01:46Z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