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49"/>
  </p:notesMasterIdLst>
  <p:sldIdLst>
    <p:sldId id="758" r:id="rId2"/>
    <p:sldId id="760" r:id="rId3"/>
    <p:sldId id="759" r:id="rId4"/>
    <p:sldId id="886" r:id="rId5"/>
    <p:sldId id="888" r:id="rId6"/>
    <p:sldId id="889" r:id="rId7"/>
    <p:sldId id="891" r:id="rId8"/>
    <p:sldId id="893" r:id="rId9"/>
    <p:sldId id="895" r:id="rId10"/>
    <p:sldId id="898" r:id="rId11"/>
    <p:sldId id="900" r:id="rId12"/>
    <p:sldId id="901" r:id="rId13"/>
    <p:sldId id="945" r:id="rId14"/>
    <p:sldId id="904" r:id="rId15"/>
    <p:sldId id="906" r:id="rId16"/>
    <p:sldId id="907" r:id="rId17"/>
    <p:sldId id="908" r:id="rId18"/>
    <p:sldId id="911" r:id="rId19"/>
    <p:sldId id="913" r:id="rId20"/>
    <p:sldId id="914" r:id="rId21"/>
    <p:sldId id="916" r:id="rId22"/>
    <p:sldId id="917" r:id="rId23"/>
    <p:sldId id="919" r:id="rId24"/>
    <p:sldId id="920" r:id="rId25"/>
    <p:sldId id="922" r:id="rId26"/>
    <p:sldId id="923" r:id="rId27"/>
    <p:sldId id="925" r:id="rId28"/>
    <p:sldId id="926" r:id="rId29"/>
    <p:sldId id="946" r:id="rId30"/>
    <p:sldId id="929" r:id="rId31"/>
    <p:sldId id="930" r:id="rId32"/>
    <p:sldId id="932" r:id="rId33"/>
    <p:sldId id="936" r:id="rId34"/>
    <p:sldId id="937" r:id="rId35"/>
    <p:sldId id="938" r:id="rId36"/>
    <p:sldId id="939" r:id="rId37"/>
    <p:sldId id="956" r:id="rId38"/>
    <p:sldId id="941" r:id="rId39"/>
    <p:sldId id="942" r:id="rId40"/>
    <p:sldId id="944" r:id="rId41"/>
    <p:sldId id="879" r:id="rId42"/>
    <p:sldId id="881" r:id="rId43"/>
    <p:sldId id="882" r:id="rId44"/>
    <p:sldId id="883" r:id="rId45"/>
    <p:sldId id="884" r:id="rId46"/>
    <p:sldId id="885" r:id="rId47"/>
    <p:sldId id="291" r:id="rId4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/>
  </p:cmAuthor>
  <p:cmAuthor id="2" name="Bob Vachon" initials="BV" lastIdx="2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43" autoAdjust="0"/>
    <p:restoredTop sz="80581" autoAdjust="0"/>
  </p:normalViewPr>
  <p:slideViewPr>
    <p:cSldViewPr snapToGrid="0" showGuides="1">
      <p:cViewPr varScale="1">
        <p:scale>
          <a:sx n="124" d="100"/>
          <a:sy n="124" d="100"/>
        </p:scale>
        <p:origin x="-1674" y="-102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17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7/5/2018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Routing and Switching Essentials v6.0 </a:t>
            </a:r>
          </a:p>
          <a:p>
            <a:pPr>
              <a:buFontTx/>
              <a:buNone/>
            </a:pPr>
            <a:r>
              <a:rPr lang="en-US" sz="1200" b="0" dirty="0" smtClean="0"/>
              <a:t>Chapter 6: VLANs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0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10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6.1 – </a:t>
            </a:r>
            <a:r>
              <a:rPr lang="en-US" sz="1200" dirty="0">
                <a:latin typeface="Arial" charset="0"/>
              </a:rPr>
              <a:t>VLAN Segmentation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6.1.2 – VLANs in a Multi-Switched</a:t>
            </a:r>
            <a:r>
              <a:rPr lang="en-US" baseline="0" dirty="0">
                <a:latin typeface="Arial" charset="0"/>
              </a:rPr>
              <a:t> Environment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6.1.2.3 - </a:t>
            </a:r>
            <a:r>
              <a:rPr lang="en-US" dirty="0">
                <a:latin typeface="Arial" charset="0"/>
              </a:rPr>
              <a:t>Tagging Ethernet Frames for VLAN Identification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01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11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6.1 – </a:t>
            </a:r>
            <a:r>
              <a:rPr lang="en-US" sz="1200" dirty="0">
                <a:latin typeface="Arial" charset="0"/>
              </a:rPr>
              <a:t>VLAN Segmentation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6.1.2 – VLANs in a Multi-Switched</a:t>
            </a:r>
            <a:r>
              <a:rPr lang="en-US" baseline="0" dirty="0">
                <a:latin typeface="Arial" charset="0"/>
              </a:rPr>
              <a:t> Environment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6.1.2.4 - </a:t>
            </a:r>
            <a:r>
              <a:rPr lang="en-US" dirty="0">
                <a:latin typeface="Arial" charset="0"/>
              </a:rPr>
              <a:t>Native VLANs and 802.1Q Tagging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225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12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6.1 – </a:t>
            </a:r>
            <a:r>
              <a:rPr lang="en-US" sz="1200" dirty="0">
                <a:latin typeface="Arial" charset="0"/>
              </a:rPr>
              <a:t>VLAN Segmentation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6.1.2 – VLANs in a Multi-Switched</a:t>
            </a:r>
            <a:r>
              <a:rPr lang="en-US" baseline="0" dirty="0">
                <a:latin typeface="Arial" charset="0"/>
              </a:rPr>
              <a:t> Environment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6.1.2.5 - Voice VLAN Tagging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653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6 - VLANs</a:t>
            </a:r>
          </a:p>
          <a:p>
            <a:pPr>
              <a:buFontTx/>
              <a:buNone/>
            </a:pPr>
            <a:r>
              <a:rPr lang="en-US" sz="1200" b="0" dirty="0" smtClean="0"/>
              <a:t>6.2 – VLAN Implementation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808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14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6.2 – </a:t>
            </a:r>
            <a:r>
              <a:rPr lang="en-US" sz="1200" dirty="0">
                <a:latin typeface="Arial" charset="0"/>
              </a:rPr>
              <a:t>VLAN Implementations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6.2.1 – VLAN Assignment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6.2.1.1 - VLAN Ranges on Catalyst Switches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102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15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6.2 – </a:t>
            </a:r>
            <a:r>
              <a:rPr lang="en-US" sz="1200" dirty="0">
                <a:latin typeface="Arial" charset="0"/>
              </a:rPr>
              <a:t>VLAN Implementations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6.2.1 – VLAN Assignment</a:t>
            </a:r>
            <a:endParaRPr lang="en-US" dirty="0"/>
          </a:p>
          <a:p>
            <a:pPr marL="112713" marR="0" indent="-112713" algn="l" defTabSz="1020763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>
                <a:latin typeface="Arial" charset="0"/>
              </a:rPr>
              <a:t>6.2.1.2</a:t>
            </a:r>
            <a:r>
              <a:rPr lang="en-US" baseline="0" dirty="0">
                <a:latin typeface="Arial" charset="0"/>
              </a:rPr>
              <a:t> – Creating a VLAN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295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16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6.2 – </a:t>
            </a:r>
            <a:r>
              <a:rPr lang="en-US" sz="1200" dirty="0">
                <a:latin typeface="Arial" charset="0"/>
              </a:rPr>
              <a:t>VLAN Implementations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6.2.1 – VLAN Assignment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6.2.1.3</a:t>
            </a:r>
            <a:r>
              <a:rPr lang="en-US" baseline="0" dirty="0">
                <a:latin typeface="Arial" charset="0"/>
              </a:rPr>
              <a:t> – Assigning Ports to VLANs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6304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17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6.2 – </a:t>
            </a:r>
            <a:r>
              <a:rPr lang="en-US" sz="1200" dirty="0">
                <a:latin typeface="Arial" charset="0"/>
              </a:rPr>
              <a:t>VLAN Implementations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6.2.1 – VLAN Assignment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6.2.1.4</a:t>
            </a:r>
            <a:r>
              <a:rPr lang="en-US" baseline="0" dirty="0">
                <a:latin typeface="Arial" charset="0"/>
              </a:rPr>
              <a:t> - </a:t>
            </a:r>
            <a:r>
              <a:rPr lang="en-US" dirty="0">
                <a:latin typeface="Arial" charset="0"/>
              </a:rPr>
              <a:t>Changing VLAN Port Membership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896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18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6.2 – </a:t>
            </a:r>
            <a:r>
              <a:rPr lang="en-US" sz="1200" dirty="0">
                <a:latin typeface="Arial" charset="0"/>
              </a:rPr>
              <a:t>VLAN Implementations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6.2.1 – VLAN Assignment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6.2.1.5</a:t>
            </a:r>
            <a:r>
              <a:rPr lang="en-US" baseline="0" dirty="0">
                <a:latin typeface="Arial" charset="0"/>
              </a:rPr>
              <a:t> – Deleting VLANs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80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19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6.2 – </a:t>
            </a:r>
            <a:r>
              <a:rPr lang="en-US" sz="1200" dirty="0">
                <a:latin typeface="Arial" charset="0"/>
              </a:rPr>
              <a:t>VLAN Implementations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6.2.1 – VLAN Assignment</a:t>
            </a:r>
            <a:endParaRPr lang="en-US" dirty="0"/>
          </a:p>
          <a:p>
            <a:pPr marL="112713" marR="0" indent="-112713" algn="l" defTabSz="1020763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>
                <a:latin typeface="Arial" charset="0"/>
              </a:rPr>
              <a:t>6.2.1.6</a:t>
            </a:r>
            <a:r>
              <a:rPr lang="en-US" baseline="0" dirty="0">
                <a:latin typeface="Arial" charset="0"/>
              </a:rPr>
              <a:t> - </a:t>
            </a:r>
            <a:r>
              <a:rPr lang="en-US" dirty="0">
                <a:latin typeface="Arial" charset="0"/>
              </a:rPr>
              <a:t>Verifying VLAN Information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992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Routing and Switching Essentials v6.0 </a:t>
            </a:r>
          </a:p>
          <a:p>
            <a:pPr>
              <a:buFontTx/>
              <a:buNone/>
            </a:pPr>
            <a:r>
              <a:rPr lang="en-US" sz="1200" b="0" dirty="0" smtClean="0"/>
              <a:t>Chapter 6: VLANs</a:t>
            </a:r>
            <a:endParaRPr lang="en-GB" b="0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24752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20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6.2 – </a:t>
            </a:r>
            <a:r>
              <a:rPr lang="en-US" sz="1200" dirty="0">
                <a:latin typeface="Arial" charset="0"/>
              </a:rPr>
              <a:t>VLAN Implementations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6.2.2 – VLAN Trunks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6.2.2.1</a:t>
            </a:r>
            <a:r>
              <a:rPr lang="en-US" baseline="0" dirty="0">
                <a:latin typeface="Arial" charset="0"/>
              </a:rPr>
              <a:t> - </a:t>
            </a:r>
            <a:r>
              <a:rPr lang="en-US" dirty="0">
                <a:ea typeface="ＭＳ Ｐゴシック" pitchFamily="34" charset="-128"/>
              </a:rPr>
              <a:t>Configuring IEEE 802.1q Trunk Links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823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21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6.2 – </a:t>
            </a:r>
            <a:r>
              <a:rPr lang="en-US" sz="1200" dirty="0">
                <a:latin typeface="Arial" charset="0"/>
              </a:rPr>
              <a:t>VLAN Implementations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6.2.2 – VLAN Trunks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6.2.2.2 - </a:t>
            </a:r>
            <a:r>
              <a:rPr lang="en-US" dirty="0">
                <a:ea typeface="ＭＳ Ｐゴシック" pitchFamily="34" charset="-128"/>
              </a:rPr>
              <a:t>Resetting the Trunk to Default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037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22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6.2 – </a:t>
            </a:r>
            <a:r>
              <a:rPr lang="en-US" sz="1200" dirty="0" smtClean="0">
                <a:latin typeface="Arial" charset="0"/>
              </a:rPr>
              <a:t>VLAN Implementations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6.2.2 – VLAN Trunk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6.2.2.3 - </a:t>
            </a:r>
            <a:r>
              <a:rPr lang="en-US" dirty="0" smtClean="0">
                <a:ea typeface="ＭＳ Ｐゴシック" pitchFamily="34" charset="-128"/>
              </a:rPr>
              <a:t>Verifying Trunk Configuration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0598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23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6.2 – </a:t>
            </a:r>
            <a:r>
              <a:rPr lang="en-US" sz="1200" dirty="0">
                <a:latin typeface="Arial" charset="0"/>
              </a:rPr>
              <a:t>VLAN Implementations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6.2.3 – Troubleshoot</a:t>
            </a:r>
            <a:r>
              <a:rPr lang="en-US" baseline="0" dirty="0">
                <a:latin typeface="Arial" charset="0"/>
              </a:rPr>
              <a:t> VLANs and Trunks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6.2.3.1 - </a:t>
            </a:r>
            <a:r>
              <a:rPr lang="en-US" dirty="0">
                <a:ea typeface="ＭＳ Ｐゴシック" pitchFamily="34" charset="-128"/>
              </a:rPr>
              <a:t>IP Addressing Issues with VLANs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5965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24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6.2 – </a:t>
            </a:r>
            <a:r>
              <a:rPr lang="en-US" sz="1200" dirty="0">
                <a:latin typeface="Arial" charset="0"/>
              </a:rPr>
              <a:t>VLAN Implementations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6.2.3 – Troubleshoot</a:t>
            </a:r>
            <a:r>
              <a:rPr lang="en-US" baseline="0" dirty="0">
                <a:latin typeface="Arial" charset="0"/>
              </a:rPr>
              <a:t> VLANs and Trunks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6.2.3.2</a:t>
            </a:r>
            <a:r>
              <a:rPr lang="en-US" baseline="0" dirty="0">
                <a:latin typeface="Arial" charset="0"/>
              </a:rPr>
              <a:t> - </a:t>
            </a:r>
            <a:r>
              <a:rPr lang="en-US" dirty="0">
                <a:ea typeface="ＭＳ Ｐゴシック" pitchFamily="34" charset="-128"/>
              </a:rPr>
              <a:t>Missing VLANs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823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25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6.2 – </a:t>
            </a:r>
            <a:r>
              <a:rPr lang="en-US" sz="1200" dirty="0">
                <a:latin typeface="Arial" charset="0"/>
              </a:rPr>
              <a:t>VLAN Implementations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6.2.3 – Troubleshoot</a:t>
            </a:r>
            <a:r>
              <a:rPr lang="en-US" baseline="0" dirty="0">
                <a:latin typeface="Arial" charset="0"/>
              </a:rPr>
              <a:t> VLANs and Trunks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6.2.3.3 - </a:t>
            </a:r>
            <a:r>
              <a:rPr lang="en-US" dirty="0">
                <a:ea typeface="ＭＳ Ｐゴシック" pitchFamily="34" charset="-128"/>
              </a:rPr>
              <a:t>Introduction to Troubleshooting Trunks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5750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26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6.2 – </a:t>
            </a:r>
            <a:r>
              <a:rPr lang="en-US" sz="1200" dirty="0">
                <a:latin typeface="Arial" charset="0"/>
              </a:rPr>
              <a:t>VLAN Implementations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6.2.3 – Troubleshoot</a:t>
            </a:r>
            <a:r>
              <a:rPr lang="en-US" baseline="0" dirty="0">
                <a:latin typeface="Arial" charset="0"/>
              </a:rPr>
              <a:t> VLANs and Trunks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6.2.3.4</a:t>
            </a:r>
            <a:r>
              <a:rPr lang="en-US" baseline="0" dirty="0">
                <a:latin typeface="Arial" charset="0"/>
              </a:rPr>
              <a:t> - </a:t>
            </a:r>
            <a:r>
              <a:rPr lang="en-US" dirty="0">
                <a:ea typeface="ＭＳ Ｐゴシック" pitchFamily="34" charset="-128"/>
              </a:rPr>
              <a:t>Common Problems with Trunks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057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27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6.2 – </a:t>
            </a:r>
            <a:r>
              <a:rPr lang="en-US" sz="1200" dirty="0">
                <a:latin typeface="Arial" charset="0"/>
              </a:rPr>
              <a:t>VLAN Implementations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6.2.3 – Troubleshoot</a:t>
            </a:r>
            <a:r>
              <a:rPr lang="en-US" baseline="0" dirty="0">
                <a:latin typeface="Arial" charset="0"/>
              </a:rPr>
              <a:t> VLANs and Trunks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6.2.3.</a:t>
            </a:r>
            <a:r>
              <a:rPr lang="en-US" baseline="0" dirty="0">
                <a:latin typeface="Arial" charset="0"/>
              </a:rPr>
              <a:t>5 - </a:t>
            </a:r>
            <a:r>
              <a:rPr lang="en-US" dirty="0">
                <a:ea typeface="ＭＳ Ｐゴシック" pitchFamily="34" charset="-128"/>
              </a:rPr>
              <a:t>Incorrect Port Mode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6298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28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6.2 – </a:t>
            </a:r>
            <a:r>
              <a:rPr lang="en-US" sz="1200" dirty="0">
                <a:latin typeface="Arial" charset="0"/>
              </a:rPr>
              <a:t>VLAN Implementations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6.2.3 – Troubleshoot</a:t>
            </a:r>
            <a:r>
              <a:rPr lang="en-US" baseline="0" dirty="0">
                <a:latin typeface="Arial" charset="0"/>
              </a:rPr>
              <a:t> VLANs and Trunks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6.2.3.6 -</a:t>
            </a:r>
            <a:r>
              <a:rPr lang="en-US" baseline="0" dirty="0">
                <a:latin typeface="Arial" charset="0"/>
              </a:rPr>
              <a:t> </a:t>
            </a:r>
            <a:r>
              <a:rPr lang="en-US" dirty="0">
                <a:ea typeface="ＭＳ Ｐゴシック" pitchFamily="34" charset="-128"/>
              </a:rPr>
              <a:t>Incorrect VLAN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9046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6 - VLANs</a:t>
            </a:r>
          </a:p>
          <a:p>
            <a:pPr>
              <a:buFontTx/>
              <a:buNone/>
            </a:pPr>
            <a:r>
              <a:rPr lang="en-US" sz="1200" b="0" dirty="0" smtClean="0"/>
              <a:t>6.3 – Inter-VLAN Routing Using Routers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88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6 - VLANs</a:t>
            </a:r>
          </a:p>
          <a:p>
            <a:pPr>
              <a:buFontTx/>
              <a:buNone/>
            </a:pPr>
            <a:r>
              <a:rPr lang="en-US" sz="1200" b="0" dirty="0" smtClean="0"/>
              <a:t>6.1 – VLAN Segmentation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30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6.3 – </a:t>
            </a:r>
            <a:r>
              <a:rPr lang="en-US" sz="1200" dirty="0">
                <a:latin typeface="Arial" charset="0"/>
              </a:rPr>
              <a:t>Inter-VLAN Routing Using Routers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6.3.1 – Inter-VLAN Routing</a:t>
            </a:r>
            <a:r>
              <a:rPr lang="en-US" baseline="0" dirty="0">
                <a:latin typeface="Arial" charset="0"/>
              </a:rPr>
              <a:t> Operation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6.3.1.1 - What is Inter-VLAN Routing?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4950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31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6.3 – </a:t>
            </a:r>
            <a:r>
              <a:rPr lang="en-US" sz="1200" dirty="0">
                <a:latin typeface="Arial" charset="0"/>
              </a:rPr>
              <a:t>Inter-VLAN Routing Using Routers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6.3.1 – Inter-VLAN Routing</a:t>
            </a:r>
            <a:r>
              <a:rPr lang="en-US" baseline="0" dirty="0">
                <a:latin typeface="Arial" charset="0"/>
              </a:rPr>
              <a:t> Operation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6.3.1.2 - Legacy Inter-VLAN Routing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443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32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6.3 – </a:t>
            </a:r>
            <a:r>
              <a:rPr lang="en-US" sz="1200" dirty="0">
                <a:latin typeface="Arial" charset="0"/>
              </a:rPr>
              <a:t>Inter-VLAN Routing Using Routers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6.3.1 – Inter-VLAN Routing</a:t>
            </a:r>
            <a:r>
              <a:rPr lang="en-US" baseline="0" dirty="0">
                <a:latin typeface="Arial" charset="0"/>
              </a:rPr>
              <a:t> Operation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6.3.1.3 - Router-on-a-Stick Inter-VLAN Routing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963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33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6.3 – </a:t>
            </a:r>
            <a:r>
              <a:rPr lang="en-US" sz="1200" dirty="0">
                <a:latin typeface="Arial" charset="0"/>
              </a:rPr>
              <a:t>Inter-VLAN Routing Using Routers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6.3.2 – </a:t>
            </a:r>
            <a:r>
              <a:rPr lang="en-US" sz="1200" dirty="0">
                <a:latin typeface="Arial" charset="0"/>
              </a:rPr>
              <a:t>Configure Legacy Inter-VLAN Routing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6.3.2.1 - Configure Legacy Inter-VLAN Routing: Preparation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8240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34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6.3 – </a:t>
            </a:r>
            <a:r>
              <a:rPr lang="en-US" sz="1200" dirty="0">
                <a:latin typeface="Arial" charset="0"/>
              </a:rPr>
              <a:t>Inter-VLAN Routing Using Routers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6.3.2 – Configure Legacy Inter-VLAN Routing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6.3.2.2 - Configure Legacy Inter-VLAN Routing: Switch 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644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35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6.3 – </a:t>
            </a:r>
            <a:r>
              <a:rPr lang="en-US" sz="1200" dirty="0">
                <a:latin typeface="Arial" charset="0"/>
              </a:rPr>
              <a:t>Inter-VLAN Routing Using Routers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6.3.2 – Configure Legacy Inter-VLAN Routing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6.3.2.3 - Configure Legacy Inter-VLAN Routing: Router Interface 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2871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36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6.3 – </a:t>
            </a:r>
            <a:r>
              <a:rPr lang="en-US" sz="1200" dirty="0">
                <a:latin typeface="Arial" charset="0"/>
              </a:rPr>
              <a:t>Inter-VLAN Routing Using Routers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6.3.3 – </a:t>
            </a:r>
            <a:r>
              <a:rPr lang="en-US" sz="1200" dirty="0">
                <a:latin typeface="Arial" charset="0"/>
              </a:rPr>
              <a:t>Configure Router-on-a-Stick Inter-VLAN Routing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6.3.3.1 - Configure Router-on-a Stick: Preparation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77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37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6.3 – </a:t>
            </a:r>
            <a:r>
              <a:rPr lang="en-US" sz="1200" dirty="0">
                <a:latin typeface="Arial" charset="0"/>
              </a:rPr>
              <a:t>Inter-VLAN Routing Using Routers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6.3.3 – </a:t>
            </a:r>
            <a:r>
              <a:rPr lang="en-US" sz="1200" dirty="0">
                <a:latin typeface="Arial" charset="0"/>
              </a:rPr>
              <a:t>Configure Router-on-a-Stick Inter-VLAN Routing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6.3.3.2 -</a:t>
            </a:r>
            <a:r>
              <a:rPr lang="en-US" baseline="0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Configure Router-on-a Stick: Switch 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417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38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6.3 – </a:t>
            </a:r>
            <a:r>
              <a:rPr lang="en-US" sz="1200" dirty="0">
                <a:latin typeface="Arial" charset="0"/>
              </a:rPr>
              <a:t>Inter-VLAN Routing Using Routers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6.3.3 – </a:t>
            </a:r>
            <a:r>
              <a:rPr lang="en-US" sz="1200" dirty="0">
                <a:latin typeface="Arial" charset="0"/>
              </a:rPr>
              <a:t>Configure Router-on-a-Stick Inter-VLAN Routing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6.3.3.3</a:t>
            </a:r>
            <a:r>
              <a:rPr lang="en-US" baseline="0" dirty="0">
                <a:latin typeface="Arial" charset="0"/>
              </a:rPr>
              <a:t> - </a:t>
            </a:r>
            <a:r>
              <a:rPr lang="en-US" dirty="0">
                <a:latin typeface="Arial" charset="0"/>
              </a:rPr>
              <a:t>Configure Router-on-a Stick: Router Subinterface 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3635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39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6.3 – </a:t>
            </a:r>
            <a:r>
              <a:rPr lang="en-US" sz="1200" dirty="0">
                <a:latin typeface="Arial" charset="0"/>
              </a:rPr>
              <a:t>Inter-VLAN Routing Using Routers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6.3.3 – </a:t>
            </a:r>
            <a:r>
              <a:rPr lang="en-US" sz="1200" dirty="0">
                <a:latin typeface="Arial" charset="0"/>
              </a:rPr>
              <a:t>Configure Router-on-a-Stick Inter-VLAN Routing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6.3.3.4 - Configure Router-on-a Stick: Verifying </a:t>
            </a:r>
            <a:r>
              <a:rPr lang="en-US" dirty="0" err="1">
                <a:latin typeface="Arial" charset="0"/>
              </a:rPr>
              <a:t>Subinterfaces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9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4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6.1 – </a:t>
            </a:r>
            <a:r>
              <a:rPr lang="en-US" sz="1200" dirty="0">
                <a:latin typeface="Arial" charset="0"/>
              </a:rPr>
              <a:t>VLAN Segmentation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6.1.1 – Overview of VLANs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6.1.1.1 – VLAN Definitions</a:t>
            </a:r>
          </a:p>
        </p:txBody>
      </p:sp>
    </p:spTree>
    <p:extLst>
      <p:ext uri="{BB962C8B-B14F-4D97-AF65-F5344CB8AC3E}">
        <p14:creationId xmlns:p14="http://schemas.microsoft.com/office/powerpoint/2010/main" val="1842826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40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6.3 – </a:t>
            </a:r>
            <a:r>
              <a:rPr lang="en-US" sz="1200" dirty="0">
                <a:latin typeface="Arial" charset="0"/>
              </a:rPr>
              <a:t>Inter-VLAN Routing Using Routers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6.3.3 – </a:t>
            </a:r>
            <a:r>
              <a:rPr lang="en-US" sz="1200" dirty="0">
                <a:latin typeface="Arial" charset="0"/>
              </a:rPr>
              <a:t>Configure Router-on-a-Stick Inter-VLAN Routing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6.3.3.5</a:t>
            </a:r>
            <a:r>
              <a:rPr lang="en-US" baseline="0" dirty="0">
                <a:latin typeface="Arial" charset="0"/>
              </a:rPr>
              <a:t> - </a:t>
            </a:r>
            <a:r>
              <a:rPr lang="en-US" dirty="0">
                <a:latin typeface="Arial" charset="0"/>
              </a:rPr>
              <a:t>Configure Router-on-a Stick: Verifying Routing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1496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6 - VLANs</a:t>
            </a:r>
          </a:p>
          <a:p>
            <a:r>
              <a:rPr lang="en-US" dirty="0" smtClean="0"/>
              <a:t>6.4 – 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837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6.4 – Summary</a:t>
            </a:r>
          </a:p>
          <a:p>
            <a:r>
              <a:rPr lang="en-US" dirty="0" smtClean="0"/>
              <a:t>6.4.1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	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 smtClean="0"/>
              <a:t>6.4.1.2 – </a:t>
            </a:r>
            <a:r>
              <a:rPr lang="sv-SE" dirty="0" smtClean="0"/>
              <a:t>Packet Tracer - Skills Integration Challenge 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917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43</a:t>
            </a:fld>
            <a:endParaRPr lang="en-US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6.4 – Summary</a:t>
            </a:r>
          </a:p>
          <a:p>
            <a:r>
              <a:rPr lang="en-US" dirty="0" smtClean="0"/>
              <a:t>6.4.1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	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 smtClean="0"/>
              <a:t>6.4.1.3 – </a:t>
            </a:r>
            <a:r>
              <a:rPr lang="en-US" dirty="0" smtClean="0"/>
              <a:t>Chapter 6: VLANs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72783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44</a:t>
            </a:fld>
            <a:endParaRPr lang="en-US" sz="8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9227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45</a:t>
            </a:fld>
            <a:endParaRPr lang="en-US" sz="8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2036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46</a:t>
            </a:fld>
            <a:endParaRPr lang="en-US" sz="8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19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5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6.1 – </a:t>
            </a:r>
            <a:r>
              <a:rPr lang="en-US" sz="1200" dirty="0">
                <a:latin typeface="Arial" charset="0"/>
              </a:rPr>
              <a:t>VLAN Segmentation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6.1.1 – Overview of VLANs</a:t>
            </a:r>
            <a:endParaRPr lang="en-US" dirty="0"/>
          </a:p>
          <a:p>
            <a:pPr marL="112713" marR="0" indent="-112713" algn="l" defTabSz="1020763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/>
              <a:t>6.1.1.2 – Benefits of VLANs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89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6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6.1 – </a:t>
            </a:r>
            <a:r>
              <a:rPr lang="en-US" sz="1200" dirty="0">
                <a:latin typeface="Arial" charset="0"/>
              </a:rPr>
              <a:t>VLAN Segmentation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6.1.1 – Overview of VLANs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6.1.1.3</a:t>
            </a:r>
            <a:r>
              <a:rPr lang="en-US" baseline="0" dirty="0"/>
              <a:t> – Types of VLANs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393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7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6.1 – </a:t>
            </a:r>
            <a:r>
              <a:rPr lang="en-US" sz="1200" dirty="0">
                <a:latin typeface="Arial" charset="0"/>
              </a:rPr>
              <a:t>VLAN Segmentation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6.1.1 – Overview of VLANs</a:t>
            </a:r>
            <a:endParaRPr lang="en-US" dirty="0"/>
          </a:p>
          <a:p>
            <a:pPr marL="112713" marR="0" indent="-112713" algn="l" defTabSz="1020763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/>
              <a:t>6.1.1.4</a:t>
            </a:r>
            <a:r>
              <a:rPr lang="en-US" baseline="0" dirty="0"/>
              <a:t> – Voice VLANs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176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8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6.1 – </a:t>
            </a:r>
            <a:r>
              <a:rPr lang="en-US" sz="1200" dirty="0">
                <a:latin typeface="Arial" charset="0"/>
              </a:rPr>
              <a:t>VLAN Segmentation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6.1.2 – VLANs in a Multi-Switched</a:t>
            </a:r>
            <a:r>
              <a:rPr lang="en-US" baseline="0" dirty="0">
                <a:latin typeface="Arial" charset="0"/>
              </a:rPr>
              <a:t> Environment</a:t>
            </a:r>
            <a:endParaRPr lang="en-US" dirty="0"/>
          </a:p>
          <a:p>
            <a:pPr marL="112713" marR="0" indent="-112713" algn="l" defTabSz="1020763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/>
              <a:t>6.1.2.1</a:t>
            </a:r>
            <a:r>
              <a:rPr lang="en-US" baseline="0" dirty="0"/>
              <a:t> – VLAN Trunks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649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9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6.1 – </a:t>
            </a:r>
            <a:r>
              <a:rPr lang="en-US" sz="1200" dirty="0">
                <a:latin typeface="Arial" charset="0"/>
              </a:rPr>
              <a:t>VLAN Segmentation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6.1.2 – VLANs in a Multi-Switched</a:t>
            </a:r>
            <a:r>
              <a:rPr lang="en-US" baseline="0" dirty="0">
                <a:latin typeface="Arial" charset="0"/>
              </a:rPr>
              <a:t> Environment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6.1.2.2</a:t>
            </a:r>
            <a:r>
              <a:rPr lang="en-US" baseline="0" dirty="0"/>
              <a:t> - </a:t>
            </a:r>
            <a:r>
              <a:rPr lang="en-US" dirty="0">
                <a:latin typeface="Arial" charset="0"/>
              </a:rPr>
              <a:t>Controlling Broadcast Domains with VLANs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02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dirty="0" smtClean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 smtClean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6: VLANs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2916099" cy="902174"/>
          </a:xfrm>
        </p:spPr>
        <p:txBody>
          <a:bodyPr/>
          <a:lstStyle/>
          <a:p>
            <a:r>
              <a:rPr lang="en-US" dirty="0"/>
              <a:t>CCNA Routing and Switching</a:t>
            </a:r>
          </a:p>
          <a:p>
            <a:r>
              <a:rPr lang="en-US" dirty="0" smtClean="0"/>
              <a:t>Routing and Switching Essentials v6.0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38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065" y="889000"/>
            <a:ext cx="8999936" cy="4065263"/>
          </a:xfrm>
        </p:spPr>
        <p:txBody>
          <a:bodyPr/>
          <a:lstStyle/>
          <a:p>
            <a:r>
              <a:rPr lang="en-US" dirty="0" smtClean="0"/>
              <a:t>Before a frame is forwarded across a trunk link, it must be tagged with its VLAN information.</a:t>
            </a:r>
          </a:p>
          <a:p>
            <a:pPr lvl="1"/>
            <a:r>
              <a:rPr lang="en-US" dirty="0" smtClean="0"/>
              <a:t>Frame tagging is the process of adding a VLAN identification header to the frame. </a:t>
            </a:r>
          </a:p>
          <a:p>
            <a:pPr lvl="1"/>
            <a:r>
              <a:rPr lang="en-US" dirty="0" smtClean="0"/>
              <a:t>It is used to properly transmit multiple VLAN frames through a trunk link.</a:t>
            </a:r>
          </a:p>
          <a:p>
            <a:pPr lvl="1"/>
            <a:endParaRPr lang="en-US" sz="800" dirty="0"/>
          </a:p>
          <a:p>
            <a:r>
              <a:rPr lang="en-US" dirty="0" smtClean="0"/>
              <a:t>IEEE </a:t>
            </a:r>
            <a:r>
              <a:rPr lang="en-US" dirty="0"/>
              <a:t>802.1Q is a vey popular VLAN trunking protocol that defines the structure of the tagging header added to the frame.</a:t>
            </a:r>
          </a:p>
          <a:p>
            <a:pPr lvl="1"/>
            <a:endParaRPr lang="en-US" dirty="0" smtClean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VLANs in a Multi-Switched Environment</a:t>
            </a:r>
            <a:br>
              <a:rPr lang="en-US" sz="1600" dirty="0" smtClean="0"/>
            </a:br>
            <a:r>
              <a:rPr lang="en-US" dirty="0" smtClean="0"/>
              <a:t>Tagging Ethernet Frames for VLAN Identification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612" y="2327382"/>
            <a:ext cx="3804257" cy="2550222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144065" y="2552217"/>
            <a:ext cx="4943009" cy="237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Switches add VLAN tagging information after the Source MAC address field.</a:t>
            </a:r>
          </a:p>
          <a:p>
            <a:pPr lvl="1"/>
            <a:r>
              <a:rPr lang="en-US" dirty="0" smtClean="0"/>
              <a:t>The fields in the 802.1Q VLAN tag includes </a:t>
            </a:r>
            <a:r>
              <a:rPr lang="en-US" dirty="0"/>
              <a:t>V</a:t>
            </a:r>
            <a:r>
              <a:rPr lang="en-US" dirty="0" smtClean="0"/>
              <a:t>LAN ID (VID).</a:t>
            </a:r>
          </a:p>
          <a:p>
            <a:pPr lvl="1"/>
            <a:r>
              <a:rPr lang="en-US" dirty="0" smtClean="0"/>
              <a:t>Trunk links add the tag information before sending the frame and then remove the tags before forwarding frames through non-trunk ports.</a:t>
            </a:r>
          </a:p>
        </p:txBody>
      </p:sp>
    </p:spTree>
    <p:extLst>
      <p:ext uri="{BB962C8B-B14F-4D97-AF65-F5344CB8AC3E}">
        <p14:creationId xmlns:p14="http://schemas.microsoft.com/office/powerpoint/2010/main" val="9963120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065" y="988181"/>
            <a:ext cx="4860899" cy="3418719"/>
          </a:xfrm>
        </p:spPr>
        <p:txBody>
          <a:bodyPr/>
          <a:lstStyle/>
          <a:p>
            <a:r>
              <a:rPr lang="en-US" dirty="0" smtClean="0"/>
              <a:t>Control traffic sent on the native VLAN should not be tagged. </a:t>
            </a:r>
          </a:p>
          <a:p>
            <a:r>
              <a:rPr lang="en-US" dirty="0" smtClean="0"/>
              <a:t>Frames received untagged, remain untagged and are placed in the native VLAN when forwarded.</a:t>
            </a:r>
          </a:p>
          <a:p>
            <a:r>
              <a:rPr lang="en-US" dirty="0" smtClean="0"/>
              <a:t>If there are no ports associated to the native VLAN and no other trunk links, an untagged frame is dropped.</a:t>
            </a:r>
          </a:p>
          <a:p>
            <a:r>
              <a:rPr lang="en-US" dirty="0" smtClean="0"/>
              <a:t>When configuring a switch port on a Cisco switch, configure devices so that they do not send tagged frames on the native VLAN. </a:t>
            </a:r>
          </a:p>
          <a:p>
            <a:r>
              <a:rPr lang="en-US" dirty="0" smtClean="0"/>
              <a:t>In Cisco switches, the native VLAN is VLAN 1, by default.</a:t>
            </a:r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VLANs in a Multi-Switched Environment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Native VLANs and 802.1Q Tagging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964" y="1077081"/>
            <a:ext cx="3693808" cy="244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853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6" y="981471"/>
            <a:ext cx="4139456" cy="2815829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dirty="0"/>
              <a:t>access port </a:t>
            </a:r>
            <a:r>
              <a:rPr lang="en-US" dirty="0" smtClean="0"/>
              <a:t>connecting a </a:t>
            </a:r>
            <a:r>
              <a:rPr lang="en-US" dirty="0"/>
              <a:t>Cisco IP phone can be configured to use two separate VLANs: </a:t>
            </a:r>
            <a:endParaRPr lang="en-US" dirty="0" smtClean="0"/>
          </a:p>
          <a:p>
            <a:pPr lvl="1"/>
            <a:r>
              <a:rPr lang="en-US" dirty="0" smtClean="0"/>
              <a:t>A VLAN </a:t>
            </a:r>
            <a:r>
              <a:rPr lang="en-US" dirty="0"/>
              <a:t>for voice traffic </a:t>
            </a:r>
            <a:endParaRPr lang="en-US" dirty="0" smtClean="0"/>
          </a:p>
          <a:p>
            <a:pPr lvl="1"/>
            <a:r>
              <a:rPr lang="en-US" dirty="0" smtClean="0"/>
              <a:t>A VLAN </a:t>
            </a:r>
            <a:r>
              <a:rPr lang="en-US" dirty="0"/>
              <a:t>for data traffic from a device attached to the phone. </a:t>
            </a:r>
            <a:endParaRPr lang="en-US" dirty="0" smtClean="0"/>
          </a:p>
          <a:p>
            <a:pPr lvl="1"/>
            <a:endParaRPr lang="en-US" sz="1100" dirty="0"/>
          </a:p>
          <a:p>
            <a:r>
              <a:rPr lang="en-US" dirty="0" smtClean="0"/>
              <a:t>The </a:t>
            </a:r>
            <a:r>
              <a:rPr lang="en-US" dirty="0"/>
              <a:t>link between the switch and the IP phone </a:t>
            </a:r>
            <a:r>
              <a:rPr lang="en-US" dirty="0" smtClean="0"/>
              <a:t>behaves like a trunk </a:t>
            </a:r>
            <a:r>
              <a:rPr lang="en-US" dirty="0"/>
              <a:t>to </a:t>
            </a:r>
            <a:r>
              <a:rPr lang="en-US" dirty="0" smtClean="0"/>
              <a:t>carry traffic from both VLANs.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VLANs in a Multi-Switched Environment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Voice VLAN Tagging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022" y="365185"/>
            <a:ext cx="4267200" cy="274040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241800" y="3105590"/>
            <a:ext cx="4911278" cy="186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Cisco IP Phone contains an integrated three-port 10/100 switch dedicated to these devices:</a:t>
            </a:r>
          </a:p>
          <a:p>
            <a:pPr lvl="1"/>
            <a:r>
              <a:rPr lang="en-US" dirty="0" smtClean="0"/>
              <a:t>Port 1 connects to the switch or other VoIP device.</a:t>
            </a:r>
          </a:p>
          <a:p>
            <a:pPr lvl="1"/>
            <a:r>
              <a:rPr lang="en-US" dirty="0" smtClean="0"/>
              <a:t>Port 2 is an internal 10/100 interface that carries the IP phone traffic.</a:t>
            </a:r>
          </a:p>
          <a:p>
            <a:pPr lvl="1"/>
            <a:r>
              <a:rPr lang="en-US" dirty="0" smtClean="0"/>
              <a:t>Port 3 (access port) connects to a PC or other device.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447585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 smtClean="0"/>
              <a:t>6.2 VLAN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1989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29443" y="1379465"/>
            <a:ext cx="3986663" cy="498974"/>
          </a:xfrm>
        </p:spPr>
        <p:txBody>
          <a:bodyPr/>
          <a:lstStyle/>
          <a:p>
            <a:r>
              <a:rPr lang="en-US" dirty="0" smtClean="0"/>
              <a:t>Cisco Catalyst 2960 and 3560 Series switches support over 4,000 VLANs.</a:t>
            </a:r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VLAN Assignment</a:t>
            </a:r>
            <a:br>
              <a:rPr lang="en-US" sz="1600" dirty="0" smtClean="0"/>
            </a:br>
            <a:r>
              <a:rPr lang="en-US" dirty="0" smtClean="0"/>
              <a:t>VLAN Ranges on Catalyst Switches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858" y="2056676"/>
            <a:ext cx="4187835" cy="2090089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108906" y="827970"/>
            <a:ext cx="4619952" cy="222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VLANs are split into two categories:</a:t>
            </a:r>
          </a:p>
          <a:p>
            <a:pPr lvl="1"/>
            <a:r>
              <a:rPr lang="en-US" b="1" dirty="0" smtClean="0"/>
              <a:t>Normal range VLANs</a:t>
            </a:r>
          </a:p>
          <a:p>
            <a:pPr lvl="2"/>
            <a:r>
              <a:rPr lang="en-US" sz="1300" dirty="0" smtClean="0"/>
              <a:t>VLAN numbers from 1 to 1,005</a:t>
            </a:r>
          </a:p>
          <a:p>
            <a:pPr lvl="2"/>
            <a:r>
              <a:rPr lang="en-US" sz="1300" dirty="0" smtClean="0"/>
              <a:t>Configurations stored in the vlan.dat (in the flash memory)</a:t>
            </a:r>
          </a:p>
          <a:p>
            <a:pPr lvl="2"/>
            <a:r>
              <a:rPr lang="en-US" sz="1300" dirty="0" smtClean="0"/>
              <a:t>IDs 1002 through 1005 are reserved for legacy Token Ring and Fiber Distributed Data Interface (FDDI) VLANs, automatically created and cannot be removed.</a:t>
            </a:r>
            <a:endParaRPr lang="en-US" sz="1300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108906" y="3101720"/>
            <a:ext cx="4398700" cy="150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 smtClean="0"/>
              <a:t>Extended Range VLANs</a:t>
            </a:r>
          </a:p>
          <a:p>
            <a:pPr lvl="2"/>
            <a:r>
              <a:rPr lang="en-US" sz="1300" dirty="0" smtClean="0"/>
              <a:t>VLAN numbers from 1,006 to 4,096</a:t>
            </a:r>
          </a:p>
          <a:p>
            <a:pPr lvl="2"/>
            <a:r>
              <a:rPr lang="en-US" sz="1300" dirty="0" smtClean="0"/>
              <a:t>Configurations stored in the running configuration (NVRAM)</a:t>
            </a:r>
          </a:p>
          <a:p>
            <a:pPr lvl="2"/>
            <a:r>
              <a:rPr lang="en-US" sz="1300" dirty="0" smtClean="0"/>
              <a:t>VLAN Trunking Protocol (VTP) does not learn extended VLANs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383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350" dirty="0">
                <a:latin typeface="Arial" charset="0"/>
              </a:rPr>
              <a:t>VLAN Assignment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Creating a VLAN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8523" y="2219622"/>
            <a:ext cx="3572161" cy="22837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523" y="878914"/>
            <a:ext cx="6243173" cy="126073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442" y="2471612"/>
            <a:ext cx="2115871" cy="69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3955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350" dirty="0">
                <a:latin typeface="Arial" charset="0"/>
              </a:rPr>
              <a:t>VLAN Assignment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Assigning Ports to VLANs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400" y="2156027"/>
            <a:ext cx="2896400" cy="19331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3665" y="3994424"/>
            <a:ext cx="1870835" cy="5071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4458" y="851248"/>
            <a:ext cx="4335085" cy="10676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7664" y="2144656"/>
            <a:ext cx="2758887" cy="957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2604" y="3197258"/>
            <a:ext cx="1696805" cy="12010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9898" y="2063747"/>
            <a:ext cx="3931920" cy="256032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Example 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57659" y="2063748"/>
            <a:ext cx="3931920" cy="256032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Example 2</a:t>
            </a:r>
          </a:p>
        </p:txBody>
      </p:sp>
    </p:spTree>
    <p:extLst>
      <p:ext uri="{BB962C8B-B14F-4D97-AF65-F5344CB8AC3E}">
        <p14:creationId xmlns:p14="http://schemas.microsoft.com/office/powerpoint/2010/main" val="18229161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065" y="836034"/>
            <a:ext cx="8853286" cy="405644"/>
          </a:xfrm>
        </p:spPr>
        <p:txBody>
          <a:bodyPr/>
          <a:lstStyle/>
          <a:p>
            <a:r>
              <a:rPr lang="en-US" dirty="0" smtClean="0"/>
              <a:t>Remove VLAN Assignment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VLAN Assignment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Changing VLAN Port Membership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67" y="1204589"/>
            <a:ext cx="6229916" cy="114352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702" y="2491422"/>
            <a:ext cx="3389556" cy="234609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50017" y="3103808"/>
            <a:ext cx="2279559" cy="1169551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Even though interface F0/18 </a:t>
            </a:r>
            <a:r>
              <a:rPr lang="en-US" sz="1400" dirty="0">
                <a:solidFill>
                  <a:srgbClr val="000000"/>
                </a:solidFill>
              </a:rPr>
              <a:t>was previously assigned to VLAN </a:t>
            </a:r>
            <a:r>
              <a:rPr lang="en-US" sz="1400" dirty="0" smtClean="0">
                <a:solidFill>
                  <a:srgbClr val="000000"/>
                </a:solidFill>
              </a:rPr>
              <a:t>20, it reset </a:t>
            </a:r>
            <a:r>
              <a:rPr lang="en-US" sz="1400" dirty="0">
                <a:solidFill>
                  <a:srgbClr val="000000"/>
                </a:solidFill>
              </a:rPr>
              <a:t>to </a:t>
            </a:r>
            <a:r>
              <a:rPr lang="en-US" sz="1400" dirty="0" smtClean="0">
                <a:solidFill>
                  <a:srgbClr val="000000"/>
                </a:solidFill>
              </a:rPr>
              <a:t>the default VLAN1.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597759" y="3490175"/>
            <a:ext cx="643944" cy="347729"/>
          </a:xfrm>
          <a:prstGeom prst="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10239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</a:t>
            </a:r>
            <a:r>
              <a:rPr lang="en-US" b="1" dirty="0" smtClean="0"/>
              <a:t>no </a:t>
            </a:r>
            <a:r>
              <a:rPr lang="en-US" b="1" dirty="0"/>
              <a:t>vlan </a:t>
            </a:r>
            <a:r>
              <a:rPr lang="en-US" i="1" dirty="0"/>
              <a:t>vlan-id </a:t>
            </a:r>
            <a:r>
              <a:rPr lang="en-US" dirty="0"/>
              <a:t>global configuration mode command </a:t>
            </a:r>
            <a:r>
              <a:rPr lang="en-US" dirty="0" smtClean="0"/>
              <a:t>to </a:t>
            </a:r>
            <a:r>
              <a:rPr lang="en-US" dirty="0"/>
              <a:t>remove </a:t>
            </a:r>
            <a:r>
              <a:rPr lang="en-US" dirty="0" smtClean="0"/>
              <a:t>VLAN.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 delete the entire vlan.dat file, use the </a:t>
            </a:r>
            <a:r>
              <a:rPr lang="en-US" b="1" dirty="0" smtClean="0"/>
              <a:t>delete flash:vlan.dat </a:t>
            </a:r>
            <a:r>
              <a:rPr lang="en-US" dirty="0" smtClean="0"/>
              <a:t>privileged EXEC mode command. </a:t>
            </a:r>
          </a:p>
          <a:p>
            <a:pPr lvl="1"/>
            <a:r>
              <a:rPr lang="en-US" b="1" dirty="0" smtClean="0"/>
              <a:t>delete vlan.dat</a:t>
            </a:r>
            <a:r>
              <a:rPr lang="en-US" dirty="0" smtClean="0"/>
              <a:t> can be used if the vlan.dat file has not been moved from its default location.</a:t>
            </a:r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VLAN Assignment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Deleting VLANs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788" y="1200365"/>
            <a:ext cx="3908425" cy="237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1994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798944"/>
            <a:ext cx="8853286" cy="605179"/>
          </a:xfrm>
        </p:spPr>
        <p:txBody>
          <a:bodyPr/>
          <a:lstStyle/>
          <a:p>
            <a:r>
              <a:rPr lang="en-US" dirty="0"/>
              <a:t>VLAN configurations can be validated using </a:t>
            </a:r>
            <a:r>
              <a:rPr lang="en-US" dirty="0" smtClean="0"/>
              <a:t>the Cisco </a:t>
            </a:r>
            <a:r>
              <a:rPr lang="en-US" dirty="0"/>
              <a:t>IOS </a:t>
            </a:r>
            <a:r>
              <a:rPr lang="en-US" b="1" dirty="0" smtClean="0"/>
              <a:t>show </a:t>
            </a:r>
            <a:r>
              <a:rPr lang="en-US" b="1" dirty="0"/>
              <a:t>vlan </a:t>
            </a:r>
            <a:r>
              <a:rPr lang="en-US" dirty="0"/>
              <a:t>and </a:t>
            </a:r>
            <a:r>
              <a:rPr lang="en-US" b="1" dirty="0"/>
              <a:t>show interfaces </a:t>
            </a:r>
            <a:r>
              <a:rPr lang="en-US" dirty="0"/>
              <a:t>command options.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VLAN Assignment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Verifying VLAN Information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04" y="1410109"/>
            <a:ext cx="4062586" cy="28312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764" y="1404123"/>
            <a:ext cx="4364885" cy="265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8814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>
          <a:xfrm>
            <a:off x="145358" y="684644"/>
            <a:ext cx="8853286" cy="415531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/>
          <a:p>
            <a:r>
              <a:rPr lang="en-CA" sz="1600" dirty="0"/>
              <a:t>6.1 VLAN Segmentation</a:t>
            </a:r>
          </a:p>
          <a:p>
            <a:pPr marL="470297" lvl="1" indent="-214313">
              <a:buFont typeface="Arial" panose="020B0604020202020204" pitchFamily="34" charset="0"/>
            </a:pPr>
            <a:r>
              <a:rPr lang="en-US" sz="1600" dirty="0"/>
              <a:t>Explain the purpose of VLANs in a switched network.</a:t>
            </a:r>
          </a:p>
          <a:p>
            <a:pPr marL="470297" lvl="1" indent="-214313">
              <a:buFont typeface="Arial" panose="020B0604020202020204" pitchFamily="34" charset="0"/>
            </a:pPr>
            <a:r>
              <a:rPr lang="en-US" sz="1600" dirty="0"/>
              <a:t>Explain how a switch forwards frames based on VLAN configuration in a multi-switch environment.</a:t>
            </a:r>
          </a:p>
          <a:p>
            <a:r>
              <a:rPr lang="en-CA" sz="1600" dirty="0"/>
              <a:t>6.2 VLAN Implementations</a:t>
            </a:r>
          </a:p>
          <a:p>
            <a:pPr marL="470297" lvl="1" indent="-214313">
              <a:buFont typeface="Arial" panose="020B0604020202020204" pitchFamily="34" charset="0"/>
            </a:pPr>
            <a:r>
              <a:rPr lang="en-US" sz="1600" dirty="0"/>
              <a:t>Configure a switch port to be assigned to a VLAN based on requirements.</a:t>
            </a:r>
          </a:p>
          <a:p>
            <a:pPr marL="470297" lvl="1" indent="-214313">
              <a:buFont typeface="Arial" panose="020B0604020202020204" pitchFamily="34" charset="0"/>
            </a:pPr>
            <a:r>
              <a:rPr lang="en-US" sz="1600" dirty="0"/>
              <a:t>Configure a trunk port on a LAN switch.</a:t>
            </a:r>
          </a:p>
          <a:p>
            <a:pPr marL="470297" lvl="1" indent="-214313">
              <a:buFont typeface="Arial" panose="020B0604020202020204" pitchFamily="34" charset="0"/>
            </a:pPr>
            <a:r>
              <a:rPr lang="en-US" sz="1600" dirty="0"/>
              <a:t>Troubleshoot VLAN and trunk configurations in a switched network.</a:t>
            </a:r>
          </a:p>
          <a:p>
            <a:r>
              <a:rPr lang="en-US" sz="1600" dirty="0"/>
              <a:t>6.3 Inter-VLAN Routing Using Routers</a:t>
            </a:r>
          </a:p>
          <a:p>
            <a:pPr marL="470297" lvl="1" indent="-214313">
              <a:buFont typeface="Arial" panose="020B0604020202020204" pitchFamily="34" charset="0"/>
            </a:pPr>
            <a:r>
              <a:rPr lang="en-US" sz="1600" dirty="0"/>
              <a:t>Describe the two options for configuring Inter-VLAN routing.</a:t>
            </a:r>
          </a:p>
          <a:p>
            <a:pPr marL="470297" lvl="1" indent="-214313">
              <a:buFont typeface="Arial" panose="020B0604020202020204" pitchFamily="34" charset="0"/>
            </a:pPr>
            <a:r>
              <a:rPr lang="en-US" sz="1600" dirty="0"/>
              <a:t>Configure </a:t>
            </a:r>
            <a:r>
              <a:rPr lang="en-US" sz="1600" dirty="0" smtClean="0"/>
              <a:t>legacy </a:t>
            </a:r>
            <a:r>
              <a:rPr lang="en-US" sz="1600" dirty="0"/>
              <a:t>Inter-VLAN Routing.</a:t>
            </a:r>
          </a:p>
          <a:p>
            <a:pPr marL="470297" lvl="1" indent="-214313">
              <a:buFont typeface="Arial" panose="020B0604020202020204" pitchFamily="34" charset="0"/>
            </a:pPr>
            <a:r>
              <a:rPr lang="en-US" sz="1600" dirty="0"/>
              <a:t>Configure Router-on-a-Stick Inter-VLAN Routing</a:t>
            </a:r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6 - Sections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1758868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350" dirty="0">
                <a:latin typeface="Arial" charset="0"/>
              </a:rPr>
              <a:t>VLAN Trunks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ea typeface="ＭＳ Ｐゴシック" pitchFamily="34" charset="-128"/>
              </a:rPr>
              <a:t>Configuring IEEE 802.1q Trunk Links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593" y="913244"/>
            <a:ext cx="5146815" cy="133488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618" y="2370194"/>
            <a:ext cx="3635386" cy="22542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649" y="3263780"/>
            <a:ext cx="3477949" cy="7585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4283" y="3324137"/>
            <a:ext cx="950066" cy="483326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Native VLAN</a:t>
            </a:r>
          </a:p>
          <a:p>
            <a:pPr algn="ctr"/>
            <a:r>
              <a:rPr lang="en-US" sz="800" dirty="0" smtClean="0"/>
              <a:t>VLAN 99</a:t>
            </a:r>
          </a:p>
          <a:p>
            <a:pPr algn="ctr"/>
            <a:r>
              <a:rPr lang="en-US" sz="800" dirty="0" smtClean="0"/>
              <a:t>172.17.99.0/24</a:t>
            </a:r>
          </a:p>
        </p:txBody>
      </p:sp>
    </p:spTree>
    <p:extLst>
      <p:ext uri="{BB962C8B-B14F-4D97-AF65-F5344CB8AC3E}">
        <p14:creationId xmlns:p14="http://schemas.microsoft.com/office/powerpoint/2010/main" val="8997955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350" dirty="0">
                <a:latin typeface="Arial" charset="0"/>
              </a:rPr>
              <a:t>VLAN Trunks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ea typeface="ＭＳ Ｐゴシック" pitchFamily="34" charset="-128"/>
              </a:rPr>
              <a:t>Resetting the Trunk to Default State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942" y="756697"/>
            <a:ext cx="5288231" cy="121381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08" y="2114138"/>
            <a:ext cx="2766291" cy="24896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5854" y="2156977"/>
            <a:ext cx="3000997" cy="21610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8207" y="2152176"/>
            <a:ext cx="959943" cy="164512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r>
              <a:rPr lang="en-US" sz="1300" dirty="0" smtClean="0">
                <a:solidFill>
                  <a:srgbClr val="000000"/>
                </a:solidFill>
              </a:rPr>
              <a:t>F0/1 is configured as an access port which removes the trunk feature.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518150" y="2230399"/>
            <a:ext cx="287704" cy="284201"/>
          </a:xfrm>
          <a:prstGeom prst="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07180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350" dirty="0">
                <a:latin typeface="Arial" charset="0"/>
              </a:rPr>
              <a:t>VLAN Trunks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 smtClean="0">
                <a:ea typeface="ＭＳ Ｐゴシック" pitchFamily="34" charset="-128"/>
              </a:rPr>
              <a:t>Verifying Trunk Configuration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738" y="862458"/>
            <a:ext cx="4444525" cy="400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3400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065" y="988181"/>
            <a:ext cx="3653235" cy="1310519"/>
          </a:xfrm>
        </p:spPr>
        <p:txBody>
          <a:bodyPr/>
          <a:lstStyle/>
          <a:p>
            <a:r>
              <a:rPr lang="en-US" dirty="0" smtClean="0"/>
              <a:t>Common practice </a:t>
            </a:r>
            <a:r>
              <a:rPr lang="en-US" dirty="0"/>
              <a:t>to associate a VLAN with an IP network.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ifferent </a:t>
            </a:r>
            <a:r>
              <a:rPr lang="en-US" dirty="0"/>
              <a:t>IP networks </a:t>
            </a:r>
            <a:r>
              <a:rPr lang="en-US" dirty="0" smtClean="0"/>
              <a:t>must </a:t>
            </a:r>
            <a:r>
              <a:rPr lang="en-US" dirty="0"/>
              <a:t>communicate through a </a:t>
            </a:r>
            <a:r>
              <a:rPr lang="en-US" dirty="0" smtClean="0"/>
              <a:t>router.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 </a:t>
            </a:r>
            <a:r>
              <a:rPr lang="en-US" dirty="0"/>
              <a:t>devices within a VLAN must be part of the same IP network to communicate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Troubleshoot VLANs and Trunks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IP Addressing Issues with VLANs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408" y="988180"/>
            <a:ext cx="4815192" cy="2961519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144064" y="2851423"/>
            <a:ext cx="3653235" cy="82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the figure, PC1 cannot communicate to the server because it has a wrong IP address configured.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846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5358" y="875887"/>
            <a:ext cx="8853286" cy="4155319"/>
          </a:xfrm>
        </p:spPr>
        <p:txBody>
          <a:bodyPr/>
          <a:lstStyle/>
          <a:p>
            <a:r>
              <a:rPr lang="en-US" dirty="0"/>
              <a:t>If all the IP address mismatches have been solved, but the device still cannot connect, check if the VLAN exists in the switch.</a:t>
            </a:r>
          </a:p>
          <a:p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Troubleshoot VLANs and Trunks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Missing VLANs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77" y="1653992"/>
            <a:ext cx="4673212" cy="2683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1804" y="2740875"/>
            <a:ext cx="3514148" cy="18580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91805" y="1413672"/>
            <a:ext cx="3558496" cy="11763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00"/>
                </a:solidFill>
              </a:rPr>
              <a:t>If the VLAN to which the port belongs </a:t>
            </a:r>
            <a:r>
              <a:rPr lang="en-US" sz="1300" dirty="0" smtClean="0">
                <a:solidFill>
                  <a:srgbClr val="000000"/>
                </a:solidFill>
              </a:rPr>
              <a:t>is deleted</a:t>
            </a:r>
            <a:r>
              <a:rPr lang="en-US" sz="1300" dirty="0">
                <a:solidFill>
                  <a:srgbClr val="000000"/>
                </a:solidFill>
              </a:rPr>
              <a:t>, the port becomes </a:t>
            </a:r>
            <a:r>
              <a:rPr lang="en-US" sz="1300" dirty="0" smtClean="0">
                <a:solidFill>
                  <a:srgbClr val="000000"/>
                </a:solidFill>
              </a:rPr>
              <a:t>inactive and is unable </a:t>
            </a:r>
            <a:r>
              <a:rPr lang="en-US" sz="1300" dirty="0">
                <a:solidFill>
                  <a:srgbClr val="000000"/>
                </a:solidFill>
              </a:rPr>
              <a:t>to communicate with the rest of the network. </a:t>
            </a:r>
            <a:endParaRPr lang="en-US" sz="1300" dirty="0" smtClean="0">
              <a:solidFill>
                <a:srgbClr val="000000"/>
              </a:solidFill>
            </a:endParaRPr>
          </a:p>
          <a:p>
            <a:pPr marL="114300" lvl="1" indent="-1143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It </a:t>
            </a:r>
            <a:r>
              <a:rPr lang="en-US" sz="1200" dirty="0">
                <a:solidFill>
                  <a:srgbClr val="000000"/>
                </a:solidFill>
              </a:rPr>
              <a:t>is not functional until the missing VLAN is created or the VLAN is removed from the port.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49608" y="1413672"/>
            <a:ext cx="3798541" cy="3336128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058096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350" dirty="0">
                <a:latin typeface="Arial" charset="0"/>
              </a:rPr>
              <a:t>Troubleshoot VLANs and Trunks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ea typeface="ＭＳ Ｐゴシック" pitchFamily="34" charset="-128"/>
              </a:rPr>
              <a:t>Introduction to Troubleshooting Trunks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99" y="878422"/>
            <a:ext cx="4327202" cy="23704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800" y="3535825"/>
            <a:ext cx="5448844" cy="12164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7456" y="2302340"/>
            <a:ext cx="4521744" cy="102605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100">
                <a:solidFill>
                  <a:srgbClr val="000000"/>
                </a:solidFill>
              </a:defRPr>
            </a:lvl1pPr>
            <a:lvl2pPr marL="114300" lvl="1" indent="-114300"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2pPr>
          </a:lstStyle>
          <a:p>
            <a:pPr marL="0" lvl="1" indent="0">
              <a:buNone/>
            </a:pPr>
            <a:r>
              <a:rPr lang="en-US" sz="1300" dirty="0"/>
              <a:t>In this example, the Native VLAN should be VLAN 99 however, the output of the command identifies VLAN 2 as the Native VLAN.</a:t>
            </a:r>
          </a:p>
          <a:p>
            <a:pPr lvl="1"/>
            <a:r>
              <a:rPr lang="en-US" sz="1200" dirty="0" smtClean="0"/>
              <a:t>To </a:t>
            </a:r>
            <a:r>
              <a:rPr lang="en-US" sz="1200" dirty="0"/>
              <a:t>solve </a:t>
            </a:r>
            <a:r>
              <a:rPr lang="en-US" sz="1200" dirty="0" smtClean="0"/>
              <a:t>this problem, </a:t>
            </a:r>
            <a:r>
              <a:rPr lang="en-US" sz="1200" dirty="0"/>
              <a:t>configure </a:t>
            </a:r>
            <a:r>
              <a:rPr lang="en-US" sz="1200" dirty="0" smtClean="0"/>
              <a:t>the same native </a:t>
            </a:r>
            <a:r>
              <a:rPr lang="en-US" sz="1200" dirty="0"/>
              <a:t>VLAN </a:t>
            </a:r>
            <a:r>
              <a:rPr lang="en-US" sz="1200" dirty="0" smtClean="0"/>
              <a:t>on </a:t>
            </a:r>
            <a:r>
              <a:rPr lang="en-US" sz="1200" dirty="0"/>
              <a:t>both </a:t>
            </a:r>
            <a:r>
              <a:rPr lang="en-US" sz="1200" dirty="0" smtClean="0"/>
              <a:t>sides.</a:t>
            </a:r>
            <a:endParaRPr lang="en-US" sz="1200" dirty="0"/>
          </a:p>
        </p:txBody>
      </p:sp>
      <p:sp>
        <p:nvSpPr>
          <p:cNvPr id="5" name="Down Arrow 4"/>
          <p:cNvSpPr/>
          <p:nvPr/>
        </p:nvSpPr>
        <p:spPr>
          <a:xfrm>
            <a:off x="6204222" y="3328393"/>
            <a:ext cx="374106" cy="207432"/>
          </a:xfrm>
          <a:prstGeom prst="down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34332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065" y="798944"/>
            <a:ext cx="8853286" cy="4155319"/>
          </a:xfrm>
        </p:spPr>
        <p:txBody>
          <a:bodyPr/>
          <a:lstStyle/>
          <a:p>
            <a:r>
              <a:rPr lang="en-US" dirty="0"/>
              <a:t>Trunking issues are usually associated with incorrect configurations. 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most common type of trunk configuration errors are: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00" dirty="0" smtClean="0"/>
          </a:p>
          <a:p>
            <a:r>
              <a:rPr lang="en-US" dirty="0"/>
              <a:t>W</a:t>
            </a:r>
            <a:r>
              <a:rPr lang="en-US" dirty="0" smtClean="0"/>
              <a:t>hen a </a:t>
            </a:r>
            <a:r>
              <a:rPr lang="en-US" dirty="0"/>
              <a:t>trunk problem is </a:t>
            </a:r>
            <a:r>
              <a:rPr lang="en-US" dirty="0" smtClean="0"/>
              <a:t>suspected, it is recommended to troubleshoot </a:t>
            </a:r>
            <a:r>
              <a:rPr lang="en-US" dirty="0"/>
              <a:t>in the order shown above.</a:t>
            </a:r>
          </a:p>
          <a:p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Troubleshoot VLANs and Trunks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Common Problems with Trunks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35" y="1910344"/>
            <a:ext cx="7428330" cy="186891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8047135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4065" y="798944"/>
            <a:ext cx="5520135" cy="4155319"/>
          </a:xfrm>
        </p:spPr>
        <p:txBody>
          <a:bodyPr/>
          <a:lstStyle/>
          <a:p>
            <a:r>
              <a:rPr lang="en-US" dirty="0" smtClean="0"/>
              <a:t>In this example, PC4 cannot reach the Web server.</a:t>
            </a:r>
          </a:p>
          <a:p>
            <a:pPr lvl="1"/>
            <a:r>
              <a:rPr lang="en-US" dirty="0" smtClean="0"/>
              <a:t>The trunk links on S1 and S3 are verified and reveal that the S3 trunk port has been configured as an access port.</a:t>
            </a:r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350" dirty="0">
                <a:latin typeface="Arial" charset="0"/>
              </a:rPr>
              <a:t>Troubleshoot VLANs and Trunks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ea typeface="ＭＳ Ｐゴシック" pitchFamily="34" charset="-128"/>
              </a:rPr>
              <a:t>Incorrect Port Mode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1913443"/>
            <a:ext cx="3530600" cy="2301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076" y="311715"/>
            <a:ext cx="3217079" cy="17934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3140" y="2244220"/>
            <a:ext cx="2011314" cy="10036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2303" y="3875678"/>
            <a:ext cx="2702032" cy="6703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42303" y="3378121"/>
            <a:ext cx="2702032" cy="116790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100">
                <a:solidFill>
                  <a:srgbClr val="000000"/>
                </a:solidFill>
              </a:defRPr>
            </a:lvl1pPr>
            <a:lvl2pPr marL="114300" lvl="1" indent="-114300"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2pPr>
          </a:lstStyle>
          <a:p>
            <a:pPr marL="0" lvl="1" indent="0">
              <a:buNone/>
            </a:pPr>
            <a:r>
              <a:rPr lang="en-US" sz="1200" dirty="0" smtClean="0"/>
              <a:t>To resolve the issue, the S3 F03 port is configured as a trunk link.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00966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065" y="798944"/>
            <a:ext cx="8599885" cy="4155319"/>
          </a:xfrm>
        </p:spPr>
        <p:txBody>
          <a:bodyPr/>
          <a:lstStyle/>
          <a:p>
            <a:r>
              <a:rPr lang="en-US" dirty="0"/>
              <a:t>In this example, PC5 cannot reach the Student Email server.</a:t>
            </a:r>
          </a:p>
          <a:p>
            <a:pPr lvl="1"/>
            <a:r>
              <a:rPr lang="en-US" dirty="0"/>
              <a:t>The output of the </a:t>
            </a:r>
            <a:r>
              <a:rPr lang="en-US" b="1" dirty="0"/>
              <a:t>switchport trunk allowed vlan </a:t>
            </a:r>
            <a:r>
              <a:rPr lang="en-US" dirty="0"/>
              <a:t>command reveals S1 is not allowing VLAN </a:t>
            </a:r>
            <a:r>
              <a:rPr lang="en-US" dirty="0" smtClean="0"/>
              <a:t>20.</a:t>
            </a:r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350" dirty="0">
                <a:latin typeface="Arial" charset="0"/>
              </a:rPr>
              <a:t>Troubleshoot VLANs and Trunks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ea typeface="ＭＳ Ｐゴシック" pitchFamily="34" charset="-128"/>
              </a:rPr>
              <a:t>Incorrect VLAN List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1556495"/>
            <a:ext cx="4462833" cy="30044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7443" y="1556495"/>
            <a:ext cx="2963546" cy="1017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7443" y="3297847"/>
            <a:ext cx="3121257" cy="15055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27777" y="2807172"/>
            <a:ext cx="3120923" cy="199617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100">
                <a:solidFill>
                  <a:srgbClr val="000000"/>
                </a:solidFill>
              </a:defRPr>
            </a:lvl1pPr>
            <a:lvl2pPr marL="114300" lvl="1" indent="-114300"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2pPr>
          </a:lstStyle>
          <a:p>
            <a:pPr marL="0" lvl="1" indent="0">
              <a:buNone/>
            </a:pPr>
            <a:r>
              <a:rPr lang="en-US" sz="1200" dirty="0" smtClean="0"/>
              <a:t>To resolve the issue, the S1 F0/1 port is configured to allow VLANs 10, 20, and 99.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011520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sz="3200" dirty="0" smtClean="0"/>
              <a:t>6.3 </a:t>
            </a:r>
            <a:r>
              <a:rPr lang="en-US" sz="3200" dirty="0"/>
              <a:t>Inter-VLAN Routing Using Routers</a:t>
            </a:r>
          </a:p>
        </p:txBody>
      </p:sp>
    </p:spTree>
    <p:extLst>
      <p:ext uri="{BB962C8B-B14F-4D97-AF65-F5344CB8AC3E}">
        <p14:creationId xmlns:p14="http://schemas.microsoft.com/office/powerpoint/2010/main" val="4258953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6</a:t>
            </a:r>
            <a:r>
              <a:rPr lang="en-US" dirty="0" smtClean="0"/>
              <a:t>.1 VLAN Segmentation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Layer 2 switches cannot forward traffic between VLANs without the assistance of a router.</a:t>
            </a:r>
          </a:p>
          <a:p>
            <a:endParaRPr lang="en-US" dirty="0" smtClean="0"/>
          </a:p>
          <a:p>
            <a:r>
              <a:rPr lang="en-US" dirty="0" smtClean="0"/>
              <a:t>Inter-VLAN routing is a process for forwarding network traffic from one VLAN to another, using a router.</a:t>
            </a:r>
          </a:p>
          <a:p>
            <a:endParaRPr lang="en-US" dirty="0"/>
          </a:p>
          <a:p>
            <a:r>
              <a:rPr lang="en-US" dirty="0"/>
              <a:t>There are three options for inter-VLAN routing:</a:t>
            </a:r>
          </a:p>
          <a:p>
            <a:pPr lvl="1"/>
            <a:r>
              <a:rPr lang="en-US" dirty="0"/>
              <a:t>Legacy inter-VLAN routing</a:t>
            </a:r>
          </a:p>
          <a:p>
            <a:pPr lvl="1"/>
            <a:r>
              <a:rPr lang="en-US" dirty="0"/>
              <a:t>Router-on-a-Stick</a:t>
            </a:r>
          </a:p>
          <a:p>
            <a:pPr lvl="1"/>
            <a:r>
              <a:rPr lang="en-US" dirty="0"/>
              <a:t>Layer 3 switching using SVIs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Inter-VLAN Routing Operation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is Inter-VLAN Routing?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1" y="2063722"/>
            <a:ext cx="3768046" cy="272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40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065" y="974325"/>
            <a:ext cx="3983435" cy="3597675"/>
          </a:xfrm>
        </p:spPr>
        <p:txBody>
          <a:bodyPr/>
          <a:lstStyle/>
          <a:p>
            <a:r>
              <a:rPr lang="en-US" dirty="0" smtClean="0"/>
              <a:t>In the past:</a:t>
            </a:r>
          </a:p>
          <a:p>
            <a:pPr lvl="1"/>
            <a:r>
              <a:rPr lang="en-US" dirty="0" smtClean="0"/>
              <a:t>Router interfaces were used to route between VLANs.</a:t>
            </a:r>
          </a:p>
          <a:p>
            <a:pPr lvl="1"/>
            <a:r>
              <a:rPr lang="en-US" dirty="0" smtClean="0"/>
              <a:t>Each VLAN was connected to a different physical router interface.</a:t>
            </a:r>
          </a:p>
          <a:p>
            <a:pPr lvl="1"/>
            <a:r>
              <a:rPr lang="en-US" dirty="0" smtClean="0"/>
              <a:t>Packets would arrive on the router through one interface, be routed and leave through another.</a:t>
            </a:r>
          </a:p>
          <a:p>
            <a:pPr lvl="1"/>
            <a:r>
              <a:rPr lang="en-US" dirty="0" smtClean="0"/>
              <a:t>Because the router interfaces were connected to VLANs and had IP addresses from that specific VLAN, routing between VLANs was achieved.</a:t>
            </a:r>
          </a:p>
          <a:p>
            <a:pPr lvl="1"/>
            <a:r>
              <a:rPr lang="en-US" dirty="0" smtClean="0"/>
              <a:t>Large networks with large number of VLANs required many router interfaces.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Inter-VLAN Routing Operation</a:t>
            </a:r>
            <a:br>
              <a:rPr lang="en-US" sz="1600" dirty="0" smtClean="0"/>
            </a:br>
            <a:r>
              <a:rPr lang="en-US" dirty="0" smtClean="0"/>
              <a:t>Legacy Inter-VLAN Routing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960" y="1677468"/>
            <a:ext cx="4700143" cy="25008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25960" y="1092200"/>
            <a:ext cx="4785597" cy="5852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100">
                <a:solidFill>
                  <a:srgbClr val="000000"/>
                </a:solidFill>
              </a:defRPr>
            </a:lvl1pPr>
            <a:lvl2pPr marL="0" lvl="1" indent="0">
              <a:buFont typeface="Arial" panose="020B0604020202020204" pitchFamily="34" charset="0"/>
              <a:buNone/>
              <a:defRPr sz="1100">
                <a:solidFill>
                  <a:srgbClr val="000000"/>
                </a:solidFill>
              </a:defRPr>
            </a:lvl2pPr>
          </a:lstStyle>
          <a:p>
            <a:r>
              <a:rPr lang="en-US" sz="1200" dirty="0"/>
              <a:t>In this example, the router was configured with two separate physical interfaces to interact with the different VLANs and perform the routing.</a:t>
            </a:r>
          </a:p>
        </p:txBody>
      </p:sp>
    </p:spTree>
    <p:extLst>
      <p:ext uri="{BB962C8B-B14F-4D97-AF65-F5344CB8AC3E}">
        <p14:creationId xmlns:p14="http://schemas.microsoft.com/office/powerpoint/2010/main" val="299863496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065" y="1047170"/>
            <a:ext cx="3989785" cy="3724675"/>
          </a:xfrm>
        </p:spPr>
        <p:txBody>
          <a:bodyPr/>
          <a:lstStyle/>
          <a:p>
            <a:r>
              <a:rPr lang="en-US" dirty="0" smtClean="0"/>
              <a:t>The router-on-a-stick approach uses only one of the router’s physical interface.</a:t>
            </a:r>
          </a:p>
          <a:p>
            <a:pPr lvl="1"/>
            <a:r>
              <a:rPr lang="en-US" dirty="0" smtClean="0"/>
              <a:t>One of the router’s physical interfaces is configured as a 802.1Q trunk port so it can understand VLAN tags.</a:t>
            </a:r>
          </a:p>
          <a:p>
            <a:pPr lvl="1"/>
            <a:r>
              <a:rPr lang="en-US" dirty="0" smtClean="0"/>
              <a:t>Logical subinterfaces are created; one subinterface per VLAN.</a:t>
            </a:r>
          </a:p>
          <a:p>
            <a:pPr lvl="1"/>
            <a:r>
              <a:rPr lang="en-US" dirty="0" smtClean="0"/>
              <a:t>Each subinterface is configured with an IP address from the VLAN it represents.</a:t>
            </a:r>
          </a:p>
          <a:p>
            <a:pPr lvl="1"/>
            <a:r>
              <a:rPr lang="en-US" dirty="0" smtClean="0"/>
              <a:t>VLAN members (hosts) are configured to use the subinterface address as a default gateway.</a:t>
            </a:r>
          </a:p>
          <a:p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Inter-VLAN Routing Operation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Router-on-a-Stick Inter-VLAN Routing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245" y="2312333"/>
            <a:ext cx="4327253" cy="25855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69046" y="1065640"/>
            <a:ext cx="4733653" cy="124669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100">
                <a:solidFill>
                  <a:srgbClr val="000000"/>
                </a:solidFill>
              </a:defRPr>
            </a:lvl1pPr>
            <a:lvl2pPr marL="0" lvl="1" indent="0">
              <a:buFont typeface="Arial" panose="020B0604020202020204" pitchFamily="34" charset="0"/>
              <a:buNone/>
              <a:defRPr sz="1100">
                <a:solidFill>
                  <a:srgbClr val="000000"/>
                </a:solidFill>
              </a:defRPr>
            </a:lvl2pPr>
          </a:lstStyle>
          <a:p>
            <a:r>
              <a:rPr lang="en-US" sz="1200" dirty="0" smtClean="0"/>
              <a:t>In this example, the R1 interface is configured as </a:t>
            </a:r>
            <a:r>
              <a:rPr lang="en-US" sz="1200" dirty="0"/>
              <a:t>a trunk link and </a:t>
            </a:r>
            <a:r>
              <a:rPr lang="en-US" sz="1200" dirty="0" smtClean="0"/>
              <a:t>connects to the trunk F0/4 port on S1.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Router accepts VLAN-tagged </a:t>
            </a:r>
            <a:r>
              <a:rPr lang="en-US" sz="1200" dirty="0"/>
              <a:t>traffic on the trunk </a:t>
            </a:r>
            <a:r>
              <a:rPr lang="en-US" sz="1200" dirty="0" smtClean="0"/>
              <a:t>interface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Router internally routes between </a:t>
            </a:r>
            <a:r>
              <a:rPr lang="en-US" sz="1200" dirty="0"/>
              <a:t>the VLANs using subinterfaces. </a:t>
            </a: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Router then </a:t>
            </a:r>
            <a:r>
              <a:rPr lang="en-US" sz="1200" dirty="0"/>
              <a:t>forwards the routed </a:t>
            </a:r>
            <a:r>
              <a:rPr lang="en-US" sz="1200" dirty="0" smtClean="0"/>
              <a:t>traffic as VLAN-tagged </a:t>
            </a:r>
            <a:r>
              <a:rPr lang="en-US" sz="1200" dirty="0"/>
              <a:t>for the destination </a:t>
            </a:r>
            <a:r>
              <a:rPr lang="en-US" sz="1200" dirty="0" smtClean="0"/>
              <a:t>VLAN out the trunk link.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700623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065" y="938645"/>
            <a:ext cx="4110435" cy="3023756"/>
          </a:xfrm>
        </p:spPr>
        <p:txBody>
          <a:bodyPr/>
          <a:lstStyle/>
          <a:p>
            <a:r>
              <a:rPr lang="en-US" dirty="0" smtClean="0"/>
              <a:t>Legacy inter-VLAN routing requires routers to have multiple physical interfaces.</a:t>
            </a:r>
          </a:p>
          <a:p>
            <a:r>
              <a:rPr lang="en-US" dirty="0" smtClean="0"/>
              <a:t>Each one of the router’s physical interfaces is connected to a unique VLAN.</a:t>
            </a:r>
          </a:p>
          <a:p>
            <a:r>
              <a:rPr lang="en-US" dirty="0" smtClean="0"/>
              <a:t>Each interface is also configured with an IP address for the subnet associated with the particular VLAN.</a:t>
            </a:r>
          </a:p>
          <a:p>
            <a:r>
              <a:rPr lang="en-US" dirty="0" smtClean="0"/>
              <a:t>Network devices use the router as a gateway to access the devices connected to the other VLANs.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Configure Legacy Inter-VLAN Routing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Configure Legacy Inter-VLAN Routing: Preparation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390" y="1014844"/>
            <a:ext cx="4467720" cy="299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543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2699" y="1133900"/>
            <a:ext cx="4641301" cy="1837900"/>
          </a:xfrm>
        </p:spPr>
        <p:txBody>
          <a:bodyPr/>
          <a:lstStyle/>
          <a:p>
            <a:r>
              <a:rPr lang="en-US" dirty="0" smtClean="0"/>
              <a:t>Configure the VLANs on the switch and then assign the ports to their respective VLANs.</a:t>
            </a:r>
            <a:endParaRPr lang="en-US" sz="800" dirty="0"/>
          </a:p>
          <a:p>
            <a:r>
              <a:rPr lang="en-US" dirty="0" smtClean="0"/>
              <a:t>In this example, the S1 ports are configured as follows:</a:t>
            </a:r>
          </a:p>
          <a:p>
            <a:pPr lvl="1"/>
            <a:r>
              <a:rPr lang="en-US" dirty="0" smtClean="0"/>
              <a:t>Ports F0/4 and F0/11 of S1 are on VLAN 10 </a:t>
            </a:r>
          </a:p>
          <a:p>
            <a:pPr lvl="1"/>
            <a:r>
              <a:rPr lang="en-US" dirty="0" smtClean="0"/>
              <a:t>Ports F0/5 and F0/16 ports are on VLAN 30.</a:t>
            </a:r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Legacy Inter-VLAN Routing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Configure Legacy Inter-VLAN Routing: Switch Configuration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445" y="3060700"/>
            <a:ext cx="2807659" cy="16190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00" y="1133900"/>
            <a:ext cx="4324899" cy="2447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0300" y="3898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29659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Configure Legacy Inter-VLAN Routing</a:t>
            </a:r>
            <a:br>
              <a:rPr lang="en-US" sz="1600" dirty="0" smtClean="0"/>
            </a:br>
            <a:r>
              <a:rPr lang="en-US" sz="2000" dirty="0" smtClean="0"/>
              <a:t>Configure Legacy Inter-VLAN Routing: Router Interface Configuration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54" y="1282700"/>
            <a:ext cx="3949751" cy="22352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387251" y="1282700"/>
            <a:ext cx="3744018" cy="420255"/>
          </a:xfrm>
        </p:spPr>
        <p:txBody>
          <a:bodyPr/>
          <a:lstStyle/>
          <a:p>
            <a:r>
              <a:rPr lang="en-US" dirty="0" smtClean="0"/>
              <a:t>Next configure the router interfaces.</a:t>
            </a:r>
            <a:endParaRPr lang="en-US" dirty="0"/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387251" y="2126024"/>
            <a:ext cx="4533900" cy="125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2597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665" y="900544"/>
            <a:ext cx="4358085" cy="3493656"/>
          </a:xfrm>
        </p:spPr>
        <p:txBody>
          <a:bodyPr/>
          <a:lstStyle/>
          <a:p>
            <a:r>
              <a:rPr lang="en-US" dirty="0" smtClean="0"/>
              <a:t>An alternative to legacy inter-VLAN routing is to use VLAN trunking and subinterfaces.</a:t>
            </a:r>
          </a:p>
          <a:p>
            <a:r>
              <a:rPr lang="en-US" dirty="0" smtClean="0"/>
              <a:t>VLAN trunking allows a single physical router interface to route traffic for multiple VLANs.</a:t>
            </a:r>
          </a:p>
          <a:p>
            <a:r>
              <a:rPr lang="en-US" dirty="0" smtClean="0"/>
              <a:t>The physical interface of the router must be connected to a trunk link on the adjacent switch.</a:t>
            </a:r>
          </a:p>
          <a:p>
            <a:r>
              <a:rPr lang="en-US" dirty="0" smtClean="0"/>
              <a:t>On the router, subinterfaces are created for each unique VLAN.</a:t>
            </a:r>
          </a:p>
          <a:p>
            <a:r>
              <a:rPr lang="en-US" dirty="0" smtClean="0"/>
              <a:t>Each subinterface is assigned an IP address specific to its subnet or VLAN and is also configured to tag frames for that VLAN.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Router-on-a-Stick Inter-VLAN Routing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Configure Router-on-a Stick: Preparation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545" y="1014844"/>
            <a:ext cx="4640469" cy="308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154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7456" y="1485721"/>
            <a:ext cx="2912286" cy="1244779"/>
          </a:xfrm>
        </p:spPr>
        <p:txBody>
          <a:bodyPr/>
          <a:lstStyle/>
          <a:p>
            <a:r>
              <a:rPr lang="en-US" dirty="0"/>
              <a:t>To enable inter-VLAN routing using router-on-a stick, start by enabling trunking on the switch port that is connected to the router.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Router-on-a-Stick Inter-VLAN Routing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Configure Router-on-a Stick: Switch Configuration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456" y="2884854"/>
            <a:ext cx="2912287" cy="1064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89" y="1386256"/>
            <a:ext cx="5396312" cy="255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2716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1" y="982756"/>
            <a:ext cx="4114800" cy="1701881"/>
          </a:xfrm>
        </p:spPr>
        <p:txBody>
          <a:bodyPr/>
          <a:lstStyle/>
          <a:p>
            <a:r>
              <a:rPr lang="en-US" dirty="0" smtClean="0"/>
              <a:t>The router-on-a-stick method requires subinterfaces to be configured for each routable VLAN.</a:t>
            </a:r>
          </a:p>
          <a:p>
            <a:pPr lvl="1"/>
            <a:r>
              <a:rPr lang="en-US" dirty="0" smtClean="0"/>
              <a:t>The subinterfaces must be configured to support VLANs using the </a:t>
            </a:r>
            <a:r>
              <a:rPr lang="en-US" b="1" dirty="0" smtClean="0"/>
              <a:t>encapsulation dot1Q </a:t>
            </a:r>
            <a:r>
              <a:rPr lang="en-US" i="1" dirty="0" smtClean="0"/>
              <a:t>VLAN-ID </a:t>
            </a:r>
            <a:r>
              <a:rPr lang="en-US" dirty="0" smtClean="0"/>
              <a:t>interface configuration command.</a:t>
            </a:r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Router-on-a-Stick Inter-VLAN Routing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Configure Router-on-a Stick: Router Subinterface Configuration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821" y="2868449"/>
            <a:ext cx="5526360" cy="16206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00" y="1014844"/>
            <a:ext cx="3587750" cy="170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3675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901700"/>
            <a:ext cx="8853286" cy="4052563"/>
          </a:xfrm>
        </p:spPr>
        <p:txBody>
          <a:bodyPr/>
          <a:lstStyle/>
          <a:p>
            <a:r>
              <a:rPr lang="en-US" dirty="0"/>
              <a:t>By default, Cisco routers are configured to route traffic between local subinterfaces. </a:t>
            </a:r>
            <a:endParaRPr lang="en-US" dirty="0" smtClean="0"/>
          </a:p>
          <a:p>
            <a:pPr lvl="1"/>
            <a:r>
              <a:rPr lang="en-US" dirty="0" smtClean="0"/>
              <a:t>As </a:t>
            </a:r>
            <a:r>
              <a:rPr lang="en-US" dirty="0"/>
              <a:t>a result, routing does not specifically need to be enabled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Use the </a:t>
            </a:r>
            <a:r>
              <a:rPr lang="en-US" b="1" dirty="0" smtClean="0"/>
              <a:t>show vlan </a:t>
            </a:r>
            <a:r>
              <a:rPr lang="en-US" dirty="0" smtClean="0"/>
              <a:t>and </a:t>
            </a:r>
            <a:r>
              <a:rPr lang="en-US" b="1" dirty="0" smtClean="0"/>
              <a:t>show ip route </a:t>
            </a:r>
            <a:r>
              <a:rPr lang="en-US" dirty="0" smtClean="0"/>
              <a:t>commands to verify the subinterface configurations.</a:t>
            </a:r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Configure Router-on-a-Stick Inter-VLAN Routing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Configure Router-on-a Stick: Verifying Subinterfaces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11" y="2039703"/>
            <a:ext cx="3840578" cy="1997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708" y="2085873"/>
            <a:ext cx="4293892" cy="19055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3511" y="4065095"/>
            <a:ext cx="3840578" cy="4561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The</a:t>
            </a:r>
            <a:r>
              <a:rPr lang="en-US" sz="1100" b="1" dirty="0">
                <a:solidFill>
                  <a:srgbClr val="000000"/>
                </a:solidFill>
              </a:rPr>
              <a:t> show vlan</a:t>
            </a:r>
            <a:r>
              <a:rPr lang="en-US" sz="1100" dirty="0">
                <a:solidFill>
                  <a:srgbClr val="000000"/>
                </a:solidFill>
              </a:rPr>
              <a:t> command displays information about the Cisco IOS VLAN subinterfaces. 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26258" y="4052396"/>
            <a:ext cx="4338342" cy="4561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The</a:t>
            </a:r>
            <a:r>
              <a:rPr lang="en-US" sz="1100" b="1" dirty="0">
                <a:solidFill>
                  <a:srgbClr val="000000"/>
                </a:solidFill>
              </a:rPr>
              <a:t> show </a:t>
            </a:r>
            <a:r>
              <a:rPr lang="en-US" sz="1100" b="1" dirty="0" smtClean="0">
                <a:solidFill>
                  <a:srgbClr val="000000"/>
                </a:solidFill>
              </a:rPr>
              <a:t>ip route</a:t>
            </a:r>
            <a:r>
              <a:rPr lang="en-US" sz="1100" dirty="0">
                <a:solidFill>
                  <a:srgbClr val="000000"/>
                </a:solidFill>
              </a:rPr>
              <a:t> command displays </a:t>
            </a:r>
            <a:r>
              <a:rPr lang="en-US" sz="1100" dirty="0" smtClean="0">
                <a:solidFill>
                  <a:srgbClr val="000000"/>
                </a:solidFill>
              </a:rPr>
              <a:t>the routing table containing the networks associated with outgoing subinterfaces.</a:t>
            </a:r>
            <a:r>
              <a:rPr lang="en-US" sz="1100" dirty="0">
                <a:solidFill>
                  <a:srgbClr val="00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804480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065" y="950081"/>
            <a:ext cx="4783535" cy="3990219"/>
          </a:xfrm>
        </p:spPr>
        <p:txBody>
          <a:bodyPr/>
          <a:lstStyle/>
          <a:p>
            <a:r>
              <a:rPr lang="en-US" sz="1400" dirty="0"/>
              <a:t>VLANs </a:t>
            </a:r>
            <a:r>
              <a:rPr lang="en-US" sz="1400" dirty="0" smtClean="0"/>
              <a:t>can segment LAN devices without regard for the </a:t>
            </a:r>
            <a:r>
              <a:rPr lang="en-US" sz="1400" dirty="0"/>
              <a:t>physical location of the user or device. </a:t>
            </a:r>
          </a:p>
          <a:p>
            <a:pPr lvl="1"/>
            <a:r>
              <a:rPr lang="en-US" sz="1300" dirty="0" smtClean="0"/>
              <a:t>In the figure, IT users on the first, second, and third floors are all on the same LAN segment. The same is true for HR and Sales users.</a:t>
            </a:r>
          </a:p>
          <a:p>
            <a:r>
              <a:rPr lang="en-US" sz="1400" dirty="0" smtClean="0"/>
              <a:t>A </a:t>
            </a:r>
            <a:r>
              <a:rPr lang="en-US" sz="1400" dirty="0"/>
              <a:t>VLAN is a logical partition of a Layer 2 network.</a:t>
            </a:r>
          </a:p>
          <a:p>
            <a:pPr lvl="1"/>
            <a:r>
              <a:rPr lang="en-US" sz="1300" dirty="0"/>
              <a:t>Multiple partitions can be </a:t>
            </a:r>
            <a:r>
              <a:rPr lang="en-US" sz="1300" dirty="0" smtClean="0"/>
              <a:t>created and multiple </a:t>
            </a:r>
            <a:r>
              <a:rPr lang="en-US" sz="1300" dirty="0"/>
              <a:t>VLANs </a:t>
            </a:r>
            <a:r>
              <a:rPr lang="en-US" sz="1300" dirty="0" smtClean="0"/>
              <a:t>can co-exist</a:t>
            </a:r>
            <a:r>
              <a:rPr lang="en-US" sz="1300" dirty="0"/>
              <a:t>.</a:t>
            </a:r>
          </a:p>
          <a:p>
            <a:pPr lvl="1"/>
            <a:r>
              <a:rPr lang="en-US" sz="1300" dirty="0"/>
              <a:t>The partitioning of the Layer 2 network takes place inside a Layer 2 device, usually via a switch. </a:t>
            </a:r>
            <a:endParaRPr lang="en-US" sz="1300" dirty="0" smtClean="0"/>
          </a:p>
          <a:p>
            <a:pPr lvl="1"/>
            <a:r>
              <a:rPr lang="en-US" sz="1300" dirty="0" smtClean="0"/>
              <a:t>Each </a:t>
            </a:r>
            <a:r>
              <a:rPr lang="en-US" sz="1300" dirty="0"/>
              <a:t>VLAN is a broadcast </a:t>
            </a:r>
            <a:r>
              <a:rPr lang="en-US" sz="1300" dirty="0" smtClean="0"/>
              <a:t>domain that can span multiple physical LAN segments.</a:t>
            </a:r>
          </a:p>
          <a:p>
            <a:pPr lvl="1"/>
            <a:r>
              <a:rPr lang="en-US" sz="1300" dirty="0"/>
              <a:t>H</a:t>
            </a:r>
            <a:r>
              <a:rPr lang="en-US" sz="1300" dirty="0" smtClean="0"/>
              <a:t>osts on the same VLAN </a:t>
            </a:r>
            <a:r>
              <a:rPr lang="en-US" sz="1300" dirty="0"/>
              <a:t>are unaware of the </a:t>
            </a:r>
            <a:r>
              <a:rPr lang="en-US" sz="1300" dirty="0" smtClean="0"/>
              <a:t>VLAN’s existence.</a:t>
            </a:r>
            <a:endParaRPr lang="en-US" sz="13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350" dirty="0">
                <a:latin typeface="Arial" charset="0"/>
              </a:rPr>
              <a:t>Overview of VLANs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VLAN Definitions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312" y="950081"/>
            <a:ext cx="4011108" cy="2618619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849312" y="3719837"/>
            <a:ext cx="4011108" cy="78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VLANs are mutually isolated and </a:t>
            </a:r>
            <a:r>
              <a:rPr lang="en-US" sz="1400" u="sng" dirty="0" smtClean="0"/>
              <a:t>packets can only pass between VLANs via a router</a:t>
            </a:r>
            <a:r>
              <a:rPr lang="en-US" sz="1400" dirty="0" smtClean="0"/>
              <a:t>.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437875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065" y="913245"/>
            <a:ext cx="4656535" cy="3684156"/>
          </a:xfrm>
        </p:spPr>
        <p:txBody>
          <a:bodyPr/>
          <a:lstStyle/>
          <a:p>
            <a:r>
              <a:rPr lang="en-US" dirty="0" smtClean="0"/>
              <a:t>Remote VLAN device connectivity can be tested using the </a:t>
            </a:r>
            <a:r>
              <a:rPr lang="en-US" b="1" dirty="0" smtClean="0"/>
              <a:t>ping</a:t>
            </a:r>
            <a:r>
              <a:rPr lang="en-US" dirty="0" smtClean="0"/>
              <a:t> command.</a:t>
            </a:r>
          </a:p>
          <a:p>
            <a:pPr lvl="1"/>
            <a:r>
              <a:rPr lang="en-US" dirty="0" smtClean="0"/>
              <a:t>The command sends an ICMP echo request and when a host receives an ICMP echo request, it responds with an ICMP echo reply.</a:t>
            </a:r>
          </a:p>
          <a:p>
            <a:endParaRPr lang="en-US" sz="1100" b="1" dirty="0" smtClean="0"/>
          </a:p>
          <a:p>
            <a:r>
              <a:rPr lang="en-US" b="1" dirty="0" smtClean="0"/>
              <a:t>Tracert</a:t>
            </a:r>
            <a:r>
              <a:rPr lang="en-US" dirty="0" smtClean="0"/>
              <a:t> is a useful utility for confirming the routed path taken between two devices.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Configure Router-on-a-Stick Inter-VLAN Routing</a:t>
            </a:r>
            <a:br>
              <a:rPr lang="en-US" sz="1600" dirty="0" smtClean="0"/>
            </a:br>
            <a:r>
              <a:rPr lang="en-US" dirty="0" smtClean="0"/>
              <a:t>Configure Router-on-a Stick: Verifying Routing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150" y="2615543"/>
            <a:ext cx="3876580" cy="1890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3150" y="913244"/>
            <a:ext cx="3284623" cy="13685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550" y="3127887"/>
            <a:ext cx="3441033" cy="137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3545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 smtClean="0"/>
              <a:t>6.4 Chapter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03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1600" dirty="0" smtClean="0"/>
              <a:t>Conclusion</a:t>
            </a:r>
            <a:br>
              <a:rPr lang="sv-SE" sz="1600" dirty="0" smtClean="0"/>
            </a:br>
            <a:r>
              <a:rPr lang="sv-SE" dirty="0" smtClean="0"/>
              <a:t>Packet </a:t>
            </a:r>
            <a:r>
              <a:rPr lang="sv-SE" dirty="0"/>
              <a:t>Tracer - Skills Integration Challenge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7336" y="798513"/>
            <a:ext cx="6207741" cy="415607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938948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417131" y="1154627"/>
            <a:ext cx="6450388" cy="18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1593" tIns="30796" rIns="61593" bIns="30796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</a:t>
            </a:r>
            <a:r>
              <a:rPr lang="en-US" dirty="0" smtClean="0"/>
              <a:t>how </a:t>
            </a:r>
            <a:r>
              <a:rPr lang="en-US" dirty="0"/>
              <a:t>VLANs segment broadcast domains in a small to medium-sized business network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Implement </a:t>
            </a:r>
            <a:r>
              <a:rPr lang="en-US" dirty="0"/>
              <a:t>VLANs to segment a small to medium-sized business network.. </a:t>
            </a:r>
          </a:p>
          <a:p>
            <a:r>
              <a:rPr lang="en-US" dirty="0" smtClean="0"/>
              <a:t>Configure </a:t>
            </a:r>
            <a:r>
              <a:rPr lang="en-US" dirty="0"/>
              <a:t>routing between VLANs in a small to medium-sized business network</a:t>
            </a:r>
            <a:r>
              <a:rPr lang="en-US" dirty="0" smtClean="0"/>
              <a:t>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 smtClean="0">
                <a:latin typeface="Arial" charset="0"/>
              </a:rPr>
              <a:t>Conclusion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Chapter 6: VLANs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567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Section </a:t>
            </a:r>
            <a:r>
              <a:rPr lang="en-US" sz="1400" dirty="0" smtClean="0">
                <a:latin typeface="Arial" charset="0"/>
              </a:rPr>
              <a:t>6.1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8580894"/>
              </p:ext>
            </p:extLst>
          </p:nvPr>
        </p:nvGraphicFramePr>
        <p:xfrm>
          <a:off x="144461" y="798513"/>
          <a:ext cx="8472890" cy="3474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36445">
                  <a:extLst>
                    <a:ext uri="{9D8B030D-6E8A-4147-A177-3AD203B41FA5}">
                      <a16:colId xmlns:a16="http://schemas.microsoft.com/office/drawing/2014/main" xmlns="" val="2731093094"/>
                    </a:ext>
                  </a:extLst>
                </a:gridCol>
                <a:gridCol w="4236445">
                  <a:extLst>
                    <a:ext uri="{9D8B030D-6E8A-4147-A177-3AD203B41FA5}">
                      <a16:colId xmlns:a16="http://schemas.microsoft.com/office/drawing/2014/main" xmlns="" val="2353496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VLAN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Logical broadcast domain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Data VLAN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Default VLAN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Native VLAN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Management VLAN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show vlan brief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Voice VLAN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VLAN Trunk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VLAN Segmentation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IEEE 802.1Q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VLAN Tagging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Canonical Format Identifier (CFI)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User Priority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VLAN ID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 interfaces </a:t>
                      </a:r>
                      <a:r>
                        <a:rPr lang="en-US" sz="1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switchport</a:t>
                      </a:r>
                    </a:p>
                    <a:p>
                      <a:pPr marL="285750" indent="-285750" algn="l" defTabSz="685777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129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Section </a:t>
            </a:r>
            <a:r>
              <a:rPr lang="en-US" sz="1400" dirty="0" smtClean="0">
                <a:latin typeface="Arial" charset="0"/>
              </a:rPr>
              <a:t>6.2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4851982"/>
              </p:ext>
            </p:extLst>
          </p:nvPr>
        </p:nvGraphicFramePr>
        <p:xfrm>
          <a:off x="144463" y="798513"/>
          <a:ext cx="8853486" cy="3799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51162">
                  <a:extLst>
                    <a:ext uri="{9D8B030D-6E8A-4147-A177-3AD203B41FA5}">
                      <a16:colId xmlns:a16="http://schemas.microsoft.com/office/drawing/2014/main" xmlns="" val="2731093094"/>
                    </a:ext>
                  </a:extLst>
                </a:gridCol>
                <a:gridCol w="2951162">
                  <a:extLst>
                    <a:ext uri="{9D8B030D-6E8A-4147-A177-3AD203B41FA5}">
                      <a16:colId xmlns:a16="http://schemas.microsoft.com/office/drawing/2014/main" xmlns="" val="2353496225"/>
                    </a:ext>
                  </a:extLst>
                </a:gridCol>
                <a:gridCol w="2951162">
                  <a:extLst>
                    <a:ext uri="{9D8B030D-6E8A-4147-A177-3AD203B41FA5}">
                      <a16:colId xmlns:a16="http://schemas.microsoft.com/office/drawing/2014/main" xmlns="" val="281959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Normal Range VLANs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Extended Range VLANs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vlan </a:t>
                      </a:r>
                      <a:r>
                        <a:rPr lang="en-US" sz="1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vlan-id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 </a:t>
                      </a:r>
                      <a:r>
                        <a:rPr lang="en-US" sz="1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vlan-name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switchport mode access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switchport access vlan </a:t>
                      </a:r>
                      <a:r>
                        <a:rPr lang="en-US" sz="1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vlan-id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interface range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switchport access vlan </a:t>
                      </a:r>
                      <a:r>
                        <a:rPr lang="en-US" sz="1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vlan-id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vlan </a:t>
                      </a:r>
                      <a:r>
                        <a:rPr lang="en-US" sz="1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vlan-id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delete flash:vlan.dat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delete vlan.dat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 vlan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 interfaces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 vlan summary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 interfaces vlan </a:t>
                      </a:r>
                      <a:r>
                        <a:rPr lang="en-US" sz="1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vlan_id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switchport mode trunk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switchport trunk allowed vlan </a:t>
                      </a:r>
                      <a:r>
                        <a:rPr lang="en-US" sz="14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vlan_list</a:t>
                      </a:r>
                      <a:endParaRPr lang="en-US" sz="14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switchport trunk native vlan </a:t>
                      </a:r>
                      <a:r>
                        <a:rPr lang="en-US" sz="1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vlan_id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switchport trunk allowed vlan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switchport trunk native vlan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 interfaces switchport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switchport access vlan </a:t>
                      </a:r>
                      <a:r>
                        <a:rPr lang="en-US" sz="1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vlan_id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 interfaces trunk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 interfaces </a:t>
                      </a:r>
                      <a:r>
                        <a:rPr lang="en-US" sz="14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int_id</a:t>
                      </a:r>
                      <a:r>
                        <a:rPr lang="en-US" sz="1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trunk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333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Section </a:t>
            </a:r>
            <a:r>
              <a:rPr lang="en-US" sz="1400" dirty="0" smtClean="0">
                <a:latin typeface="Arial" charset="0"/>
              </a:rPr>
              <a:t>6.3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763943"/>
              </p:ext>
            </p:extLst>
          </p:nvPr>
        </p:nvGraphicFramePr>
        <p:xfrm>
          <a:off x="144461" y="798513"/>
          <a:ext cx="8472890" cy="1361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36445">
                  <a:extLst>
                    <a:ext uri="{9D8B030D-6E8A-4147-A177-3AD203B41FA5}">
                      <a16:colId xmlns:a16="http://schemas.microsoft.com/office/drawing/2014/main" xmlns="" val="2731093094"/>
                    </a:ext>
                  </a:extLst>
                </a:gridCol>
                <a:gridCol w="4236445">
                  <a:extLst>
                    <a:ext uri="{9D8B030D-6E8A-4147-A177-3AD203B41FA5}">
                      <a16:colId xmlns:a16="http://schemas.microsoft.com/office/drawing/2014/main" xmlns="" val="2353496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Legacy Inter-VLAN Routing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Router-on-a-Stick Inter-VLAN Routing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interface </a:t>
                      </a:r>
                      <a:r>
                        <a:rPr lang="en-US" sz="1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interface_id.subinterface_id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encapsulation dot1q </a:t>
                      </a:r>
                      <a:r>
                        <a:rPr lang="en-US" sz="1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vlan_id 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IEEE 802.1Q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0990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350" dirty="0">
                <a:latin typeface="Arial" charset="0"/>
              </a:rPr>
              <a:t>Overview of VLANs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Benefits of VLANs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745" y="803093"/>
            <a:ext cx="5376508" cy="387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596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065" y="798944"/>
            <a:ext cx="4633913" cy="4155319"/>
          </a:xfrm>
        </p:spPr>
        <p:txBody>
          <a:bodyPr/>
          <a:lstStyle/>
          <a:p>
            <a:r>
              <a:rPr lang="en-US" dirty="0" smtClean="0"/>
              <a:t>Common types of VLANs:</a:t>
            </a:r>
          </a:p>
          <a:p>
            <a:pPr lvl="1"/>
            <a:r>
              <a:rPr lang="en-US" b="1" dirty="0"/>
              <a:t>Default VLAN </a:t>
            </a:r>
            <a:r>
              <a:rPr lang="en-US" dirty="0"/>
              <a:t>– </a:t>
            </a:r>
            <a:r>
              <a:rPr lang="en-US" dirty="0" smtClean="0"/>
              <a:t>Also known as VLAN 1. All </a:t>
            </a:r>
            <a:r>
              <a:rPr lang="en-US" dirty="0"/>
              <a:t>switch ports </a:t>
            </a:r>
            <a:r>
              <a:rPr lang="en-US" dirty="0" smtClean="0"/>
              <a:t>are members of VLAN 1 by default.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 dirty="0" smtClean="0"/>
              <a:t>Data </a:t>
            </a:r>
            <a:r>
              <a:rPr lang="en-US" b="1" dirty="0"/>
              <a:t>VLAN </a:t>
            </a:r>
            <a:r>
              <a:rPr lang="en-US" dirty="0"/>
              <a:t>– </a:t>
            </a:r>
            <a:r>
              <a:rPr lang="en-US" dirty="0" smtClean="0"/>
              <a:t>Data VLANs are commonly created for specific groups of users or devices. They carry user </a:t>
            </a:r>
            <a:r>
              <a:rPr lang="en-US" dirty="0"/>
              <a:t>generated </a:t>
            </a:r>
            <a:r>
              <a:rPr lang="en-US" dirty="0" smtClean="0"/>
              <a:t>traffic.</a:t>
            </a:r>
            <a:endParaRPr lang="en-US" dirty="0"/>
          </a:p>
          <a:p>
            <a:pPr lvl="1"/>
            <a:r>
              <a:rPr lang="en-US" b="1" dirty="0" smtClean="0"/>
              <a:t>Native </a:t>
            </a:r>
            <a:r>
              <a:rPr lang="en-US" b="1" dirty="0"/>
              <a:t>VLAN </a:t>
            </a:r>
            <a:r>
              <a:rPr lang="en-US" dirty="0"/>
              <a:t>– </a:t>
            </a:r>
            <a:r>
              <a:rPr lang="en-US" dirty="0" smtClean="0"/>
              <a:t>This is the VLAN that carries all untagged traffic. This is traffic that does not originate from a VLAN port (e.g., STP BPDU traffic exchanged between STP enabled switches). The native VLAN is VLAN 1 by default.</a:t>
            </a:r>
            <a:endParaRPr lang="en-US" dirty="0"/>
          </a:p>
          <a:p>
            <a:pPr lvl="1"/>
            <a:r>
              <a:rPr lang="en-US" b="1" dirty="0"/>
              <a:t>Management VLAN </a:t>
            </a:r>
            <a:r>
              <a:rPr lang="en-US" dirty="0"/>
              <a:t>– </a:t>
            </a:r>
            <a:r>
              <a:rPr lang="en-US" dirty="0" smtClean="0"/>
              <a:t>This is a VLAN that is created to carry network management traffic including SSH, SNMP, Syslog, and more. VLAN 1 is the default VLAN used for network management.</a:t>
            </a:r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350" dirty="0">
                <a:latin typeface="Arial" charset="0"/>
              </a:rPr>
              <a:t>Overview of VLANs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Types of VLANs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978" y="1255854"/>
            <a:ext cx="4163645" cy="20540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73600" y="892433"/>
            <a:ext cx="2839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Default VLAN Assignment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73600" y="3272802"/>
            <a:ext cx="42680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Initially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, all switch ports are members of VLAN 1.</a:t>
            </a:r>
          </a:p>
        </p:txBody>
      </p:sp>
    </p:spTree>
    <p:extLst>
      <p:ext uri="{BB962C8B-B14F-4D97-AF65-F5344CB8AC3E}">
        <p14:creationId xmlns:p14="http://schemas.microsoft.com/office/powerpoint/2010/main" val="30686733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4" y="798945"/>
            <a:ext cx="4910536" cy="1747486"/>
          </a:xfrm>
        </p:spPr>
        <p:txBody>
          <a:bodyPr/>
          <a:lstStyle/>
          <a:p>
            <a:r>
              <a:rPr lang="en-US" dirty="0" smtClean="0"/>
              <a:t>To support </a:t>
            </a:r>
            <a:r>
              <a:rPr lang="en-US" dirty="0"/>
              <a:t>time-sensitive </a:t>
            </a:r>
            <a:r>
              <a:rPr lang="en-US" dirty="0" smtClean="0"/>
              <a:t>voice traffic, Cisco switches support a voice VLAN that requires:</a:t>
            </a:r>
            <a:endParaRPr lang="en-US" dirty="0"/>
          </a:p>
          <a:p>
            <a:pPr lvl="1"/>
            <a:r>
              <a:rPr lang="en-US" dirty="0"/>
              <a:t>Assured bandwidth </a:t>
            </a:r>
          </a:p>
          <a:p>
            <a:pPr lvl="1"/>
            <a:r>
              <a:rPr lang="en-US" dirty="0" smtClean="0"/>
              <a:t>Delay </a:t>
            </a:r>
            <a:r>
              <a:rPr lang="en-US" dirty="0"/>
              <a:t>of less than 150 ms across the network </a:t>
            </a:r>
            <a:r>
              <a:rPr lang="en-US" dirty="0" smtClean="0"/>
              <a:t>to </a:t>
            </a:r>
            <a:r>
              <a:rPr lang="en-US" dirty="0"/>
              <a:t>ensure voice </a:t>
            </a:r>
            <a:r>
              <a:rPr lang="en-US" dirty="0" smtClean="0"/>
              <a:t>quality</a:t>
            </a:r>
            <a:endParaRPr lang="en-US" dirty="0"/>
          </a:p>
          <a:p>
            <a:pPr lvl="1"/>
            <a:r>
              <a:rPr lang="en-US" dirty="0" smtClean="0"/>
              <a:t>Transmission </a:t>
            </a:r>
            <a:r>
              <a:rPr lang="en-US" dirty="0"/>
              <a:t>priority over other types of network </a:t>
            </a:r>
            <a:r>
              <a:rPr lang="en-US" dirty="0" smtClean="0"/>
              <a:t>traffic</a:t>
            </a:r>
          </a:p>
          <a:p>
            <a:pPr lvl="1"/>
            <a:r>
              <a:rPr lang="en-US" dirty="0" smtClean="0"/>
              <a:t>Ability to </a:t>
            </a:r>
            <a:r>
              <a:rPr lang="en-US" dirty="0"/>
              <a:t>be routed around congested areas on the network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350" dirty="0">
                <a:latin typeface="Arial" charset="0"/>
              </a:rPr>
              <a:t>Overview of VLANs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Voice VLANs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036" y="708188"/>
            <a:ext cx="3722254" cy="265689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44064" y="3476088"/>
            <a:ext cx="8707836" cy="108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voice VLAN feature enables access ports to carry user and IP voice traffic.</a:t>
            </a:r>
          </a:p>
          <a:p>
            <a:pPr lvl="1"/>
            <a:r>
              <a:rPr lang="en-US" dirty="0" smtClean="0"/>
              <a:t>In the figure, the S3 F0/18 interface has been configured to tag student traffic on VLAN 20 and voice traffic on VLAN 150.</a:t>
            </a:r>
          </a:p>
        </p:txBody>
      </p:sp>
    </p:spTree>
    <p:extLst>
      <p:ext uri="{BB962C8B-B14F-4D97-AF65-F5344CB8AC3E}">
        <p14:creationId xmlns:p14="http://schemas.microsoft.com/office/powerpoint/2010/main" val="10332411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641" y="974325"/>
            <a:ext cx="3708895" cy="3927875"/>
          </a:xfrm>
        </p:spPr>
        <p:txBody>
          <a:bodyPr/>
          <a:lstStyle/>
          <a:p>
            <a:r>
              <a:rPr lang="en-US" dirty="0" smtClean="0"/>
              <a:t>A VLAN trunk is a point-to-point link that carries more than one VLAN.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sually established between switches to support intra VLAN communication.</a:t>
            </a:r>
          </a:p>
          <a:p>
            <a:pPr lvl="1"/>
            <a:r>
              <a:rPr lang="en-US" dirty="0" smtClean="0"/>
              <a:t>A VLAN trunk or trunk ports are not associated to any VLANs.</a:t>
            </a:r>
          </a:p>
          <a:p>
            <a:endParaRPr lang="en-US" dirty="0" smtClean="0"/>
          </a:p>
          <a:p>
            <a:r>
              <a:rPr lang="en-US" dirty="0" smtClean="0"/>
              <a:t>Cisco IOS supports IEEE 802.1q, a popular VLAN trunk protocol.</a:t>
            </a:r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VLANs in a Multi-Switched Environment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VLAN Trunks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664" y="710043"/>
            <a:ext cx="5019991" cy="30617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69664" y="3797191"/>
            <a:ext cx="49148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The links between switches S1 and S2, and S1 and S3 are configured to transmit traffic coming from VLANs 10, 20, 30, and 99 across the network. </a:t>
            </a:r>
          </a:p>
        </p:txBody>
      </p:sp>
    </p:spTree>
    <p:extLst>
      <p:ext uri="{BB962C8B-B14F-4D97-AF65-F5344CB8AC3E}">
        <p14:creationId xmlns:p14="http://schemas.microsoft.com/office/powerpoint/2010/main" val="22297252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158" y="2425700"/>
            <a:ext cx="4792527" cy="22157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901699"/>
            <a:ext cx="8733235" cy="1524001"/>
          </a:xfrm>
        </p:spPr>
        <p:txBody>
          <a:bodyPr/>
          <a:lstStyle/>
          <a:p>
            <a:r>
              <a:rPr lang="en-US" dirty="0" smtClean="0"/>
              <a:t>If a switch port receives a broadcast frame, it forwards it out all ports except the originating port. </a:t>
            </a:r>
          </a:p>
          <a:p>
            <a:pPr lvl="1"/>
            <a:r>
              <a:rPr lang="en-US" dirty="0" smtClean="0"/>
              <a:t>Eventually the entire network receives the broadcast because the network is one broadcast domain.</a:t>
            </a:r>
          </a:p>
          <a:p>
            <a:r>
              <a:rPr lang="en-US" dirty="0" smtClean="0"/>
              <a:t>VLANs can be used to limit the reach of broadcast frames because each VLAN is a broadcast domain.</a:t>
            </a:r>
            <a:endParaRPr lang="en-US" dirty="0"/>
          </a:p>
          <a:p>
            <a:pPr lvl="1"/>
            <a:r>
              <a:rPr lang="en-US" dirty="0"/>
              <a:t>VLANs help control the reach of broadcast frames and their impact in the network.</a:t>
            </a:r>
          </a:p>
          <a:p>
            <a:pPr lvl="1"/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VLANs in a Multi-Switched Environment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Controlling Broadcast Domains with VLANs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44065" y="2639028"/>
            <a:ext cx="4364274" cy="200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the figure, PC1 on VLAN 10 sends a broadcast frame.</a:t>
            </a:r>
          </a:p>
          <a:p>
            <a:pPr lvl="1"/>
            <a:r>
              <a:rPr lang="en-US" dirty="0" smtClean="0"/>
              <a:t>Trunk links between S2 - S1 and S1 - S3 propagate the broadcast to other devices in VLAN 10.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Only </a:t>
            </a:r>
            <a:r>
              <a:rPr lang="en-US" dirty="0"/>
              <a:t>devices in </a:t>
            </a:r>
            <a:r>
              <a:rPr lang="en-US" dirty="0" smtClean="0"/>
              <a:t>the same VLAN </a:t>
            </a:r>
            <a:r>
              <a:rPr lang="en-US" dirty="0"/>
              <a:t>receive the </a:t>
            </a:r>
            <a:r>
              <a:rPr lang="en-US" dirty="0" smtClean="0"/>
              <a:t>broadcast therefore, PC4 would receive the  broadcast.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40758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8899</TotalTime>
  <Words>2879</Words>
  <Application>Microsoft Office PowerPoint</Application>
  <PresentationFormat>On-screen Show (16:9)</PresentationFormat>
  <Paragraphs>445</Paragraphs>
  <Slides>47</Slides>
  <Notes>46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Default Theme</vt:lpstr>
      <vt:lpstr>Chapter 6: VLANs</vt:lpstr>
      <vt:lpstr>Chapter 6 - Sections &amp; Objectives</vt:lpstr>
      <vt:lpstr>6.1 VLAN Segmentation</vt:lpstr>
      <vt:lpstr>Overview of VLANs VLAN Definitions</vt:lpstr>
      <vt:lpstr>Overview of VLANs Benefits of VLANs</vt:lpstr>
      <vt:lpstr>Overview of VLANs Types of VLANs</vt:lpstr>
      <vt:lpstr>Overview of VLANs Voice VLANs</vt:lpstr>
      <vt:lpstr>VLANs in a Multi-Switched Environment VLAN Trunks</vt:lpstr>
      <vt:lpstr>VLANs in a Multi-Switched Environment Controlling Broadcast Domains with VLANs</vt:lpstr>
      <vt:lpstr>VLANs in a Multi-Switched Environment Tagging Ethernet Frames for VLAN Identification</vt:lpstr>
      <vt:lpstr>VLANs in a Multi-Switched Environment Native VLANs and 802.1Q Tagging</vt:lpstr>
      <vt:lpstr>VLANs in a Multi-Switched Environment Voice VLAN Tagging</vt:lpstr>
      <vt:lpstr>6.2 VLAN Implementation</vt:lpstr>
      <vt:lpstr>VLAN Assignment VLAN Ranges on Catalyst Switches</vt:lpstr>
      <vt:lpstr>VLAN Assignment Creating a VLAN</vt:lpstr>
      <vt:lpstr>VLAN Assignment Assigning Ports to VLANs</vt:lpstr>
      <vt:lpstr>VLAN Assignment Changing VLAN Port Membership</vt:lpstr>
      <vt:lpstr>VLAN Assignment Deleting VLANs</vt:lpstr>
      <vt:lpstr>VLAN Assignment Verifying VLAN Information</vt:lpstr>
      <vt:lpstr>VLAN Trunks Configuring IEEE 802.1q Trunk Links</vt:lpstr>
      <vt:lpstr>VLAN Trunks Resetting the Trunk to Default State</vt:lpstr>
      <vt:lpstr>VLAN Trunks Verifying Trunk Configuration</vt:lpstr>
      <vt:lpstr>Troubleshoot VLANs and Trunks IP Addressing Issues with VLANs</vt:lpstr>
      <vt:lpstr>Troubleshoot VLANs and Trunks Missing VLANs</vt:lpstr>
      <vt:lpstr>Troubleshoot VLANs and Trunks Introduction to Troubleshooting Trunks</vt:lpstr>
      <vt:lpstr>Troubleshoot VLANs and Trunks Common Problems with Trunks</vt:lpstr>
      <vt:lpstr>Troubleshoot VLANs and Trunks Incorrect Port Mode</vt:lpstr>
      <vt:lpstr>Troubleshoot VLANs and Trunks Incorrect VLAN List</vt:lpstr>
      <vt:lpstr>6.3 Inter-VLAN Routing Using Routers</vt:lpstr>
      <vt:lpstr>Inter-VLAN Routing Operation What is Inter-VLAN Routing?</vt:lpstr>
      <vt:lpstr>Inter-VLAN Routing Operation Legacy Inter-VLAN Routing</vt:lpstr>
      <vt:lpstr>Inter-VLAN Routing Operation Router-on-a-Stick Inter-VLAN Routing</vt:lpstr>
      <vt:lpstr>Configure Legacy Inter-VLAN Routing Configure Legacy Inter-VLAN Routing: Preparation</vt:lpstr>
      <vt:lpstr>Configure Legacy Inter-VLAN Routing Configure Legacy Inter-VLAN Routing: Switch Configuration</vt:lpstr>
      <vt:lpstr>Configure Legacy Inter-VLAN Routing Configure Legacy Inter-VLAN Routing: Router Interface Configuration</vt:lpstr>
      <vt:lpstr>Configure Router-on-a-Stick Inter-VLAN Routing Configure Router-on-a Stick: Preparation</vt:lpstr>
      <vt:lpstr>Configure Router-on-a-Stick Inter-VLAN Routing Configure Router-on-a Stick: Switch Configuration</vt:lpstr>
      <vt:lpstr>Configure Router-on-a-Stick Inter-VLAN Routing Configure Router-on-a Stick: Router Subinterface Configuration</vt:lpstr>
      <vt:lpstr>Configure Router-on-a-Stick Inter-VLAN Routing Configure Router-on-a Stick: Verifying Subinterfaces</vt:lpstr>
      <vt:lpstr>Configure Router-on-a-Stick Inter-VLAN Routing Configure Router-on-a Stick: Verifying Routing</vt:lpstr>
      <vt:lpstr>6.4 Chapter Summary</vt:lpstr>
      <vt:lpstr>Conclusion Packet Tracer - Skills Integration Challenge </vt:lpstr>
      <vt:lpstr>Conclusion Chapter 6: VLANs</vt:lpstr>
      <vt:lpstr>Section 6.1 New Terms and Commands</vt:lpstr>
      <vt:lpstr>Section 6.2 New Terms and Commands</vt:lpstr>
      <vt:lpstr>Section 6.3 New Terms and Commands</vt:lpstr>
      <vt:lpstr>PowerPoint Presentation</vt:lpstr>
    </vt:vector>
  </TitlesOfParts>
  <Company>Cisco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Tanka</cp:lastModifiedBy>
  <cp:revision>370</cp:revision>
  <dcterms:created xsi:type="dcterms:W3CDTF">2016-08-22T22:27:36Z</dcterms:created>
  <dcterms:modified xsi:type="dcterms:W3CDTF">2018-07-05T16:45:47Z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</Properties>
</file>