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0"/>
  </p:notesMasterIdLst>
  <p:sldIdLst>
    <p:sldId id="758" r:id="rId2"/>
    <p:sldId id="760" r:id="rId3"/>
    <p:sldId id="759" r:id="rId4"/>
    <p:sldId id="628" r:id="rId5"/>
    <p:sldId id="835" r:id="rId6"/>
    <p:sldId id="833" r:id="rId7"/>
    <p:sldId id="834" r:id="rId8"/>
    <p:sldId id="836" r:id="rId9"/>
    <p:sldId id="837" r:id="rId10"/>
    <p:sldId id="838" r:id="rId11"/>
    <p:sldId id="841" r:id="rId12"/>
    <p:sldId id="842" r:id="rId13"/>
    <p:sldId id="844" r:id="rId14"/>
    <p:sldId id="845" r:id="rId15"/>
    <p:sldId id="846" r:id="rId16"/>
    <p:sldId id="762" r:id="rId17"/>
    <p:sldId id="645" r:id="rId18"/>
    <p:sldId id="848" r:id="rId19"/>
    <p:sldId id="849" r:id="rId20"/>
    <p:sldId id="850" r:id="rId21"/>
    <p:sldId id="851" r:id="rId22"/>
    <p:sldId id="852" r:id="rId23"/>
    <p:sldId id="853" r:id="rId24"/>
    <p:sldId id="854" r:id="rId25"/>
    <p:sldId id="855" r:id="rId26"/>
    <p:sldId id="856" r:id="rId27"/>
    <p:sldId id="857" r:id="rId28"/>
    <p:sldId id="858" r:id="rId29"/>
    <p:sldId id="859" r:id="rId30"/>
    <p:sldId id="860" r:id="rId31"/>
    <p:sldId id="862" r:id="rId32"/>
    <p:sldId id="863" r:id="rId33"/>
    <p:sldId id="864" r:id="rId34"/>
    <p:sldId id="761" r:id="rId35"/>
    <p:sldId id="866" r:id="rId36"/>
    <p:sldId id="765" r:id="rId37"/>
    <p:sldId id="766" r:id="rId38"/>
    <p:sldId id="291" r:id="rId3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xmlns="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xmlns="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0" autoAdjust="0"/>
    <p:restoredTop sz="81065" autoAdjust="0"/>
  </p:normalViewPr>
  <p:slideViewPr>
    <p:cSldViewPr snapToGrid="0" showGuides="1">
      <p:cViewPr varScale="1">
        <p:scale>
          <a:sx n="125" d="100"/>
          <a:sy n="125" d="100"/>
        </p:scale>
        <p:origin x="-1596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8: DHCP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8.1.2.3</a:t>
            </a:r>
            <a:r>
              <a:rPr lang="en-US" baseline="0" dirty="0">
                <a:latin typeface="Arial" charset="0"/>
              </a:rPr>
              <a:t> – DHCPv4 Relay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 – Configure DHCPv4 Client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8.1.3.1</a:t>
            </a:r>
            <a:r>
              <a:rPr lang="en-US" baseline="0" dirty="0">
                <a:latin typeface="Arial" charset="0"/>
              </a:rPr>
              <a:t> – Configuring a Router as DHCPv4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5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 – Configure DHCPv4 Client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8.1.3.2</a:t>
            </a:r>
            <a:r>
              <a:rPr lang="en-US" baseline="0" dirty="0">
                <a:latin typeface="Arial" charset="0"/>
              </a:rPr>
              <a:t> – Configuring a Wireless Router as a DHCPv4 Client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38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 – Troubleshoot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8.1.4.1</a:t>
            </a:r>
            <a:r>
              <a:rPr lang="en-US" baseline="0" dirty="0">
                <a:latin typeface="Arial" charset="0"/>
              </a:rPr>
              <a:t> – Troubleshooting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6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 – Troubleshoot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8.1.4.2</a:t>
            </a:r>
            <a:r>
              <a:rPr lang="en-US" baseline="0" dirty="0">
                <a:latin typeface="Arial" charset="0"/>
              </a:rPr>
              <a:t> – Verify Router DHCPv4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9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 – Troubleshoot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8.1.4.3</a:t>
            </a:r>
            <a:r>
              <a:rPr lang="en-US" baseline="0" dirty="0">
                <a:latin typeface="Arial" charset="0"/>
              </a:rPr>
              <a:t> – Debugging DHCPv4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1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8 - DHCP</a:t>
            </a:r>
          </a:p>
          <a:p>
            <a:pPr>
              <a:buFontTx/>
              <a:buNone/>
            </a:pPr>
            <a:r>
              <a:rPr lang="en-US" sz="1200" b="0" dirty="0"/>
              <a:t>8.2 </a:t>
            </a:r>
            <a:r>
              <a:rPr lang="en-US" sz="1200" b="0"/>
              <a:t>– DHCPv6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8.2.1.1 – Stateless Address Autoconfiguration (SLAAC)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8.2.1.2 – SLAAC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7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8.2.1.3 – SLAAC and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2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8: DHCP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8.2.1.4 – SLAAC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76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8.2.1.5 – Stateless DHCPv6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41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8.2.1.6 – Stateful DHCPv6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69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8.2.1.7 – DHCPv6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8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8.2.2– Stateless DHCPv6</a:t>
            </a:r>
          </a:p>
          <a:p>
            <a:r>
              <a:rPr lang="en-US" dirty="0"/>
              <a:t>8.2.2.1 – Configuring a Router as a Stateless DHCPv6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82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8.2.2– Stateless DHCPv6</a:t>
            </a:r>
          </a:p>
          <a:p>
            <a:r>
              <a:rPr lang="en-US" dirty="0"/>
              <a:t>8.2.2.2 – Configuring a Router as a Stateless DHCPv6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04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8.2.2– Stateless DHCPv6</a:t>
            </a:r>
          </a:p>
          <a:p>
            <a:r>
              <a:rPr lang="en-US" dirty="0"/>
              <a:t>8.2.2.3 – Verifying Stateless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2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8.2.3.1 – Configuring a Router as a Stateful DHCPv6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1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8.2.3.2 – Configuring a Router as a Stateful DHCPv6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0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8.2.3.3 – Verifying Stateful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8 - DHCP</a:t>
            </a:r>
          </a:p>
          <a:p>
            <a:pPr>
              <a:buFontTx/>
              <a:buNone/>
            </a:pPr>
            <a:r>
              <a:rPr lang="en-US" sz="1200" b="0" dirty="0"/>
              <a:t>8.1 – DHCPv4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8.2.3.4 – Configuring a Router as a DHCPv6 Relay Agent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93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8.2.4– Troubleshoot DHCPv6</a:t>
            </a:r>
          </a:p>
          <a:p>
            <a:r>
              <a:rPr lang="en-US" dirty="0"/>
              <a:t>8.2.4.1 – Troubleshooting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3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8.2.4– Troubleshoot DHCPv6</a:t>
            </a:r>
          </a:p>
          <a:p>
            <a:r>
              <a:rPr lang="en-US" dirty="0"/>
              <a:t>8.2.4.2 – Verify Router DHCPv6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36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8.2.4– Troubleshoot DHCPv6</a:t>
            </a:r>
          </a:p>
          <a:p>
            <a:r>
              <a:rPr lang="en-US" dirty="0"/>
              <a:t>8.2.4.3 – Debugging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70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8 - DHCP</a:t>
            </a:r>
          </a:p>
          <a:p>
            <a:r>
              <a:rPr lang="en-US" dirty="0"/>
              <a:t>8.3 – Chapter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6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8.3 – Summary</a:t>
            </a:r>
          </a:p>
          <a:p>
            <a:r>
              <a:rPr lang="en-US" dirty="0"/>
              <a:t>8.3.1 – Conclusion 	</a:t>
            </a:r>
          </a:p>
          <a:p>
            <a:r>
              <a:rPr lang="en-US" dirty="0"/>
              <a:t>8.3.1.1 – </a:t>
            </a:r>
            <a:r>
              <a:rPr lang="sv-SE" dirty="0"/>
              <a:t>Packet Tracer - Skills Integration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54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36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8.3 – Summary</a:t>
            </a:r>
          </a:p>
          <a:p>
            <a:r>
              <a:rPr lang="en-US" dirty="0"/>
              <a:t>8.3.1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8.3.1.3 – </a:t>
            </a:r>
            <a:r>
              <a:rPr lang="en-US" dirty="0"/>
              <a:t>Chapter 8: DHCP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37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8.1.1.1</a:t>
            </a:r>
            <a:r>
              <a:rPr lang="en-US" baseline="0" dirty="0">
                <a:latin typeface="Arial" charset="0"/>
              </a:rPr>
              <a:t> – Introducing DHCPv4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8.1.1.2</a:t>
            </a:r>
            <a:r>
              <a:rPr lang="en-US" baseline="0" dirty="0">
                <a:latin typeface="Arial" charset="0"/>
              </a:rPr>
              <a:t> – DHCPv4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8.1.1.3</a:t>
            </a:r>
            <a:r>
              <a:rPr lang="en-US" baseline="0" dirty="0">
                <a:latin typeface="Arial" charset="0"/>
              </a:rPr>
              <a:t> – DHCPv4 Message Format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8.1.1.4</a:t>
            </a:r>
            <a:r>
              <a:rPr lang="en-US" baseline="0" dirty="0">
                <a:latin typeface="Arial" charset="0"/>
              </a:rPr>
              <a:t> – DHCPv4 Discover and Offer Messages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0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8.1.2.1</a:t>
            </a:r>
            <a:r>
              <a:rPr lang="en-US" baseline="0" dirty="0">
                <a:latin typeface="Arial" charset="0"/>
              </a:rPr>
              <a:t> – Configuring a Basic DHCPv4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1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8.1.2.2</a:t>
            </a:r>
            <a:r>
              <a:rPr lang="en-US" baseline="0" dirty="0">
                <a:latin typeface="Arial" charset="0"/>
              </a:rPr>
              <a:t> – Verifying DHCPv4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0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8: DHCP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246781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1613" y="3481567"/>
            <a:ext cx="8740773" cy="3144166"/>
          </a:xfrm>
        </p:spPr>
        <p:txBody>
          <a:bodyPr/>
          <a:lstStyle/>
          <a:p>
            <a:r>
              <a:rPr lang="en-US" altLang="ja-JP" dirty="0"/>
              <a:t>DHCPDISCOVER messages are sent as broadcast messages.</a:t>
            </a:r>
          </a:p>
          <a:p>
            <a:r>
              <a:rPr lang="en-US" altLang="ja-JP" dirty="0"/>
              <a:t>Routers do not forward broadcasts.</a:t>
            </a:r>
          </a:p>
          <a:p>
            <a:r>
              <a:rPr lang="en-US" altLang="ja-JP" dirty="0"/>
              <a:t>A Cisco IOS helper address is configured so that the router acts as a relay agent forwarding the message to the DHCPv4 server.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Relay</a:t>
            </a:r>
          </a:p>
        </p:txBody>
      </p:sp>
      <p:pic>
        <p:nvPicPr>
          <p:cNvPr id="5" name="Picture 4" descr="Routing and Switching Essentials - Mozilla Firefox">
            <a:extLst>
              <a:ext uri="{FF2B5EF4-FFF2-40B4-BE49-F238E27FC236}">
                <a16:creationId xmlns:a16="http://schemas.microsoft.com/office/drawing/2014/main" xmlns="" id="{48BD87C2-6D85-400B-9D02-AFDB4E972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091" y="750045"/>
            <a:ext cx="4080756" cy="2670627"/>
          </a:xfrm>
          <a:prstGeom prst="rect">
            <a:avLst/>
          </a:prstGeom>
        </p:spPr>
      </p:pic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xmlns="" id="{FFD435E6-AA45-44F4-AB54-A1CF24160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5669" y="967283"/>
            <a:ext cx="3765569" cy="20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330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8487" y="860613"/>
            <a:ext cx="3358190" cy="3814074"/>
          </a:xfrm>
        </p:spPr>
        <p:txBody>
          <a:bodyPr/>
          <a:lstStyle/>
          <a:p>
            <a:r>
              <a:rPr lang="en-US" altLang="ja-JP" dirty="0"/>
              <a:t>Small office/home office (SOHO) and branch sites often have to be configured as DHCPv4 </a:t>
            </a:r>
            <a:r>
              <a:rPr lang="en-US" altLang="ja-JP" dirty="0" smtClean="0"/>
              <a:t>clients.</a:t>
            </a:r>
            <a:endParaRPr lang="en-US" altLang="ja-JP" dirty="0"/>
          </a:p>
          <a:p>
            <a:r>
              <a:rPr lang="en-US" altLang="ja-JP" dirty="0"/>
              <a:t>Use the </a:t>
            </a:r>
            <a:r>
              <a:rPr lang="en-US" altLang="ja-JP" b="1" dirty="0"/>
              <a:t>ip address dhcp interface </a:t>
            </a:r>
            <a:r>
              <a:rPr lang="en-US" altLang="ja-JP" dirty="0"/>
              <a:t>configuration mode </a:t>
            </a:r>
            <a:r>
              <a:rPr lang="en-US" altLang="ja-JP" dirty="0" smtClean="0"/>
              <a:t>command.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DHCPv4 Client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a Router as DHCPv4 Client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A6C172CA-621F-4794-A076-7A24E4E7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760" y="982857"/>
            <a:ext cx="4985765" cy="28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624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898279" y="953516"/>
            <a:ext cx="3167484" cy="3814074"/>
          </a:xfrm>
        </p:spPr>
        <p:txBody>
          <a:bodyPr/>
          <a:lstStyle/>
          <a:p>
            <a:r>
              <a:rPr lang="en-US" altLang="ja-JP" sz="1600" dirty="0"/>
              <a:t>Wireless routers are set to receive IPv4 addressing information automatically from the ISP. </a:t>
            </a:r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DHCPv4 Client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a Wireless Router as a DHCPv4 Client 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C112E627-9640-4A21-AEC3-25F1F6424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22" y="953516"/>
            <a:ext cx="5557994" cy="28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254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Troubleshooting Tasks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C4F00B41-54AB-4C49-9AF3-A035D953B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72" y="1012570"/>
            <a:ext cx="8726440" cy="1686621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5AEBEF35-0355-4498-836F-AFE3B20B8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764" y="2963243"/>
            <a:ext cx="5543221" cy="12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2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898279" y="953516"/>
            <a:ext cx="3167484" cy="3814074"/>
          </a:xfrm>
        </p:spPr>
        <p:txBody>
          <a:bodyPr/>
          <a:lstStyle/>
          <a:p>
            <a:r>
              <a:rPr lang="en-US" altLang="ja-JP" sz="1600" dirty="0"/>
              <a:t>Verify DHCPv4 Relay -  use </a:t>
            </a:r>
            <a:r>
              <a:rPr lang="en-US" altLang="ja-JP" sz="1600" b="1" dirty="0"/>
              <a:t>show running-config</a:t>
            </a:r>
            <a:r>
              <a:rPr lang="en-US" altLang="ja-JP" sz="1600" dirty="0"/>
              <a:t> command to verify that the ip helper address is configured.</a:t>
            </a:r>
          </a:p>
          <a:p>
            <a:r>
              <a:rPr lang="en-US" altLang="ja-JP" sz="1600" dirty="0" smtClean="0"/>
              <a:t>Verify </a:t>
            </a:r>
            <a:r>
              <a:rPr lang="en-US" altLang="ja-JP" sz="1600" dirty="0"/>
              <a:t>DHCPv4 configuration -  use the </a:t>
            </a:r>
            <a:r>
              <a:rPr lang="en-US" altLang="ja-JP" sz="1600" b="1" dirty="0"/>
              <a:t>show running-config | include no service dhcp</a:t>
            </a:r>
            <a:r>
              <a:rPr lang="en-US" altLang="ja-JP" sz="1600" dirty="0"/>
              <a:t> command to verify dhcp is enabled </a:t>
            </a:r>
            <a:r>
              <a:rPr lang="en-US" altLang="ja-JP" sz="1600" dirty="0" smtClean="0"/>
              <a:t>because </a:t>
            </a:r>
            <a:r>
              <a:rPr lang="en-US" altLang="ja-JP" sz="1600" dirty="0"/>
              <a:t>there is no match for the </a:t>
            </a:r>
            <a:r>
              <a:rPr lang="en-US" altLang="ja-JP" sz="1600" b="1" dirty="0"/>
              <a:t>no service </a:t>
            </a:r>
            <a:r>
              <a:rPr lang="en-US" altLang="ja-JP" sz="1600" b="1" dirty="0" smtClean="0"/>
              <a:t>dhcp</a:t>
            </a:r>
            <a:r>
              <a:rPr lang="en-US" altLang="ja-JP" sz="1600" dirty="0" smtClean="0"/>
              <a:t>.</a:t>
            </a:r>
            <a:endParaRPr lang="en-US" altLang="ja-JP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Router DHCPv4 Configuration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4664D01D-D7F2-4635-BFC2-909320B32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35" y="992638"/>
            <a:ext cx="5590076" cy="1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390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7388" y="865499"/>
            <a:ext cx="3416864" cy="3814074"/>
          </a:xfrm>
        </p:spPr>
        <p:txBody>
          <a:bodyPr/>
          <a:lstStyle/>
          <a:p>
            <a:r>
              <a:rPr lang="en-US" altLang="ja-JP" sz="1600" dirty="0"/>
              <a:t>The extended ACL is used with the </a:t>
            </a:r>
            <a:r>
              <a:rPr lang="en-US" altLang="ja-JP" sz="1600" b="1" dirty="0"/>
              <a:t>debug ip packet </a:t>
            </a:r>
            <a:r>
              <a:rPr lang="en-US" altLang="ja-JP" sz="1600" dirty="0"/>
              <a:t>command to display only DHCPv4 messages.</a:t>
            </a:r>
          </a:p>
          <a:p>
            <a:r>
              <a:rPr lang="en-US" altLang="ja-JP" dirty="0"/>
              <a:t>Another troubleshooting </a:t>
            </a:r>
            <a:r>
              <a:rPr lang="en-US" altLang="ja-JP" dirty="0" smtClean="0"/>
              <a:t>command is the</a:t>
            </a:r>
            <a:r>
              <a:rPr lang="en-US" altLang="ja-JP" b="1" dirty="0" smtClean="0"/>
              <a:t> </a:t>
            </a:r>
            <a:r>
              <a:rPr lang="en-US" altLang="ja-JP" b="1" dirty="0"/>
              <a:t>debug ip dhcp server </a:t>
            </a:r>
            <a:r>
              <a:rPr lang="en-US" altLang="ja-JP" b="1" dirty="0" smtClean="0"/>
              <a:t>events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Debugging DHCPv4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374E8555-E905-4F61-972F-5768A3761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2120" y="865499"/>
            <a:ext cx="4658172" cy="35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279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8.2 DHCPv6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Stateless Address Autoconfiguration (SLAAC)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44595" y="980105"/>
            <a:ext cx="3559803" cy="3694819"/>
          </a:xfrm>
        </p:spPr>
        <p:txBody>
          <a:bodyPr/>
          <a:lstStyle/>
          <a:p>
            <a:r>
              <a:rPr lang="en-US" altLang="en-US" dirty="0"/>
              <a:t>Two methods to dynamically assign IPv6 global unicast addresses:</a:t>
            </a:r>
          </a:p>
          <a:p>
            <a:pPr lvl="1"/>
            <a:r>
              <a:rPr lang="en-CA" altLang="en-US" dirty="0"/>
              <a:t>Stateless Address Autoconfiguration (SLAAC).</a:t>
            </a:r>
          </a:p>
          <a:p>
            <a:pPr lvl="1"/>
            <a:r>
              <a:rPr lang="en-CA" altLang="en-US" dirty="0"/>
              <a:t>Dynamic Host Configuration Protocol for IPv6 (Stateful DHCPv6).</a:t>
            </a:r>
          </a:p>
          <a:p>
            <a:r>
              <a:rPr lang="en-US" altLang="en-US" dirty="0"/>
              <a:t>SLAAC uses ICMPv6 Router Solicitation and Router Advertisement messages to provide addressing and other configuration information.</a:t>
            </a:r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C5E5B72B-0316-4531-8922-C2B1AC746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0" y="980105"/>
            <a:ext cx="5305483" cy="31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SLAAC Operation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6696" y="798944"/>
            <a:ext cx="4073236" cy="3841514"/>
          </a:xfrm>
        </p:spPr>
        <p:txBody>
          <a:bodyPr/>
          <a:lstStyle/>
          <a:p>
            <a:r>
              <a:rPr lang="en-US" altLang="en-US" sz="1400" dirty="0"/>
              <a:t>The router must have IPv6 routing enabled– </a:t>
            </a:r>
            <a:r>
              <a:rPr lang="en-US" altLang="en-US" sz="1400" b="1" dirty="0"/>
              <a:t>ipv6 unicast-routing</a:t>
            </a:r>
          </a:p>
          <a:p>
            <a:r>
              <a:rPr lang="en-US" altLang="en-US" sz="1400" dirty="0"/>
              <a:t>PC1 sends an RS message to the all-routers multicast address that it needs an RA.</a:t>
            </a:r>
          </a:p>
          <a:p>
            <a:r>
              <a:rPr lang="en-US" altLang="en-US" sz="1400" dirty="0"/>
              <a:t>R1 responds with an RA message that has the prefix and prefix length of the network.</a:t>
            </a:r>
          </a:p>
          <a:p>
            <a:r>
              <a:rPr lang="en-US" altLang="en-US" sz="1400" dirty="0"/>
              <a:t>PC1 uses this information to create its IPv6 global unicast address. It creates its interface id using EUI-64 or randomly </a:t>
            </a:r>
            <a:r>
              <a:rPr lang="en-US" altLang="en-US" sz="1400" dirty="0" smtClean="0"/>
              <a:t>generates it.</a:t>
            </a:r>
            <a:endParaRPr lang="en-US" altLang="en-US" sz="1400" dirty="0"/>
          </a:p>
          <a:p>
            <a:r>
              <a:rPr lang="en-US" altLang="en-US" sz="1400" dirty="0"/>
              <a:t>PC1 must verify that the address is unique by sending an ICMPv6 Neighbor Solicitation message.</a:t>
            </a:r>
            <a:endParaRPr lang="en-CA" altLang="en-US" sz="14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8AB9BEAE-CC3A-4369-8BCA-ED326ECC1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499" y="904620"/>
            <a:ext cx="4713807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825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SLAAC and DHCPv6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909400" y="739010"/>
            <a:ext cx="4073236" cy="3841514"/>
          </a:xfrm>
        </p:spPr>
        <p:txBody>
          <a:bodyPr/>
          <a:lstStyle/>
          <a:p>
            <a:r>
              <a:rPr lang="en-US" altLang="en-US" sz="1600" dirty="0"/>
              <a:t>Different combinations of the Managed Address Configuration flag (M flag) and the Other Configuration flag (O flag) in the RA determine how the IPv6 address is assigned:</a:t>
            </a:r>
          </a:p>
          <a:p>
            <a:pPr lvl="1"/>
            <a:r>
              <a:rPr lang="en-US" altLang="en-US" dirty="0"/>
              <a:t>SLAAC (Router Advertisement only)</a:t>
            </a:r>
          </a:p>
          <a:p>
            <a:pPr lvl="1"/>
            <a:r>
              <a:rPr lang="en-US" altLang="en-US" dirty="0"/>
              <a:t>Stateless DHCPv6 (Router Advertisement and DHCPv6)</a:t>
            </a:r>
          </a:p>
          <a:p>
            <a:pPr lvl="1"/>
            <a:r>
              <a:rPr lang="en-US" altLang="en-US" dirty="0"/>
              <a:t>Stateful DHCPv6 (DHCPv6 only)</a:t>
            </a:r>
          </a:p>
          <a:p>
            <a:endParaRPr lang="en-US" altLang="en-US" sz="1400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2FBEC580-E588-4B63-8DD7-E5FBF35FD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8" y="833173"/>
            <a:ext cx="4768599" cy="32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71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1588"/>
            <a:ext cx="8853286" cy="4155319"/>
          </a:xfrm>
        </p:spPr>
        <p:txBody>
          <a:bodyPr/>
          <a:lstStyle/>
          <a:p>
            <a:r>
              <a:rPr lang="en-CA" sz="1600" dirty="0"/>
              <a:t>8.1 DHCPv4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Implement DHCPv4 to operate across multiple LANs in a small to medium-sized business network.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DHCPv4 operates in a small- to medium-sized business network.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 router as a DHCPv4 server.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 router as a DHCPv4 client.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a DHCP configuration for IPv4 in a switched network.</a:t>
            </a:r>
          </a:p>
          <a:p>
            <a:pPr marL="351631" indent="-285750"/>
            <a:r>
              <a:rPr lang="en-CA" sz="1600" dirty="0"/>
              <a:t>8.2 DHCPv6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Implement DHCPv6 to operate across multiple LANs in a small to medium-sized business network.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operation of DHCPv6.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stateless DHCPv6 for a small to medium-sized business.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</a:t>
            </a:r>
            <a:r>
              <a:rPr lang="en-US" dirty="0" err="1"/>
              <a:t>stateful</a:t>
            </a:r>
            <a:r>
              <a:rPr lang="en-US" dirty="0"/>
              <a:t> DHCPv6 for a small to medium-sized business.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a DHCP configuration for IPv6 in a switched network.</a:t>
            </a: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8 -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SLAAC Option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1586" y="795954"/>
            <a:ext cx="8767481" cy="998617"/>
          </a:xfrm>
        </p:spPr>
        <p:txBody>
          <a:bodyPr/>
          <a:lstStyle/>
          <a:p>
            <a:r>
              <a:rPr lang="en-US" altLang="en-US" sz="1600" dirty="0"/>
              <a:t>SLAAC is the default on Cisco routers. Both the M flag and the O flag are set to 0 in the RA.</a:t>
            </a:r>
          </a:p>
          <a:p>
            <a:r>
              <a:rPr lang="en-US" altLang="en-US" sz="1600" dirty="0"/>
              <a:t>This option instructs the client to use the information in the RA message only.</a:t>
            </a:r>
          </a:p>
          <a:p>
            <a:endParaRPr lang="en-US" altLang="en-US" sz="16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5A770D4E-5A81-4B8E-BDAE-40480336D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569" y="1691884"/>
            <a:ext cx="6669741" cy="28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170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Stateless DHCPv6 Option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3530464" cy="3768166"/>
          </a:xfrm>
        </p:spPr>
        <p:txBody>
          <a:bodyPr/>
          <a:lstStyle/>
          <a:p>
            <a:r>
              <a:rPr lang="en-US" altLang="en-US" sz="1600" dirty="0"/>
              <a:t>DHCPv6 is defined in RFC </a:t>
            </a:r>
            <a:r>
              <a:rPr lang="en-US" altLang="en-US" sz="1600" dirty="0" smtClean="0"/>
              <a:t>3315.</a:t>
            </a:r>
            <a:endParaRPr lang="en-US" altLang="en-US" sz="1600" dirty="0"/>
          </a:p>
          <a:p>
            <a:r>
              <a:rPr lang="en-US" altLang="en-US" sz="1600" dirty="0"/>
              <a:t>Stateless DHCPv6 option - client uses the RA message for addressing, additional parameters are obtained from DHCPv6 server.</a:t>
            </a:r>
          </a:p>
          <a:p>
            <a:r>
              <a:rPr lang="en-US" altLang="en-US" sz="1600" dirty="0"/>
              <a:t>O flag is set to 1 and the M flag is left at the default setting of 0. Use command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nd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other-config-flag</a:t>
            </a:r>
            <a:r>
              <a:rPr lang="en-US" altLang="en-US" sz="1600" dirty="0" smtClean="0"/>
              <a:t>.</a:t>
            </a:r>
            <a:endParaRPr lang="en-US" altLang="en-US" sz="1600" b="1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15AEB51E-8480-44F1-B89E-2A7A091F1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742" y="867402"/>
            <a:ext cx="5129441" cy="26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039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Stateful DHCPv6 Option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7357" y="833174"/>
            <a:ext cx="3256634" cy="3753497"/>
          </a:xfrm>
        </p:spPr>
        <p:txBody>
          <a:bodyPr/>
          <a:lstStyle/>
          <a:p>
            <a:r>
              <a:rPr lang="en-US" altLang="en-US" sz="1600" dirty="0"/>
              <a:t>RA message informs the client not to use the information in the RA message.</a:t>
            </a:r>
          </a:p>
          <a:p>
            <a:r>
              <a:rPr lang="en-US" altLang="en-US" sz="1600" dirty="0"/>
              <a:t>All addressing and </a:t>
            </a:r>
            <a:r>
              <a:rPr lang="en-US" altLang="en-US" sz="1600" dirty="0" smtClean="0"/>
              <a:t>configuration </a:t>
            </a:r>
            <a:r>
              <a:rPr lang="en-US" altLang="en-US" sz="1600" dirty="0"/>
              <a:t>information must be obtained from a stateful DHCPv6 server.</a:t>
            </a:r>
          </a:p>
          <a:p>
            <a:r>
              <a:rPr lang="en-US" altLang="en-US" sz="1600" dirty="0"/>
              <a:t>M flag is set to 1. Use the command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nd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managed-config-flag</a:t>
            </a:r>
            <a:r>
              <a:rPr lang="en-US" altLang="en-US" sz="1600" dirty="0" smtClean="0"/>
              <a:t>.</a:t>
            </a:r>
            <a:endParaRPr lang="en-US" altLang="en-US" sz="1600" b="1" dirty="0"/>
          </a:p>
          <a:p>
            <a:endParaRPr lang="en-US" altLang="en-US" sz="16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E3B13EB5-536F-4FAA-9044-FF130CDA6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463" y="919288"/>
            <a:ext cx="5276745" cy="26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463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DHCPv6 Operations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16010" y="518017"/>
            <a:ext cx="4527990" cy="4308255"/>
          </a:xfrm>
        </p:spPr>
        <p:txBody>
          <a:bodyPr/>
          <a:lstStyle/>
          <a:p>
            <a:r>
              <a:rPr lang="en-US" altLang="en-US" dirty="0"/>
              <a:t>DHCPv6 messages from server to client use UDP port 546. Client to server use UDP port 547.</a:t>
            </a:r>
          </a:p>
          <a:p>
            <a:r>
              <a:rPr lang="en-US" altLang="en-US" dirty="0"/>
              <a:t>Client sends a DHCPv6 SOLICIT message using FF02::</a:t>
            </a:r>
            <a:r>
              <a:rPr lang="en-US" altLang="en-US" dirty="0" smtClean="0"/>
              <a:t>1:2.</a:t>
            </a:r>
            <a:endParaRPr lang="en-US" altLang="en-US" dirty="0"/>
          </a:p>
          <a:p>
            <a:r>
              <a:rPr lang="en-US" altLang="en-US" dirty="0"/>
              <a:t>DHCPv6 server responds with a DHCPv6 ADVERTISE unicast </a:t>
            </a:r>
            <a:r>
              <a:rPr lang="en-US" altLang="en-US" dirty="0" smtClean="0"/>
              <a:t>message.</a:t>
            </a:r>
            <a:endParaRPr lang="en-US" altLang="en-US" dirty="0"/>
          </a:p>
          <a:p>
            <a:r>
              <a:rPr lang="en-US" altLang="en-US" dirty="0"/>
              <a:t>Stateless DHCPv6 client </a:t>
            </a:r>
            <a:r>
              <a:rPr lang="en-US" altLang="en-US" dirty="0" smtClean="0"/>
              <a:t>- Generates </a:t>
            </a:r>
            <a:r>
              <a:rPr lang="en-US" altLang="en-US" dirty="0"/>
              <a:t>its own address. Sends a DHCPv6 INFORMATION-REQUEST to the DHCPv6 server requesting only configuration parameters.</a:t>
            </a:r>
          </a:p>
          <a:p>
            <a:r>
              <a:rPr lang="en-US" altLang="en-US" dirty="0"/>
              <a:t>Stateful DHCPv6 </a:t>
            </a:r>
            <a:r>
              <a:rPr lang="en-US" altLang="en-US" dirty="0" smtClean="0"/>
              <a:t>client - Sends </a:t>
            </a:r>
            <a:r>
              <a:rPr lang="en-US" altLang="en-US" dirty="0"/>
              <a:t>a DHCPv6 REQUEST message to server for an IPv6 address and all other configuration parameters.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A41ABCB3-13D7-4987-8777-CF9EADD05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6" y="798944"/>
            <a:ext cx="4603554" cy="34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0605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Stateless DHCPv6</a:t>
            </a:r>
            <a:br>
              <a:rPr lang="en-US" altLang="en-US" sz="1600" dirty="0"/>
            </a:br>
            <a:r>
              <a:rPr lang="en-US" altLang="en-US" dirty="0"/>
              <a:t>Configuring a Router as a Stateless DHCPv6 Server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7911760" cy="3264512"/>
          </a:xfrm>
        </p:spPr>
        <p:txBody>
          <a:bodyPr/>
          <a:lstStyle/>
          <a:p>
            <a:r>
              <a:rPr lang="en-US" altLang="en-US" sz="1600" b="1" dirty="0"/>
              <a:t>Step 1 </a:t>
            </a:r>
            <a:r>
              <a:rPr lang="en-US" altLang="en-US" sz="1600" dirty="0"/>
              <a:t>– Enable IPv6 routing. </a:t>
            </a:r>
            <a:r>
              <a:rPr lang="en-US" altLang="en-US" sz="1600" b="1" dirty="0"/>
              <a:t>ipv6 unicast-routing</a:t>
            </a:r>
          </a:p>
          <a:p>
            <a:r>
              <a:rPr lang="en-US" altLang="en-US" sz="1600" b="1" dirty="0"/>
              <a:t>Step 2 – </a:t>
            </a:r>
            <a:r>
              <a:rPr lang="en-US" altLang="en-US" sz="1600" dirty="0"/>
              <a:t>Configure a DHCPv6 pool.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pool </a:t>
            </a:r>
            <a:r>
              <a:rPr lang="en-US" altLang="en-US" sz="1600" i="1" dirty="0"/>
              <a:t>pool-name</a:t>
            </a:r>
          </a:p>
          <a:p>
            <a:r>
              <a:rPr lang="en-US" altLang="en-US" sz="1600" b="1" dirty="0"/>
              <a:t>Step 3 – </a:t>
            </a:r>
            <a:r>
              <a:rPr lang="en-US" altLang="en-US" sz="1600" dirty="0"/>
              <a:t>Configure pool parameters</a:t>
            </a:r>
            <a:r>
              <a:rPr lang="en-US" altLang="en-US" sz="1600" b="1" dirty="0"/>
              <a:t>.  </a:t>
            </a:r>
            <a:r>
              <a:rPr lang="en-US" altLang="en-US" sz="1600" b="1" dirty="0" err="1"/>
              <a:t>dns</a:t>
            </a:r>
            <a:r>
              <a:rPr lang="en-US" altLang="en-US" sz="1600" b="1" dirty="0"/>
              <a:t>-server </a:t>
            </a:r>
            <a:r>
              <a:rPr lang="en-US" altLang="en-US" sz="1600" i="1" dirty="0"/>
              <a:t>server-address</a:t>
            </a:r>
          </a:p>
          <a:p>
            <a:r>
              <a:rPr lang="en-US" altLang="en-US" sz="1600" b="1" dirty="0"/>
              <a:t>Step 4 </a:t>
            </a:r>
            <a:r>
              <a:rPr lang="en-US" altLang="en-US" sz="1600" dirty="0"/>
              <a:t>– Configure the DHCPv6 interface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server </a:t>
            </a:r>
            <a:r>
              <a:rPr lang="en-US" altLang="en-US" sz="1600" i="1" dirty="0"/>
              <a:t>pool-name</a:t>
            </a:r>
          </a:p>
        </p:txBody>
      </p:sp>
      <p:pic>
        <p:nvPicPr>
          <p:cNvPr id="10" name="Picture 9" descr="Routing and Switching Essentials - Mozilla Firefox">
            <a:extLst>
              <a:ext uri="{FF2B5EF4-FFF2-40B4-BE49-F238E27FC236}">
                <a16:creationId xmlns:a16="http://schemas.microsoft.com/office/drawing/2014/main" xmlns="" id="{D819E1AA-AC56-48EE-BAA7-6B9E1876E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358" y="2487451"/>
            <a:ext cx="6115284" cy="20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598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Stateless DHCPv6</a:t>
            </a:r>
            <a:br>
              <a:rPr lang="en-US" altLang="en-US" sz="1600" dirty="0"/>
            </a:br>
            <a:r>
              <a:rPr lang="en-US" altLang="en-US" dirty="0"/>
              <a:t>Configuring a Router as a Stateless DHCPv6 Client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9011974" cy="873381"/>
          </a:xfrm>
        </p:spPr>
        <p:txBody>
          <a:bodyPr/>
          <a:lstStyle/>
          <a:p>
            <a:r>
              <a:rPr lang="en-US" altLang="en-US" sz="1600" b="1" dirty="0"/>
              <a:t>Step 1 </a:t>
            </a:r>
            <a:r>
              <a:rPr lang="en-US" altLang="en-US" sz="1600" dirty="0"/>
              <a:t>– IPv6 enabled on interface </a:t>
            </a:r>
            <a:r>
              <a:rPr lang="en-US" altLang="en-US" sz="1600" b="1" dirty="0"/>
              <a:t>ipv6 enable</a:t>
            </a:r>
          </a:p>
          <a:p>
            <a:r>
              <a:rPr lang="en-US" altLang="en-US" sz="1600" b="1" dirty="0"/>
              <a:t>Step 2 – </a:t>
            </a:r>
            <a:r>
              <a:rPr lang="en-US" altLang="en-US" sz="1600" dirty="0"/>
              <a:t>enable automatic configuration of IPv6 addressing </a:t>
            </a:r>
            <a:r>
              <a:rPr lang="en-US" altLang="en-US" sz="1600" b="1" dirty="0"/>
              <a:t>ipv6</a:t>
            </a:r>
            <a:r>
              <a:rPr lang="en-US" altLang="en-US" sz="1600" dirty="0"/>
              <a:t> </a:t>
            </a:r>
            <a:r>
              <a:rPr lang="en-US" altLang="en-US" sz="1600" b="1" dirty="0"/>
              <a:t>address </a:t>
            </a:r>
            <a:r>
              <a:rPr lang="en-US" altLang="en-US" sz="1600" b="1" dirty="0" err="1"/>
              <a:t>autoconfig</a:t>
            </a:r>
            <a:r>
              <a:rPr lang="en-US" altLang="en-US" sz="1600" b="1" dirty="0"/>
              <a:t> 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251BA5AF-EB3D-49D2-AA65-0D1E34423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272" y="1884965"/>
            <a:ext cx="6811548" cy="27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2147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Stateless DHCPv6</a:t>
            </a:r>
            <a:br>
              <a:rPr lang="en-US" altLang="en-US" sz="1600" dirty="0"/>
            </a:br>
            <a:r>
              <a:rPr lang="en-US" altLang="en-US" dirty="0"/>
              <a:t>Verifying Stateless DHCPv6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3594033" cy="2120290"/>
          </a:xfrm>
        </p:spPr>
        <p:txBody>
          <a:bodyPr/>
          <a:lstStyle/>
          <a:p>
            <a:r>
              <a:rPr lang="en-US" altLang="en-US" sz="1700" dirty="0"/>
              <a:t>Commands to verify Stateless DHCPv6:</a:t>
            </a:r>
          </a:p>
          <a:p>
            <a:pPr lvl="1"/>
            <a:r>
              <a:rPr lang="en-US" altLang="en-US" sz="1500" b="1" dirty="0"/>
              <a:t>show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pool</a:t>
            </a:r>
          </a:p>
          <a:p>
            <a:pPr lvl="1"/>
            <a:r>
              <a:rPr lang="en-US" altLang="en-US" sz="1500" b="1" dirty="0"/>
              <a:t>show running-config</a:t>
            </a:r>
          </a:p>
          <a:p>
            <a:pPr lvl="1"/>
            <a:r>
              <a:rPr lang="en-US" altLang="en-US" sz="1500" b="1" dirty="0"/>
              <a:t>show ipv6 interface</a:t>
            </a:r>
          </a:p>
          <a:p>
            <a:pPr lvl="1"/>
            <a:r>
              <a:rPr lang="en-US" altLang="en-US" sz="1500" b="1" dirty="0"/>
              <a:t>debug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detail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2EE3A980-93BC-40AC-88D0-65DFFCE98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47" y="2896347"/>
            <a:ext cx="3661755" cy="1513473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F0EE5AEF-A50A-4490-BBF8-4EB052892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8327" y="1167787"/>
            <a:ext cx="4803647" cy="26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179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Configuring a Router as a Stateful DHCPv6 Server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4552440" cy="3953454"/>
          </a:xfrm>
        </p:spPr>
        <p:txBody>
          <a:bodyPr/>
          <a:lstStyle/>
          <a:p>
            <a:r>
              <a:rPr lang="en-US" altLang="en-US" sz="1700" b="1" dirty="0"/>
              <a:t>Step 1 </a:t>
            </a:r>
            <a:r>
              <a:rPr lang="en-US" altLang="en-US" sz="1700" dirty="0"/>
              <a:t>– Enable IPv6 Routing.  </a:t>
            </a:r>
          </a:p>
          <a:p>
            <a:pPr lvl="1"/>
            <a:r>
              <a:rPr lang="en-US" altLang="en-US" sz="1600" b="1" dirty="0"/>
              <a:t>ipv6 unicast routing</a:t>
            </a:r>
          </a:p>
          <a:p>
            <a:r>
              <a:rPr lang="en-US" altLang="en-US" sz="1700" b="1" dirty="0"/>
              <a:t>Step 2 </a:t>
            </a:r>
            <a:r>
              <a:rPr lang="en-US" altLang="en-US" sz="1700" dirty="0"/>
              <a:t>– Configure a DHCPv6 pool.</a:t>
            </a:r>
          </a:p>
          <a:p>
            <a:pPr lvl="1"/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pool </a:t>
            </a:r>
            <a:r>
              <a:rPr lang="en-US" altLang="en-US" sz="1600" i="1" dirty="0"/>
              <a:t>pool-name</a:t>
            </a:r>
          </a:p>
          <a:p>
            <a:r>
              <a:rPr lang="en-US" altLang="en-US" sz="1700" b="1" dirty="0"/>
              <a:t>Step 3 </a:t>
            </a:r>
            <a:r>
              <a:rPr lang="en-US" altLang="en-US" sz="1700" i="1" dirty="0"/>
              <a:t>– </a:t>
            </a:r>
            <a:r>
              <a:rPr lang="en-US" altLang="en-US" sz="1700" dirty="0"/>
              <a:t>Configure pool parameters:</a:t>
            </a:r>
          </a:p>
          <a:p>
            <a:pPr lvl="1"/>
            <a:r>
              <a:rPr lang="en-US" altLang="en-US" sz="1600" b="1" dirty="0"/>
              <a:t>address prefix </a:t>
            </a:r>
            <a:r>
              <a:rPr lang="en-US" altLang="en-US" sz="1600" i="1" dirty="0"/>
              <a:t>prefix/length</a:t>
            </a:r>
          </a:p>
          <a:p>
            <a:pPr lvl="1"/>
            <a:r>
              <a:rPr lang="en-US" altLang="en-US" sz="1600" b="1" dirty="0" err="1"/>
              <a:t>dns</a:t>
            </a:r>
            <a:r>
              <a:rPr lang="en-US" altLang="en-US" sz="1600" b="1" dirty="0"/>
              <a:t>-server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dns</a:t>
            </a:r>
            <a:r>
              <a:rPr lang="en-US" altLang="en-US" sz="1600" i="1" dirty="0"/>
              <a:t>-server-address</a:t>
            </a:r>
          </a:p>
          <a:p>
            <a:pPr lvl="1"/>
            <a:r>
              <a:rPr lang="en-US" altLang="en-US" sz="1600" b="1" dirty="0"/>
              <a:t>domain-name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domain-name</a:t>
            </a:r>
            <a:endParaRPr lang="en-US" altLang="en-US" sz="1600" i="1" dirty="0"/>
          </a:p>
          <a:p>
            <a:r>
              <a:rPr lang="en-US" altLang="en-US" sz="1700" b="1" dirty="0"/>
              <a:t>Step 4 </a:t>
            </a:r>
            <a:r>
              <a:rPr lang="en-US" altLang="en-US" sz="1700" i="1" dirty="0"/>
              <a:t>- </a:t>
            </a:r>
            <a:r>
              <a:rPr lang="en-US" altLang="en-US" sz="1700" dirty="0"/>
              <a:t>Configure DHCPv6 interface: </a:t>
            </a:r>
          </a:p>
          <a:p>
            <a:pPr lvl="1"/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server </a:t>
            </a:r>
            <a:r>
              <a:rPr lang="en-US" altLang="en-US" sz="1600" i="1" dirty="0"/>
              <a:t>pool-name</a:t>
            </a:r>
          </a:p>
          <a:p>
            <a:pPr lvl="1"/>
            <a:r>
              <a:rPr lang="en-US" altLang="en-US" sz="1600" b="1" dirty="0"/>
              <a:t>ipv6 </a:t>
            </a:r>
            <a:r>
              <a:rPr lang="en-US" altLang="en-US" sz="1600" b="1" dirty="0" err="1"/>
              <a:t>nd</a:t>
            </a:r>
            <a:r>
              <a:rPr lang="en-US" altLang="en-US" sz="1600" b="1" dirty="0"/>
              <a:t> managed-config-flag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F1FC6E5F-65CA-424C-A873-8661E8C97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046" y="1251799"/>
            <a:ext cx="4975928" cy="19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656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Configuring a Router as a Stateful DHCPv6 Client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39601" y="3345719"/>
            <a:ext cx="8063345" cy="1276248"/>
          </a:xfrm>
        </p:spPr>
        <p:txBody>
          <a:bodyPr/>
          <a:lstStyle/>
          <a:p>
            <a:r>
              <a:rPr lang="en-US" altLang="en-US" sz="1700" b="1" dirty="0"/>
              <a:t>Step 1 </a:t>
            </a:r>
            <a:r>
              <a:rPr lang="en-US" altLang="en-US" sz="1700" dirty="0"/>
              <a:t>– </a:t>
            </a:r>
            <a:r>
              <a:rPr lang="en-US" altLang="en-US" sz="1600" dirty="0"/>
              <a:t>Allow the router to send RS messages and participate in DHCPv6.</a:t>
            </a:r>
          </a:p>
          <a:p>
            <a:pPr lvl="1"/>
            <a:r>
              <a:rPr lang="en-US" altLang="en-US" sz="1500" b="1" dirty="0"/>
              <a:t>ipv6 enable</a:t>
            </a:r>
          </a:p>
          <a:p>
            <a:r>
              <a:rPr lang="en-US" altLang="en-US" sz="1600" b="1" dirty="0"/>
              <a:t>Step 2 – </a:t>
            </a:r>
            <a:r>
              <a:rPr lang="en-US" altLang="en-US" sz="1600" dirty="0"/>
              <a:t>Make the router a DHCPv6 client.</a:t>
            </a:r>
          </a:p>
          <a:p>
            <a:pPr lvl="1"/>
            <a:r>
              <a:rPr lang="en-US" altLang="en-US" sz="1500" b="1" dirty="0"/>
              <a:t>ipv6 address </a:t>
            </a:r>
            <a:r>
              <a:rPr lang="en-US" altLang="en-US" sz="1500" b="1" dirty="0" err="1"/>
              <a:t>dhcp</a:t>
            </a:r>
            <a:endParaRPr lang="en-US" altLang="en-US" sz="1500" b="1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6A83C1BB-7018-4C63-86FF-7D3BFB648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606" y="798944"/>
            <a:ext cx="5310366" cy="24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368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Verifying Stateful DHCPv6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1804" y="910577"/>
            <a:ext cx="3554915" cy="1720157"/>
          </a:xfrm>
        </p:spPr>
        <p:txBody>
          <a:bodyPr/>
          <a:lstStyle/>
          <a:p>
            <a:r>
              <a:rPr lang="en-US" altLang="en-US" sz="1700" dirty="0"/>
              <a:t>Use the following commands to verify Stateful DHCPv6:</a:t>
            </a:r>
          </a:p>
          <a:p>
            <a:pPr lvl="1"/>
            <a:r>
              <a:rPr lang="en-US" altLang="en-US" sz="1500" b="1" dirty="0"/>
              <a:t>show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pool</a:t>
            </a:r>
          </a:p>
          <a:p>
            <a:pPr lvl="1"/>
            <a:r>
              <a:rPr lang="en-US" altLang="en-US" sz="1500" b="1" dirty="0"/>
              <a:t>show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binding</a:t>
            </a:r>
          </a:p>
          <a:p>
            <a:pPr lvl="1"/>
            <a:r>
              <a:rPr lang="en-US" altLang="en-US" sz="1500" b="1" dirty="0"/>
              <a:t>show ipv6 interface 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1F77476F-312E-481D-92B9-024624968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20" y="2742367"/>
            <a:ext cx="4433396" cy="1325452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03C36FFF-20AF-43EC-BAAB-950AC24233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421" y="1083743"/>
            <a:ext cx="3907122" cy="29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86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8.1 DHCPv4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Configuring a Router as a DHCPv6 Relay Agent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4465" y="931204"/>
            <a:ext cx="3554915" cy="2654115"/>
          </a:xfrm>
        </p:spPr>
        <p:txBody>
          <a:bodyPr/>
          <a:lstStyle/>
          <a:p>
            <a:r>
              <a:rPr lang="en-US" altLang="en-US" sz="1700" dirty="0"/>
              <a:t>If the DHCPv6 server is located on a different network than the client, the router can be configured as a DHCPv6 relay agent. </a:t>
            </a:r>
          </a:p>
          <a:p>
            <a:pPr lvl="1"/>
            <a:r>
              <a:rPr lang="en-US" altLang="en-US" sz="1500" b="1" dirty="0"/>
              <a:t>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relay destination </a:t>
            </a:r>
            <a:r>
              <a:rPr lang="en-US" altLang="en-US" sz="1500" i="1" dirty="0"/>
              <a:t>destination-address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CBB6E0D9-D181-4F36-A8EB-739C71CC2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78" y="1023044"/>
            <a:ext cx="3906982" cy="2885958"/>
          </a:xfrm>
          <a:prstGeom prst="rect">
            <a:avLst/>
          </a:prstGeom>
        </p:spPr>
      </p:pic>
      <p:pic>
        <p:nvPicPr>
          <p:cNvPr id="7" name="Picture 6" descr="Routing and Switching Essentials - Mozilla Firefox">
            <a:extLst>
              <a:ext uri="{FF2B5EF4-FFF2-40B4-BE49-F238E27FC236}">
                <a16:creationId xmlns:a16="http://schemas.microsoft.com/office/drawing/2014/main" xmlns="" id="{C7E3DB05-0000-48BF-900B-4460D4C4E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203912"/>
            <a:ext cx="4439979" cy="12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52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DHCPv6 </a:t>
            </a:r>
            <a:br>
              <a:rPr lang="en-US" altLang="en-US" sz="1600" dirty="0"/>
            </a:br>
            <a:r>
              <a:rPr lang="en-US" altLang="en-US" dirty="0"/>
              <a:t>Troubleshooting Tasks</a:t>
            </a:r>
            <a:endParaRPr lang="en-CA" altLang="en-US" dirty="0"/>
          </a:p>
        </p:txBody>
      </p:sp>
      <p:pic>
        <p:nvPicPr>
          <p:cNvPr id="6" name="Content Placeholder 5" descr="Routing and Switching Essentials - Mozilla Firefox">
            <a:extLst>
              <a:ext uri="{FF2B5EF4-FFF2-40B4-BE49-F238E27FC236}">
                <a16:creationId xmlns:a16="http://schemas.microsoft.com/office/drawing/2014/main" xmlns="" id="{3B04F0A3-0267-426E-A244-9B37E99F2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07" y="1281972"/>
            <a:ext cx="8743274" cy="1507462"/>
          </a:xfrm>
        </p:spPr>
      </p:pic>
    </p:spTree>
    <p:extLst>
      <p:ext uri="{BB962C8B-B14F-4D97-AF65-F5344CB8AC3E}">
        <p14:creationId xmlns:p14="http://schemas.microsoft.com/office/powerpoint/2010/main" val="280722445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DHCPv6 </a:t>
            </a:r>
            <a:br>
              <a:rPr lang="en-US" altLang="en-US" sz="1600" dirty="0"/>
            </a:br>
            <a:r>
              <a:rPr lang="en-US" altLang="en-US" dirty="0"/>
              <a:t>Verify Router DHCPv6 Configuration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10069" y="864422"/>
            <a:ext cx="3046839" cy="2654115"/>
          </a:xfrm>
        </p:spPr>
        <p:txBody>
          <a:bodyPr/>
          <a:lstStyle/>
          <a:p>
            <a:r>
              <a:rPr lang="en-US" altLang="en-US" sz="1500" dirty="0"/>
              <a:t>Use the </a:t>
            </a:r>
            <a:r>
              <a:rPr lang="en-US" altLang="en-US" sz="1500" b="1" dirty="0"/>
              <a:t>show ipv6 interface </a:t>
            </a:r>
            <a:r>
              <a:rPr lang="en-US" altLang="en-US" sz="1500" dirty="0"/>
              <a:t>command to verify DHCPv6 configuration.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C38A6E3A-46F3-4732-BF7D-3997F7989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3070" y="798944"/>
            <a:ext cx="5731490" cy="39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1613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DHCPv6 </a:t>
            </a:r>
            <a:br>
              <a:rPr lang="en-US" altLang="en-US" sz="1600" dirty="0"/>
            </a:br>
            <a:r>
              <a:rPr lang="en-US" altLang="en-US" dirty="0"/>
              <a:t>Debugging DHCPv6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143946" y="965771"/>
            <a:ext cx="2640458" cy="3064139"/>
          </a:xfrm>
        </p:spPr>
        <p:txBody>
          <a:bodyPr/>
          <a:lstStyle/>
          <a:p>
            <a:r>
              <a:rPr lang="en-US" altLang="en-US" dirty="0"/>
              <a:t>To verify the receipt and transmission of DHCPv6 messages:</a:t>
            </a:r>
          </a:p>
          <a:p>
            <a:pPr lvl="1"/>
            <a:r>
              <a:rPr lang="en-US" altLang="en-US" b="1" dirty="0"/>
              <a:t>debug ipv6 </a:t>
            </a:r>
            <a:r>
              <a:rPr lang="en-US" altLang="en-US" b="1" dirty="0" err="1"/>
              <a:t>dhcp</a:t>
            </a:r>
            <a:r>
              <a:rPr lang="en-US" altLang="en-US" b="1" dirty="0"/>
              <a:t> detail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C775B645-D56E-4028-8447-D6C6B9FB1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61" y="965771"/>
            <a:ext cx="5907142" cy="2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214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8.3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200757657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br>
              <a:rPr lang="en-US" altLang="en-US" sz="1600" dirty="0"/>
            </a:br>
            <a:r>
              <a:rPr lang="sv-SE" altLang="en-US" dirty="0"/>
              <a:t>Packet Tracer - Skills Integration Challenge</a:t>
            </a:r>
            <a:endParaRPr lang="en-CA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4C894B-6BD1-4118-BF48-D447A5F62BF0}"/>
              </a:ext>
            </a:extLst>
          </p:cNvPr>
          <p:cNvSpPr/>
          <p:nvPr/>
        </p:nvSpPr>
        <p:spPr>
          <a:xfrm>
            <a:off x="2224877" y="850832"/>
            <a:ext cx="3740727" cy="40145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8.3.1.2 Packet Tracer - Skills Integration Challenge Instructions.pdf - Mozilla Firefox">
            <a:extLst>
              <a:ext uri="{FF2B5EF4-FFF2-40B4-BE49-F238E27FC236}">
                <a16:creationId xmlns:a16="http://schemas.microsoft.com/office/drawing/2014/main" xmlns="" id="{02359105-E481-4EAF-A3C2-40C8B0DF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440" y="856230"/>
            <a:ext cx="3657600" cy="3974932"/>
          </a:xfrm>
        </p:spPr>
      </p:pic>
    </p:spTree>
    <p:extLst>
      <p:ext uri="{BB962C8B-B14F-4D97-AF65-F5344CB8AC3E}">
        <p14:creationId xmlns:p14="http://schemas.microsoft.com/office/powerpoint/2010/main" val="148351939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Implement DHCPv4 to operate across multiple LANs in a small to medium-sized business network.</a:t>
            </a:r>
          </a:p>
          <a:p>
            <a:r>
              <a:rPr lang="en-US" sz="1600" dirty="0"/>
              <a:t>Implement DHCPv6 to operate across multiple LANs in a small to medium-sized business network.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8: DHCP</a:t>
            </a: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8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752841"/>
              </p:ext>
            </p:extLst>
          </p:nvPr>
        </p:nvGraphicFramePr>
        <p:xfrm>
          <a:off x="-480642" y="6411667"/>
          <a:ext cx="8853486" cy="422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Dynamic Host Configuration Protocol (DHCP)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DHCPv6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lease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DHCPDISCOVER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DHCPOFFER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DHCPREQUEST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DHCPACK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 Options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client IPv4 address (CIADDR)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default gateway address (GIADDR)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Cisco IOS helper address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relay agent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Address Autoconfiguration (SLAAC)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Control Message Protocol version 6 (ICMPv6)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Solicitation (RS)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Advertisement (RA)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ID (IID)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EUI-64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Solicitation (NS)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solicited-node multicast address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Advertisement (NA)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Duplicate Address Detection (DAD)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Managed Address Configuration flag (M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Configuration flag (O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SOLICIT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ADVERTISE unicast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INFORMATION-REQUEST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/>
                        <a:t>Stateless DHCPv6 client  </a:t>
                      </a:r>
                    </a:p>
                    <a:p>
                      <a:r>
                        <a:rPr lang="en-US" dirty="0"/>
                        <a:t>Stateful DHCPv6 client  </a:t>
                      </a:r>
                    </a:p>
                    <a:p>
                      <a:r>
                        <a:rPr lang="en-US" dirty="0"/>
                        <a:t>DHCPv6 REPLY unicast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4161C7B-34A8-4357-98E1-FBF8341A3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05055"/>
              </p:ext>
            </p:extLst>
          </p:nvPr>
        </p:nvGraphicFramePr>
        <p:xfrm>
          <a:off x="144547" y="741354"/>
          <a:ext cx="8681613" cy="42951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3871">
                  <a:extLst>
                    <a:ext uri="{9D8B030D-6E8A-4147-A177-3AD203B41FA5}">
                      <a16:colId xmlns:a16="http://schemas.microsoft.com/office/drawing/2014/main" xmlns="" val="675999329"/>
                    </a:ext>
                  </a:extLst>
                </a:gridCol>
                <a:gridCol w="2893871">
                  <a:extLst>
                    <a:ext uri="{9D8B030D-6E8A-4147-A177-3AD203B41FA5}">
                      <a16:colId xmlns:a16="http://schemas.microsoft.com/office/drawing/2014/main" xmlns="" val="2088616037"/>
                    </a:ext>
                  </a:extLst>
                </a:gridCol>
                <a:gridCol w="2893871">
                  <a:extLst>
                    <a:ext uri="{9D8B030D-6E8A-4147-A177-3AD203B41FA5}">
                      <a16:colId xmlns:a16="http://schemas.microsoft.com/office/drawing/2014/main" xmlns="" val="1199358157"/>
                    </a:ext>
                  </a:extLst>
                </a:gridCol>
              </a:tblGrid>
              <a:tr h="4295181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Dynamic Host Configuration Protocol (DHCP)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DHCPv6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lease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DHCPDISCOVER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DHCPOFFER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DHCPREQUEST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DHCPACK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 Options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client IPv4 address (CIADDR)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default gateway address (GIADDR)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Cisco IOS helper address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relay agent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Address Autoconfiguration (SLAAC)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Control Message Protocol version 6 (ICMPv6)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Solicitation (RS)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Advertisement (RA)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ID (IID)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EUI-64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Solicitation (NS)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solicited-node multicast address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Advertisement (NA)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Duplicate Address Detection (DAD)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Managed Address Configuration flag (M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Configuration flag (O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SOLICIT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ADVERTISE unicast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INFORMATION-REQUEST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DHCPv6 client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 DHCPv6 client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REPLY unicast message </a:t>
                      </a:r>
                      <a:r>
                        <a:rPr lang="en-US" dirty="0" err="1"/>
                        <a:t>atelesunicast</a:t>
                      </a:r>
                      <a:r>
                        <a:rPr lang="en-US" dirty="0"/>
                        <a:t>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80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DHCPv4 assigns IPv4 addresses and other network configuration information dynamically. </a:t>
            </a:r>
          </a:p>
          <a:p>
            <a:pPr lvl="1"/>
            <a:r>
              <a:rPr lang="en-US" altLang="ja-JP" dirty="0"/>
              <a:t>A dedicated DHCPv4 server is scalable and relatively easy to manage.</a:t>
            </a:r>
          </a:p>
          <a:p>
            <a:pPr lvl="1"/>
            <a:r>
              <a:rPr lang="en-US" altLang="ja-JP" dirty="0"/>
              <a:t>A Cisco router can be configured to provide DHCPv4 services in a small network.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Introducing DHCPv4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8EC4BF59-4093-445A-8A32-E5F28E367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148" y="1911928"/>
            <a:ext cx="5037286" cy="27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041425" y="529251"/>
            <a:ext cx="3955925" cy="4201228"/>
          </a:xfrm>
        </p:spPr>
        <p:txBody>
          <a:bodyPr/>
          <a:lstStyle/>
          <a:p>
            <a:r>
              <a:rPr lang="en-US" altLang="ja-JP" dirty="0"/>
              <a:t>Four step process for a client to obtain a lease:</a:t>
            </a:r>
          </a:p>
          <a:p>
            <a:pPr marL="142875" lvl="1" indent="0">
              <a:buNone/>
            </a:pPr>
            <a:r>
              <a:rPr lang="en-US" altLang="ja-JP" dirty="0" smtClean="0"/>
              <a:t>1.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Discover (DHCPDISCOVER) -  </a:t>
            </a:r>
            <a:r>
              <a:rPr lang="en-US" altLang="ja-JP" dirty="0"/>
              <a:t>client uses Layer 2 and Layer 3 broadcast addresses to find a DHCP server.</a:t>
            </a:r>
          </a:p>
          <a:p>
            <a:pPr marL="142875" lvl="1" indent="0">
              <a:buNone/>
            </a:pPr>
            <a:r>
              <a:rPr lang="en-US" altLang="ja-JP" dirty="0" smtClean="0"/>
              <a:t>2.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Offer (DHCPOFFER) </a:t>
            </a:r>
            <a:r>
              <a:rPr lang="en-US" altLang="ja-JP" dirty="0"/>
              <a:t>- DHCPv4 server sends the binding DHCPOFFER message to the requesting client as a unicast.</a:t>
            </a:r>
          </a:p>
          <a:p>
            <a:pPr marL="142875" lvl="1" indent="0">
              <a:buNone/>
            </a:pPr>
            <a:r>
              <a:rPr lang="en-US" altLang="ja-JP" dirty="0" smtClean="0"/>
              <a:t>3.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Request (DHCPREQUEST) </a:t>
            </a:r>
            <a:r>
              <a:rPr lang="en-US" altLang="ja-JP" dirty="0"/>
              <a:t>– the client sends back a broadcast  DHCPREQUEST in response to the servers offer.</a:t>
            </a:r>
          </a:p>
          <a:p>
            <a:pPr marL="142875" lvl="1" indent="0">
              <a:buNone/>
            </a:pPr>
            <a:r>
              <a:rPr lang="en-US" altLang="ja-JP" dirty="0" smtClean="0"/>
              <a:t>4.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Acknowledgment (DHCPACK) </a:t>
            </a:r>
            <a:r>
              <a:rPr lang="en-US" altLang="ja-JP" dirty="0"/>
              <a:t>– the server replies with a unicast DHCPACK message.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Operation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DF0DA953-B8CD-4C37-B02D-7B1F8BC4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50" y="914094"/>
            <a:ext cx="4854998" cy="33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84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704239" cy="4155319"/>
          </a:xfrm>
        </p:spPr>
        <p:txBody>
          <a:bodyPr/>
          <a:lstStyle/>
          <a:p>
            <a:r>
              <a:rPr lang="en-US" altLang="ja-JP" dirty="0"/>
              <a:t>DHCPv4 messages: </a:t>
            </a:r>
          </a:p>
          <a:p>
            <a:pPr lvl="1"/>
            <a:r>
              <a:rPr lang="en-US" altLang="ja-JP" dirty="0" smtClean="0"/>
              <a:t>If sent </a:t>
            </a:r>
            <a:r>
              <a:rPr lang="en-US" altLang="ja-JP" dirty="0"/>
              <a:t>from the </a:t>
            </a:r>
            <a:r>
              <a:rPr lang="en-US" altLang="ja-JP" dirty="0" smtClean="0"/>
              <a:t>client, </a:t>
            </a:r>
            <a:r>
              <a:rPr lang="en-US" altLang="ja-JP" dirty="0"/>
              <a:t>use UDP source port 68 and destination port 67.</a:t>
            </a:r>
          </a:p>
          <a:p>
            <a:pPr lvl="1"/>
            <a:r>
              <a:rPr lang="en-US" altLang="ja-JP" dirty="0" smtClean="0"/>
              <a:t>If sent </a:t>
            </a:r>
            <a:r>
              <a:rPr lang="en-US" altLang="ja-JP" dirty="0"/>
              <a:t>from the </a:t>
            </a:r>
            <a:r>
              <a:rPr lang="en-US" altLang="ja-JP" dirty="0" smtClean="0"/>
              <a:t>server, </a:t>
            </a:r>
            <a:r>
              <a:rPr lang="en-US" altLang="ja-JP" dirty="0"/>
              <a:t>use UDP source port 67 and destination port 68. </a:t>
            </a:r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Message Format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46F7C288-FDBB-4F71-BA0E-376923F2A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346" y="855720"/>
            <a:ext cx="5257945" cy="3144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3808CD-7BB4-49E7-9732-38DAD07CEDA0}"/>
              </a:ext>
            </a:extLst>
          </p:cNvPr>
          <p:cNvSpPr txBox="1"/>
          <p:nvPr/>
        </p:nvSpPr>
        <p:spPr>
          <a:xfrm>
            <a:off x="4391076" y="4133891"/>
            <a:ext cx="425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Format and fields of a DHCPv4 Message</a:t>
            </a:r>
          </a:p>
        </p:txBody>
      </p:sp>
    </p:spTree>
    <p:extLst>
      <p:ext uri="{BB962C8B-B14F-4D97-AF65-F5344CB8AC3E}">
        <p14:creationId xmlns:p14="http://schemas.microsoft.com/office/powerpoint/2010/main" val="31385113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ting and Switching Essentials - Mozilla Firefox">
            <a:extLst>
              <a:ext uri="{FF2B5EF4-FFF2-40B4-BE49-F238E27FC236}">
                <a16:creationId xmlns:a16="http://schemas.microsoft.com/office/drawing/2014/main" xmlns="" id="{B332B9D6-BD34-4908-97D8-E5F0E3E2C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30" y="962993"/>
            <a:ext cx="4344470" cy="3193371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Discover and Offer Messages</a:t>
            </a:r>
          </a:p>
        </p:txBody>
      </p:sp>
      <p:pic>
        <p:nvPicPr>
          <p:cNvPr id="7" name="Picture 6" descr="Routing and Switching Essentials - Mozilla Firefox">
            <a:extLst>
              <a:ext uri="{FF2B5EF4-FFF2-40B4-BE49-F238E27FC236}">
                <a16:creationId xmlns:a16="http://schemas.microsoft.com/office/drawing/2014/main" xmlns="" id="{3337EE4D-892B-4DDD-A8A3-10ECB1C8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601" y="1002111"/>
            <a:ext cx="4204915" cy="31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058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4945" y="759825"/>
            <a:ext cx="3503755" cy="4155319"/>
          </a:xfrm>
        </p:spPr>
        <p:txBody>
          <a:bodyPr/>
          <a:lstStyle/>
          <a:p>
            <a:r>
              <a:rPr lang="en-US" altLang="ja-JP" sz="1600" dirty="0"/>
              <a:t>Configuring</a:t>
            </a:r>
            <a:r>
              <a:rPr lang="en-US" altLang="ja-JP" dirty="0"/>
              <a:t> a Cisco router as a DHCPv4 server:</a:t>
            </a:r>
          </a:p>
          <a:p>
            <a:pPr lvl="1"/>
            <a:r>
              <a:rPr lang="en-US" altLang="ja-JP" dirty="0"/>
              <a:t>Excluding IPv4 Addresses – </a:t>
            </a:r>
            <a:r>
              <a:rPr lang="en-US" altLang="ja-JP" b="1" dirty="0"/>
              <a:t>ip </a:t>
            </a:r>
            <a:r>
              <a:rPr lang="en-US" altLang="ja-JP" b="1" dirty="0" err="1"/>
              <a:t>dhcp</a:t>
            </a:r>
            <a:r>
              <a:rPr lang="en-US" altLang="ja-JP" b="1" dirty="0"/>
              <a:t> excluded-address </a:t>
            </a:r>
            <a:r>
              <a:rPr lang="en-US" altLang="ja-JP" dirty="0"/>
              <a:t>can exclude a single address or a range of addresses from being assigned.</a:t>
            </a:r>
          </a:p>
          <a:p>
            <a:pPr lvl="1"/>
            <a:r>
              <a:rPr lang="en-US" altLang="ja-JP" dirty="0"/>
              <a:t>Configuring a DHCPv4 Pool - </a:t>
            </a:r>
            <a:r>
              <a:rPr lang="en-US" altLang="ja-JP" b="1" dirty="0"/>
              <a:t>ip </a:t>
            </a:r>
            <a:r>
              <a:rPr lang="en-US" altLang="ja-JP" b="1" dirty="0" err="1"/>
              <a:t>dhcp</a:t>
            </a:r>
            <a:r>
              <a:rPr lang="en-US" altLang="ja-JP" b="1" dirty="0"/>
              <a:t> pool </a:t>
            </a:r>
            <a:r>
              <a:rPr lang="en-US" altLang="ja-JP" i="1" dirty="0"/>
              <a:t>pool-name</a:t>
            </a:r>
            <a:r>
              <a:rPr lang="en-US" altLang="ja-JP" dirty="0"/>
              <a:t> command creates a pool with the specified name and puts the router in DHCPv4 configuration mode.</a:t>
            </a:r>
          </a:p>
          <a:p>
            <a:pPr lvl="1"/>
            <a:r>
              <a:rPr lang="en-US" altLang="ja-JP" dirty="0"/>
              <a:t>Address pool assigned using </a:t>
            </a:r>
            <a:r>
              <a:rPr lang="en-US" altLang="ja-JP" b="1" dirty="0"/>
              <a:t>network </a:t>
            </a:r>
            <a:r>
              <a:rPr lang="en-US" altLang="ja-JP" dirty="0"/>
              <a:t>command.</a:t>
            </a:r>
          </a:p>
          <a:p>
            <a:pPr lvl="1"/>
            <a:r>
              <a:rPr lang="en-US" altLang="ja-JP" dirty="0"/>
              <a:t>Default gateway assigned using</a:t>
            </a:r>
            <a:r>
              <a:rPr lang="en-US" altLang="ja-JP" b="1" dirty="0"/>
              <a:t> default-router </a:t>
            </a:r>
            <a:r>
              <a:rPr lang="en-US" altLang="ja-JP" dirty="0"/>
              <a:t>command.</a:t>
            </a:r>
          </a:p>
          <a:p>
            <a:pPr lvl="1"/>
            <a:r>
              <a:rPr lang="en-US" altLang="ja-JP" dirty="0"/>
              <a:t>Other commands are optional.</a:t>
            </a:r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a Basic DHCPv4 Server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03A655B2-3DA2-4946-821B-570DC6F6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062" y="1246908"/>
            <a:ext cx="5447812" cy="24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832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3625" y="3285427"/>
            <a:ext cx="8496281" cy="757551"/>
          </a:xfrm>
        </p:spPr>
        <p:txBody>
          <a:bodyPr/>
          <a:lstStyle/>
          <a:p>
            <a:r>
              <a:rPr lang="en-US" altLang="ja-JP" dirty="0"/>
              <a:t>Verify DHCPv4 configuration using the </a:t>
            </a:r>
            <a:r>
              <a:rPr lang="en-US" altLang="ja-JP" b="1" dirty="0"/>
              <a:t>show running-config |section </a:t>
            </a:r>
            <a:r>
              <a:rPr lang="en-US" altLang="ja-JP" b="1" dirty="0" err="1"/>
              <a:t>dhcp</a:t>
            </a:r>
            <a:r>
              <a:rPr lang="en-US" altLang="ja-JP" dirty="0"/>
              <a:t> command.</a:t>
            </a:r>
          </a:p>
          <a:p>
            <a:r>
              <a:rPr lang="en-US" altLang="ja-JP" dirty="0"/>
              <a:t>Verify the operation of DHCPv4 using the </a:t>
            </a:r>
            <a:r>
              <a:rPr lang="en-US" altLang="ja-JP" b="1" dirty="0"/>
              <a:t>show ip </a:t>
            </a:r>
            <a:r>
              <a:rPr lang="en-US" altLang="ja-JP" b="1" dirty="0" err="1"/>
              <a:t>dhcp</a:t>
            </a:r>
            <a:r>
              <a:rPr lang="en-US" altLang="ja-JP" b="1" dirty="0"/>
              <a:t> binding</a:t>
            </a:r>
            <a:r>
              <a:rPr lang="en-US" altLang="ja-JP" dirty="0"/>
              <a:t> command. </a:t>
            </a:r>
          </a:p>
          <a:p>
            <a:r>
              <a:rPr lang="en-US" altLang="ja-JP" dirty="0"/>
              <a:t> Verify that messages are being received or sent by the router using the </a:t>
            </a:r>
            <a:r>
              <a:rPr lang="en-US" altLang="ja-JP" b="1" dirty="0"/>
              <a:t>show ip </a:t>
            </a:r>
            <a:r>
              <a:rPr lang="en-US" altLang="ja-JP" b="1" dirty="0" err="1"/>
              <a:t>dhcp</a:t>
            </a:r>
            <a:r>
              <a:rPr lang="en-US" altLang="ja-JP" b="1" dirty="0"/>
              <a:t> server statistics </a:t>
            </a:r>
            <a:r>
              <a:rPr lang="en-US" altLang="ja-JP" dirty="0"/>
              <a:t>command.</a:t>
            </a:r>
          </a:p>
          <a:p>
            <a:pPr marL="0" indent="-46037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DHCPv4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C7F9B84D-5028-4564-8EE7-139323BE8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50" y="798944"/>
            <a:ext cx="3753137" cy="2405391"/>
          </a:xfrm>
          <a:prstGeom prst="rect">
            <a:avLst/>
          </a:prstGeom>
        </p:spPr>
      </p:pic>
      <p:pic>
        <p:nvPicPr>
          <p:cNvPr id="7" name="Picture 6" descr="Routing and Switching Essentials - Mozilla Firefox">
            <a:extLst>
              <a:ext uri="{FF2B5EF4-FFF2-40B4-BE49-F238E27FC236}">
                <a16:creationId xmlns:a16="http://schemas.microsoft.com/office/drawing/2014/main" xmlns="" id="{B7D1F15E-2A17-46B5-BAC8-1248BF6A0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030" y="461331"/>
            <a:ext cx="3982876" cy="27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553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6273</TotalTime>
  <Words>2113</Words>
  <Application>Microsoft Office PowerPoint</Application>
  <PresentationFormat>On-screen Show (16:9)</PresentationFormat>
  <Paragraphs>361</Paragraphs>
  <Slides>38</Slides>
  <Notes>37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Theme</vt:lpstr>
      <vt:lpstr>Chapter 8: DHCP</vt:lpstr>
      <vt:lpstr>Chapter 8 - Sections &amp; Objectives</vt:lpstr>
      <vt:lpstr>8.1 DHCPv4</vt:lpstr>
      <vt:lpstr>DHCPv4 Operation Introducing DHCPv4</vt:lpstr>
      <vt:lpstr>DHCPv4 Operation DHCPv4 Operation</vt:lpstr>
      <vt:lpstr>DHCPv4 Operation DHCPv4 Message Format</vt:lpstr>
      <vt:lpstr>DHCPv4 Operation DHCPv4 Discover and Offer Messages</vt:lpstr>
      <vt:lpstr>Configuring a Basic DHCPv4 Server Configuring a Basic DHCPv4 Server</vt:lpstr>
      <vt:lpstr>Configuring a Basic DHCPv4 Server Verifying DHCPv4</vt:lpstr>
      <vt:lpstr>Configuring a Basic DHCPv4 Server DHCPv4 Relay</vt:lpstr>
      <vt:lpstr>Configuring DHCPv4 Client Configuring a Router as DHCPv4 Client</vt:lpstr>
      <vt:lpstr>Configuring DHCPv4 Client Configuring a Wireless Router as a DHCPv4 Client </vt:lpstr>
      <vt:lpstr>Troubleshoot DHCPv4 Troubleshooting Tasks</vt:lpstr>
      <vt:lpstr>Troubleshoot DHCPv4 Verify Router DHCPv4 Configuration</vt:lpstr>
      <vt:lpstr>Troubleshoot DHCPv4 Debugging DHCPv4</vt:lpstr>
      <vt:lpstr>8.2 DHCPv6</vt:lpstr>
      <vt:lpstr>SLAAC and DHCPv6 Stateless Address Autoconfiguration (SLAAC)</vt:lpstr>
      <vt:lpstr>SLAAC and DHCPv6 SLAAC Operation</vt:lpstr>
      <vt:lpstr>SLAAC and DHCPv6 SLAAC and DHCPv6</vt:lpstr>
      <vt:lpstr>SLAAC and DHCPv6 SLAAC Option</vt:lpstr>
      <vt:lpstr>SLAAC and DHCPv6 Stateless DHCPv6 Option</vt:lpstr>
      <vt:lpstr>SLAAC and DHCPv6 Stateful DHCPv6 Option</vt:lpstr>
      <vt:lpstr>SLAAC and DHCPv6 DHCPv6 Operations</vt:lpstr>
      <vt:lpstr>Stateless DHCPv6 Configuring a Router as a Stateless DHCPv6 Server</vt:lpstr>
      <vt:lpstr>Stateless DHCPv6 Configuring a Router as a Stateless DHCPv6 Client</vt:lpstr>
      <vt:lpstr>Stateless DHCPv6 Verifying Stateless DHCPv6</vt:lpstr>
      <vt:lpstr>Stateful DHCPv6 Server Configuring a Router as a Stateful DHCPv6 Server</vt:lpstr>
      <vt:lpstr>Stateful DHCPv6 Server Configuring a Router as a Stateful DHCPv6 Client</vt:lpstr>
      <vt:lpstr>Stateful DHCPv6 Server Verifying Stateful DHCPv6</vt:lpstr>
      <vt:lpstr>Stateful DHCPv6 Server Configuring a Router as a DHCPv6 Relay Agent</vt:lpstr>
      <vt:lpstr>Troubleshoot DHCPv6  Troubleshooting Tasks</vt:lpstr>
      <vt:lpstr>Troubleshoot DHCPv6  Verify Router DHCPv6 Configuration</vt:lpstr>
      <vt:lpstr>Troubleshoot DHCPv6  Debugging DHCPv6</vt:lpstr>
      <vt:lpstr>8.3 Chapter Summary</vt:lpstr>
      <vt:lpstr>Conclusion Packet Tracer - Skills Integration Challenge</vt:lpstr>
      <vt:lpstr>Conclusion Chapter 8: DHCP</vt:lpstr>
      <vt:lpstr>Chapter 8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369</cp:revision>
  <dcterms:created xsi:type="dcterms:W3CDTF">2016-08-22T22:27:36Z</dcterms:created>
  <dcterms:modified xsi:type="dcterms:W3CDTF">2018-07-05T16:50:11Z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