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6"/>
  </p:notesMasterIdLst>
  <p:sldIdLst>
    <p:sldId id="758" r:id="rId2"/>
    <p:sldId id="760" r:id="rId3"/>
    <p:sldId id="887" r:id="rId4"/>
    <p:sldId id="759" r:id="rId5"/>
    <p:sldId id="628" r:id="rId6"/>
    <p:sldId id="888" r:id="rId7"/>
    <p:sldId id="889" r:id="rId8"/>
    <p:sldId id="890" r:id="rId9"/>
    <p:sldId id="891" r:id="rId10"/>
    <p:sldId id="892" r:id="rId11"/>
    <p:sldId id="893" r:id="rId12"/>
    <p:sldId id="894" r:id="rId13"/>
    <p:sldId id="895" r:id="rId14"/>
    <p:sldId id="896" r:id="rId15"/>
    <p:sldId id="897" r:id="rId16"/>
    <p:sldId id="898" r:id="rId17"/>
    <p:sldId id="899" r:id="rId18"/>
    <p:sldId id="900" r:id="rId19"/>
    <p:sldId id="762" r:id="rId20"/>
    <p:sldId id="673" r:id="rId21"/>
    <p:sldId id="901" r:id="rId22"/>
    <p:sldId id="902" r:id="rId23"/>
    <p:sldId id="903" r:id="rId24"/>
    <p:sldId id="905" r:id="rId25"/>
    <p:sldId id="906" r:id="rId26"/>
    <p:sldId id="907" r:id="rId27"/>
    <p:sldId id="908" r:id="rId28"/>
    <p:sldId id="909" r:id="rId29"/>
    <p:sldId id="910" r:id="rId30"/>
    <p:sldId id="911" r:id="rId31"/>
    <p:sldId id="914" r:id="rId32"/>
    <p:sldId id="915" r:id="rId33"/>
    <p:sldId id="917" r:id="rId34"/>
    <p:sldId id="918" r:id="rId35"/>
    <p:sldId id="919" r:id="rId36"/>
    <p:sldId id="920" r:id="rId37"/>
    <p:sldId id="923" r:id="rId38"/>
    <p:sldId id="924" r:id="rId39"/>
    <p:sldId id="925" r:id="rId40"/>
    <p:sldId id="926" r:id="rId41"/>
    <p:sldId id="928" r:id="rId42"/>
    <p:sldId id="929" r:id="rId43"/>
    <p:sldId id="930" r:id="rId44"/>
    <p:sldId id="931" r:id="rId45"/>
    <p:sldId id="932" r:id="rId46"/>
    <p:sldId id="935" r:id="rId47"/>
    <p:sldId id="936" r:id="rId48"/>
    <p:sldId id="937" r:id="rId49"/>
    <p:sldId id="938" r:id="rId50"/>
    <p:sldId id="771" r:id="rId51"/>
    <p:sldId id="823" r:id="rId52"/>
    <p:sldId id="765" r:id="rId53"/>
    <p:sldId id="939" r:id="rId54"/>
    <p:sldId id="291" r:id="rId55"/>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E7E8"/>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12" autoAdjust="0"/>
    <p:restoredTop sz="81000" autoAdjust="0"/>
  </p:normalViewPr>
  <p:slideViewPr>
    <p:cSldViewPr snapToGrid="0" showGuides="1">
      <p:cViewPr varScale="1">
        <p:scale>
          <a:sx n="125" d="100"/>
          <a:sy n="125" d="100"/>
        </p:scale>
        <p:origin x="-1326" y="-96"/>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7/5/2018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Routing and Switching Essentials </a:t>
            </a:r>
            <a:r>
              <a:rPr lang="en-US" b="0" baseline="0" dirty="0" smtClean="0"/>
              <a:t>v6.0</a:t>
            </a:r>
            <a:endParaRPr lang="en-US" b="0" dirty="0" smtClean="0"/>
          </a:p>
          <a:p>
            <a:pPr>
              <a:buFontTx/>
              <a:buNone/>
            </a:pPr>
            <a:r>
              <a:rPr lang="en-US" sz="1200" b="0" dirty="0" smtClean="0"/>
              <a:t>Chapter 9: NAT for IPv4</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10</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9.1.1 – NAT Characteristics</a:t>
            </a:r>
          </a:p>
          <a:p>
            <a:pPr>
              <a:lnSpc>
                <a:spcPct val="80000"/>
              </a:lnSpc>
              <a:buFontTx/>
              <a:buNone/>
            </a:pPr>
            <a:r>
              <a:rPr lang="en-US" dirty="0" smtClean="0">
                <a:latin typeface="Arial" charset="0"/>
              </a:rPr>
              <a:t>9.1.1.5</a:t>
            </a:r>
            <a:r>
              <a:rPr lang="en-US" baseline="0" dirty="0" smtClean="0">
                <a:latin typeface="Arial" charset="0"/>
              </a:rPr>
              <a:t> – How NAT Works</a:t>
            </a:r>
            <a:endParaRPr lang="en-US" dirty="0" smtClean="0"/>
          </a:p>
        </p:txBody>
      </p:sp>
    </p:spTree>
    <p:extLst>
      <p:ext uri="{BB962C8B-B14F-4D97-AF65-F5344CB8AC3E}">
        <p14:creationId xmlns:p14="http://schemas.microsoft.com/office/powerpoint/2010/main" val="2117982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11</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9.1.1 – NAT Characteristics</a:t>
            </a:r>
          </a:p>
          <a:p>
            <a:pPr>
              <a:lnSpc>
                <a:spcPct val="80000"/>
              </a:lnSpc>
              <a:buFontTx/>
              <a:buNone/>
            </a:pPr>
            <a:r>
              <a:rPr lang="en-US" dirty="0" smtClean="0">
                <a:latin typeface="Arial" charset="0"/>
              </a:rPr>
              <a:t>9.1.1.5</a:t>
            </a:r>
            <a:r>
              <a:rPr lang="en-US" baseline="0" dirty="0" smtClean="0">
                <a:latin typeface="Arial" charset="0"/>
              </a:rPr>
              <a:t> – How NAT Works (Cont.)</a:t>
            </a:r>
            <a:endParaRPr lang="en-US" dirty="0" smtClean="0"/>
          </a:p>
        </p:txBody>
      </p:sp>
    </p:spTree>
    <p:extLst>
      <p:ext uri="{BB962C8B-B14F-4D97-AF65-F5344CB8AC3E}">
        <p14:creationId xmlns:p14="http://schemas.microsoft.com/office/powerpoint/2010/main" val="3754547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12</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9.1.2 – Types of NAT </a:t>
            </a:r>
          </a:p>
          <a:p>
            <a:pPr>
              <a:lnSpc>
                <a:spcPct val="80000"/>
              </a:lnSpc>
              <a:buFontTx/>
              <a:buNone/>
            </a:pPr>
            <a:r>
              <a:rPr lang="en-US" dirty="0" smtClean="0">
                <a:latin typeface="Arial" charset="0"/>
              </a:rPr>
              <a:t>9.1.2.1</a:t>
            </a:r>
            <a:r>
              <a:rPr lang="en-US" baseline="0" dirty="0" smtClean="0">
                <a:latin typeface="Arial" charset="0"/>
              </a:rPr>
              <a:t> – Static NAT</a:t>
            </a:r>
            <a:endParaRPr lang="en-US" dirty="0" smtClean="0"/>
          </a:p>
        </p:txBody>
      </p:sp>
    </p:spTree>
    <p:extLst>
      <p:ext uri="{BB962C8B-B14F-4D97-AF65-F5344CB8AC3E}">
        <p14:creationId xmlns:p14="http://schemas.microsoft.com/office/powerpoint/2010/main" val="2692084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13</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9.1.2 – Types of NAT </a:t>
            </a:r>
          </a:p>
          <a:p>
            <a:pPr>
              <a:lnSpc>
                <a:spcPct val="80000"/>
              </a:lnSpc>
              <a:buFontTx/>
              <a:buNone/>
            </a:pPr>
            <a:r>
              <a:rPr lang="en-US" dirty="0" smtClean="0">
                <a:latin typeface="Arial" charset="0"/>
              </a:rPr>
              <a:t>9.1.2.2</a:t>
            </a:r>
            <a:r>
              <a:rPr lang="en-US" baseline="0" dirty="0" smtClean="0">
                <a:latin typeface="Arial" charset="0"/>
              </a:rPr>
              <a:t> – Dynamic NAT</a:t>
            </a:r>
            <a:endParaRPr lang="en-US" dirty="0" smtClean="0"/>
          </a:p>
        </p:txBody>
      </p:sp>
    </p:spTree>
    <p:extLst>
      <p:ext uri="{BB962C8B-B14F-4D97-AF65-F5344CB8AC3E}">
        <p14:creationId xmlns:p14="http://schemas.microsoft.com/office/powerpoint/2010/main" val="3968625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14</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9.1.2 – Types of NAT </a:t>
            </a:r>
          </a:p>
          <a:p>
            <a:pPr>
              <a:lnSpc>
                <a:spcPct val="80000"/>
              </a:lnSpc>
              <a:buFontTx/>
              <a:buNone/>
            </a:pPr>
            <a:r>
              <a:rPr lang="en-US" dirty="0" smtClean="0">
                <a:latin typeface="Arial" charset="0"/>
              </a:rPr>
              <a:t>9.1.2.3</a:t>
            </a:r>
            <a:r>
              <a:rPr lang="en-US" baseline="0" dirty="0" smtClean="0">
                <a:latin typeface="Arial" charset="0"/>
              </a:rPr>
              <a:t> – Port Address Translation (PAT)</a:t>
            </a:r>
            <a:endParaRPr lang="en-US" dirty="0" smtClean="0"/>
          </a:p>
        </p:txBody>
      </p:sp>
    </p:spTree>
    <p:extLst>
      <p:ext uri="{BB962C8B-B14F-4D97-AF65-F5344CB8AC3E}">
        <p14:creationId xmlns:p14="http://schemas.microsoft.com/office/powerpoint/2010/main" val="4164341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15</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9.1.2 – Types of NAT </a:t>
            </a:r>
          </a:p>
          <a:p>
            <a:pPr>
              <a:lnSpc>
                <a:spcPct val="80000"/>
              </a:lnSpc>
              <a:buFontTx/>
              <a:buNone/>
            </a:pPr>
            <a:r>
              <a:rPr lang="en-US" dirty="0" smtClean="0">
                <a:latin typeface="Arial" charset="0"/>
              </a:rPr>
              <a:t>9.1.2.4</a:t>
            </a:r>
            <a:r>
              <a:rPr lang="en-US" baseline="0" dirty="0" smtClean="0">
                <a:latin typeface="Arial" charset="0"/>
              </a:rPr>
              <a:t> – Next Available Port</a:t>
            </a:r>
            <a:endParaRPr lang="en-US" dirty="0" smtClean="0"/>
          </a:p>
        </p:txBody>
      </p:sp>
    </p:spTree>
    <p:extLst>
      <p:ext uri="{BB962C8B-B14F-4D97-AF65-F5344CB8AC3E}">
        <p14:creationId xmlns:p14="http://schemas.microsoft.com/office/powerpoint/2010/main" val="3352480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16</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9.1.2 – Types of NAT </a:t>
            </a:r>
          </a:p>
          <a:p>
            <a:pPr>
              <a:lnSpc>
                <a:spcPct val="80000"/>
              </a:lnSpc>
              <a:buFontTx/>
              <a:buNone/>
            </a:pPr>
            <a:r>
              <a:rPr lang="en-US" dirty="0" smtClean="0">
                <a:latin typeface="Arial" charset="0"/>
              </a:rPr>
              <a:t>9.1.2.5</a:t>
            </a:r>
            <a:r>
              <a:rPr lang="en-US" baseline="0" dirty="0" smtClean="0">
                <a:latin typeface="Arial" charset="0"/>
              </a:rPr>
              <a:t> – Comparing NAT and PAT</a:t>
            </a:r>
            <a:endParaRPr lang="en-US" dirty="0" smtClean="0"/>
          </a:p>
        </p:txBody>
      </p:sp>
    </p:spTree>
    <p:extLst>
      <p:ext uri="{BB962C8B-B14F-4D97-AF65-F5344CB8AC3E}">
        <p14:creationId xmlns:p14="http://schemas.microsoft.com/office/powerpoint/2010/main" val="3314576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17</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9.1.3 – NAT Advantages</a:t>
            </a:r>
          </a:p>
          <a:p>
            <a:pPr>
              <a:lnSpc>
                <a:spcPct val="80000"/>
              </a:lnSpc>
              <a:buFontTx/>
              <a:buNone/>
            </a:pPr>
            <a:r>
              <a:rPr lang="en-US" dirty="0" smtClean="0">
                <a:latin typeface="Arial" charset="0"/>
              </a:rPr>
              <a:t>9.1.3.1</a:t>
            </a:r>
            <a:r>
              <a:rPr lang="en-US" baseline="0" dirty="0" smtClean="0">
                <a:latin typeface="Arial" charset="0"/>
              </a:rPr>
              <a:t> – Advantages of NAT</a:t>
            </a:r>
            <a:endParaRPr lang="en-US" dirty="0" smtClean="0"/>
          </a:p>
        </p:txBody>
      </p:sp>
    </p:spTree>
    <p:extLst>
      <p:ext uri="{BB962C8B-B14F-4D97-AF65-F5344CB8AC3E}">
        <p14:creationId xmlns:p14="http://schemas.microsoft.com/office/powerpoint/2010/main" val="803630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18</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9.1.3 – NAT Advantages</a:t>
            </a:r>
          </a:p>
          <a:p>
            <a:pPr>
              <a:lnSpc>
                <a:spcPct val="80000"/>
              </a:lnSpc>
              <a:buFontTx/>
              <a:buNone/>
            </a:pPr>
            <a:r>
              <a:rPr lang="en-US" dirty="0" smtClean="0">
                <a:latin typeface="Arial" charset="0"/>
              </a:rPr>
              <a:t>9.1.3.2</a:t>
            </a:r>
            <a:r>
              <a:rPr lang="en-US" baseline="0" dirty="0" smtClean="0">
                <a:latin typeface="Arial" charset="0"/>
              </a:rPr>
              <a:t> – Disadvantages of NAT</a:t>
            </a:r>
            <a:endParaRPr lang="en-US" dirty="0" smtClean="0"/>
          </a:p>
        </p:txBody>
      </p:sp>
    </p:spTree>
    <p:extLst>
      <p:ext uri="{BB962C8B-B14F-4D97-AF65-F5344CB8AC3E}">
        <p14:creationId xmlns:p14="http://schemas.microsoft.com/office/powerpoint/2010/main" val="1272233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9 – NAT for IPv4</a:t>
            </a:r>
          </a:p>
          <a:p>
            <a:pPr>
              <a:buFontTx/>
              <a:buNone/>
            </a:pPr>
            <a:r>
              <a:rPr lang="en-US" sz="1200" b="0" dirty="0" smtClean="0"/>
              <a:t>9.2 – Configure NAT</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1297932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Routing and Switching Essentials </a:t>
            </a:r>
            <a:r>
              <a:rPr lang="en-US" b="0" baseline="0" dirty="0" smtClean="0"/>
              <a:t>v6.0</a:t>
            </a:r>
            <a:endParaRPr lang="en-US" b="0" dirty="0" smtClean="0"/>
          </a:p>
          <a:p>
            <a:pPr>
              <a:buFontTx/>
              <a:buNone/>
            </a:pPr>
            <a:r>
              <a:rPr lang="en-US" sz="1200" b="0" dirty="0" smtClean="0"/>
              <a:t>Chapter 9: NAT for IPv4</a:t>
            </a:r>
            <a:endParaRPr lang="en-GB" b="0" dirty="0" smtClean="0"/>
          </a:p>
          <a:p>
            <a:endParaRPr lang="en-GB" dirty="0" smtClean="0"/>
          </a:p>
        </p:txBody>
      </p:sp>
    </p:spTree>
    <p:extLst>
      <p:ext uri="{BB962C8B-B14F-4D97-AF65-F5344CB8AC3E}">
        <p14:creationId xmlns:p14="http://schemas.microsoft.com/office/powerpoint/2010/main" val="1024752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20</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9.2.1 – Configuring Static NAT</a:t>
            </a:r>
          </a:p>
          <a:p>
            <a:r>
              <a:rPr lang="en-US" dirty="0" smtClean="0"/>
              <a:t>9.2.1.1 – Configure Static NAT</a:t>
            </a:r>
          </a:p>
          <a:p>
            <a:endParaRPr lang="en-US" dirty="0"/>
          </a:p>
        </p:txBody>
      </p:sp>
    </p:spTree>
    <p:extLst>
      <p:ext uri="{BB962C8B-B14F-4D97-AF65-F5344CB8AC3E}">
        <p14:creationId xmlns:p14="http://schemas.microsoft.com/office/powerpoint/2010/main" val="2048354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21</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9.2.1 – Configuring Static NAT</a:t>
            </a:r>
          </a:p>
          <a:p>
            <a:r>
              <a:rPr lang="en-US" dirty="0" smtClean="0"/>
              <a:t>9.2.1.1 – Configure Static NAT</a:t>
            </a:r>
          </a:p>
          <a:p>
            <a:endParaRPr lang="en-US" dirty="0"/>
          </a:p>
        </p:txBody>
      </p:sp>
    </p:spTree>
    <p:extLst>
      <p:ext uri="{BB962C8B-B14F-4D97-AF65-F5344CB8AC3E}">
        <p14:creationId xmlns:p14="http://schemas.microsoft.com/office/powerpoint/2010/main" val="861291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22</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9.2.1 – Configuring Static NAT</a:t>
            </a:r>
          </a:p>
          <a:p>
            <a:r>
              <a:rPr lang="en-US" dirty="0" smtClean="0"/>
              <a:t>9.2.1.2 – Analyzing Static NAT</a:t>
            </a:r>
          </a:p>
          <a:p>
            <a:endParaRPr lang="en-US" dirty="0"/>
          </a:p>
        </p:txBody>
      </p:sp>
    </p:spTree>
    <p:extLst>
      <p:ext uri="{BB962C8B-B14F-4D97-AF65-F5344CB8AC3E}">
        <p14:creationId xmlns:p14="http://schemas.microsoft.com/office/powerpoint/2010/main" val="2497233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23</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9.2.1 – Configuring Static NAT</a:t>
            </a:r>
          </a:p>
          <a:p>
            <a:r>
              <a:rPr lang="en-US" dirty="0" smtClean="0"/>
              <a:t>9.2.1.3 – Verifying Static NAT</a:t>
            </a:r>
          </a:p>
          <a:p>
            <a:endParaRPr lang="en-US" dirty="0"/>
          </a:p>
        </p:txBody>
      </p:sp>
    </p:spTree>
    <p:extLst>
      <p:ext uri="{BB962C8B-B14F-4D97-AF65-F5344CB8AC3E}">
        <p14:creationId xmlns:p14="http://schemas.microsoft.com/office/powerpoint/2010/main" val="2552549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24</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9.2.2 – Configure Dynamic NAT</a:t>
            </a:r>
          </a:p>
          <a:p>
            <a:r>
              <a:rPr lang="en-US" dirty="0" smtClean="0"/>
              <a:t>9.2.2.1 – Dynamic NAT Operation</a:t>
            </a:r>
          </a:p>
          <a:p>
            <a:endParaRPr lang="en-US" dirty="0"/>
          </a:p>
        </p:txBody>
      </p:sp>
    </p:spTree>
    <p:extLst>
      <p:ext uri="{BB962C8B-B14F-4D97-AF65-F5344CB8AC3E}">
        <p14:creationId xmlns:p14="http://schemas.microsoft.com/office/powerpoint/2010/main" val="3134845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25</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9.2.2 – Configure Dynamic NAT</a:t>
            </a:r>
          </a:p>
          <a:p>
            <a:r>
              <a:rPr lang="en-US" dirty="0" smtClean="0"/>
              <a:t>9.2.2.2 – Configuring Dynamic NAT</a:t>
            </a:r>
          </a:p>
          <a:p>
            <a:endParaRPr lang="en-US" dirty="0"/>
          </a:p>
        </p:txBody>
      </p:sp>
    </p:spTree>
    <p:extLst>
      <p:ext uri="{BB962C8B-B14F-4D97-AF65-F5344CB8AC3E}">
        <p14:creationId xmlns:p14="http://schemas.microsoft.com/office/powerpoint/2010/main" val="1897218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26</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9.2.2 – Configure Dynamic NAT</a:t>
            </a:r>
          </a:p>
          <a:p>
            <a:r>
              <a:rPr lang="en-US" dirty="0" smtClean="0"/>
              <a:t>9.2.2.2 – Configuring Dynamic NAT (Cont.)</a:t>
            </a:r>
          </a:p>
          <a:p>
            <a:endParaRPr lang="en-US" dirty="0"/>
          </a:p>
        </p:txBody>
      </p:sp>
    </p:spTree>
    <p:extLst>
      <p:ext uri="{BB962C8B-B14F-4D97-AF65-F5344CB8AC3E}">
        <p14:creationId xmlns:p14="http://schemas.microsoft.com/office/powerpoint/2010/main" val="873478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27</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9.2.2 – Configure Dynamic NAT</a:t>
            </a:r>
          </a:p>
          <a:p>
            <a:r>
              <a:rPr lang="en-US" dirty="0" smtClean="0"/>
              <a:t>9.2.2.3 – Analyzing Dynamic NAT</a:t>
            </a:r>
          </a:p>
          <a:p>
            <a:endParaRPr lang="en-US" dirty="0"/>
          </a:p>
        </p:txBody>
      </p:sp>
    </p:spTree>
    <p:extLst>
      <p:ext uri="{BB962C8B-B14F-4D97-AF65-F5344CB8AC3E}">
        <p14:creationId xmlns:p14="http://schemas.microsoft.com/office/powerpoint/2010/main" val="2204202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28</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9.2.2 – Configure Dynamic NAT</a:t>
            </a:r>
          </a:p>
          <a:p>
            <a:r>
              <a:rPr lang="en-US" dirty="0" smtClean="0"/>
              <a:t>9.2.2.3 – Analyzing Dynamic NAT (Cont.)</a:t>
            </a:r>
          </a:p>
          <a:p>
            <a:endParaRPr lang="en-US" dirty="0"/>
          </a:p>
        </p:txBody>
      </p:sp>
    </p:spTree>
    <p:extLst>
      <p:ext uri="{BB962C8B-B14F-4D97-AF65-F5344CB8AC3E}">
        <p14:creationId xmlns:p14="http://schemas.microsoft.com/office/powerpoint/2010/main" val="1116521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29</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9.2.2 – Configure Dynamic NAT</a:t>
            </a:r>
          </a:p>
          <a:p>
            <a:r>
              <a:rPr lang="en-US" dirty="0" smtClean="0"/>
              <a:t>9.2.2.4 – Verifying Dynamic NAT</a:t>
            </a:r>
          </a:p>
          <a:p>
            <a:endParaRPr lang="en-US" dirty="0"/>
          </a:p>
        </p:txBody>
      </p:sp>
    </p:spTree>
    <p:extLst>
      <p:ext uri="{BB962C8B-B14F-4D97-AF65-F5344CB8AC3E}">
        <p14:creationId xmlns:p14="http://schemas.microsoft.com/office/powerpoint/2010/main" val="3746339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3</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Routing and Switching Essentials </a:t>
            </a:r>
            <a:r>
              <a:rPr lang="en-US" b="0" baseline="0" dirty="0" smtClean="0"/>
              <a:t>v6.0</a:t>
            </a:r>
            <a:endParaRPr lang="en-US" b="0" dirty="0" smtClean="0"/>
          </a:p>
          <a:p>
            <a:pPr>
              <a:buFontTx/>
              <a:buNone/>
            </a:pPr>
            <a:r>
              <a:rPr lang="en-US" sz="1200" b="0" dirty="0" smtClean="0"/>
              <a:t>Chapter 9: NAT for IPv4</a:t>
            </a:r>
            <a:endParaRPr lang="en-GB" b="0" dirty="0" smtClean="0"/>
          </a:p>
          <a:p>
            <a:endParaRPr lang="en-GB" dirty="0" smtClean="0"/>
          </a:p>
        </p:txBody>
      </p:sp>
    </p:spTree>
    <p:extLst>
      <p:ext uri="{BB962C8B-B14F-4D97-AF65-F5344CB8AC3E}">
        <p14:creationId xmlns:p14="http://schemas.microsoft.com/office/powerpoint/2010/main" val="3033486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30</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9.2.2 – Configure Dynamic NAT</a:t>
            </a:r>
          </a:p>
          <a:p>
            <a:r>
              <a:rPr lang="en-US" dirty="0" smtClean="0"/>
              <a:t>9.2.2.4 – Verifying Dynamic NAT (Cont.)</a:t>
            </a:r>
          </a:p>
          <a:p>
            <a:endParaRPr lang="en-US" dirty="0"/>
          </a:p>
        </p:txBody>
      </p:sp>
    </p:spTree>
    <p:extLst>
      <p:ext uri="{BB962C8B-B14F-4D97-AF65-F5344CB8AC3E}">
        <p14:creationId xmlns:p14="http://schemas.microsoft.com/office/powerpoint/2010/main" val="35055912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31</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9.2.3 – Configure PAT</a:t>
            </a:r>
          </a:p>
          <a:p>
            <a:r>
              <a:rPr lang="en-US" dirty="0" smtClean="0"/>
              <a:t>9.2.3.1 – Configuring PAT: Address Pool</a:t>
            </a:r>
          </a:p>
          <a:p>
            <a:endParaRPr lang="en-US" dirty="0"/>
          </a:p>
        </p:txBody>
      </p:sp>
    </p:spTree>
    <p:extLst>
      <p:ext uri="{BB962C8B-B14F-4D97-AF65-F5344CB8AC3E}">
        <p14:creationId xmlns:p14="http://schemas.microsoft.com/office/powerpoint/2010/main" val="21241589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32</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9.2.3 – Configure PAT</a:t>
            </a:r>
          </a:p>
          <a:p>
            <a:r>
              <a:rPr lang="en-US" dirty="0" smtClean="0"/>
              <a:t>9.2.3.1 – Configuring PAT: Address Pool (Cont.)</a:t>
            </a:r>
          </a:p>
          <a:p>
            <a:endParaRPr lang="en-US" dirty="0"/>
          </a:p>
        </p:txBody>
      </p:sp>
    </p:spTree>
    <p:extLst>
      <p:ext uri="{BB962C8B-B14F-4D97-AF65-F5344CB8AC3E}">
        <p14:creationId xmlns:p14="http://schemas.microsoft.com/office/powerpoint/2010/main" val="3441894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33</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9.2.3 – Configure PAT</a:t>
            </a:r>
          </a:p>
          <a:p>
            <a:r>
              <a:rPr lang="en-US" dirty="0" smtClean="0"/>
              <a:t>9.2.3.2 – Configuring PAT: Single Address</a:t>
            </a:r>
            <a:endParaRPr lang="en-US" dirty="0"/>
          </a:p>
        </p:txBody>
      </p:sp>
    </p:spTree>
    <p:extLst>
      <p:ext uri="{BB962C8B-B14F-4D97-AF65-F5344CB8AC3E}">
        <p14:creationId xmlns:p14="http://schemas.microsoft.com/office/powerpoint/2010/main" val="5703978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34</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9.2.3 – Configure PAT</a:t>
            </a:r>
          </a:p>
          <a:p>
            <a:r>
              <a:rPr lang="en-US" dirty="0" smtClean="0"/>
              <a:t>9.2.3.3 – Analyzing PAT</a:t>
            </a:r>
          </a:p>
          <a:p>
            <a:endParaRPr lang="en-US" dirty="0"/>
          </a:p>
        </p:txBody>
      </p:sp>
    </p:spTree>
    <p:extLst>
      <p:ext uri="{BB962C8B-B14F-4D97-AF65-F5344CB8AC3E}">
        <p14:creationId xmlns:p14="http://schemas.microsoft.com/office/powerpoint/2010/main" val="33763041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35</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9.2.3 – Configure PAT</a:t>
            </a:r>
          </a:p>
          <a:p>
            <a:r>
              <a:rPr lang="en-US" dirty="0" smtClean="0"/>
              <a:t>9.2.3.3 – Analyzing PAT (Cont.)</a:t>
            </a:r>
          </a:p>
          <a:p>
            <a:endParaRPr lang="en-US" dirty="0"/>
          </a:p>
        </p:txBody>
      </p:sp>
    </p:spTree>
    <p:extLst>
      <p:ext uri="{BB962C8B-B14F-4D97-AF65-F5344CB8AC3E}">
        <p14:creationId xmlns:p14="http://schemas.microsoft.com/office/powerpoint/2010/main" val="599954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36</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9.2.3 – Configure PAT</a:t>
            </a:r>
          </a:p>
          <a:p>
            <a:r>
              <a:rPr lang="en-US" dirty="0" smtClean="0"/>
              <a:t>9.2.3.4 – Verifying PAT</a:t>
            </a:r>
          </a:p>
          <a:p>
            <a:endParaRPr lang="en-US" dirty="0"/>
          </a:p>
        </p:txBody>
      </p:sp>
    </p:spTree>
    <p:extLst>
      <p:ext uri="{BB962C8B-B14F-4D97-AF65-F5344CB8AC3E}">
        <p14:creationId xmlns:p14="http://schemas.microsoft.com/office/powerpoint/2010/main" val="5086227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37</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9.2.4 – Configure Port</a:t>
            </a:r>
            <a:r>
              <a:rPr lang="en-US" baseline="0" dirty="0" smtClean="0"/>
              <a:t> Forwarding</a:t>
            </a:r>
            <a:endParaRPr lang="en-US" dirty="0" smtClean="0"/>
          </a:p>
          <a:p>
            <a:r>
              <a:rPr lang="en-US" dirty="0" smtClean="0"/>
              <a:t>9.2.4.1 – Port Forwarding</a:t>
            </a:r>
          </a:p>
          <a:p>
            <a:endParaRPr lang="en-US" dirty="0"/>
          </a:p>
        </p:txBody>
      </p:sp>
    </p:spTree>
    <p:extLst>
      <p:ext uri="{BB962C8B-B14F-4D97-AF65-F5344CB8AC3E}">
        <p14:creationId xmlns:p14="http://schemas.microsoft.com/office/powerpoint/2010/main" val="35330234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38</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9.2.4 – Configure Port</a:t>
            </a:r>
            <a:r>
              <a:rPr lang="en-US" baseline="0" dirty="0" smtClean="0"/>
              <a:t> Forwarding</a:t>
            </a:r>
            <a:endParaRPr lang="en-US" dirty="0" smtClean="0"/>
          </a:p>
          <a:p>
            <a:r>
              <a:rPr lang="en-US" dirty="0" smtClean="0"/>
              <a:t>9.2.4.2 – Wireless Router Example</a:t>
            </a:r>
          </a:p>
          <a:p>
            <a:endParaRPr lang="en-US" dirty="0"/>
          </a:p>
        </p:txBody>
      </p:sp>
    </p:spTree>
    <p:extLst>
      <p:ext uri="{BB962C8B-B14F-4D97-AF65-F5344CB8AC3E}">
        <p14:creationId xmlns:p14="http://schemas.microsoft.com/office/powerpoint/2010/main" val="32773695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39</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9.2.4 – Configure Port</a:t>
            </a:r>
            <a:r>
              <a:rPr lang="en-US" baseline="0" dirty="0" smtClean="0"/>
              <a:t> Forwarding</a:t>
            </a:r>
            <a:endParaRPr lang="en-US" dirty="0" smtClean="0"/>
          </a:p>
          <a:p>
            <a:r>
              <a:rPr lang="en-US" dirty="0" smtClean="0"/>
              <a:t>9.2.4.3 – Configuring Port Forwarding with IOS</a:t>
            </a:r>
          </a:p>
          <a:p>
            <a:endParaRPr lang="en-US" dirty="0"/>
          </a:p>
        </p:txBody>
      </p:sp>
    </p:spTree>
    <p:extLst>
      <p:ext uri="{BB962C8B-B14F-4D97-AF65-F5344CB8AC3E}">
        <p14:creationId xmlns:p14="http://schemas.microsoft.com/office/powerpoint/2010/main" val="4154164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9 – NAT for IPv4</a:t>
            </a:r>
          </a:p>
          <a:p>
            <a:pPr>
              <a:buFontTx/>
              <a:buNone/>
            </a:pPr>
            <a:r>
              <a:rPr lang="en-US" sz="1200" b="0" dirty="0" smtClean="0"/>
              <a:t>9.1 – NAT Operation</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40</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9.2.4 – Configure Port</a:t>
            </a:r>
            <a:r>
              <a:rPr lang="en-US" baseline="0" dirty="0" smtClean="0"/>
              <a:t> Forwarding</a:t>
            </a:r>
            <a:endParaRPr lang="en-US" dirty="0" smtClean="0"/>
          </a:p>
          <a:p>
            <a:r>
              <a:rPr lang="en-US" dirty="0" smtClean="0"/>
              <a:t>9.2.4.3 – Configuring Port Forwarding with IOS (Cont.)</a:t>
            </a:r>
          </a:p>
          <a:p>
            <a:endParaRPr lang="en-US" dirty="0"/>
          </a:p>
        </p:txBody>
      </p:sp>
    </p:spTree>
    <p:extLst>
      <p:ext uri="{BB962C8B-B14F-4D97-AF65-F5344CB8AC3E}">
        <p14:creationId xmlns:p14="http://schemas.microsoft.com/office/powerpoint/2010/main" val="38049479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41</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9.2.5 – NAT and IPv6</a:t>
            </a:r>
          </a:p>
          <a:p>
            <a:r>
              <a:rPr lang="en-US" dirty="0" smtClean="0"/>
              <a:t>9.2.5.1 – NAT for IPv6?</a:t>
            </a:r>
          </a:p>
          <a:p>
            <a:endParaRPr lang="en-US" dirty="0"/>
          </a:p>
        </p:txBody>
      </p:sp>
    </p:spTree>
    <p:extLst>
      <p:ext uri="{BB962C8B-B14F-4D97-AF65-F5344CB8AC3E}">
        <p14:creationId xmlns:p14="http://schemas.microsoft.com/office/powerpoint/2010/main" val="42302740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42</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9.2.5 – NAT and IPv6</a:t>
            </a:r>
          </a:p>
          <a:p>
            <a:r>
              <a:rPr lang="en-US" dirty="0" smtClean="0"/>
              <a:t>9.2.5.2 – IPv6</a:t>
            </a:r>
            <a:r>
              <a:rPr lang="en-US" baseline="0" dirty="0" smtClean="0"/>
              <a:t> Unique Local Addresses</a:t>
            </a:r>
            <a:endParaRPr lang="en-US" dirty="0" smtClean="0"/>
          </a:p>
          <a:p>
            <a:endParaRPr lang="en-US" dirty="0"/>
          </a:p>
        </p:txBody>
      </p:sp>
    </p:spTree>
    <p:extLst>
      <p:ext uri="{BB962C8B-B14F-4D97-AF65-F5344CB8AC3E}">
        <p14:creationId xmlns:p14="http://schemas.microsoft.com/office/powerpoint/2010/main" val="24772920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43</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9.2.5 – NAT and IPv6</a:t>
            </a:r>
          </a:p>
          <a:p>
            <a:r>
              <a:rPr lang="en-US" dirty="0" smtClean="0"/>
              <a:t>9.2.5.3 – NAT for IPv6</a:t>
            </a:r>
          </a:p>
          <a:p>
            <a:endParaRPr lang="en-US" dirty="0"/>
          </a:p>
        </p:txBody>
      </p:sp>
    </p:spTree>
    <p:extLst>
      <p:ext uri="{BB962C8B-B14F-4D97-AF65-F5344CB8AC3E}">
        <p14:creationId xmlns:p14="http://schemas.microsoft.com/office/powerpoint/2010/main" val="14137207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9 – NAT for IPv4</a:t>
            </a:r>
          </a:p>
          <a:p>
            <a:pPr>
              <a:buFontTx/>
              <a:buNone/>
            </a:pPr>
            <a:r>
              <a:rPr lang="en-US" sz="1200" b="0" dirty="0" smtClean="0"/>
              <a:t>9.3 – Troubleshoot NAT</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10255654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45</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9.3 – Troubleshoot NAT</a:t>
            </a:r>
            <a:endParaRPr lang="en-GB" b="0" dirty="0" smtClean="0"/>
          </a:p>
          <a:p>
            <a:r>
              <a:rPr lang="en-US" dirty="0" smtClean="0"/>
              <a:t>9.3.1 – NAT Troubleshooting Commands</a:t>
            </a:r>
          </a:p>
          <a:p>
            <a:r>
              <a:rPr lang="en-US" dirty="0" smtClean="0"/>
              <a:t>9.3.1.1 – The </a:t>
            </a:r>
            <a:r>
              <a:rPr lang="en-US" b="1" dirty="0" smtClean="0"/>
              <a:t>show </a:t>
            </a:r>
            <a:r>
              <a:rPr lang="en-US" b="1" dirty="0" err="1" smtClean="0"/>
              <a:t>ip</a:t>
            </a:r>
            <a:r>
              <a:rPr lang="en-US" b="1" dirty="0" smtClean="0"/>
              <a:t> </a:t>
            </a:r>
            <a:r>
              <a:rPr lang="en-US" b="1" dirty="0" err="1" smtClean="0"/>
              <a:t>nat</a:t>
            </a:r>
            <a:r>
              <a:rPr lang="en-US" b="1" dirty="0" smtClean="0"/>
              <a:t> </a:t>
            </a:r>
            <a:r>
              <a:rPr lang="en-US" dirty="0" smtClean="0"/>
              <a:t>Commands</a:t>
            </a:r>
          </a:p>
          <a:p>
            <a:endParaRPr lang="en-US" dirty="0"/>
          </a:p>
        </p:txBody>
      </p:sp>
    </p:spTree>
    <p:extLst>
      <p:ext uri="{BB962C8B-B14F-4D97-AF65-F5344CB8AC3E}">
        <p14:creationId xmlns:p14="http://schemas.microsoft.com/office/powerpoint/2010/main" val="26838831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46</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9.3 – Troubleshoot NAT</a:t>
            </a:r>
            <a:endParaRPr lang="en-GB" b="0" dirty="0" smtClean="0"/>
          </a:p>
          <a:p>
            <a:r>
              <a:rPr lang="en-US" dirty="0" smtClean="0"/>
              <a:t>9.3.1 – NAT Troubleshooting Commands</a:t>
            </a:r>
          </a:p>
          <a:p>
            <a:r>
              <a:rPr lang="en-US" dirty="0" smtClean="0"/>
              <a:t>9.3.1.2 – The </a:t>
            </a:r>
            <a:r>
              <a:rPr lang="en-US" b="1" dirty="0" smtClean="0"/>
              <a:t>debug </a:t>
            </a:r>
            <a:r>
              <a:rPr lang="en-US" b="1" dirty="0" err="1" smtClean="0"/>
              <a:t>ip</a:t>
            </a:r>
            <a:r>
              <a:rPr lang="en-US" b="1" dirty="0" smtClean="0"/>
              <a:t> </a:t>
            </a:r>
            <a:r>
              <a:rPr lang="en-US" b="1" dirty="0" err="1" smtClean="0"/>
              <a:t>nat</a:t>
            </a:r>
            <a:r>
              <a:rPr lang="en-US" b="1" dirty="0" smtClean="0"/>
              <a:t> </a:t>
            </a:r>
            <a:r>
              <a:rPr lang="en-US" dirty="0" smtClean="0"/>
              <a:t>Commands</a:t>
            </a:r>
          </a:p>
          <a:p>
            <a:endParaRPr lang="en-US" dirty="0"/>
          </a:p>
        </p:txBody>
      </p:sp>
    </p:spTree>
    <p:extLst>
      <p:ext uri="{BB962C8B-B14F-4D97-AF65-F5344CB8AC3E}">
        <p14:creationId xmlns:p14="http://schemas.microsoft.com/office/powerpoint/2010/main" val="325722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47</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9.3 – Troubleshoot NAT</a:t>
            </a:r>
            <a:endParaRPr lang="en-GB" b="0" dirty="0" smtClean="0"/>
          </a:p>
          <a:p>
            <a:r>
              <a:rPr lang="en-US" dirty="0" smtClean="0"/>
              <a:t>9.3.1 – NAT Troubleshooting Commands</a:t>
            </a:r>
          </a:p>
          <a:p>
            <a:r>
              <a:rPr lang="en-US" dirty="0" smtClean="0"/>
              <a:t>9.3.1.3 – NAT Troubleshooting Scenario</a:t>
            </a:r>
          </a:p>
          <a:p>
            <a:endParaRPr lang="en-US" dirty="0"/>
          </a:p>
        </p:txBody>
      </p:sp>
    </p:spTree>
    <p:extLst>
      <p:ext uri="{BB962C8B-B14F-4D97-AF65-F5344CB8AC3E}">
        <p14:creationId xmlns:p14="http://schemas.microsoft.com/office/powerpoint/2010/main" val="16782993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48</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9.3 – Troubleshoot NAT</a:t>
            </a:r>
            <a:endParaRPr lang="en-GB" b="0" dirty="0" smtClean="0"/>
          </a:p>
          <a:p>
            <a:r>
              <a:rPr lang="en-US" dirty="0" smtClean="0"/>
              <a:t>9.3.1 – NAT Troubleshooting Commands</a:t>
            </a:r>
          </a:p>
          <a:p>
            <a:pPr>
              <a:lnSpc>
                <a:spcPct val="80000"/>
              </a:lnSpc>
              <a:buFontTx/>
              <a:buNone/>
            </a:pPr>
            <a:r>
              <a:rPr lang="en-US" dirty="0" smtClean="0">
                <a:latin typeface="Arial" charset="0"/>
              </a:rPr>
              <a:t>9.3.1.4</a:t>
            </a:r>
            <a:r>
              <a:rPr lang="en-US" baseline="0" dirty="0" smtClean="0">
                <a:latin typeface="Arial" charset="0"/>
              </a:rPr>
              <a:t> – Packet Tracer – Verifying and Troubleshooting NAT Configurations</a:t>
            </a:r>
            <a:endParaRPr lang="en-US" dirty="0" smtClean="0"/>
          </a:p>
          <a:p>
            <a:endParaRPr lang="en-US" dirty="0"/>
          </a:p>
        </p:txBody>
      </p:sp>
    </p:spTree>
    <p:extLst>
      <p:ext uri="{BB962C8B-B14F-4D97-AF65-F5344CB8AC3E}">
        <p14:creationId xmlns:p14="http://schemas.microsoft.com/office/powerpoint/2010/main" val="10241491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9.3 – Troubleshoot NAT</a:t>
            </a:r>
            <a:endParaRPr lang="en-GB" b="0" dirty="0" smtClean="0"/>
          </a:p>
          <a:p>
            <a:r>
              <a:rPr lang="en-US" dirty="0" smtClean="0"/>
              <a:t>9.3.1 – NAT Troubleshooting Commands</a:t>
            </a:r>
          </a:p>
          <a:p>
            <a:pPr>
              <a:lnSpc>
                <a:spcPct val="80000"/>
              </a:lnSpc>
              <a:buFontTx/>
              <a:buNone/>
            </a:pPr>
            <a:r>
              <a:rPr lang="en-US" dirty="0" smtClean="0">
                <a:latin typeface="Arial" charset="0"/>
              </a:rPr>
              <a:t>9.3.1.5</a:t>
            </a:r>
            <a:r>
              <a:rPr lang="en-US" baseline="0" dirty="0" smtClean="0">
                <a:latin typeface="Arial" charset="0"/>
              </a:rPr>
              <a:t> – Lab – Troubleshooting NAT Configurations</a:t>
            </a:r>
            <a:endParaRPr lang="en-US" dirty="0" smtClean="0"/>
          </a:p>
        </p:txBody>
      </p:sp>
      <p:sp>
        <p:nvSpPr>
          <p:cNvPr id="4" name="Slide Number Placeholder 3"/>
          <p:cNvSpPr>
            <a:spLocks noGrp="1"/>
          </p:cNvSpPr>
          <p:nvPr>
            <p:ph type="sldNum" sz="quarter" idx="10"/>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4207990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5</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9.1.1 – NAT Characteristics</a:t>
            </a:r>
          </a:p>
          <a:p>
            <a:pPr>
              <a:lnSpc>
                <a:spcPct val="80000"/>
              </a:lnSpc>
              <a:buFontTx/>
              <a:buNone/>
            </a:pPr>
            <a:r>
              <a:rPr lang="en-US" dirty="0" smtClean="0">
                <a:latin typeface="Arial" charset="0"/>
              </a:rPr>
              <a:t>9.1.1.1</a:t>
            </a:r>
            <a:r>
              <a:rPr lang="en-US" baseline="0" dirty="0" smtClean="0">
                <a:latin typeface="Arial" charset="0"/>
              </a:rPr>
              <a:t> – IPv4 Private Address Space</a:t>
            </a:r>
            <a:endParaRPr lang="en-US" dirty="0" smtClean="0"/>
          </a:p>
        </p:txBody>
      </p:sp>
    </p:spTree>
    <p:extLst>
      <p:ext uri="{BB962C8B-B14F-4D97-AF65-F5344CB8AC3E}">
        <p14:creationId xmlns:p14="http://schemas.microsoft.com/office/powerpoint/2010/main" val="35251901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9 – NAT for IPv4</a:t>
            </a:r>
          </a:p>
          <a:p>
            <a:pPr>
              <a:buFontTx/>
              <a:buNone/>
            </a:pPr>
            <a:r>
              <a:rPr lang="en-US" sz="1200" b="0" dirty="0" smtClean="0"/>
              <a:t>9.4 – Summary</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1764100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9.4 – Summary</a:t>
            </a:r>
          </a:p>
          <a:p>
            <a:r>
              <a:rPr lang="en-US" dirty="0" smtClean="0"/>
              <a:t>9.4.1 – </a:t>
            </a:r>
            <a:r>
              <a:rPr lang="en-US" sz="1200" b="0" i="0" kern="1200" dirty="0" smtClean="0">
                <a:solidFill>
                  <a:schemeClr val="tx1"/>
                </a:solidFill>
                <a:effectLst/>
                <a:latin typeface="+mn-lt"/>
                <a:ea typeface="+mn-ea"/>
                <a:cs typeface="+mn-cs"/>
              </a:rPr>
              <a:t>Conclusion 	</a:t>
            </a:r>
            <a:endParaRPr lang="en-US" dirty="0" smtClean="0"/>
          </a:p>
          <a:p>
            <a:pPr>
              <a:lnSpc>
                <a:spcPct val="80000"/>
              </a:lnSpc>
              <a:buFontTx/>
              <a:buNone/>
            </a:pPr>
            <a:r>
              <a:rPr lang="en-US" altLang="en-US" dirty="0" smtClean="0"/>
              <a:t>9.4.1.2 – </a:t>
            </a:r>
            <a:r>
              <a:rPr lang="sv-SE" dirty="0" smtClean="0"/>
              <a:t>Packet Tracer - Skills Integration Challenge </a:t>
            </a:r>
            <a:endParaRPr lang="en-US" altLang="en-US" dirty="0" smtClean="0"/>
          </a:p>
        </p:txBody>
      </p:sp>
      <p:sp>
        <p:nvSpPr>
          <p:cNvPr id="4" name="Slide Number Placeholder 3"/>
          <p:cNvSpPr>
            <a:spLocks noGrp="1"/>
          </p:cNvSpPr>
          <p:nvPr>
            <p:ph type="sldNum" sz="quarter" idx="10"/>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1391239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52</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9.4 – Summary</a:t>
            </a:r>
          </a:p>
          <a:p>
            <a:r>
              <a:rPr lang="en-US" dirty="0" smtClean="0"/>
              <a:t>9.4.1 – </a:t>
            </a:r>
            <a:r>
              <a:rPr lang="en-US" sz="1200" b="0" i="0" kern="1200" dirty="0" smtClean="0">
                <a:solidFill>
                  <a:schemeClr val="tx1"/>
                </a:solidFill>
                <a:effectLst/>
                <a:latin typeface="+mn-lt"/>
                <a:ea typeface="+mn-ea"/>
                <a:cs typeface="+mn-cs"/>
              </a:rPr>
              <a:t>Conclusion 	</a:t>
            </a:r>
            <a:endParaRPr lang="en-US" dirty="0" smtClean="0"/>
          </a:p>
          <a:p>
            <a:pPr>
              <a:lnSpc>
                <a:spcPct val="80000"/>
              </a:lnSpc>
              <a:buFontTx/>
              <a:buNone/>
            </a:pPr>
            <a:r>
              <a:rPr lang="en-US" altLang="en-US" dirty="0" smtClean="0"/>
              <a:t>9.4.1.3 – </a:t>
            </a:r>
            <a:r>
              <a:rPr lang="sv-SE" dirty="0" smtClean="0"/>
              <a:t>NAT for IPv4</a:t>
            </a:r>
            <a:endParaRPr lang="en-US" altLang="en-US" dirty="0" smtClean="0"/>
          </a:p>
        </p:txBody>
      </p:sp>
    </p:spTree>
    <p:extLst>
      <p:ext uri="{BB962C8B-B14F-4D97-AF65-F5344CB8AC3E}">
        <p14:creationId xmlns:p14="http://schemas.microsoft.com/office/powerpoint/2010/main" val="24237981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53</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Module 9 - New Terms and Commands</a:t>
            </a:r>
            <a:endParaRPr lang="en-US" dirty="0"/>
          </a:p>
        </p:txBody>
      </p:sp>
    </p:spTree>
    <p:extLst>
      <p:ext uri="{BB962C8B-B14F-4D97-AF65-F5344CB8AC3E}">
        <p14:creationId xmlns:p14="http://schemas.microsoft.com/office/powerpoint/2010/main" val="1599976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6</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9.1.1 – NAT Characteristics</a:t>
            </a:r>
          </a:p>
          <a:p>
            <a:pPr>
              <a:lnSpc>
                <a:spcPct val="80000"/>
              </a:lnSpc>
              <a:buFontTx/>
              <a:buNone/>
            </a:pPr>
            <a:r>
              <a:rPr lang="en-US" dirty="0" smtClean="0">
                <a:latin typeface="Arial" charset="0"/>
              </a:rPr>
              <a:t>9.1.1.1</a:t>
            </a:r>
            <a:r>
              <a:rPr lang="en-US" baseline="0" dirty="0" smtClean="0">
                <a:latin typeface="Arial" charset="0"/>
              </a:rPr>
              <a:t> – IPv4 Private </a:t>
            </a:r>
            <a:r>
              <a:rPr lang="en-US" baseline="0" smtClean="0">
                <a:latin typeface="Arial" charset="0"/>
              </a:rPr>
              <a:t>Address Space</a:t>
            </a:r>
            <a:endParaRPr lang="en-US" dirty="0" smtClean="0"/>
          </a:p>
        </p:txBody>
      </p:sp>
    </p:spTree>
    <p:extLst>
      <p:ext uri="{BB962C8B-B14F-4D97-AF65-F5344CB8AC3E}">
        <p14:creationId xmlns:p14="http://schemas.microsoft.com/office/powerpoint/2010/main" val="2853666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7</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9.1.1 – NAT Characteristics</a:t>
            </a:r>
          </a:p>
          <a:p>
            <a:pPr>
              <a:lnSpc>
                <a:spcPct val="80000"/>
              </a:lnSpc>
              <a:buFontTx/>
              <a:buNone/>
            </a:pPr>
            <a:r>
              <a:rPr lang="en-US" dirty="0" smtClean="0">
                <a:latin typeface="Arial" charset="0"/>
              </a:rPr>
              <a:t>9.1.1.2</a:t>
            </a:r>
            <a:r>
              <a:rPr lang="en-US" baseline="0" dirty="0" smtClean="0">
                <a:latin typeface="Arial" charset="0"/>
              </a:rPr>
              <a:t> – What is NAT?</a:t>
            </a:r>
            <a:endParaRPr lang="en-US" dirty="0" smtClean="0"/>
          </a:p>
        </p:txBody>
      </p:sp>
    </p:spTree>
    <p:extLst>
      <p:ext uri="{BB962C8B-B14F-4D97-AF65-F5344CB8AC3E}">
        <p14:creationId xmlns:p14="http://schemas.microsoft.com/office/powerpoint/2010/main" val="1750980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8</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9.1.1 – NAT Characteristics</a:t>
            </a:r>
          </a:p>
          <a:p>
            <a:pPr>
              <a:lnSpc>
                <a:spcPct val="80000"/>
              </a:lnSpc>
              <a:buFontTx/>
              <a:buNone/>
            </a:pPr>
            <a:r>
              <a:rPr lang="en-US" dirty="0" smtClean="0">
                <a:latin typeface="Arial" charset="0"/>
              </a:rPr>
              <a:t>9.1.1.3</a:t>
            </a:r>
            <a:r>
              <a:rPr lang="en-US" baseline="0" dirty="0" smtClean="0">
                <a:latin typeface="Arial" charset="0"/>
              </a:rPr>
              <a:t> –NAT Terminology</a:t>
            </a:r>
            <a:endParaRPr lang="en-US" dirty="0" smtClean="0"/>
          </a:p>
        </p:txBody>
      </p:sp>
    </p:spTree>
    <p:extLst>
      <p:ext uri="{BB962C8B-B14F-4D97-AF65-F5344CB8AC3E}">
        <p14:creationId xmlns:p14="http://schemas.microsoft.com/office/powerpoint/2010/main" val="1607055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9</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9.1.1 – NAT Characteristics</a:t>
            </a:r>
          </a:p>
          <a:p>
            <a:pPr>
              <a:lnSpc>
                <a:spcPct val="80000"/>
              </a:lnSpc>
              <a:buFontTx/>
              <a:buNone/>
            </a:pPr>
            <a:r>
              <a:rPr lang="en-US" dirty="0" smtClean="0">
                <a:latin typeface="Arial" charset="0"/>
              </a:rPr>
              <a:t>9.1.1.4</a:t>
            </a:r>
            <a:r>
              <a:rPr lang="en-US" baseline="0" dirty="0" smtClean="0">
                <a:latin typeface="Arial" charset="0"/>
              </a:rPr>
              <a:t> –NAT Terminology (Cont.)</a:t>
            </a:r>
            <a:endParaRPr lang="en-US" dirty="0" smtClean="0"/>
          </a:p>
        </p:txBody>
      </p:sp>
    </p:spTree>
    <p:extLst>
      <p:ext uri="{BB962C8B-B14F-4D97-AF65-F5344CB8AC3E}">
        <p14:creationId xmlns:p14="http://schemas.microsoft.com/office/powerpoint/2010/main" val="1431467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smtClean="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smtClean="0"/>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a:t>
            </a:r>
            <a:r>
              <a:rPr lang="en-US" sz="600" dirty="0" smtClean="0">
                <a:solidFill>
                  <a:schemeClr val="accent5">
                    <a:lumMod val="50000"/>
                  </a:schemeClr>
                </a:solidFill>
                <a:latin typeface="+mn-lt"/>
                <a:ea typeface="+mn-ea"/>
                <a:cs typeface="CiscoSans Thin"/>
              </a:rPr>
              <a:t>2016  </a:t>
            </a:r>
            <a:r>
              <a:rPr lang="en-US" sz="600" dirty="0">
                <a:solidFill>
                  <a:schemeClr val="accent5">
                    <a:lumMod val="50000"/>
                  </a:schemeClr>
                </a:solidFill>
                <a:latin typeface="+mn-lt"/>
                <a:ea typeface="+mn-ea"/>
                <a:cs typeface="CiscoSans Thin"/>
              </a:rPr>
              <a:t>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smtClean="0"/>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a:t>
            </a:r>
            <a:r>
              <a:rPr lang="en-US" sz="600" dirty="0" smtClean="0">
                <a:solidFill>
                  <a:schemeClr val="accent3">
                    <a:lumMod val="85000"/>
                  </a:schemeClr>
                </a:solidFill>
                <a:latin typeface="+mn-lt"/>
                <a:ea typeface="+mn-ea"/>
                <a:cs typeface="CiscoSans Thin"/>
              </a:rPr>
              <a:t>2016  </a:t>
            </a:r>
            <a:r>
              <a:rPr lang="en-US" sz="600" dirty="0">
                <a:solidFill>
                  <a:schemeClr val="accent3">
                    <a:lumMod val="85000"/>
                  </a:schemeClr>
                </a:solidFill>
                <a:latin typeface="+mn-lt"/>
                <a:ea typeface="+mn-ea"/>
                <a:cs typeface="CiscoSans Thin"/>
              </a:rPr>
              <a:t>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Chapter 9: NAT for IPv4</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smtClean="0"/>
              <a:t>Routing and Switching Essentials v6.0</a:t>
            </a:r>
            <a:endParaRPr lang="en-US" dirty="0"/>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NAT Characteristics</a:t>
            </a:r>
            <a:r>
              <a:rPr lang="en-US" altLang="en-US" dirty="0" smtClean="0"/>
              <a:t/>
            </a:r>
            <a:br>
              <a:rPr lang="en-US" altLang="en-US" dirty="0" smtClean="0"/>
            </a:br>
            <a:r>
              <a:rPr lang="en-US" altLang="en-US" dirty="0" smtClean="0"/>
              <a:t>How NAT Works</a:t>
            </a:r>
          </a:p>
        </p:txBody>
      </p:sp>
      <p:pic>
        <p:nvPicPr>
          <p:cNvPr id="2" name="Picture 1"/>
          <p:cNvPicPr>
            <a:picLocks noChangeAspect="1"/>
          </p:cNvPicPr>
          <p:nvPr/>
        </p:nvPicPr>
        <p:blipFill>
          <a:blip r:embed="rId3"/>
          <a:stretch>
            <a:fillRect/>
          </a:stretch>
        </p:blipFill>
        <p:spPr>
          <a:xfrm>
            <a:off x="200440" y="867905"/>
            <a:ext cx="2706864" cy="1164794"/>
          </a:xfrm>
          <a:prstGeom prst="rect">
            <a:avLst/>
          </a:prstGeom>
        </p:spPr>
      </p:pic>
      <p:pic>
        <p:nvPicPr>
          <p:cNvPr id="3" name="Picture 2"/>
          <p:cNvPicPr>
            <a:picLocks noChangeAspect="1"/>
          </p:cNvPicPr>
          <p:nvPr/>
        </p:nvPicPr>
        <p:blipFill rotWithShape="1">
          <a:blip r:embed="rId4"/>
          <a:srcRect t="902"/>
          <a:stretch/>
        </p:blipFill>
        <p:spPr>
          <a:xfrm>
            <a:off x="2758698" y="1504949"/>
            <a:ext cx="3400101" cy="1821535"/>
          </a:xfrm>
          <a:prstGeom prst="rect">
            <a:avLst/>
          </a:prstGeom>
        </p:spPr>
      </p:pic>
      <p:pic>
        <p:nvPicPr>
          <p:cNvPr id="5" name="Picture 4"/>
          <p:cNvPicPr>
            <a:picLocks noChangeAspect="1"/>
          </p:cNvPicPr>
          <p:nvPr/>
        </p:nvPicPr>
        <p:blipFill>
          <a:blip r:embed="rId5"/>
          <a:stretch>
            <a:fillRect/>
          </a:stretch>
        </p:blipFill>
        <p:spPr>
          <a:xfrm>
            <a:off x="5992530" y="2843938"/>
            <a:ext cx="2988737" cy="1722963"/>
          </a:xfrm>
          <a:prstGeom prst="rect">
            <a:avLst/>
          </a:prstGeom>
        </p:spPr>
      </p:pic>
      <p:sp>
        <p:nvSpPr>
          <p:cNvPr id="7" name="Rectangle 34"/>
          <p:cNvSpPr txBox="1">
            <a:spLocks noChangeArrowheads="1"/>
          </p:cNvSpPr>
          <p:nvPr/>
        </p:nvSpPr>
        <p:spPr bwMode="auto">
          <a:xfrm>
            <a:off x="3672840" y="625644"/>
            <a:ext cx="4450080" cy="578316"/>
          </a:xfrm>
          <a:prstGeom prst="rect">
            <a:avLst/>
          </a:prstGeom>
          <a:ln/>
          <a:extLst>
            <a:ext uri="{FAA26D3D-D897-4be2-8F04-BA451C77F1D7}">
              <ma14:placeholderFlag xmlns=""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eaLnBrk="1" hangingPunct="1">
              <a:spcBef>
                <a:spcPct val="30000"/>
              </a:spcBef>
              <a:buNone/>
            </a:pPr>
            <a:r>
              <a:rPr lang="en-US" sz="1400" kern="0" dirty="0" smtClean="0">
                <a:solidFill>
                  <a:srgbClr val="000000"/>
                </a:solidFill>
              </a:rPr>
              <a:t>1. The private (internal) IP address gets translated to a public IP address used to reach the external server.</a:t>
            </a: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355359433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NAT Characteristics</a:t>
            </a:r>
            <a:r>
              <a:rPr lang="en-US" altLang="en-US" dirty="0" smtClean="0"/>
              <a:t/>
            </a:r>
            <a:br>
              <a:rPr lang="en-US" altLang="en-US" dirty="0" smtClean="0"/>
            </a:br>
            <a:r>
              <a:rPr lang="en-US" altLang="en-US" dirty="0" smtClean="0"/>
              <a:t>How NAT Works (Cont.)</a:t>
            </a:r>
          </a:p>
        </p:txBody>
      </p:sp>
      <p:pic>
        <p:nvPicPr>
          <p:cNvPr id="4" name="Picture 3"/>
          <p:cNvPicPr>
            <a:picLocks noChangeAspect="1"/>
          </p:cNvPicPr>
          <p:nvPr/>
        </p:nvPicPr>
        <p:blipFill>
          <a:blip r:embed="rId3"/>
          <a:stretch>
            <a:fillRect/>
          </a:stretch>
        </p:blipFill>
        <p:spPr>
          <a:xfrm>
            <a:off x="50800" y="808957"/>
            <a:ext cx="4268011" cy="2453435"/>
          </a:xfrm>
          <a:prstGeom prst="rect">
            <a:avLst/>
          </a:prstGeom>
        </p:spPr>
      </p:pic>
      <p:pic>
        <p:nvPicPr>
          <p:cNvPr id="6" name="Picture 5"/>
          <p:cNvPicPr>
            <a:picLocks noChangeAspect="1"/>
          </p:cNvPicPr>
          <p:nvPr/>
        </p:nvPicPr>
        <p:blipFill>
          <a:blip r:embed="rId4"/>
          <a:stretch>
            <a:fillRect/>
          </a:stretch>
        </p:blipFill>
        <p:spPr>
          <a:xfrm>
            <a:off x="4331775" y="2163827"/>
            <a:ext cx="4129491" cy="2440622"/>
          </a:xfrm>
          <a:prstGeom prst="rect">
            <a:avLst/>
          </a:prstGeom>
        </p:spPr>
      </p:pic>
      <p:sp>
        <p:nvSpPr>
          <p:cNvPr id="8" name="Rectangle 34"/>
          <p:cNvSpPr txBox="1">
            <a:spLocks noChangeArrowheads="1"/>
          </p:cNvSpPr>
          <p:nvPr/>
        </p:nvSpPr>
        <p:spPr bwMode="auto">
          <a:xfrm>
            <a:off x="4424766" y="757379"/>
            <a:ext cx="4429674" cy="766621"/>
          </a:xfrm>
          <a:prstGeom prst="rect">
            <a:avLst/>
          </a:prstGeom>
          <a:ln/>
          <a:extLst>
            <a:ext uri="{FAA26D3D-D897-4be2-8F04-BA451C77F1D7}">
              <ma14:placeholderFlag xmlns=""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eaLnBrk="1" hangingPunct="1">
              <a:spcBef>
                <a:spcPct val="30000"/>
              </a:spcBef>
              <a:buNone/>
            </a:pPr>
            <a:r>
              <a:rPr lang="en-US" sz="1400" kern="0" dirty="0" smtClean="0">
                <a:solidFill>
                  <a:srgbClr val="000000"/>
                </a:solidFill>
              </a:rPr>
              <a:t>2. The translated public address is used by the server to send the requested information to the device that actually has a private IP address assigned to it. </a:t>
            </a:r>
            <a:endParaRPr lang="en-US" sz="14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
        <p:nvSpPr>
          <p:cNvPr id="9" name="Rectangle 34"/>
          <p:cNvSpPr txBox="1">
            <a:spLocks noChangeArrowheads="1"/>
          </p:cNvSpPr>
          <p:nvPr/>
        </p:nvSpPr>
        <p:spPr bwMode="auto">
          <a:xfrm>
            <a:off x="167640" y="3893850"/>
            <a:ext cx="4097217" cy="710599"/>
          </a:xfrm>
          <a:prstGeom prst="rect">
            <a:avLst/>
          </a:prstGeom>
          <a:ln/>
          <a:extLst>
            <a:ext uri="{FAA26D3D-D897-4be2-8F04-BA451C77F1D7}">
              <ma14:placeholderFlag xmlns=""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eaLnBrk="1" hangingPunct="1">
              <a:spcBef>
                <a:spcPct val="30000"/>
              </a:spcBef>
              <a:buNone/>
            </a:pPr>
            <a:r>
              <a:rPr lang="en-US" sz="1400" kern="0" dirty="0" smtClean="0">
                <a:solidFill>
                  <a:srgbClr val="000000"/>
                </a:solidFill>
              </a:rPr>
              <a:t>3. The NAT-enabled router consults the routing table to see what private address requested the data.</a:t>
            </a:r>
            <a:endParaRPr lang="en-US" sz="14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27647289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Types of NAT</a:t>
            </a:r>
            <a:r>
              <a:rPr lang="en-US" altLang="en-US" dirty="0" smtClean="0"/>
              <a:t/>
            </a:r>
            <a:br>
              <a:rPr lang="en-US" altLang="en-US" dirty="0" smtClean="0"/>
            </a:br>
            <a:r>
              <a:rPr lang="en-US" altLang="en-US" dirty="0" smtClean="0"/>
              <a:t>Static NAT</a:t>
            </a:r>
          </a:p>
        </p:txBody>
      </p:sp>
      <p:sp>
        <p:nvSpPr>
          <p:cNvPr id="7" name="Content Placeholder 2"/>
          <p:cNvSpPr>
            <a:spLocks noGrp="1"/>
          </p:cNvSpPr>
          <p:nvPr>
            <p:ph idx="1"/>
          </p:nvPr>
        </p:nvSpPr>
        <p:spPr>
          <a:xfrm>
            <a:off x="144065" y="798944"/>
            <a:ext cx="8853286" cy="4155319"/>
          </a:xfrm>
        </p:spPr>
        <p:txBody>
          <a:bodyPr/>
          <a:lstStyle/>
          <a:p>
            <a:r>
              <a:rPr lang="en-US" altLang="en-US" dirty="0" smtClean="0"/>
              <a:t>Static address translation (static NAT) assigns one public IP address to one private IP address</a:t>
            </a:r>
          </a:p>
          <a:p>
            <a:r>
              <a:rPr lang="en-US" altLang="en-US" dirty="0" smtClean="0"/>
              <a:t>Commonly used for servers that need to be accessed by external devices or for devices that must be accessible by authorized personnel when offsite</a:t>
            </a:r>
          </a:p>
          <a:p>
            <a:r>
              <a:rPr lang="en-US" altLang="en-US" dirty="0"/>
              <a:t>O</a:t>
            </a:r>
            <a:r>
              <a:rPr lang="en-US" altLang="en-US" dirty="0" smtClean="0"/>
              <a:t>ne-to-one address mapping between local and global addresses</a:t>
            </a:r>
            <a:endParaRPr lang="en-US" altLang="en-US" dirty="0"/>
          </a:p>
          <a:p>
            <a:pPr marL="0" indent="0">
              <a:buNone/>
            </a:pPr>
            <a:endParaRPr lang="en-CA" altLang="en-US" dirty="0" smtClean="0"/>
          </a:p>
        </p:txBody>
      </p:sp>
      <p:pic>
        <p:nvPicPr>
          <p:cNvPr id="2" name="Picture 1"/>
          <p:cNvPicPr>
            <a:picLocks noChangeAspect="1"/>
          </p:cNvPicPr>
          <p:nvPr/>
        </p:nvPicPr>
        <p:blipFill>
          <a:blip r:embed="rId3"/>
          <a:stretch>
            <a:fillRect/>
          </a:stretch>
        </p:blipFill>
        <p:spPr>
          <a:xfrm>
            <a:off x="2340245" y="2109481"/>
            <a:ext cx="3986030" cy="2654312"/>
          </a:xfrm>
          <a:prstGeom prst="rect">
            <a:avLst/>
          </a:prstGeom>
        </p:spPr>
      </p:pic>
    </p:spTree>
    <p:extLst>
      <p:ext uri="{BB962C8B-B14F-4D97-AF65-F5344CB8AC3E}">
        <p14:creationId xmlns:p14="http://schemas.microsoft.com/office/powerpoint/2010/main" val="134529964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Types of NAT</a:t>
            </a:r>
            <a:r>
              <a:rPr lang="en-US" altLang="en-US" dirty="0" smtClean="0"/>
              <a:t/>
            </a:r>
            <a:br>
              <a:rPr lang="en-US" altLang="en-US" dirty="0" smtClean="0"/>
            </a:br>
            <a:r>
              <a:rPr lang="en-US" altLang="en-US" dirty="0" smtClean="0"/>
              <a:t>Dynamic NAT</a:t>
            </a:r>
          </a:p>
        </p:txBody>
      </p:sp>
      <p:sp>
        <p:nvSpPr>
          <p:cNvPr id="7" name="Content Placeholder 2"/>
          <p:cNvSpPr>
            <a:spLocks noGrp="1"/>
          </p:cNvSpPr>
          <p:nvPr>
            <p:ph idx="1"/>
          </p:nvPr>
        </p:nvSpPr>
        <p:spPr>
          <a:xfrm>
            <a:off x="144065" y="798944"/>
            <a:ext cx="4288450" cy="4155319"/>
          </a:xfrm>
        </p:spPr>
        <p:txBody>
          <a:bodyPr/>
          <a:lstStyle/>
          <a:p>
            <a:r>
              <a:rPr lang="en-US" altLang="en-US" dirty="0" smtClean="0"/>
              <a:t>Dynamic NAT assigns a public IP address from a pool of addresses to each packet that originates from a device that has a private IP address assigned when that packet is destined to a network outside the company.</a:t>
            </a:r>
          </a:p>
          <a:p>
            <a:pPr lvl="1"/>
            <a:r>
              <a:rPr lang="en-US" altLang="en-US" dirty="0" smtClean="0"/>
              <a:t>Addresses are assigned on a first-come, first serve basis</a:t>
            </a:r>
          </a:p>
          <a:p>
            <a:pPr lvl="1"/>
            <a:r>
              <a:rPr lang="en-US" altLang="en-US" dirty="0" smtClean="0"/>
              <a:t>The number of internal devices that can transmit outside the company is limited to the number of public IP addresses in the pool.</a:t>
            </a:r>
          </a:p>
        </p:txBody>
      </p:sp>
      <p:pic>
        <p:nvPicPr>
          <p:cNvPr id="3" name="Picture 2"/>
          <p:cNvPicPr>
            <a:picLocks noChangeAspect="1"/>
          </p:cNvPicPr>
          <p:nvPr/>
        </p:nvPicPr>
        <p:blipFill>
          <a:blip r:embed="rId3"/>
          <a:stretch>
            <a:fillRect/>
          </a:stretch>
        </p:blipFill>
        <p:spPr>
          <a:xfrm>
            <a:off x="4362771" y="484054"/>
            <a:ext cx="4656297" cy="3427331"/>
          </a:xfrm>
          <a:prstGeom prst="rect">
            <a:avLst/>
          </a:prstGeom>
        </p:spPr>
      </p:pic>
    </p:spTree>
    <p:extLst>
      <p:ext uri="{BB962C8B-B14F-4D97-AF65-F5344CB8AC3E}">
        <p14:creationId xmlns:p14="http://schemas.microsoft.com/office/powerpoint/2010/main" val="291950839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Types of NAT</a:t>
            </a:r>
            <a:r>
              <a:rPr lang="en-US" altLang="en-US" dirty="0" smtClean="0"/>
              <a:t/>
            </a:r>
            <a:br>
              <a:rPr lang="en-US" altLang="en-US" dirty="0" smtClean="0"/>
            </a:br>
            <a:r>
              <a:rPr lang="en-US" altLang="en-US" dirty="0" smtClean="0"/>
              <a:t>Port Address Translation (PAT)</a:t>
            </a:r>
          </a:p>
        </p:txBody>
      </p:sp>
      <p:sp>
        <p:nvSpPr>
          <p:cNvPr id="7" name="Content Placeholder 2"/>
          <p:cNvSpPr>
            <a:spLocks noGrp="1"/>
          </p:cNvSpPr>
          <p:nvPr>
            <p:ph idx="1"/>
          </p:nvPr>
        </p:nvSpPr>
        <p:spPr>
          <a:xfrm>
            <a:off x="144064" y="798944"/>
            <a:ext cx="8999935" cy="4155319"/>
          </a:xfrm>
        </p:spPr>
        <p:txBody>
          <a:bodyPr/>
          <a:lstStyle/>
          <a:p>
            <a:r>
              <a:rPr lang="en-US" altLang="en-US" dirty="0" smtClean="0"/>
              <a:t>PAT (otherwise known as NAT overload) can use one public IPv4 address to allow thousand of private IPv4 addresses to communicate with outside network devices.</a:t>
            </a:r>
          </a:p>
          <a:p>
            <a:r>
              <a:rPr lang="en-US" altLang="en-US" dirty="0" smtClean="0"/>
              <a:t>Uses port numbers to track the session</a:t>
            </a:r>
          </a:p>
        </p:txBody>
      </p:sp>
      <p:pic>
        <p:nvPicPr>
          <p:cNvPr id="4" name="Picture 3"/>
          <p:cNvPicPr>
            <a:picLocks noChangeAspect="1"/>
          </p:cNvPicPr>
          <p:nvPr/>
        </p:nvPicPr>
        <p:blipFill rotWithShape="1">
          <a:blip r:embed="rId3"/>
          <a:srcRect t="2137" b="-1"/>
          <a:stretch/>
        </p:blipFill>
        <p:spPr>
          <a:xfrm>
            <a:off x="4757979" y="2078287"/>
            <a:ext cx="4331919" cy="2654507"/>
          </a:xfrm>
          <a:prstGeom prst="rect">
            <a:avLst/>
          </a:prstGeom>
        </p:spPr>
      </p:pic>
      <p:pic>
        <p:nvPicPr>
          <p:cNvPr id="2" name="Picture 1"/>
          <p:cNvPicPr>
            <a:picLocks noChangeAspect="1"/>
          </p:cNvPicPr>
          <p:nvPr/>
        </p:nvPicPr>
        <p:blipFill rotWithShape="1">
          <a:blip r:embed="rId4"/>
          <a:srcRect l="3277" t="1949" b="523"/>
          <a:stretch/>
        </p:blipFill>
        <p:spPr>
          <a:xfrm>
            <a:off x="46494" y="1751345"/>
            <a:ext cx="4657241" cy="1849635"/>
          </a:xfrm>
          <a:prstGeom prst="rect">
            <a:avLst/>
          </a:prstGeom>
        </p:spPr>
      </p:pic>
    </p:spTree>
    <p:extLst>
      <p:ext uri="{BB962C8B-B14F-4D97-AF65-F5344CB8AC3E}">
        <p14:creationId xmlns:p14="http://schemas.microsoft.com/office/powerpoint/2010/main" val="94853017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Types of NAT</a:t>
            </a:r>
            <a:r>
              <a:rPr lang="en-US" altLang="en-US" dirty="0" smtClean="0"/>
              <a:t/>
            </a:r>
            <a:br>
              <a:rPr lang="en-US" altLang="en-US" dirty="0" smtClean="0"/>
            </a:br>
            <a:r>
              <a:rPr lang="en-US" altLang="en-US" dirty="0" smtClean="0"/>
              <a:t>Next Available Port</a:t>
            </a:r>
          </a:p>
        </p:txBody>
      </p:sp>
      <p:sp>
        <p:nvSpPr>
          <p:cNvPr id="7" name="Content Placeholder 2"/>
          <p:cNvSpPr>
            <a:spLocks noGrp="1"/>
          </p:cNvSpPr>
          <p:nvPr>
            <p:ph idx="1"/>
          </p:nvPr>
        </p:nvSpPr>
        <p:spPr>
          <a:xfrm>
            <a:off x="144065" y="798944"/>
            <a:ext cx="4280702" cy="4155319"/>
          </a:xfrm>
        </p:spPr>
        <p:txBody>
          <a:bodyPr/>
          <a:lstStyle/>
          <a:p>
            <a:r>
              <a:rPr lang="en-US" altLang="en-US" dirty="0" smtClean="0"/>
              <a:t>PAT tries to preserve the original source port number.</a:t>
            </a:r>
          </a:p>
          <a:p>
            <a:pPr lvl="1"/>
            <a:r>
              <a:rPr lang="en-US" altLang="en-US" dirty="0"/>
              <a:t>If that port number is already use, PAT will assign the first available port number for the appropriate port group</a:t>
            </a:r>
          </a:p>
          <a:p>
            <a:pPr lvl="3"/>
            <a:r>
              <a:rPr lang="en-US" altLang="en-US" sz="1400" dirty="0" smtClean="0"/>
              <a:t>0 - 511</a:t>
            </a:r>
          </a:p>
          <a:p>
            <a:pPr lvl="3"/>
            <a:r>
              <a:rPr lang="en-US" altLang="en-US" sz="1400" dirty="0" smtClean="0"/>
              <a:t>512 - 1023</a:t>
            </a:r>
          </a:p>
          <a:p>
            <a:pPr lvl="3"/>
            <a:r>
              <a:rPr lang="en-US" altLang="en-US" sz="1400" dirty="0" smtClean="0"/>
              <a:t>1024 - 65,535</a:t>
            </a:r>
          </a:p>
          <a:p>
            <a:pPr lvl="1"/>
            <a:r>
              <a:rPr lang="en-US" altLang="en-US" dirty="0" smtClean="0"/>
              <a:t>When there are no more port numbers available, PAT moves to the next public IP address in the pool if there is one.</a:t>
            </a:r>
          </a:p>
        </p:txBody>
      </p:sp>
      <p:pic>
        <p:nvPicPr>
          <p:cNvPr id="3" name="Picture 2"/>
          <p:cNvPicPr>
            <a:picLocks noChangeAspect="1"/>
          </p:cNvPicPr>
          <p:nvPr/>
        </p:nvPicPr>
        <p:blipFill>
          <a:blip r:embed="rId3"/>
          <a:stretch>
            <a:fillRect/>
          </a:stretch>
        </p:blipFill>
        <p:spPr>
          <a:xfrm>
            <a:off x="4331630" y="953144"/>
            <a:ext cx="4588451" cy="2454545"/>
          </a:xfrm>
          <a:prstGeom prst="rect">
            <a:avLst/>
          </a:prstGeom>
        </p:spPr>
      </p:pic>
      <p:sp>
        <p:nvSpPr>
          <p:cNvPr id="6" name="Rectangular Callout 5"/>
          <p:cNvSpPr/>
          <p:nvPr/>
        </p:nvSpPr>
        <p:spPr>
          <a:xfrm>
            <a:off x="6751320" y="3611104"/>
            <a:ext cx="2183453" cy="945656"/>
          </a:xfrm>
          <a:prstGeom prst="wedgeRectCallout">
            <a:avLst>
              <a:gd name="adj1" fmla="val 23736"/>
              <a:gd name="adj2" fmla="val -102990"/>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1"/>
                </a:solidFill>
              </a:rPr>
              <a:t>1. Notice how traffic is from two different internal devices using the same port number.</a:t>
            </a:r>
          </a:p>
        </p:txBody>
      </p:sp>
      <p:sp>
        <p:nvSpPr>
          <p:cNvPr id="10" name="Rectangular Callout 9"/>
          <p:cNvSpPr/>
          <p:nvPr/>
        </p:nvSpPr>
        <p:spPr>
          <a:xfrm>
            <a:off x="3535681" y="3949482"/>
            <a:ext cx="2227106" cy="851117"/>
          </a:xfrm>
          <a:prstGeom prst="wedgeRectCallout">
            <a:avLst>
              <a:gd name="adj1" fmla="val 105010"/>
              <a:gd name="adj2" fmla="val -154713"/>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2</a:t>
            </a:r>
            <a:r>
              <a:rPr lang="en-US" sz="1400" dirty="0" smtClean="0">
                <a:solidFill>
                  <a:schemeClr val="bg1"/>
                </a:solidFill>
              </a:rPr>
              <a:t>. Notice how PAT uses the same public address, but two different port numbers.</a:t>
            </a:r>
          </a:p>
        </p:txBody>
      </p:sp>
    </p:spTree>
    <p:extLst>
      <p:ext uri="{BB962C8B-B14F-4D97-AF65-F5344CB8AC3E}">
        <p14:creationId xmlns:p14="http://schemas.microsoft.com/office/powerpoint/2010/main" val="123791824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Types of NAT</a:t>
            </a:r>
            <a:r>
              <a:rPr lang="en-US" altLang="en-US" dirty="0" smtClean="0"/>
              <a:t/>
            </a:r>
            <a:br>
              <a:rPr lang="en-US" altLang="en-US" dirty="0" smtClean="0"/>
            </a:br>
            <a:r>
              <a:rPr lang="en-US" altLang="en-US" dirty="0" smtClean="0"/>
              <a:t>Comparing NAT and PAT</a:t>
            </a:r>
          </a:p>
        </p:txBody>
      </p:sp>
      <p:sp>
        <p:nvSpPr>
          <p:cNvPr id="7" name="Content Placeholder 2"/>
          <p:cNvSpPr>
            <a:spLocks noGrp="1"/>
          </p:cNvSpPr>
          <p:nvPr>
            <p:ph idx="1"/>
          </p:nvPr>
        </p:nvSpPr>
        <p:spPr>
          <a:xfrm>
            <a:off x="4344106" y="1053885"/>
            <a:ext cx="4799894" cy="3652405"/>
          </a:xfrm>
        </p:spPr>
        <p:txBody>
          <a:bodyPr/>
          <a:lstStyle/>
          <a:p>
            <a:r>
              <a:rPr lang="en-US" altLang="en-US" dirty="0" smtClean="0"/>
              <a:t>Static NAT translates address on a 1:1 basis</a:t>
            </a:r>
          </a:p>
          <a:p>
            <a:r>
              <a:rPr lang="en-US" altLang="en-US" dirty="0" smtClean="0"/>
              <a:t>PAT uses port numbers so that one public address can be used for multiple privately addressed devices</a:t>
            </a:r>
          </a:p>
          <a:p>
            <a:pPr lvl="1"/>
            <a:r>
              <a:rPr lang="en-US" altLang="en-US" dirty="0" smtClean="0"/>
              <a:t>PAT can still function with a protocol such as ICMP that does not use TCP or UDP</a:t>
            </a:r>
          </a:p>
        </p:txBody>
      </p:sp>
      <p:pic>
        <p:nvPicPr>
          <p:cNvPr id="2" name="Picture 1"/>
          <p:cNvPicPr>
            <a:picLocks noChangeAspect="1"/>
          </p:cNvPicPr>
          <p:nvPr/>
        </p:nvPicPr>
        <p:blipFill rotWithShape="1">
          <a:blip r:embed="rId3"/>
          <a:srcRect t="1227"/>
          <a:stretch/>
        </p:blipFill>
        <p:spPr>
          <a:xfrm>
            <a:off x="402956" y="1030636"/>
            <a:ext cx="3579624" cy="2659897"/>
          </a:xfrm>
          <a:prstGeom prst="rect">
            <a:avLst/>
          </a:prstGeom>
        </p:spPr>
      </p:pic>
    </p:spTree>
    <p:extLst>
      <p:ext uri="{BB962C8B-B14F-4D97-AF65-F5344CB8AC3E}">
        <p14:creationId xmlns:p14="http://schemas.microsoft.com/office/powerpoint/2010/main" val="787280372"/>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NAT Advantages</a:t>
            </a:r>
            <a:r>
              <a:rPr lang="en-US" altLang="en-US" dirty="0" smtClean="0"/>
              <a:t/>
            </a:r>
            <a:br>
              <a:rPr lang="en-US" altLang="en-US" dirty="0" smtClean="0"/>
            </a:br>
            <a:r>
              <a:rPr lang="en-US" altLang="en-US" dirty="0" smtClean="0"/>
              <a:t>Advantages of NAT</a:t>
            </a:r>
          </a:p>
        </p:txBody>
      </p:sp>
      <p:sp>
        <p:nvSpPr>
          <p:cNvPr id="7" name="Content Placeholder 2"/>
          <p:cNvSpPr>
            <a:spLocks noGrp="1"/>
          </p:cNvSpPr>
          <p:nvPr>
            <p:ph idx="1"/>
          </p:nvPr>
        </p:nvSpPr>
        <p:spPr>
          <a:xfrm>
            <a:off x="1004221" y="1061634"/>
            <a:ext cx="6489210" cy="3652405"/>
          </a:xfrm>
        </p:spPr>
        <p:txBody>
          <a:bodyPr/>
          <a:lstStyle/>
          <a:p>
            <a:r>
              <a:rPr lang="en-US" altLang="en-US" dirty="0" smtClean="0"/>
              <a:t>Conserves the legally registered addressing scheme</a:t>
            </a:r>
          </a:p>
          <a:p>
            <a:pPr lvl="1"/>
            <a:r>
              <a:rPr lang="en-US" altLang="en-US" dirty="0" smtClean="0"/>
              <a:t>Every company can use the private IP addresses</a:t>
            </a:r>
          </a:p>
          <a:p>
            <a:r>
              <a:rPr lang="en-US" altLang="en-US" dirty="0" smtClean="0"/>
              <a:t>Increases the flexibility of connections to the public network</a:t>
            </a:r>
          </a:p>
          <a:p>
            <a:pPr lvl="1"/>
            <a:r>
              <a:rPr lang="en-US" altLang="en-US" dirty="0" smtClean="0"/>
              <a:t>Multiple NAT pools, backup pools, and load-balancing across NAT pools</a:t>
            </a:r>
          </a:p>
          <a:p>
            <a:r>
              <a:rPr lang="en-US" altLang="en-US" dirty="0" smtClean="0"/>
              <a:t>Provides consistency for internal network addressing schemes</a:t>
            </a:r>
          </a:p>
          <a:p>
            <a:pPr lvl="1"/>
            <a:r>
              <a:rPr lang="en-US" altLang="en-US" dirty="0" smtClean="0"/>
              <a:t>Do not have to readdress the network if a new ISP or public IP address is assigned</a:t>
            </a:r>
          </a:p>
          <a:p>
            <a:r>
              <a:rPr lang="en-US" altLang="en-US" dirty="0" smtClean="0"/>
              <a:t>Provides network security</a:t>
            </a:r>
          </a:p>
          <a:p>
            <a:pPr lvl="1"/>
            <a:r>
              <a:rPr lang="en-US" altLang="en-US" dirty="0" smtClean="0"/>
              <a:t>Hides user private IPv4 addresses</a:t>
            </a:r>
          </a:p>
        </p:txBody>
      </p:sp>
    </p:spTree>
    <p:extLst>
      <p:ext uri="{BB962C8B-B14F-4D97-AF65-F5344CB8AC3E}">
        <p14:creationId xmlns:p14="http://schemas.microsoft.com/office/powerpoint/2010/main" val="418014808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NAT Advantages</a:t>
            </a:r>
            <a:r>
              <a:rPr lang="en-US" altLang="en-US" dirty="0" smtClean="0"/>
              <a:t/>
            </a:r>
            <a:br>
              <a:rPr lang="en-US" altLang="en-US" dirty="0" smtClean="0"/>
            </a:br>
            <a:r>
              <a:rPr lang="en-US" altLang="en-US" dirty="0" smtClean="0"/>
              <a:t>Disadvantages of NAT</a:t>
            </a:r>
          </a:p>
        </p:txBody>
      </p:sp>
      <p:sp>
        <p:nvSpPr>
          <p:cNvPr id="7" name="Content Placeholder 2"/>
          <p:cNvSpPr>
            <a:spLocks noGrp="1"/>
          </p:cNvSpPr>
          <p:nvPr>
            <p:ph idx="1"/>
          </p:nvPr>
        </p:nvSpPr>
        <p:spPr>
          <a:xfrm>
            <a:off x="353292" y="844658"/>
            <a:ext cx="7969297" cy="3652405"/>
          </a:xfrm>
        </p:spPr>
        <p:txBody>
          <a:bodyPr/>
          <a:lstStyle/>
          <a:p>
            <a:r>
              <a:rPr lang="en-US" altLang="en-US" dirty="0" smtClean="0"/>
              <a:t>Performance is degraded.</a:t>
            </a:r>
          </a:p>
          <a:p>
            <a:pPr lvl="1"/>
            <a:r>
              <a:rPr lang="en-US" altLang="en-US" dirty="0" smtClean="0"/>
              <a:t>The NAT-enabled border device must track and process each session destined for an external network.</a:t>
            </a:r>
          </a:p>
          <a:p>
            <a:r>
              <a:rPr lang="en-US" altLang="en-US" dirty="0" smtClean="0"/>
              <a:t>End-to-end functionality is degraded.</a:t>
            </a:r>
          </a:p>
          <a:p>
            <a:pPr lvl="1"/>
            <a:r>
              <a:rPr lang="en-US" altLang="en-US" dirty="0" smtClean="0"/>
              <a:t>Translation of each IPv4 address within the packet headers takes time.</a:t>
            </a:r>
          </a:p>
          <a:p>
            <a:r>
              <a:rPr lang="en-US" altLang="en-US" dirty="0" smtClean="0"/>
              <a:t>End-to-end IP traceability is lost.</a:t>
            </a:r>
          </a:p>
          <a:p>
            <a:pPr lvl="1"/>
            <a:r>
              <a:rPr lang="en-US" altLang="en-US" dirty="0" smtClean="0"/>
              <a:t>Some applications require end-to-end addressing and cannot be used with NAT.</a:t>
            </a:r>
          </a:p>
          <a:p>
            <a:pPr lvl="1"/>
            <a:r>
              <a:rPr lang="en-US" altLang="en-US" dirty="0" smtClean="0"/>
              <a:t>Static NAT mappings can sometimes be used.</a:t>
            </a:r>
          </a:p>
          <a:p>
            <a:pPr lvl="1"/>
            <a:r>
              <a:rPr lang="en-US" altLang="en-US" dirty="0" smtClean="0"/>
              <a:t>Troubleshooting can be more challenging.</a:t>
            </a:r>
            <a:endParaRPr lang="en-US" altLang="en-US" dirty="0"/>
          </a:p>
          <a:p>
            <a:r>
              <a:rPr lang="en-US" altLang="en-US" dirty="0" smtClean="0"/>
              <a:t>Tunneling becomes more complicated.</a:t>
            </a:r>
          </a:p>
          <a:p>
            <a:r>
              <a:rPr lang="en-US" altLang="en-US" dirty="0" smtClean="0"/>
              <a:t>Initiating TCP connections can be disrupted.</a:t>
            </a:r>
          </a:p>
        </p:txBody>
      </p:sp>
    </p:spTree>
    <p:extLst>
      <p:ext uri="{BB962C8B-B14F-4D97-AF65-F5344CB8AC3E}">
        <p14:creationId xmlns:p14="http://schemas.microsoft.com/office/powerpoint/2010/main" val="3087913612"/>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sz="4000" dirty="0"/>
              <a:t>9</a:t>
            </a:r>
            <a:r>
              <a:rPr lang="en-US" sz="4000" dirty="0" smtClean="0"/>
              <a:t>.2 Configure NAT</a:t>
            </a:r>
            <a:endParaRPr lang="en-US" sz="4000" dirty="0"/>
          </a:p>
        </p:txBody>
      </p:sp>
    </p:spTree>
    <p:extLst>
      <p:ext uri="{BB962C8B-B14F-4D97-AF65-F5344CB8AC3E}">
        <p14:creationId xmlns:p14="http://schemas.microsoft.com/office/powerpoint/2010/main" val="355190541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sz="1600" dirty="0"/>
              <a:t>9</a:t>
            </a:r>
            <a:r>
              <a:rPr lang="en-CA" sz="1600" dirty="0" smtClean="0"/>
              <a:t>.1 NAT Operation</a:t>
            </a:r>
            <a:endParaRPr lang="en-CA" sz="1600" dirty="0"/>
          </a:p>
          <a:p>
            <a:pPr marL="469106" lvl="1" indent="-214313">
              <a:buFont typeface="Arial" panose="020B0604020202020204" pitchFamily="34" charset="0"/>
              <a:buChar char="•"/>
            </a:pPr>
            <a:r>
              <a:rPr lang="en-US" sz="1600" dirty="0" smtClean="0"/>
              <a:t>Explain how NAT provides IPv4 address scalability in a small to medium-sized business network</a:t>
            </a:r>
          </a:p>
          <a:p>
            <a:pPr marL="542131" lvl="2" indent="-214313">
              <a:buFont typeface="Arial" panose="020B0604020202020204" pitchFamily="34" charset="0"/>
              <a:buChar char="•"/>
            </a:pPr>
            <a:r>
              <a:rPr lang="en-US" sz="1400" dirty="0" smtClean="0"/>
              <a:t>Explain the purpose and function of NAT.</a:t>
            </a:r>
            <a:endParaRPr lang="en-US" sz="1400" dirty="0"/>
          </a:p>
          <a:p>
            <a:pPr marL="542131" lvl="2" indent="-214313">
              <a:buFont typeface="Arial" panose="020B0604020202020204" pitchFamily="34" charset="0"/>
              <a:buChar char="•"/>
            </a:pPr>
            <a:r>
              <a:rPr lang="en-US" sz="1400" dirty="0" smtClean="0"/>
              <a:t>Explain the operation of different types of NAT.</a:t>
            </a:r>
          </a:p>
          <a:p>
            <a:pPr marL="542131" lvl="2" indent="-214313">
              <a:buFont typeface="Arial" panose="020B0604020202020204" pitchFamily="34" charset="0"/>
              <a:buChar char="•"/>
            </a:pPr>
            <a:r>
              <a:rPr lang="en-US" sz="1400" dirty="0" smtClean="0"/>
              <a:t>Describe the advantages and disadvantages of NAT.</a:t>
            </a:r>
            <a:endParaRPr lang="en-US" sz="1400" dirty="0"/>
          </a:p>
          <a:p>
            <a:pPr marL="286941" indent="-285750"/>
            <a:r>
              <a:rPr lang="en-CA" sz="1600" dirty="0"/>
              <a:t>9</a:t>
            </a:r>
            <a:r>
              <a:rPr lang="en-CA" sz="1600" dirty="0" smtClean="0"/>
              <a:t>.2 Configure NAT</a:t>
            </a:r>
            <a:endParaRPr lang="en-CA" sz="1600" dirty="0"/>
          </a:p>
          <a:p>
            <a:pPr marL="469106" lvl="1" indent="-214313">
              <a:buFont typeface="Arial" panose="020B0604020202020204" pitchFamily="34" charset="0"/>
              <a:buChar char="•"/>
            </a:pPr>
            <a:r>
              <a:rPr lang="en-US" sz="1600" dirty="0" smtClean="0"/>
              <a:t>Configure NAT services on the edge router to provide IPv4 address scalability in a small to medium-sized business network.</a:t>
            </a:r>
          </a:p>
          <a:p>
            <a:pPr marL="542131" lvl="2" indent="-214313">
              <a:buFont typeface="Arial" panose="020B0604020202020204" pitchFamily="34" charset="0"/>
              <a:buChar char="•"/>
            </a:pPr>
            <a:r>
              <a:rPr lang="en-US" sz="1400" dirty="0" smtClean="0"/>
              <a:t>Configure static NAT using the CLI.</a:t>
            </a:r>
          </a:p>
          <a:p>
            <a:pPr marL="542131" lvl="2" indent="-214313">
              <a:buFont typeface="Arial" panose="020B0604020202020204" pitchFamily="34" charset="0"/>
              <a:buChar char="•"/>
            </a:pPr>
            <a:r>
              <a:rPr lang="en-US" sz="1400" dirty="0" smtClean="0"/>
              <a:t>Configure dynamic NAT using the CLI.</a:t>
            </a:r>
          </a:p>
        </p:txBody>
      </p:sp>
      <p:sp>
        <p:nvSpPr>
          <p:cNvPr id="4098" name="Rectangle 33"/>
          <p:cNvSpPr>
            <a:spLocks noGrp="1" noChangeArrowheads="1"/>
          </p:cNvSpPr>
          <p:nvPr>
            <p:ph type="title"/>
          </p:nvPr>
        </p:nvSpPr>
        <p:spPr/>
        <p:txBody>
          <a:bodyPr/>
          <a:lstStyle/>
          <a:p>
            <a:pPr eaLnBrk="1" hangingPunct="1"/>
            <a:r>
              <a:rPr lang="en-US" dirty="0" smtClean="0"/>
              <a:t>Chapter 9 -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Static NAT</a:t>
            </a:r>
            <a:r>
              <a:rPr lang="en-US" altLang="en-US" dirty="0" smtClean="0"/>
              <a:t/>
            </a:r>
            <a:br>
              <a:rPr lang="en-US" altLang="en-US" dirty="0" smtClean="0"/>
            </a:br>
            <a:r>
              <a:rPr lang="en-US" altLang="en-US" dirty="0" smtClean="0"/>
              <a:t>Configure Static NAT</a:t>
            </a:r>
          </a:p>
        </p:txBody>
      </p:sp>
      <p:pic>
        <p:nvPicPr>
          <p:cNvPr id="3" name="Picture 2"/>
          <p:cNvPicPr>
            <a:picLocks noChangeAspect="1"/>
          </p:cNvPicPr>
          <p:nvPr/>
        </p:nvPicPr>
        <p:blipFill>
          <a:blip r:embed="rId3"/>
          <a:stretch>
            <a:fillRect/>
          </a:stretch>
        </p:blipFill>
        <p:spPr>
          <a:xfrm>
            <a:off x="3200401" y="69960"/>
            <a:ext cx="4714390" cy="1942802"/>
          </a:xfrm>
          <a:prstGeom prst="rect">
            <a:avLst/>
          </a:prstGeom>
        </p:spPr>
      </p:pic>
      <p:pic>
        <p:nvPicPr>
          <p:cNvPr id="4" name="Picture 3"/>
          <p:cNvPicPr>
            <a:picLocks noChangeAspect="1"/>
          </p:cNvPicPr>
          <p:nvPr/>
        </p:nvPicPr>
        <p:blipFill>
          <a:blip r:embed="rId4"/>
          <a:stretch>
            <a:fillRect/>
          </a:stretch>
        </p:blipFill>
        <p:spPr>
          <a:xfrm>
            <a:off x="1627323" y="2154146"/>
            <a:ext cx="5662773" cy="2608111"/>
          </a:xfrm>
          <a:prstGeom prst="rect">
            <a:avLst/>
          </a:prstGeom>
        </p:spPr>
      </p:pic>
    </p:spTree>
    <p:extLst>
      <p:ext uri="{BB962C8B-B14F-4D97-AF65-F5344CB8AC3E}">
        <p14:creationId xmlns:p14="http://schemas.microsoft.com/office/powerpoint/2010/main" val="1300077134"/>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Static NAT</a:t>
            </a:r>
            <a:r>
              <a:rPr lang="en-US" altLang="en-US" dirty="0" smtClean="0"/>
              <a:t/>
            </a:r>
            <a:br>
              <a:rPr lang="en-US" altLang="en-US" dirty="0" smtClean="0"/>
            </a:br>
            <a:r>
              <a:rPr lang="en-US" altLang="en-US" dirty="0" smtClean="0"/>
              <a:t>Configure Static NAT (Cont.)</a:t>
            </a:r>
          </a:p>
        </p:txBody>
      </p:sp>
      <p:pic>
        <p:nvPicPr>
          <p:cNvPr id="2" name="Picture 1"/>
          <p:cNvPicPr>
            <a:picLocks noChangeAspect="1"/>
          </p:cNvPicPr>
          <p:nvPr/>
        </p:nvPicPr>
        <p:blipFill>
          <a:blip r:embed="rId3"/>
          <a:stretch>
            <a:fillRect/>
          </a:stretch>
        </p:blipFill>
        <p:spPr>
          <a:xfrm>
            <a:off x="3251214" y="1201119"/>
            <a:ext cx="4988055" cy="3454184"/>
          </a:xfrm>
          <a:prstGeom prst="rect">
            <a:avLst/>
          </a:prstGeom>
        </p:spPr>
      </p:pic>
      <p:sp>
        <p:nvSpPr>
          <p:cNvPr id="6" name="Striped Right Arrow 5"/>
          <p:cNvSpPr/>
          <p:nvPr/>
        </p:nvSpPr>
        <p:spPr>
          <a:xfrm rot="19023597" flipH="1">
            <a:off x="5949189" y="573957"/>
            <a:ext cx="1762153" cy="604433"/>
          </a:xfrm>
          <a:prstGeom prst="stripedRight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Outside interface</a:t>
            </a:r>
          </a:p>
        </p:txBody>
      </p:sp>
      <p:sp>
        <p:nvSpPr>
          <p:cNvPr id="5" name="Striped Right Arrow 4"/>
          <p:cNvSpPr/>
          <p:nvPr/>
        </p:nvSpPr>
        <p:spPr>
          <a:xfrm rot="2607406">
            <a:off x="4329687" y="580610"/>
            <a:ext cx="1764792" cy="603504"/>
          </a:xfrm>
          <a:prstGeom prst="striped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Inside interface</a:t>
            </a:r>
          </a:p>
        </p:txBody>
      </p:sp>
      <p:sp>
        <p:nvSpPr>
          <p:cNvPr id="11" name="TextBox 10"/>
          <p:cNvSpPr txBox="1"/>
          <p:nvPr/>
        </p:nvSpPr>
        <p:spPr>
          <a:xfrm>
            <a:off x="255720" y="2162013"/>
            <a:ext cx="2650210" cy="1600438"/>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400" dirty="0" smtClean="0">
                <a:solidFill>
                  <a:srgbClr val="000000"/>
                </a:solidFill>
              </a:rPr>
              <a:t>Remember that any interface on the border router that is on the inside network must be configured with the </a:t>
            </a:r>
            <a:r>
              <a:rPr lang="en-US" sz="1400" b="1" dirty="0" err="1" smtClean="0">
                <a:solidFill>
                  <a:srgbClr val="000000"/>
                </a:solidFill>
              </a:rPr>
              <a:t>ip</a:t>
            </a:r>
            <a:r>
              <a:rPr lang="en-US" sz="1400" b="1" dirty="0" smtClean="0">
                <a:solidFill>
                  <a:srgbClr val="000000"/>
                </a:solidFill>
              </a:rPr>
              <a:t> </a:t>
            </a:r>
            <a:r>
              <a:rPr lang="en-US" sz="1400" b="1" dirty="0" err="1" smtClean="0">
                <a:solidFill>
                  <a:srgbClr val="000000"/>
                </a:solidFill>
              </a:rPr>
              <a:t>nat</a:t>
            </a:r>
            <a:r>
              <a:rPr lang="en-US" sz="1400" b="1" dirty="0" smtClean="0">
                <a:solidFill>
                  <a:srgbClr val="000000"/>
                </a:solidFill>
              </a:rPr>
              <a:t> inside </a:t>
            </a:r>
            <a:r>
              <a:rPr lang="en-US" sz="1400" dirty="0" smtClean="0">
                <a:solidFill>
                  <a:srgbClr val="000000"/>
                </a:solidFill>
              </a:rPr>
              <a:t>command. This is a common mistake for those new to NAT.</a:t>
            </a:r>
            <a:endParaRPr lang="en-US" sz="1400" dirty="0">
              <a:solidFill>
                <a:srgbClr val="000000"/>
              </a:solidFill>
            </a:endParaRPr>
          </a:p>
        </p:txBody>
      </p:sp>
    </p:spTree>
    <p:extLst>
      <p:ext uri="{BB962C8B-B14F-4D97-AF65-F5344CB8AC3E}">
        <p14:creationId xmlns:p14="http://schemas.microsoft.com/office/powerpoint/2010/main" val="793162525"/>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Static NAT</a:t>
            </a:r>
            <a:r>
              <a:rPr lang="en-US" altLang="en-US" dirty="0" smtClean="0"/>
              <a:t/>
            </a:r>
            <a:br>
              <a:rPr lang="en-US" altLang="en-US" dirty="0" smtClean="0"/>
            </a:br>
            <a:r>
              <a:rPr lang="en-US" altLang="en-US" dirty="0" smtClean="0"/>
              <a:t>Analyzing Static NAT</a:t>
            </a:r>
          </a:p>
        </p:txBody>
      </p:sp>
      <p:sp>
        <p:nvSpPr>
          <p:cNvPr id="7" name="Content Placeholder 2"/>
          <p:cNvSpPr>
            <a:spLocks noGrp="1"/>
          </p:cNvSpPr>
          <p:nvPr>
            <p:ph idx="1"/>
          </p:nvPr>
        </p:nvSpPr>
        <p:spPr>
          <a:xfrm>
            <a:off x="353292" y="844658"/>
            <a:ext cx="4815393" cy="3652405"/>
          </a:xfrm>
        </p:spPr>
        <p:txBody>
          <a:bodyPr/>
          <a:lstStyle/>
          <a:p>
            <a:pPr marL="342900" indent="-342900">
              <a:buFont typeface="+mj-lt"/>
              <a:buAutoNum type="arabicPeriod"/>
            </a:pPr>
            <a:r>
              <a:rPr lang="en-US" altLang="en-US" sz="1400" dirty="0" smtClean="0"/>
              <a:t>Client opens a web browser for a connection to a web server.</a:t>
            </a:r>
          </a:p>
          <a:p>
            <a:pPr marL="342900" indent="-342900">
              <a:buFont typeface="+mj-lt"/>
              <a:buAutoNum type="arabicPeriod"/>
            </a:pPr>
            <a:r>
              <a:rPr lang="en-US" altLang="en-US" sz="1400" dirty="0" smtClean="0"/>
              <a:t>R2 receives the packet on the outside interface and checks the NAT table.</a:t>
            </a:r>
          </a:p>
          <a:p>
            <a:pPr marL="342900" indent="-342900">
              <a:buFont typeface="+mj-lt"/>
              <a:buAutoNum type="arabicPeriod"/>
            </a:pPr>
            <a:r>
              <a:rPr lang="en-US" altLang="en-US" sz="1400" dirty="0" smtClean="0"/>
              <a:t>R2 replaces the inside global address with inside local address of 192.168.10.254 (the server’s address).</a:t>
            </a:r>
          </a:p>
          <a:p>
            <a:pPr marL="342900" indent="-342900">
              <a:buFont typeface="+mj-lt"/>
              <a:buAutoNum type="arabicPeriod"/>
            </a:pPr>
            <a:r>
              <a:rPr lang="en-US" altLang="en-US" sz="1400" dirty="0" smtClean="0"/>
              <a:t>Web server responds to the client.</a:t>
            </a:r>
          </a:p>
          <a:p>
            <a:pPr marL="342900" indent="-342900">
              <a:buFont typeface="+mj-lt"/>
              <a:buAutoNum type="arabicPeriod"/>
            </a:pPr>
            <a:r>
              <a:rPr lang="en-US" altLang="en-US" sz="1400" dirty="0" smtClean="0"/>
              <a:t>(a) R2 receives the packet from the server on the inside address.</a:t>
            </a:r>
            <a:br>
              <a:rPr lang="en-US" altLang="en-US" sz="1400" dirty="0" smtClean="0"/>
            </a:br>
            <a:r>
              <a:rPr lang="en-US" altLang="en-US" sz="1400" dirty="0" smtClean="0"/>
              <a:t>(b) R2 checks NAT table and translates the source address to the inside global address of 209165.201.5 and forwards the packet.</a:t>
            </a:r>
          </a:p>
          <a:p>
            <a:pPr marL="342900" indent="-342900">
              <a:buFont typeface="+mj-lt"/>
              <a:buAutoNum type="arabicPeriod"/>
            </a:pPr>
            <a:r>
              <a:rPr lang="en-US" altLang="en-US" sz="1400" dirty="0" smtClean="0"/>
              <a:t>The client receives the packet.</a:t>
            </a:r>
          </a:p>
        </p:txBody>
      </p:sp>
      <p:pic>
        <p:nvPicPr>
          <p:cNvPr id="3" name="Picture 2"/>
          <p:cNvPicPr>
            <a:picLocks noChangeAspect="1"/>
          </p:cNvPicPr>
          <p:nvPr/>
        </p:nvPicPr>
        <p:blipFill>
          <a:blip r:embed="rId3"/>
          <a:stretch>
            <a:fillRect/>
          </a:stretch>
        </p:blipFill>
        <p:spPr>
          <a:xfrm>
            <a:off x="5037469" y="1185620"/>
            <a:ext cx="3808995" cy="2307956"/>
          </a:xfrm>
          <a:prstGeom prst="rect">
            <a:avLst/>
          </a:prstGeom>
        </p:spPr>
      </p:pic>
    </p:spTree>
    <p:extLst>
      <p:ext uri="{BB962C8B-B14F-4D97-AF65-F5344CB8AC3E}">
        <p14:creationId xmlns:p14="http://schemas.microsoft.com/office/powerpoint/2010/main" val="363530074"/>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Static NAT</a:t>
            </a:r>
            <a:r>
              <a:rPr lang="en-US" altLang="en-US" dirty="0" smtClean="0"/>
              <a:t/>
            </a:r>
            <a:br>
              <a:rPr lang="en-US" altLang="en-US" dirty="0" smtClean="0"/>
            </a:br>
            <a:r>
              <a:rPr lang="en-US" altLang="en-US" dirty="0" smtClean="0"/>
              <a:t>Verifying Static NAT</a:t>
            </a:r>
          </a:p>
        </p:txBody>
      </p:sp>
      <p:pic>
        <p:nvPicPr>
          <p:cNvPr id="4" name="Picture 3"/>
          <p:cNvPicPr>
            <a:picLocks noChangeAspect="1"/>
          </p:cNvPicPr>
          <p:nvPr/>
        </p:nvPicPr>
        <p:blipFill rotWithShape="1">
          <a:blip r:embed="rId3"/>
          <a:srcRect l="735" b="8423"/>
          <a:stretch/>
        </p:blipFill>
        <p:spPr>
          <a:xfrm>
            <a:off x="108489" y="1199391"/>
            <a:ext cx="4575873" cy="861883"/>
          </a:xfrm>
          <a:prstGeom prst="rect">
            <a:avLst/>
          </a:prstGeom>
        </p:spPr>
      </p:pic>
      <p:pic>
        <p:nvPicPr>
          <p:cNvPr id="5" name="Picture 4"/>
          <p:cNvPicPr>
            <a:picLocks noChangeAspect="1"/>
          </p:cNvPicPr>
          <p:nvPr/>
        </p:nvPicPr>
        <p:blipFill rotWithShape="1">
          <a:blip r:embed="rId4"/>
          <a:srcRect l="617"/>
          <a:stretch/>
        </p:blipFill>
        <p:spPr>
          <a:xfrm>
            <a:off x="101882" y="2194987"/>
            <a:ext cx="4594103" cy="945679"/>
          </a:xfrm>
          <a:prstGeom prst="rect">
            <a:avLst/>
          </a:prstGeom>
        </p:spPr>
      </p:pic>
      <p:pic>
        <p:nvPicPr>
          <p:cNvPr id="6" name="Picture 5"/>
          <p:cNvPicPr>
            <a:picLocks noChangeAspect="1"/>
          </p:cNvPicPr>
          <p:nvPr/>
        </p:nvPicPr>
        <p:blipFill rotWithShape="1">
          <a:blip r:embed="rId5"/>
          <a:srcRect l="1063" r="4659"/>
          <a:stretch/>
        </p:blipFill>
        <p:spPr>
          <a:xfrm>
            <a:off x="4812224" y="1204175"/>
            <a:ext cx="4331776" cy="3480830"/>
          </a:xfrm>
          <a:prstGeom prst="rect">
            <a:avLst/>
          </a:prstGeom>
        </p:spPr>
      </p:pic>
      <p:sp>
        <p:nvSpPr>
          <p:cNvPr id="9" name="Oval Callout 8"/>
          <p:cNvSpPr/>
          <p:nvPr/>
        </p:nvSpPr>
        <p:spPr>
          <a:xfrm>
            <a:off x="5230678" y="77493"/>
            <a:ext cx="3301139" cy="1022888"/>
          </a:xfrm>
          <a:prstGeom prst="wedgeEllipseCallout">
            <a:avLst>
              <a:gd name="adj1" fmla="val -13589"/>
              <a:gd name="adj2" fmla="val 63847"/>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A best practice is to clear statistics when verifying that NAT is working.</a:t>
            </a:r>
          </a:p>
        </p:txBody>
      </p:sp>
      <p:sp>
        <p:nvSpPr>
          <p:cNvPr id="10" name="TextBox 9"/>
          <p:cNvSpPr txBox="1"/>
          <p:nvPr/>
        </p:nvSpPr>
        <p:spPr>
          <a:xfrm>
            <a:off x="960893" y="3525864"/>
            <a:ext cx="2650210" cy="738664"/>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400" dirty="0" smtClean="0">
                <a:solidFill>
                  <a:srgbClr val="000000"/>
                </a:solidFill>
              </a:rPr>
              <a:t>Important commands:</a:t>
            </a:r>
          </a:p>
          <a:p>
            <a:pPr marL="285750" indent="-285750">
              <a:buFont typeface="Arial" panose="020B0604020202020204" pitchFamily="34" charset="0"/>
              <a:buChar char="•"/>
            </a:pPr>
            <a:r>
              <a:rPr lang="en-US" sz="1400" b="1" dirty="0">
                <a:solidFill>
                  <a:srgbClr val="000000"/>
                </a:solidFill>
              </a:rPr>
              <a:t>s</a:t>
            </a:r>
            <a:r>
              <a:rPr lang="en-US" sz="1400" b="1" dirty="0" smtClean="0">
                <a:solidFill>
                  <a:srgbClr val="000000"/>
                </a:solidFill>
              </a:rPr>
              <a:t>how </a:t>
            </a:r>
            <a:r>
              <a:rPr lang="en-US" sz="1400" b="1" dirty="0" err="1" smtClean="0">
                <a:solidFill>
                  <a:srgbClr val="000000"/>
                </a:solidFill>
              </a:rPr>
              <a:t>ip</a:t>
            </a:r>
            <a:r>
              <a:rPr lang="en-US" sz="1400" b="1" dirty="0" smtClean="0">
                <a:solidFill>
                  <a:srgbClr val="000000"/>
                </a:solidFill>
              </a:rPr>
              <a:t> </a:t>
            </a:r>
            <a:r>
              <a:rPr lang="en-US" sz="1400" b="1" dirty="0" err="1" smtClean="0">
                <a:solidFill>
                  <a:srgbClr val="000000"/>
                </a:solidFill>
              </a:rPr>
              <a:t>nat</a:t>
            </a:r>
            <a:r>
              <a:rPr lang="en-US" sz="1400" b="1" dirty="0" smtClean="0">
                <a:solidFill>
                  <a:srgbClr val="000000"/>
                </a:solidFill>
              </a:rPr>
              <a:t> translations</a:t>
            </a:r>
          </a:p>
          <a:p>
            <a:pPr marL="285750" indent="-285750">
              <a:buFont typeface="Arial" panose="020B0604020202020204" pitchFamily="34" charset="0"/>
              <a:buChar char="•"/>
            </a:pPr>
            <a:r>
              <a:rPr lang="en-US" sz="1400" b="1" dirty="0">
                <a:solidFill>
                  <a:srgbClr val="000000"/>
                </a:solidFill>
              </a:rPr>
              <a:t>s</a:t>
            </a:r>
            <a:r>
              <a:rPr lang="en-US" sz="1400" b="1" dirty="0" smtClean="0">
                <a:solidFill>
                  <a:srgbClr val="000000"/>
                </a:solidFill>
              </a:rPr>
              <a:t>how </a:t>
            </a:r>
            <a:r>
              <a:rPr lang="en-US" sz="1400" b="1" dirty="0" err="1" smtClean="0">
                <a:solidFill>
                  <a:srgbClr val="000000"/>
                </a:solidFill>
              </a:rPr>
              <a:t>ip</a:t>
            </a:r>
            <a:r>
              <a:rPr lang="en-US" sz="1400" b="1" dirty="0" smtClean="0">
                <a:solidFill>
                  <a:srgbClr val="000000"/>
                </a:solidFill>
              </a:rPr>
              <a:t> </a:t>
            </a:r>
            <a:r>
              <a:rPr lang="en-US" sz="1400" b="1" dirty="0" err="1" smtClean="0">
                <a:solidFill>
                  <a:srgbClr val="000000"/>
                </a:solidFill>
              </a:rPr>
              <a:t>nat</a:t>
            </a:r>
            <a:r>
              <a:rPr lang="en-US" sz="1400" b="1" dirty="0" smtClean="0">
                <a:solidFill>
                  <a:srgbClr val="000000"/>
                </a:solidFill>
              </a:rPr>
              <a:t> statistics</a:t>
            </a:r>
            <a:endParaRPr lang="en-US" sz="1400" b="1" dirty="0">
              <a:solidFill>
                <a:srgbClr val="000000"/>
              </a:solidFill>
            </a:endParaRPr>
          </a:p>
        </p:txBody>
      </p:sp>
    </p:spTree>
    <p:extLst>
      <p:ext uri="{BB962C8B-B14F-4D97-AF65-F5344CB8AC3E}">
        <p14:creationId xmlns:p14="http://schemas.microsoft.com/office/powerpoint/2010/main" val="1192605095"/>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Dynamic NAT</a:t>
            </a:r>
            <a:r>
              <a:rPr lang="en-US" altLang="en-US" dirty="0" smtClean="0"/>
              <a:t/>
            </a:r>
            <a:br>
              <a:rPr lang="en-US" altLang="en-US" dirty="0" smtClean="0"/>
            </a:br>
            <a:r>
              <a:rPr lang="en-US" altLang="en-US" dirty="0" smtClean="0"/>
              <a:t>Dynamic NAT Operation</a:t>
            </a:r>
          </a:p>
        </p:txBody>
      </p:sp>
      <p:sp>
        <p:nvSpPr>
          <p:cNvPr id="7" name="Content Placeholder 2"/>
          <p:cNvSpPr>
            <a:spLocks noGrp="1"/>
          </p:cNvSpPr>
          <p:nvPr>
            <p:ph idx="1"/>
          </p:nvPr>
        </p:nvSpPr>
        <p:spPr>
          <a:xfrm>
            <a:off x="353292" y="844658"/>
            <a:ext cx="8294762" cy="3652405"/>
          </a:xfrm>
        </p:spPr>
        <p:txBody>
          <a:bodyPr/>
          <a:lstStyle/>
          <a:p>
            <a:r>
              <a:rPr lang="en-US" altLang="en-US" sz="1400" dirty="0" smtClean="0"/>
              <a:t>Remember that dynamic NAT uses a pool of public IPv4 addresses.</a:t>
            </a:r>
          </a:p>
          <a:p>
            <a:r>
              <a:rPr lang="en-US" altLang="en-US" sz="1400" dirty="0" smtClean="0"/>
              <a:t>Use the same concepts of inside and outside NAT interfaces as static NAT.</a:t>
            </a:r>
          </a:p>
        </p:txBody>
      </p:sp>
      <p:pic>
        <p:nvPicPr>
          <p:cNvPr id="2" name="Picture 1"/>
          <p:cNvPicPr>
            <a:picLocks noChangeAspect="1"/>
          </p:cNvPicPr>
          <p:nvPr/>
        </p:nvPicPr>
        <p:blipFill>
          <a:blip r:embed="rId3"/>
          <a:stretch>
            <a:fillRect/>
          </a:stretch>
        </p:blipFill>
        <p:spPr>
          <a:xfrm>
            <a:off x="1779194" y="1728061"/>
            <a:ext cx="4759184" cy="2842002"/>
          </a:xfrm>
          <a:prstGeom prst="rect">
            <a:avLst/>
          </a:prstGeom>
        </p:spPr>
      </p:pic>
    </p:spTree>
    <p:extLst>
      <p:ext uri="{BB962C8B-B14F-4D97-AF65-F5344CB8AC3E}">
        <p14:creationId xmlns:p14="http://schemas.microsoft.com/office/powerpoint/2010/main" val="3004506880"/>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Dynamic NAT</a:t>
            </a:r>
            <a:r>
              <a:rPr lang="en-US" altLang="en-US" dirty="0" smtClean="0"/>
              <a:t/>
            </a:r>
            <a:br>
              <a:rPr lang="en-US" altLang="en-US" dirty="0" smtClean="0"/>
            </a:br>
            <a:r>
              <a:rPr lang="en-US" altLang="en-US" dirty="0" smtClean="0"/>
              <a:t>Configuring Dynamic NAT</a:t>
            </a:r>
          </a:p>
        </p:txBody>
      </p:sp>
      <p:pic>
        <p:nvPicPr>
          <p:cNvPr id="5" name="Picture 4"/>
          <p:cNvPicPr>
            <a:picLocks noChangeAspect="1"/>
          </p:cNvPicPr>
          <p:nvPr/>
        </p:nvPicPr>
        <p:blipFill>
          <a:blip r:embed="rId3"/>
          <a:stretch>
            <a:fillRect/>
          </a:stretch>
        </p:blipFill>
        <p:spPr>
          <a:xfrm>
            <a:off x="1007389" y="1128426"/>
            <a:ext cx="7163769" cy="2789578"/>
          </a:xfrm>
          <a:prstGeom prst="rect">
            <a:avLst/>
          </a:prstGeom>
        </p:spPr>
      </p:pic>
    </p:spTree>
    <p:extLst>
      <p:ext uri="{BB962C8B-B14F-4D97-AF65-F5344CB8AC3E}">
        <p14:creationId xmlns:p14="http://schemas.microsoft.com/office/powerpoint/2010/main" val="3095932619"/>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Dynamic NAT</a:t>
            </a:r>
            <a:r>
              <a:rPr lang="en-US" altLang="en-US" dirty="0" smtClean="0"/>
              <a:t/>
            </a:r>
            <a:br>
              <a:rPr lang="en-US" altLang="en-US" dirty="0" smtClean="0"/>
            </a:br>
            <a:r>
              <a:rPr lang="en-US" altLang="en-US" dirty="0" smtClean="0"/>
              <a:t>Configuring Dynamic NAT (Cont.)</a:t>
            </a:r>
          </a:p>
        </p:txBody>
      </p:sp>
      <p:grpSp>
        <p:nvGrpSpPr>
          <p:cNvPr id="7" name="Group 6"/>
          <p:cNvGrpSpPr/>
          <p:nvPr/>
        </p:nvGrpSpPr>
        <p:grpSpPr>
          <a:xfrm>
            <a:off x="1720312" y="844658"/>
            <a:ext cx="5139590" cy="3927421"/>
            <a:chOff x="1658319" y="841252"/>
            <a:chExt cx="5294573" cy="3985071"/>
          </a:xfrm>
        </p:grpSpPr>
        <p:grpSp>
          <p:nvGrpSpPr>
            <p:cNvPr id="4" name="Group 3"/>
            <p:cNvGrpSpPr/>
            <p:nvPr/>
          </p:nvGrpSpPr>
          <p:grpSpPr>
            <a:xfrm>
              <a:off x="1658319" y="841252"/>
              <a:ext cx="5294573" cy="3983804"/>
              <a:chOff x="1658319" y="841252"/>
              <a:chExt cx="5294573" cy="3983804"/>
            </a:xfrm>
          </p:grpSpPr>
          <p:pic>
            <p:nvPicPr>
              <p:cNvPr id="2" name="Picture 1"/>
              <p:cNvPicPr>
                <a:picLocks noChangeAspect="1"/>
              </p:cNvPicPr>
              <p:nvPr/>
            </p:nvPicPr>
            <p:blipFill>
              <a:blip r:embed="rId3"/>
              <a:stretch>
                <a:fillRect/>
              </a:stretch>
            </p:blipFill>
            <p:spPr>
              <a:xfrm>
                <a:off x="1658319" y="841252"/>
                <a:ext cx="5294573" cy="3519584"/>
              </a:xfrm>
              <a:prstGeom prst="rect">
                <a:avLst/>
              </a:prstGeom>
            </p:spPr>
          </p:pic>
          <p:pic>
            <p:nvPicPr>
              <p:cNvPr id="3" name="Picture 2"/>
              <p:cNvPicPr>
                <a:picLocks noChangeAspect="1"/>
              </p:cNvPicPr>
              <p:nvPr/>
            </p:nvPicPr>
            <p:blipFill>
              <a:blip r:embed="rId4"/>
              <a:stretch>
                <a:fillRect/>
              </a:stretch>
            </p:blipFill>
            <p:spPr>
              <a:xfrm>
                <a:off x="1666069" y="4339270"/>
                <a:ext cx="5193707" cy="485786"/>
              </a:xfrm>
              <a:prstGeom prst="rect">
                <a:avLst/>
              </a:prstGeom>
            </p:spPr>
          </p:pic>
        </p:grpSp>
        <p:sp>
          <p:nvSpPr>
            <p:cNvPr id="6" name="Rectangle 5"/>
            <p:cNvSpPr/>
            <p:nvPr/>
          </p:nvSpPr>
          <p:spPr>
            <a:xfrm>
              <a:off x="6814572" y="4345875"/>
              <a:ext cx="116238" cy="480448"/>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Tree>
    <p:extLst>
      <p:ext uri="{BB962C8B-B14F-4D97-AF65-F5344CB8AC3E}">
        <p14:creationId xmlns:p14="http://schemas.microsoft.com/office/powerpoint/2010/main" val="2049065701"/>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Dynamic NAT</a:t>
            </a:r>
            <a:r>
              <a:rPr lang="en-US" altLang="en-US" dirty="0" smtClean="0"/>
              <a:t/>
            </a:r>
            <a:br>
              <a:rPr lang="en-US" altLang="en-US" dirty="0" smtClean="0"/>
            </a:br>
            <a:r>
              <a:rPr lang="en-US" altLang="en-US" dirty="0" smtClean="0"/>
              <a:t>Analyzing Dynamic NAT</a:t>
            </a:r>
          </a:p>
        </p:txBody>
      </p:sp>
      <p:sp>
        <p:nvSpPr>
          <p:cNvPr id="7" name="Content Placeholder 2"/>
          <p:cNvSpPr>
            <a:spLocks noGrp="1"/>
          </p:cNvSpPr>
          <p:nvPr>
            <p:ph idx="1"/>
          </p:nvPr>
        </p:nvSpPr>
        <p:spPr>
          <a:xfrm>
            <a:off x="353292" y="844658"/>
            <a:ext cx="8163027" cy="3652405"/>
          </a:xfrm>
        </p:spPr>
        <p:txBody>
          <a:bodyPr/>
          <a:lstStyle/>
          <a:p>
            <a:pPr marL="342900" indent="-342900">
              <a:buFont typeface="+mj-lt"/>
              <a:buAutoNum type="arabicPeriod"/>
            </a:pPr>
            <a:r>
              <a:rPr lang="en-US" altLang="en-US" sz="1400" dirty="0" smtClean="0"/>
              <a:t>PC1 and PC2 open a web browser for a connection to a web server.</a:t>
            </a:r>
          </a:p>
          <a:p>
            <a:pPr marL="342900" indent="-342900">
              <a:buFont typeface="+mj-lt"/>
              <a:buAutoNum type="arabicPeriod"/>
            </a:pPr>
            <a:r>
              <a:rPr lang="en-US" altLang="en-US" sz="1400" dirty="0" smtClean="0"/>
              <a:t>R2 receives the packets on the inside interface and checks if translation should be performed (via an ACL). R2 assigns a global address from the NAT pool and creates a NAT table entry for both packets.</a:t>
            </a:r>
          </a:p>
          <a:p>
            <a:pPr marL="342900" indent="-342900">
              <a:buFont typeface="+mj-lt"/>
              <a:buAutoNum type="arabicPeriod"/>
            </a:pPr>
            <a:r>
              <a:rPr lang="en-US" altLang="en-US" sz="1400" dirty="0" smtClean="0"/>
              <a:t>R2 replaces the inside local source address on each packet with the translated inside global address from the pool.</a:t>
            </a:r>
          </a:p>
        </p:txBody>
      </p:sp>
      <p:pic>
        <p:nvPicPr>
          <p:cNvPr id="2" name="Picture 1"/>
          <p:cNvPicPr>
            <a:picLocks noChangeAspect="1"/>
          </p:cNvPicPr>
          <p:nvPr/>
        </p:nvPicPr>
        <p:blipFill>
          <a:blip r:embed="rId3"/>
          <a:stretch>
            <a:fillRect/>
          </a:stretch>
        </p:blipFill>
        <p:spPr>
          <a:xfrm>
            <a:off x="2275838" y="2541724"/>
            <a:ext cx="3609362" cy="2508788"/>
          </a:xfrm>
          <a:prstGeom prst="rect">
            <a:avLst/>
          </a:prstGeom>
        </p:spPr>
      </p:pic>
    </p:spTree>
    <p:extLst>
      <p:ext uri="{BB962C8B-B14F-4D97-AF65-F5344CB8AC3E}">
        <p14:creationId xmlns:p14="http://schemas.microsoft.com/office/powerpoint/2010/main" val="1949861797"/>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Dynamic NAT</a:t>
            </a:r>
            <a:r>
              <a:rPr lang="en-US" altLang="en-US" dirty="0" smtClean="0"/>
              <a:t/>
            </a:r>
            <a:br>
              <a:rPr lang="en-US" altLang="en-US" dirty="0" smtClean="0"/>
            </a:br>
            <a:r>
              <a:rPr lang="en-US" altLang="en-US" dirty="0" smtClean="0"/>
              <a:t>Analyzing Dynamic NAT (Cont.)</a:t>
            </a:r>
          </a:p>
        </p:txBody>
      </p:sp>
      <p:sp>
        <p:nvSpPr>
          <p:cNvPr id="7" name="Content Placeholder 2"/>
          <p:cNvSpPr>
            <a:spLocks noGrp="1"/>
          </p:cNvSpPr>
          <p:nvPr>
            <p:ph idx="1"/>
          </p:nvPr>
        </p:nvSpPr>
        <p:spPr>
          <a:xfrm>
            <a:off x="353292" y="844658"/>
            <a:ext cx="8163027" cy="3652405"/>
          </a:xfrm>
        </p:spPr>
        <p:txBody>
          <a:bodyPr/>
          <a:lstStyle/>
          <a:p>
            <a:pPr marL="342900" indent="-342900">
              <a:buFont typeface="+mj-lt"/>
              <a:buAutoNum type="arabicPeriod" startAt="4"/>
            </a:pPr>
            <a:r>
              <a:rPr lang="en-US" altLang="en-US" sz="1400" dirty="0" smtClean="0"/>
              <a:t>The server responds to PC1 using the destination address of 209.165.200.226 (the NAT-assigned address) and to PC2 using the destination address of 209.165.200.227.</a:t>
            </a:r>
          </a:p>
          <a:p>
            <a:pPr marL="342900" indent="-342900">
              <a:buFont typeface="+mj-lt"/>
              <a:buAutoNum type="arabicPeriod" startAt="4"/>
            </a:pPr>
            <a:r>
              <a:rPr lang="en-US" altLang="en-US" sz="1400" dirty="0" smtClean="0"/>
              <a:t>(a and b) R2 looks up each received packet and forwards based on the private IP address found in the NAT table for each of the destination addresses.</a:t>
            </a:r>
          </a:p>
        </p:txBody>
      </p:sp>
      <p:pic>
        <p:nvPicPr>
          <p:cNvPr id="3" name="Picture 2"/>
          <p:cNvPicPr>
            <a:picLocks noChangeAspect="1"/>
          </p:cNvPicPr>
          <p:nvPr/>
        </p:nvPicPr>
        <p:blipFill>
          <a:blip r:embed="rId3"/>
          <a:stretch>
            <a:fillRect/>
          </a:stretch>
        </p:blipFill>
        <p:spPr>
          <a:xfrm>
            <a:off x="2316994" y="2000513"/>
            <a:ext cx="3854063" cy="2741967"/>
          </a:xfrm>
          <a:prstGeom prst="rect">
            <a:avLst/>
          </a:prstGeom>
        </p:spPr>
      </p:pic>
    </p:spTree>
    <p:extLst>
      <p:ext uri="{BB962C8B-B14F-4D97-AF65-F5344CB8AC3E}">
        <p14:creationId xmlns:p14="http://schemas.microsoft.com/office/powerpoint/2010/main" val="3160763698"/>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Dynamic NAT</a:t>
            </a:r>
            <a:r>
              <a:rPr lang="en-US" altLang="en-US" dirty="0" smtClean="0"/>
              <a:t/>
            </a:r>
            <a:br>
              <a:rPr lang="en-US" altLang="en-US" dirty="0" smtClean="0"/>
            </a:br>
            <a:r>
              <a:rPr lang="en-US" altLang="en-US" dirty="0" smtClean="0"/>
              <a:t>Verifying Dynamic NAT</a:t>
            </a:r>
          </a:p>
        </p:txBody>
      </p:sp>
      <p:pic>
        <p:nvPicPr>
          <p:cNvPr id="5" name="Picture 4"/>
          <p:cNvPicPr>
            <a:picLocks noChangeAspect="1"/>
          </p:cNvPicPr>
          <p:nvPr/>
        </p:nvPicPr>
        <p:blipFill>
          <a:blip r:embed="rId3"/>
          <a:stretch>
            <a:fillRect/>
          </a:stretch>
        </p:blipFill>
        <p:spPr>
          <a:xfrm>
            <a:off x="1526582" y="866027"/>
            <a:ext cx="6137006" cy="2559581"/>
          </a:xfrm>
          <a:prstGeom prst="rect">
            <a:avLst/>
          </a:prstGeom>
        </p:spPr>
      </p:pic>
      <p:pic>
        <p:nvPicPr>
          <p:cNvPr id="6" name="Picture 5"/>
          <p:cNvPicPr>
            <a:picLocks noChangeAspect="1"/>
          </p:cNvPicPr>
          <p:nvPr/>
        </p:nvPicPr>
        <p:blipFill rotWithShape="1">
          <a:blip r:embed="rId4"/>
          <a:srcRect r="63498" b="85836"/>
          <a:stretch/>
        </p:blipFill>
        <p:spPr>
          <a:xfrm>
            <a:off x="4560214" y="200592"/>
            <a:ext cx="3080450" cy="535580"/>
          </a:xfrm>
          <a:prstGeom prst="rect">
            <a:avLst/>
          </a:prstGeom>
        </p:spPr>
      </p:pic>
      <p:pic>
        <p:nvPicPr>
          <p:cNvPr id="9" name="Picture 8"/>
          <p:cNvPicPr>
            <a:picLocks noChangeAspect="1"/>
          </p:cNvPicPr>
          <p:nvPr/>
        </p:nvPicPr>
        <p:blipFill rotWithShape="1">
          <a:blip r:embed="rId4"/>
          <a:srcRect t="46405"/>
          <a:stretch/>
        </p:blipFill>
        <p:spPr>
          <a:xfrm>
            <a:off x="2255003" y="3511526"/>
            <a:ext cx="5046149" cy="1211823"/>
          </a:xfrm>
          <a:prstGeom prst="rect">
            <a:avLst/>
          </a:prstGeom>
        </p:spPr>
      </p:pic>
    </p:spTree>
    <p:extLst>
      <p:ext uri="{BB962C8B-B14F-4D97-AF65-F5344CB8AC3E}">
        <p14:creationId xmlns:p14="http://schemas.microsoft.com/office/powerpoint/2010/main" val="190863594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sz="1600" dirty="0" smtClean="0"/>
              <a:t>9.2 Configure NAT (Cont.)</a:t>
            </a:r>
            <a:endParaRPr lang="en-CA" sz="1600" dirty="0"/>
          </a:p>
          <a:p>
            <a:pPr marL="542131" lvl="2" indent="-214313">
              <a:buFont typeface="Arial" panose="020B0604020202020204" pitchFamily="34" charset="0"/>
              <a:buChar char="•"/>
            </a:pPr>
            <a:r>
              <a:rPr lang="en-US" sz="1400" dirty="0"/>
              <a:t>Configure PAT using the CLI.</a:t>
            </a:r>
          </a:p>
          <a:p>
            <a:pPr marL="542131" lvl="2" indent="-214313">
              <a:buFont typeface="Arial" panose="020B0604020202020204" pitchFamily="34" charset="0"/>
              <a:buChar char="•"/>
            </a:pPr>
            <a:r>
              <a:rPr lang="en-US" sz="1400" dirty="0"/>
              <a:t>Configure port forwarding using the CLI</a:t>
            </a:r>
            <a:r>
              <a:rPr lang="en-US" sz="1400" dirty="0" smtClean="0"/>
              <a:t>.</a:t>
            </a:r>
            <a:endParaRPr lang="en-US" sz="1400" dirty="0"/>
          </a:p>
          <a:p>
            <a:r>
              <a:rPr lang="en-CA" sz="1600" dirty="0"/>
              <a:t>9.3 Troubleshoot NAT</a:t>
            </a:r>
          </a:p>
          <a:p>
            <a:pPr marL="469106" lvl="1" indent="-214313">
              <a:buFont typeface="Arial" panose="020B0604020202020204" pitchFamily="34" charset="0"/>
              <a:buChar char="•"/>
            </a:pPr>
            <a:r>
              <a:rPr lang="en-US" sz="1600" dirty="0" smtClean="0"/>
              <a:t>Troubleshoot NAT issues in a small to medium-sized business network.</a:t>
            </a:r>
          </a:p>
          <a:p>
            <a:pPr marL="542131" lvl="2" indent="-214313">
              <a:buFont typeface="Arial" panose="020B0604020202020204" pitchFamily="34" charset="0"/>
              <a:buChar char="•"/>
            </a:pPr>
            <a:r>
              <a:rPr lang="en-US" sz="1400" dirty="0"/>
              <a:t>Troubleshoot NAT</a:t>
            </a:r>
          </a:p>
          <a:p>
            <a:pPr marL="280194" indent="-214313">
              <a:buFont typeface="Arial" panose="020B0604020202020204" pitchFamily="34" charset="0"/>
              <a:buChar char="•"/>
            </a:pPr>
            <a:endParaRPr lang="en-US" sz="1700" dirty="0"/>
          </a:p>
          <a:p>
            <a:pPr marL="327818" lvl="2" indent="0">
              <a:buNone/>
            </a:pPr>
            <a:endParaRPr lang="en-US" sz="1400" dirty="0"/>
          </a:p>
        </p:txBody>
      </p:sp>
      <p:sp>
        <p:nvSpPr>
          <p:cNvPr id="4098" name="Rectangle 33"/>
          <p:cNvSpPr>
            <a:spLocks noGrp="1" noChangeArrowheads="1"/>
          </p:cNvSpPr>
          <p:nvPr>
            <p:ph type="title"/>
          </p:nvPr>
        </p:nvSpPr>
        <p:spPr/>
        <p:txBody>
          <a:bodyPr/>
          <a:lstStyle/>
          <a:p>
            <a:pPr eaLnBrk="1" hangingPunct="1"/>
            <a:r>
              <a:rPr lang="en-US" dirty="0" smtClean="0"/>
              <a:t>Chapter 9 - Sections &amp; Objectives (Cont.)</a:t>
            </a:r>
          </a:p>
        </p:txBody>
      </p:sp>
    </p:spTree>
    <p:extLst>
      <p:ext uri="{BB962C8B-B14F-4D97-AF65-F5344CB8AC3E}">
        <p14:creationId xmlns:p14="http://schemas.microsoft.com/office/powerpoint/2010/main" val="412597591"/>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Dynamic NAT</a:t>
            </a:r>
            <a:r>
              <a:rPr lang="en-US" altLang="en-US" dirty="0" smtClean="0"/>
              <a:t/>
            </a:r>
            <a:br>
              <a:rPr lang="en-US" altLang="en-US" dirty="0" smtClean="0"/>
            </a:br>
            <a:r>
              <a:rPr lang="en-US" altLang="en-US" dirty="0" smtClean="0"/>
              <a:t>Verifying Dynamic NAT (Cont.)</a:t>
            </a:r>
          </a:p>
        </p:txBody>
      </p:sp>
      <p:pic>
        <p:nvPicPr>
          <p:cNvPr id="2" name="Picture 1"/>
          <p:cNvPicPr>
            <a:picLocks noChangeAspect="1"/>
          </p:cNvPicPr>
          <p:nvPr/>
        </p:nvPicPr>
        <p:blipFill>
          <a:blip r:embed="rId3"/>
          <a:stretch>
            <a:fillRect/>
          </a:stretch>
        </p:blipFill>
        <p:spPr>
          <a:xfrm>
            <a:off x="2057682" y="860156"/>
            <a:ext cx="4365601" cy="3833893"/>
          </a:xfrm>
          <a:prstGeom prst="rect">
            <a:avLst/>
          </a:prstGeom>
        </p:spPr>
      </p:pic>
    </p:spTree>
    <p:extLst>
      <p:ext uri="{BB962C8B-B14F-4D97-AF65-F5344CB8AC3E}">
        <p14:creationId xmlns:p14="http://schemas.microsoft.com/office/powerpoint/2010/main" val="1472090907"/>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PAT</a:t>
            </a:r>
            <a:r>
              <a:rPr lang="en-US" altLang="en-US" dirty="0" smtClean="0"/>
              <a:t/>
            </a:r>
            <a:br>
              <a:rPr lang="en-US" altLang="en-US" dirty="0" smtClean="0"/>
            </a:br>
            <a:r>
              <a:rPr lang="en-US" altLang="en-US" dirty="0" smtClean="0"/>
              <a:t>Configuring PAT: Address Pool</a:t>
            </a:r>
          </a:p>
        </p:txBody>
      </p:sp>
      <p:pic>
        <p:nvPicPr>
          <p:cNvPr id="2" name="Picture 1"/>
          <p:cNvPicPr>
            <a:picLocks noChangeAspect="1"/>
          </p:cNvPicPr>
          <p:nvPr/>
        </p:nvPicPr>
        <p:blipFill>
          <a:blip r:embed="rId3"/>
          <a:stretch>
            <a:fillRect/>
          </a:stretch>
        </p:blipFill>
        <p:spPr>
          <a:xfrm>
            <a:off x="3331511" y="1146872"/>
            <a:ext cx="5553619" cy="2580469"/>
          </a:xfrm>
          <a:prstGeom prst="rect">
            <a:avLst/>
          </a:prstGeom>
        </p:spPr>
      </p:pic>
      <p:sp>
        <p:nvSpPr>
          <p:cNvPr id="7" name="TextBox 6"/>
          <p:cNvSpPr txBox="1"/>
          <p:nvPr/>
        </p:nvSpPr>
        <p:spPr>
          <a:xfrm>
            <a:off x="247973" y="1108128"/>
            <a:ext cx="2851688" cy="523220"/>
          </a:xfrm>
          <a:prstGeom prst="rect">
            <a:avLst/>
          </a:prstGeom>
          <a:solidFill>
            <a:schemeClr val="accent6"/>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400" dirty="0" smtClean="0">
                <a:ln w="0"/>
                <a:solidFill>
                  <a:srgbClr val="000000"/>
                </a:solidFill>
                <a:effectLst>
                  <a:outerShdw blurRad="38100" dist="25400" dir="5400000" algn="ctr" rotWithShape="0">
                    <a:srgbClr val="6E747A">
                      <a:alpha val="43000"/>
                    </a:srgbClr>
                  </a:outerShdw>
                </a:effectLst>
              </a:rPr>
              <a:t>The pool contains the public addresses.</a:t>
            </a:r>
            <a:endParaRPr lang="en-US" sz="1400" dirty="0">
              <a:ln w="0"/>
              <a:solidFill>
                <a:srgbClr val="000000"/>
              </a:solidFill>
              <a:effectLst>
                <a:outerShdw blurRad="38100" dist="25400" dir="5400000" algn="ctr" rotWithShape="0">
                  <a:srgbClr val="6E747A">
                    <a:alpha val="43000"/>
                  </a:srgbClr>
                </a:outerShdw>
              </a:effectLst>
            </a:endParaRPr>
          </a:p>
        </p:txBody>
      </p:sp>
      <p:sp>
        <p:nvSpPr>
          <p:cNvPr id="8" name="TextBox 7"/>
          <p:cNvSpPr txBox="1"/>
          <p:nvPr/>
        </p:nvSpPr>
        <p:spPr>
          <a:xfrm>
            <a:off x="247974" y="1702230"/>
            <a:ext cx="2843938" cy="523220"/>
          </a:xfrm>
          <a:prstGeom prst="rect">
            <a:avLst/>
          </a:prstGeom>
          <a:solidFill>
            <a:schemeClr val="accent6"/>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400" dirty="0" smtClean="0">
                <a:ln w="0"/>
                <a:solidFill>
                  <a:srgbClr val="000000"/>
                </a:solidFill>
                <a:effectLst>
                  <a:outerShdw blurRad="38100" dist="25400" dir="5400000" algn="ctr" rotWithShape="0">
                    <a:srgbClr val="6E747A">
                      <a:alpha val="43000"/>
                    </a:srgbClr>
                  </a:outerShdw>
                </a:effectLst>
              </a:rPr>
              <a:t>The ACL defines which private IP addresses gets translated.</a:t>
            </a:r>
            <a:endParaRPr lang="en-US" sz="1400" dirty="0">
              <a:ln w="0"/>
              <a:solidFill>
                <a:srgbClr val="000000"/>
              </a:solidFill>
              <a:effectLst>
                <a:outerShdw blurRad="38100" dist="25400" dir="5400000" algn="ctr" rotWithShape="0">
                  <a:srgbClr val="6E747A">
                    <a:alpha val="43000"/>
                  </a:srgbClr>
                </a:outerShdw>
              </a:effectLst>
            </a:endParaRPr>
          </a:p>
        </p:txBody>
      </p:sp>
      <p:sp>
        <p:nvSpPr>
          <p:cNvPr id="10" name="TextBox 9"/>
          <p:cNvSpPr txBox="1"/>
          <p:nvPr/>
        </p:nvSpPr>
        <p:spPr>
          <a:xfrm>
            <a:off x="263471" y="2283416"/>
            <a:ext cx="2841356" cy="738664"/>
          </a:xfrm>
          <a:prstGeom prst="rect">
            <a:avLst/>
          </a:prstGeom>
          <a:solidFill>
            <a:schemeClr val="accent6"/>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400" dirty="0" smtClean="0">
                <a:ln w="0"/>
                <a:solidFill>
                  <a:srgbClr val="000000"/>
                </a:solidFill>
                <a:effectLst>
                  <a:outerShdw blurRad="38100" dist="25400" dir="5400000" algn="ctr" rotWithShape="0">
                    <a:srgbClr val="6E747A">
                      <a:alpha val="43000"/>
                    </a:srgbClr>
                  </a:outerShdw>
                </a:effectLst>
              </a:rPr>
              <a:t>The </a:t>
            </a:r>
            <a:r>
              <a:rPr lang="en-US" sz="1400" b="1" dirty="0" err="1" smtClean="0">
                <a:ln w="0"/>
                <a:solidFill>
                  <a:srgbClr val="000000"/>
                </a:solidFill>
                <a:effectLst>
                  <a:outerShdw blurRad="38100" dist="25400" dir="5400000" algn="ctr" rotWithShape="0">
                    <a:srgbClr val="6E747A">
                      <a:alpha val="43000"/>
                    </a:srgbClr>
                  </a:outerShdw>
                </a:effectLst>
              </a:rPr>
              <a:t>ip</a:t>
            </a:r>
            <a:r>
              <a:rPr lang="en-US" sz="1400" b="1" dirty="0" smtClean="0">
                <a:ln w="0"/>
                <a:solidFill>
                  <a:srgbClr val="000000"/>
                </a:solidFill>
                <a:effectLst>
                  <a:outerShdw blurRad="38100" dist="25400" dir="5400000" algn="ctr" rotWithShape="0">
                    <a:srgbClr val="6E747A">
                      <a:alpha val="43000"/>
                    </a:srgbClr>
                  </a:outerShdw>
                </a:effectLst>
              </a:rPr>
              <a:t> </a:t>
            </a:r>
            <a:r>
              <a:rPr lang="en-US" sz="1400" b="1" dirty="0" err="1" smtClean="0">
                <a:ln w="0"/>
                <a:solidFill>
                  <a:srgbClr val="000000"/>
                </a:solidFill>
                <a:effectLst>
                  <a:outerShdw blurRad="38100" dist="25400" dir="5400000" algn="ctr" rotWithShape="0">
                    <a:srgbClr val="6E747A">
                      <a:alpha val="43000"/>
                    </a:srgbClr>
                  </a:outerShdw>
                </a:effectLst>
              </a:rPr>
              <a:t>nat</a:t>
            </a:r>
            <a:r>
              <a:rPr lang="en-US" sz="1400" b="1" dirty="0" smtClean="0">
                <a:ln w="0"/>
                <a:solidFill>
                  <a:srgbClr val="000000"/>
                </a:solidFill>
                <a:effectLst>
                  <a:outerShdw blurRad="38100" dist="25400" dir="5400000" algn="ctr" rotWithShape="0">
                    <a:srgbClr val="6E747A">
                      <a:alpha val="43000"/>
                    </a:srgbClr>
                  </a:outerShdw>
                </a:effectLst>
              </a:rPr>
              <a:t> inside source list</a:t>
            </a:r>
            <a:r>
              <a:rPr lang="en-US" sz="1400" dirty="0" smtClean="0">
                <a:ln w="0"/>
                <a:solidFill>
                  <a:srgbClr val="000000"/>
                </a:solidFill>
                <a:effectLst>
                  <a:outerShdw blurRad="38100" dist="25400" dir="5400000" algn="ctr" rotWithShape="0">
                    <a:srgbClr val="6E747A">
                      <a:alpha val="43000"/>
                    </a:srgbClr>
                  </a:outerShdw>
                </a:effectLst>
              </a:rPr>
              <a:t> </a:t>
            </a:r>
            <a:r>
              <a:rPr lang="en-US" sz="1400" i="1" dirty="0" err="1" smtClean="0">
                <a:ln w="0"/>
                <a:solidFill>
                  <a:srgbClr val="000000"/>
                </a:solidFill>
                <a:effectLst>
                  <a:outerShdw blurRad="38100" dist="25400" dir="5400000" algn="ctr" rotWithShape="0">
                    <a:srgbClr val="6E747A">
                      <a:alpha val="43000"/>
                    </a:srgbClr>
                  </a:outerShdw>
                </a:effectLst>
              </a:rPr>
              <a:t>acl</a:t>
            </a:r>
            <a:r>
              <a:rPr lang="en-US" sz="1400" i="1" dirty="0" smtClean="0">
                <a:ln w="0"/>
                <a:solidFill>
                  <a:srgbClr val="000000"/>
                </a:solidFill>
                <a:effectLst>
                  <a:outerShdw blurRad="38100" dist="25400" dir="5400000" algn="ctr" rotWithShape="0">
                    <a:srgbClr val="6E747A">
                      <a:alpha val="43000"/>
                    </a:srgbClr>
                  </a:outerShdw>
                </a:effectLst>
              </a:rPr>
              <a:t># </a:t>
            </a:r>
            <a:r>
              <a:rPr lang="en-US" sz="1400" b="1" dirty="0" smtClean="0">
                <a:ln w="0"/>
                <a:solidFill>
                  <a:srgbClr val="000000"/>
                </a:solidFill>
                <a:effectLst>
                  <a:outerShdw blurRad="38100" dist="25400" dir="5400000" algn="ctr" rotWithShape="0">
                    <a:srgbClr val="6E747A">
                      <a:alpha val="43000"/>
                    </a:srgbClr>
                  </a:outerShdw>
                </a:effectLst>
              </a:rPr>
              <a:t>pool</a:t>
            </a:r>
            <a:r>
              <a:rPr lang="en-US" sz="1400" dirty="0" smtClean="0">
                <a:ln w="0"/>
                <a:solidFill>
                  <a:srgbClr val="000000"/>
                </a:solidFill>
                <a:effectLst>
                  <a:outerShdw blurRad="38100" dist="25400" dir="5400000" algn="ctr" rotWithShape="0">
                    <a:srgbClr val="6E747A">
                      <a:alpha val="43000"/>
                    </a:srgbClr>
                  </a:outerShdw>
                </a:effectLst>
              </a:rPr>
              <a:t> </a:t>
            </a:r>
            <a:r>
              <a:rPr lang="en-US" sz="1400" i="1" dirty="0" smtClean="0">
                <a:ln w="0"/>
                <a:solidFill>
                  <a:srgbClr val="000000"/>
                </a:solidFill>
                <a:effectLst>
                  <a:outerShdw blurRad="38100" dist="25400" dir="5400000" algn="ctr" rotWithShape="0">
                    <a:srgbClr val="6E747A">
                      <a:alpha val="43000"/>
                    </a:srgbClr>
                  </a:outerShdw>
                </a:effectLst>
              </a:rPr>
              <a:t>name</a:t>
            </a:r>
            <a:r>
              <a:rPr lang="en-US" sz="1400" dirty="0" smtClean="0">
                <a:ln w="0"/>
                <a:solidFill>
                  <a:srgbClr val="000000"/>
                </a:solidFill>
                <a:effectLst>
                  <a:outerShdw blurRad="38100" dist="25400" dir="5400000" algn="ctr" rotWithShape="0">
                    <a:srgbClr val="6E747A">
                      <a:alpha val="43000"/>
                    </a:srgbClr>
                  </a:outerShdw>
                </a:effectLst>
              </a:rPr>
              <a:t> </a:t>
            </a:r>
            <a:r>
              <a:rPr lang="en-US" sz="1400" b="1" dirty="0" smtClean="0">
                <a:ln w="0"/>
                <a:solidFill>
                  <a:srgbClr val="000000"/>
                </a:solidFill>
                <a:effectLst>
                  <a:outerShdw blurRad="38100" dist="25400" dir="5400000" algn="ctr" rotWithShape="0">
                    <a:srgbClr val="6E747A">
                      <a:alpha val="43000"/>
                    </a:srgbClr>
                  </a:outerShdw>
                </a:effectLst>
              </a:rPr>
              <a:t>overload</a:t>
            </a:r>
            <a:r>
              <a:rPr lang="en-US" sz="1400" dirty="0" smtClean="0">
                <a:ln w="0"/>
                <a:solidFill>
                  <a:srgbClr val="000000"/>
                </a:solidFill>
                <a:effectLst>
                  <a:outerShdw blurRad="38100" dist="25400" dir="5400000" algn="ctr" rotWithShape="0">
                    <a:srgbClr val="6E747A">
                      <a:alpha val="43000"/>
                    </a:srgbClr>
                  </a:outerShdw>
                </a:effectLst>
              </a:rPr>
              <a:t> command ties Step 1 with Step 2.</a:t>
            </a:r>
            <a:endParaRPr lang="en-US" sz="1400" dirty="0">
              <a:ln w="0"/>
              <a:solidFill>
                <a:srgbClr val="000000"/>
              </a:solidFill>
              <a:effectLst>
                <a:outerShdw blurRad="38100" dist="25400" dir="5400000" algn="ctr" rotWithShape="0">
                  <a:srgbClr val="6E747A">
                    <a:alpha val="43000"/>
                  </a:srgbClr>
                </a:outerShdw>
              </a:effectLst>
            </a:endParaRPr>
          </a:p>
        </p:txBody>
      </p:sp>
      <p:sp>
        <p:nvSpPr>
          <p:cNvPr id="11" name="Cloud Callout 10"/>
          <p:cNvSpPr/>
          <p:nvPr/>
        </p:nvSpPr>
        <p:spPr>
          <a:xfrm>
            <a:off x="5935850" y="3084162"/>
            <a:ext cx="2743200" cy="1596325"/>
          </a:xfrm>
          <a:prstGeom prst="cloudCallout">
            <a:avLst>
              <a:gd name="adj1" fmla="val 40073"/>
              <a:gd name="adj2" fmla="val -77666"/>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The </a:t>
            </a:r>
            <a:r>
              <a:rPr lang="en-US" sz="1200" b="1" dirty="0" smtClean="0">
                <a:solidFill>
                  <a:schemeClr val="bg1"/>
                </a:solidFill>
              </a:rPr>
              <a:t>overload </a:t>
            </a:r>
            <a:r>
              <a:rPr lang="en-US" sz="1200" dirty="0" smtClean="0">
                <a:solidFill>
                  <a:schemeClr val="bg1"/>
                </a:solidFill>
              </a:rPr>
              <a:t>command is what allows the router to track port numbers (and do PAT instead of dynamic NAT).</a:t>
            </a:r>
          </a:p>
        </p:txBody>
      </p:sp>
    </p:spTree>
    <p:extLst>
      <p:ext uri="{BB962C8B-B14F-4D97-AF65-F5344CB8AC3E}">
        <p14:creationId xmlns:p14="http://schemas.microsoft.com/office/powerpoint/2010/main" val="1971335617"/>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PAT</a:t>
            </a:r>
            <a:r>
              <a:rPr lang="en-US" altLang="en-US" dirty="0" smtClean="0"/>
              <a:t/>
            </a:r>
            <a:br>
              <a:rPr lang="en-US" altLang="en-US" dirty="0" smtClean="0"/>
            </a:br>
            <a:r>
              <a:rPr lang="en-US" altLang="en-US" dirty="0" smtClean="0"/>
              <a:t>Configuring PAT: Address Pool (Cont.)</a:t>
            </a:r>
          </a:p>
        </p:txBody>
      </p:sp>
      <p:pic>
        <p:nvPicPr>
          <p:cNvPr id="3" name="Picture 2"/>
          <p:cNvPicPr>
            <a:picLocks noChangeAspect="1"/>
          </p:cNvPicPr>
          <p:nvPr/>
        </p:nvPicPr>
        <p:blipFill rotWithShape="1">
          <a:blip r:embed="rId3"/>
          <a:srcRect l="1123"/>
          <a:stretch/>
        </p:blipFill>
        <p:spPr>
          <a:xfrm>
            <a:off x="1642820" y="876903"/>
            <a:ext cx="5164499" cy="3724156"/>
          </a:xfrm>
          <a:prstGeom prst="rect">
            <a:avLst/>
          </a:prstGeom>
        </p:spPr>
      </p:pic>
    </p:spTree>
    <p:extLst>
      <p:ext uri="{BB962C8B-B14F-4D97-AF65-F5344CB8AC3E}">
        <p14:creationId xmlns:p14="http://schemas.microsoft.com/office/powerpoint/2010/main" val="2359733120"/>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PAT</a:t>
            </a:r>
            <a:r>
              <a:rPr lang="en-US" altLang="en-US" dirty="0" smtClean="0"/>
              <a:t/>
            </a:r>
            <a:br>
              <a:rPr lang="en-US" altLang="en-US" dirty="0" smtClean="0"/>
            </a:br>
            <a:r>
              <a:rPr lang="en-US" altLang="en-US" dirty="0" smtClean="0"/>
              <a:t>Configuring PAT: Single Address</a:t>
            </a:r>
          </a:p>
        </p:txBody>
      </p:sp>
      <p:sp>
        <p:nvSpPr>
          <p:cNvPr id="7" name="Content Placeholder 2"/>
          <p:cNvSpPr>
            <a:spLocks noGrp="1"/>
          </p:cNvSpPr>
          <p:nvPr>
            <p:ph idx="1"/>
          </p:nvPr>
        </p:nvSpPr>
        <p:spPr>
          <a:xfrm>
            <a:off x="353292" y="844658"/>
            <a:ext cx="8163027" cy="3652405"/>
          </a:xfrm>
        </p:spPr>
        <p:txBody>
          <a:bodyPr/>
          <a:lstStyle/>
          <a:p>
            <a:r>
              <a:rPr lang="en-US" altLang="en-US" sz="1400" dirty="0" smtClean="0"/>
              <a:t>When a public address is assigned to the external interface on the border router, that public address can be used for PAT and translate internal private IP addresses to the public IP address.</a:t>
            </a:r>
          </a:p>
        </p:txBody>
      </p:sp>
      <p:pic>
        <p:nvPicPr>
          <p:cNvPr id="3" name="Picture 2"/>
          <p:cNvPicPr>
            <a:picLocks noChangeAspect="1"/>
          </p:cNvPicPr>
          <p:nvPr/>
        </p:nvPicPr>
        <p:blipFill rotWithShape="1">
          <a:blip r:embed="rId3"/>
          <a:srcRect l="463" t="1460"/>
          <a:stretch/>
        </p:blipFill>
        <p:spPr>
          <a:xfrm>
            <a:off x="3324387" y="1512993"/>
            <a:ext cx="5563811" cy="2104004"/>
          </a:xfrm>
          <a:prstGeom prst="rect">
            <a:avLst/>
          </a:prstGeom>
        </p:spPr>
      </p:pic>
      <p:sp>
        <p:nvSpPr>
          <p:cNvPr id="8" name="TextBox 7"/>
          <p:cNvSpPr txBox="1"/>
          <p:nvPr/>
        </p:nvSpPr>
        <p:spPr>
          <a:xfrm>
            <a:off x="364211" y="1508501"/>
            <a:ext cx="2843938" cy="461665"/>
          </a:xfrm>
          <a:prstGeom prst="rect">
            <a:avLst/>
          </a:prstGeom>
          <a:solidFill>
            <a:schemeClr val="accent6"/>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200" dirty="0" smtClean="0">
                <a:ln w="0"/>
                <a:solidFill>
                  <a:srgbClr val="000000"/>
                </a:solidFill>
                <a:effectLst>
                  <a:outerShdw blurRad="38100" dist="25400" dir="5400000" algn="ctr" rotWithShape="0">
                    <a:srgbClr val="6E747A">
                      <a:alpha val="43000"/>
                    </a:srgbClr>
                  </a:outerShdw>
                </a:effectLst>
              </a:rPr>
              <a:t>Still need an ACL to define which private IP addresses gets translated.</a:t>
            </a:r>
            <a:endParaRPr lang="en-US" sz="1200" dirty="0">
              <a:ln w="0"/>
              <a:solidFill>
                <a:srgbClr val="000000"/>
              </a:solidFill>
              <a:effectLst>
                <a:outerShdw blurRad="38100" dist="25400" dir="5400000" algn="ctr" rotWithShape="0">
                  <a:srgbClr val="6E747A">
                    <a:alpha val="43000"/>
                  </a:srgbClr>
                </a:outerShdw>
              </a:effectLst>
            </a:endParaRPr>
          </a:p>
        </p:txBody>
      </p:sp>
      <p:sp>
        <p:nvSpPr>
          <p:cNvPr id="9" name="TextBox 8"/>
          <p:cNvSpPr txBox="1"/>
          <p:nvPr/>
        </p:nvSpPr>
        <p:spPr>
          <a:xfrm>
            <a:off x="369377" y="2032861"/>
            <a:ext cx="2843938" cy="830997"/>
          </a:xfrm>
          <a:prstGeom prst="rect">
            <a:avLst/>
          </a:prstGeom>
          <a:solidFill>
            <a:schemeClr val="accent6"/>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200" dirty="0" smtClean="0">
                <a:ln w="0"/>
                <a:solidFill>
                  <a:srgbClr val="000000"/>
                </a:solidFill>
                <a:effectLst>
                  <a:outerShdw blurRad="38100" dist="25400" dir="5400000" algn="ctr" rotWithShape="0">
                    <a:srgbClr val="6E747A">
                      <a:alpha val="43000"/>
                    </a:srgbClr>
                  </a:outerShdw>
                </a:effectLst>
              </a:rPr>
              <a:t>Instead of associating an ACL with a pool, the ACL is associated with an interface that has a public IP address assigned.</a:t>
            </a:r>
            <a:endParaRPr lang="en-US" sz="1200" dirty="0">
              <a:ln w="0"/>
              <a:solidFill>
                <a:srgbClr val="000000"/>
              </a:solidFill>
              <a:effectLst>
                <a:outerShdw blurRad="38100" dist="25400" dir="5400000" algn="ctr" rotWithShape="0">
                  <a:srgbClr val="6E747A">
                    <a:alpha val="43000"/>
                  </a:srgbClr>
                </a:outerShdw>
              </a:effectLst>
            </a:endParaRPr>
          </a:p>
        </p:txBody>
      </p:sp>
      <p:sp>
        <p:nvSpPr>
          <p:cNvPr id="10" name="Cloud Callout 9"/>
          <p:cNvSpPr/>
          <p:nvPr/>
        </p:nvSpPr>
        <p:spPr>
          <a:xfrm>
            <a:off x="6447294" y="2363493"/>
            <a:ext cx="2069023" cy="1177872"/>
          </a:xfrm>
          <a:prstGeom prst="cloudCallout">
            <a:avLst>
              <a:gd name="adj1" fmla="val -126594"/>
              <a:gd name="adj2" fmla="val -46744"/>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The </a:t>
            </a:r>
            <a:r>
              <a:rPr lang="en-US" sz="1200" b="1" dirty="0" smtClean="0">
                <a:solidFill>
                  <a:schemeClr val="bg1"/>
                </a:solidFill>
              </a:rPr>
              <a:t>overload </a:t>
            </a:r>
            <a:r>
              <a:rPr lang="en-US" sz="1200" dirty="0" smtClean="0">
                <a:solidFill>
                  <a:schemeClr val="bg1"/>
                </a:solidFill>
              </a:rPr>
              <a:t>command is always needed for PAT.</a:t>
            </a:r>
          </a:p>
        </p:txBody>
      </p:sp>
      <p:pic>
        <p:nvPicPr>
          <p:cNvPr id="4" name="Picture 3"/>
          <p:cNvPicPr>
            <a:picLocks noChangeAspect="1"/>
          </p:cNvPicPr>
          <p:nvPr/>
        </p:nvPicPr>
        <p:blipFill>
          <a:blip r:embed="rId4"/>
          <a:stretch>
            <a:fillRect/>
          </a:stretch>
        </p:blipFill>
        <p:spPr>
          <a:xfrm>
            <a:off x="54244" y="3101388"/>
            <a:ext cx="3219449" cy="1346383"/>
          </a:xfrm>
          <a:prstGeom prst="rect">
            <a:avLst/>
          </a:prstGeom>
        </p:spPr>
      </p:pic>
    </p:spTree>
    <p:extLst>
      <p:ext uri="{BB962C8B-B14F-4D97-AF65-F5344CB8AC3E}">
        <p14:creationId xmlns:p14="http://schemas.microsoft.com/office/powerpoint/2010/main" val="2732745529"/>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PAT</a:t>
            </a:r>
            <a:r>
              <a:rPr lang="en-US" altLang="en-US" dirty="0" smtClean="0"/>
              <a:t/>
            </a:r>
            <a:br>
              <a:rPr lang="en-US" altLang="en-US" dirty="0" smtClean="0"/>
            </a:br>
            <a:r>
              <a:rPr lang="en-US" altLang="en-US" dirty="0" smtClean="0"/>
              <a:t>Analyzing PAT</a:t>
            </a:r>
          </a:p>
        </p:txBody>
      </p:sp>
      <p:sp>
        <p:nvSpPr>
          <p:cNvPr id="7" name="Content Placeholder 2"/>
          <p:cNvSpPr>
            <a:spLocks noGrp="1"/>
          </p:cNvSpPr>
          <p:nvPr>
            <p:ph idx="1"/>
          </p:nvPr>
        </p:nvSpPr>
        <p:spPr>
          <a:xfrm>
            <a:off x="353292" y="844658"/>
            <a:ext cx="8163027" cy="3652405"/>
          </a:xfrm>
        </p:spPr>
        <p:txBody>
          <a:bodyPr/>
          <a:lstStyle/>
          <a:p>
            <a:pPr marL="342900" indent="-342900">
              <a:buFont typeface="+mj-lt"/>
              <a:buAutoNum type="arabicPeriod"/>
            </a:pPr>
            <a:r>
              <a:rPr lang="en-US" altLang="en-US" sz="1400" dirty="0" smtClean="0"/>
              <a:t>PC1 and PC2 open a web browser for a connection to a web server.</a:t>
            </a:r>
          </a:p>
          <a:p>
            <a:pPr marL="342900" indent="-342900">
              <a:buFont typeface="+mj-lt"/>
              <a:buAutoNum type="arabicPeriod"/>
            </a:pPr>
            <a:r>
              <a:rPr lang="en-US" altLang="en-US" sz="1400" dirty="0" smtClean="0"/>
              <a:t>R2 receives the packets on the inside interface and checks if translation should be performed (via an ACL). R2 assigns the IP address of the outside interface, adds a port number, and creates a NAT table entry for both packets.</a:t>
            </a:r>
          </a:p>
          <a:p>
            <a:pPr marL="342900" indent="-342900">
              <a:buFont typeface="+mj-lt"/>
              <a:buAutoNum type="arabicPeriod"/>
            </a:pPr>
            <a:r>
              <a:rPr lang="en-US" altLang="en-US" sz="1400" dirty="0" smtClean="0"/>
              <a:t>R2 replaces the inside local source address on each packet with the translated inside global address.</a:t>
            </a:r>
          </a:p>
        </p:txBody>
      </p:sp>
      <p:pic>
        <p:nvPicPr>
          <p:cNvPr id="3" name="Picture 2"/>
          <p:cNvPicPr>
            <a:picLocks noChangeAspect="1"/>
          </p:cNvPicPr>
          <p:nvPr/>
        </p:nvPicPr>
        <p:blipFill rotWithShape="1">
          <a:blip r:embed="rId3"/>
          <a:srcRect l="156" t="13033" r="742" b="-13033"/>
          <a:stretch/>
        </p:blipFill>
        <p:spPr>
          <a:xfrm>
            <a:off x="1681566" y="2325182"/>
            <a:ext cx="4093960" cy="2965551"/>
          </a:xfrm>
          <a:prstGeom prst="rect">
            <a:avLst/>
          </a:prstGeom>
        </p:spPr>
      </p:pic>
    </p:spTree>
    <p:extLst>
      <p:ext uri="{BB962C8B-B14F-4D97-AF65-F5344CB8AC3E}">
        <p14:creationId xmlns:p14="http://schemas.microsoft.com/office/powerpoint/2010/main" val="3841605479"/>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PAT</a:t>
            </a:r>
            <a:r>
              <a:rPr lang="en-US" altLang="en-US" dirty="0" smtClean="0"/>
              <a:t/>
            </a:r>
            <a:br>
              <a:rPr lang="en-US" altLang="en-US" dirty="0" smtClean="0"/>
            </a:br>
            <a:r>
              <a:rPr lang="en-US" altLang="en-US" dirty="0" smtClean="0"/>
              <a:t>Analyzing PAT (Cont.)</a:t>
            </a:r>
          </a:p>
        </p:txBody>
      </p:sp>
      <p:sp>
        <p:nvSpPr>
          <p:cNvPr id="6" name="Content Placeholder 2"/>
          <p:cNvSpPr>
            <a:spLocks noGrp="1"/>
          </p:cNvSpPr>
          <p:nvPr>
            <p:ph idx="1"/>
          </p:nvPr>
        </p:nvSpPr>
        <p:spPr>
          <a:xfrm>
            <a:off x="353292" y="844658"/>
            <a:ext cx="8163027" cy="3652405"/>
          </a:xfrm>
        </p:spPr>
        <p:txBody>
          <a:bodyPr/>
          <a:lstStyle/>
          <a:p>
            <a:pPr marL="342900" indent="-342900">
              <a:buFont typeface="+mj-lt"/>
              <a:buAutoNum type="arabicPeriod" startAt="4"/>
            </a:pPr>
            <a:r>
              <a:rPr lang="en-US" altLang="en-US" sz="1400" dirty="0" smtClean="0"/>
              <a:t>Each server responds to PC1 and PC2 using the destination address of the public address assigned to the external interface on the border router. </a:t>
            </a:r>
          </a:p>
          <a:p>
            <a:pPr marL="342900" indent="-342900">
              <a:buFont typeface="+mj-lt"/>
              <a:buAutoNum type="arabicPeriod" startAt="4"/>
            </a:pPr>
            <a:r>
              <a:rPr lang="en-US" altLang="en-US" sz="1400" dirty="0" smtClean="0"/>
              <a:t>R2 looks up the received packet and forwards to PC1 because that is the private IP address found in the NAT table for the destination address and port number.</a:t>
            </a:r>
          </a:p>
          <a:p>
            <a:pPr marL="342900" indent="-342900">
              <a:buFont typeface="+mj-lt"/>
              <a:buAutoNum type="arabicPeriod" startAt="4"/>
            </a:pPr>
            <a:r>
              <a:rPr lang="en-US" altLang="en-US" sz="1400" dirty="0"/>
              <a:t>R2 looks up the received packet and forwards to </a:t>
            </a:r>
            <a:r>
              <a:rPr lang="en-US" altLang="en-US" sz="1400" dirty="0" smtClean="0"/>
              <a:t>PC2 </a:t>
            </a:r>
            <a:r>
              <a:rPr lang="en-US" altLang="en-US" sz="1400" dirty="0"/>
              <a:t>because that is the private IP address found in the NAT table for the destination </a:t>
            </a:r>
            <a:r>
              <a:rPr lang="en-US" altLang="en-US" sz="1400" dirty="0" smtClean="0"/>
              <a:t>address and port number.</a:t>
            </a:r>
            <a:endParaRPr lang="en-US" altLang="en-US" sz="1400" dirty="0"/>
          </a:p>
          <a:p>
            <a:pPr marL="342900" indent="-342900">
              <a:buFont typeface="+mj-lt"/>
              <a:buAutoNum type="arabicPeriod" startAt="4"/>
            </a:pPr>
            <a:endParaRPr lang="en-US" altLang="en-US" sz="1400" dirty="0" smtClean="0"/>
          </a:p>
        </p:txBody>
      </p:sp>
      <p:pic>
        <p:nvPicPr>
          <p:cNvPr id="4" name="Picture 3"/>
          <p:cNvPicPr>
            <a:picLocks noChangeAspect="1"/>
          </p:cNvPicPr>
          <p:nvPr/>
        </p:nvPicPr>
        <p:blipFill rotWithShape="1">
          <a:blip r:embed="rId3"/>
          <a:srcRect l="986" r="1174"/>
          <a:stretch/>
        </p:blipFill>
        <p:spPr>
          <a:xfrm>
            <a:off x="2208508" y="2591975"/>
            <a:ext cx="3696346" cy="2350047"/>
          </a:xfrm>
          <a:prstGeom prst="rect">
            <a:avLst/>
          </a:prstGeom>
        </p:spPr>
      </p:pic>
    </p:spTree>
    <p:extLst>
      <p:ext uri="{BB962C8B-B14F-4D97-AF65-F5344CB8AC3E}">
        <p14:creationId xmlns:p14="http://schemas.microsoft.com/office/powerpoint/2010/main" val="1287362879"/>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PAT</a:t>
            </a:r>
            <a:r>
              <a:rPr lang="en-US" altLang="en-US" dirty="0" smtClean="0"/>
              <a:t/>
            </a:r>
            <a:br>
              <a:rPr lang="en-US" altLang="en-US" dirty="0" smtClean="0"/>
            </a:br>
            <a:r>
              <a:rPr lang="en-US" altLang="en-US" dirty="0" smtClean="0"/>
              <a:t>Verifying PAT</a:t>
            </a:r>
          </a:p>
        </p:txBody>
      </p:sp>
      <p:pic>
        <p:nvPicPr>
          <p:cNvPr id="5" name="Picture 4"/>
          <p:cNvPicPr>
            <a:picLocks noChangeAspect="1"/>
          </p:cNvPicPr>
          <p:nvPr/>
        </p:nvPicPr>
        <p:blipFill>
          <a:blip r:embed="rId3"/>
          <a:stretch>
            <a:fillRect/>
          </a:stretch>
        </p:blipFill>
        <p:spPr>
          <a:xfrm>
            <a:off x="2526223" y="322530"/>
            <a:ext cx="6109885" cy="844685"/>
          </a:xfrm>
          <a:prstGeom prst="rect">
            <a:avLst/>
          </a:prstGeom>
        </p:spPr>
      </p:pic>
      <p:pic>
        <p:nvPicPr>
          <p:cNvPr id="7" name="Picture 6"/>
          <p:cNvPicPr>
            <a:picLocks noChangeAspect="1"/>
          </p:cNvPicPr>
          <p:nvPr/>
        </p:nvPicPr>
        <p:blipFill>
          <a:blip r:embed="rId4"/>
          <a:stretch>
            <a:fillRect/>
          </a:stretch>
        </p:blipFill>
        <p:spPr>
          <a:xfrm>
            <a:off x="1038386" y="1355585"/>
            <a:ext cx="4776544" cy="3694925"/>
          </a:xfrm>
          <a:prstGeom prst="rect">
            <a:avLst/>
          </a:prstGeom>
        </p:spPr>
      </p:pic>
    </p:spTree>
    <p:extLst>
      <p:ext uri="{BB962C8B-B14F-4D97-AF65-F5344CB8AC3E}">
        <p14:creationId xmlns:p14="http://schemas.microsoft.com/office/powerpoint/2010/main" val="312296905"/>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Port Forwarding</a:t>
            </a:r>
            <a:r>
              <a:rPr lang="en-US" altLang="en-US" dirty="0" smtClean="0"/>
              <a:t/>
            </a:r>
            <a:br>
              <a:rPr lang="en-US" altLang="en-US" dirty="0" smtClean="0"/>
            </a:br>
            <a:r>
              <a:rPr lang="en-US" altLang="en-US" dirty="0" smtClean="0"/>
              <a:t>Port Forwarding</a:t>
            </a:r>
          </a:p>
        </p:txBody>
      </p:sp>
      <p:sp>
        <p:nvSpPr>
          <p:cNvPr id="7" name="Content Placeholder 2"/>
          <p:cNvSpPr>
            <a:spLocks noGrp="1"/>
          </p:cNvSpPr>
          <p:nvPr>
            <p:ph idx="1"/>
          </p:nvPr>
        </p:nvSpPr>
        <p:spPr>
          <a:xfrm>
            <a:off x="353292" y="844658"/>
            <a:ext cx="8163027" cy="3652405"/>
          </a:xfrm>
        </p:spPr>
        <p:txBody>
          <a:bodyPr/>
          <a:lstStyle/>
          <a:p>
            <a:r>
              <a:rPr lang="en-US" altLang="en-US" dirty="0" smtClean="0"/>
              <a:t>Port forwarding allows an external device to reach a device on a specific port number and the device is located on an internal (private) network.</a:t>
            </a:r>
          </a:p>
          <a:p>
            <a:pPr lvl="1"/>
            <a:r>
              <a:rPr lang="en-US" altLang="en-US" dirty="0" smtClean="0"/>
              <a:t>Required for some peer-to-peer file-sharing programs and operations such as web serving and outgoing FTP</a:t>
            </a:r>
          </a:p>
          <a:p>
            <a:pPr lvl="1"/>
            <a:r>
              <a:rPr lang="en-US" altLang="en-US" dirty="0" smtClean="0"/>
              <a:t>Solves the problem of NAT only allowing translations for traffic destined for external networks at the request of internal devices.</a:t>
            </a:r>
          </a:p>
        </p:txBody>
      </p:sp>
      <p:pic>
        <p:nvPicPr>
          <p:cNvPr id="2" name="Picture 1"/>
          <p:cNvPicPr>
            <a:picLocks noChangeAspect="1"/>
          </p:cNvPicPr>
          <p:nvPr/>
        </p:nvPicPr>
        <p:blipFill>
          <a:blip r:embed="rId3"/>
          <a:stretch>
            <a:fillRect/>
          </a:stretch>
        </p:blipFill>
        <p:spPr>
          <a:xfrm>
            <a:off x="418454" y="2414829"/>
            <a:ext cx="3458059" cy="2210688"/>
          </a:xfrm>
          <a:prstGeom prst="rect">
            <a:avLst/>
          </a:prstGeom>
        </p:spPr>
      </p:pic>
      <p:pic>
        <p:nvPicPr>
          <p:cNvPr id="4" name="Picture 3"/>
          <p:cNvPicPr>
            <a:picLocks noChangeAspect="1"/>
          </p:cNvPicPr>
          <p:nvPr/>
        </p:nvPicPr>
        <p:blipFill>
          <a:blip r:embed="rId4"/>
          <a:stretch>
            <a:fillRect/>
          </a:stretch>
        </p:blipFill>
        <p:spPr>
          <a:xfrm>
            <a:off x="4285282" y="2683932"/>
            <a:ext cx="4517756" cy="1783050"/>
          </a:xfrm>
          <a:prstGeom prst="rect">
            <a:avLst/>
          </a:prstGeom>
        </p:spPr>
      </p:pic>
    </p:spTree>
    <p:extLst>
      <p:ext uri="{BB962C8B-B14F-4D97-AF65-F5344CB8AC3E}">
        <p14:creationId xmlns:p14="http://schemas.microsoft.com/office/powerpoint/2010/main" val="1267631274"/>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Port Forwarding</a:t>
            </a:r>
            <a:r>
              <a:rPr lang="en-US" altLang="en-US" dirty="0" smtClean="0"/>
              <a:t/>
            </a:r>
            <a:br>
              <a:rPr lang="en-US" altLang="en-US" dirty="0" smtClean="0"/>
            </a:br>
            <a:r>
              <a:rPr lang="en-US" altLang="en-US" dirty="0" smtClean="0"/>
              <a:t>Wireless Router Example</a:t>
            </a:r>
          </a:p>
        </p:txBody>
      </p:sp>
      <p:sp>
        <p:nvSpPr>
          <p:cNvPr id="7" name="Content Placeholder 2"/>
          <p:cNvSpPr>
            <a:spLocks noGrp="1"/>
          </p:cNvSpPr>
          <p:nvPr>
            <p:ph idx="1"/>
          </p:nvPr>
        </p:nvSpPr>
        <p:spPr>
          <a:xfrm>
            <a:off x="353292" y="844658"/>
            <a:ext cx="8163027" cy="3652405"/>
          </a:xfrm>
        </p:spPr>
        <p:txBody>
          <a:bodyPr/>
          <a:lstStyle/>
          <a:p>
            <a:r>
              <a:rPr lang="en-US" altLang="en-US" dirty="0" smtClean="0"/>
              <a:t>Port forwarding can be enabled for specific applications</a:t>
            </a:r>
          </a:p>
          <a:p>
            <a:pPr lvl="1"/>
            <a:r>
              <a:rPr lang="en-US" altLang="en-US" dirty="0" smtClean="0"/>
              <a:t>Must specify the inside local address that requests should be forwarded to</a:t>
            </a:r>
          </a:p>
        </p:txBody>
      </p:sp>
      <p:pic>
        <p:nvPicPr>
          <p:cNvPr id="3" name="Picture 2"/>
          <p:cNvPicPr>
            <a:picLocks noChangeAspect="1"/>
          </p:cNvPicPr>
          <p:nvPr/>
        </p:nvPicPr>
        <p:blipFill>
          <a:blip r:embed="rId3"/>
          <a:stretch>
            <a:fillRect/>
          </a:stretch>
        </p:blipFill>
        <p:spPr>
          <a:xfrm>
            <a:off x="2138767" y="1652010"/>
            <a:ext cx="4135172" cy="2879305"/>
          </a:xfrm>
          <a:prstGeom prst="rect">
            <a:avLst/>
          </a:prstGeom>
        </p:spPr>
      </p:pic>
    </p:spTree>
    <p:extLst>
      <p:ext uri="{BB962C8B-B14F-4D97-AF65-F5344CB8AC3E}">
        <p14:creationId xmlns:p14="http://schemas.microsoft.com/office/powerpoint/2010/main" val="1967663411"/>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Port Forwarding</a:t>
            </a:r>
            <a:r>
              <a:rPr lang="en-US" altLang="en-US" dirty="0" smtClean="0"/>
              <a:t/>
            </a:r>
            <a:br>
              <a:rPr lang="en-US" altLang="en-US" dirty="0" smtClean="0"/>
            </a:br>
            <a:r>
              <a:rPr lang="en-US" altLang="en-US" dirty="0" smtClean="0"/>
              <a:t>Configuring Port Forwarding with IOS</a:t>
            </a:r>
          </a:p>
        </p:txBody>
      </p:sp>
      <p:pic>
        <p:nvPicPr>
          <p:cNvPr id="4" name="Picture 3"/>
          <p:cNvPicPr>
            <a:picLocks noChangeAspect="1"/>
          </p:cNvPicPr>
          <p:nvPr/>
        </p:nvPicPr>
        <p:blipFill>
          <a:blip r:embed="rId3"/>
          <a:stretch>
            <a:fillRect/>
          </a:stretch>
        </p:blipFill>
        <p:spPr>
          <a:xfrm>
            <a:off x="162600" y="1124504"/>
            <a:ext cx="3767953" cy="2571842"/>
          </a:xfrm>
          <a:prstGeom prst="rect">
            <a:avLst/>
          </a:prstGeom>
        </p:spPr>
      </p:pic>
      <p:pic>
        <p:nvPicPr>
          <p:cNvPr id="5" name="Picture 4"/>
          <p:cNvPicPr>
            <a:picLocks noChangeAspect="1"/>
          </p:cNvPicPr>
          <p:nvPr/>
        </p:nvPicPr>
        <p:blipFill rotWithShape="1">
          <a:blip r:embed="rId4"/>
          <a:srcRect l="1119" t="25117"/>
          <a:stretch/>
        </p:blipFill>
        <p:spPr>
          <a:xfrm>
            <a:off x="4098503" y="1689315"/>
            <a:ext cx="4937011" cy="1963198"/>
          </a:xfrm>
          <a:prstGeom prst="rect">
            <a:avLst/>
          </a:prstGeom>
        </p:spPr>
      </p:pic>
      <p:pic>
        <p:nvPicPr>
          <p:cNvPr id="8" name="Picture 7"/>
          <p:cNvPicPr>
            <a:picLocks noChangeAspect="1"/>
          </p:cNvPicPr>
          <p:nvPr/>
        </p:nvPicPr>
        <p:blipFill rotWithShape="1">
          <a:blip r:embed="rId4"/>
          <a:srcRect r="30666" b="86078"/>
          <a:stretch/>
        </p:blipFill>
        <p:spPr>
          <a:xfrm>
            <a:off x="4836365" y="1159791"/>
            <a:ext cx="3625712" cy="382291"/>
          </a:xfrm>
          <a:prstGeom prst="rect">
            <a:avLst/>
          </a:prstGeom>
        </p:spPr>
      </p:pic>
    </p:spTree>
    <p:extLst>
      <p:ext uri="{BB962C8B-B14F-4D97-AF65-F5344CB8AC3E}">
        <p14:creationId xmlns:p14="http://schemas.microsoft.com/office/powerpoint/2010/main" val="177401904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9</a:t>
            </a:r>
            <a:r>
              <a:rPr lang="en-US" dirty="0" smtClean="0"/>
              <a:t>.1 NAT Operation</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Port Forwarding</a:t>
            </a:r>
            <a:r>
              <a:rPr lang="en-US" altLang="en-US" dirty="0" smtClean="0"/>
              <a:t/>
            </a:r>
            <a:br>
              <a:rPr lang="en-US" altLang="en-US" dirty="0" smtClean="0"/>
            </a:br>
            <a:r>
              <a:rPr lang="en-US" altLang="en-US" dirty="0" smtClean="0"/>
              <a:t>Configuring Port Forwarding with IOS (Cont.)</a:t>
            </a:r>
          </a:p>
        </p:txBody>
      </p:sp>
      <p:pic>
        <p:nvPicPr>
          <p:cNvPr id="2" name="Picture 1"/>
          <p:cNvPicPr>
            <a:picLocks noChangeAspect="1"/>
          </p:cNvPicPr>
          <p:nvPr/>
        </p:nvPicPr>
        <p:blipFill rotWithShape="1">
          <a:blip r:embed="rId3"/>
          <a:srcRect l="1002"/>
          <a:stretch/>
        </p:blipFill>
        <p:spPr>
          <a:xfrm>
            <a:off x="937648" y="903835"/>
            <a:ext cx="7189921" cy="3540546"/>
          </a:xfrm>
          <a:prstGeom prst="rect">
            <a:avLst/>
          </a:prstGeom>
        </p:spPr>
      </p:pic>
    </p:spTree>
    <p:extLst>
      <p:ext uri="{BB962C8B-B14F-4D97-AF65-F5344CB8AC3E}">
        <p14:creationId xmlns:p14="http://schemas.microsoft.com/office/powerpoint/2010/main" val="2085718046"/>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NAT and IPv6</a:t>
            </a:r>
            <a:r>
              <a:rPr lang="en-US" altLang="en-US" dirty="0" smtClean="0"/>
              <a:t/>
            </a:r>
            <a:br>
              <a:rPr lang="en-US" altLang="en-US" dirty="0" smtClean="0"/>
            </a:br>
            <a:r>
              <a:rPr lang="en-US" altLang="en-US" dirty="0" smtClean="0"/>
              <a:t>NAT for IPv6?</a:t>
            </a:r>
          </a:p>
        </p:txBody>
      </p:sp>
      <p:sp>
        <p:nvSpPr>
          <p:cNvPr id="7" name="Content Placeholder 2"/>
          <p:cNvSpPr>
            <a:spLocks noGrp="1"/>
          </p:cNvSpPr>
          <p:nvPr>
            <p:ph idx="1"/>
          </p:nvPr>
        </p:nvSpPr>
        <p:spPr>
          <a:xfrm>
            <a:off x="353292" y="844658"/>
            <a:ext cx="8163027" cy="3652405"/>
          </a:xfrm>
        </p:spPr>
        <p:txBody>
          <a:bodyPr/>
          <a:lstStyle/>
          <a:p>
            <a:r>
              <a:rPr lang="en-US" altLang="en-US" dirty="0" smtClean="0"/>
              <a:t>IPv6 was developed with the intention of making NAT for IPv4 unnecessary</a:t>
            </a:r>
          </a:p>
          <a:p>
            <a:r>
              <a:rPr lang="en-US" altLang="en-US" dirty="0" smtClean="0"/>
              <a:t>IPv6 does have its own form of NAT</a:t>
            </a:r>
          </a:p>
          <a:p>
            <a:pPr lvl="1"/>
            <a:r>
              <a:rPr lang="en-US" altLang="en-US" dirty="0" smtClean="0"/>
              <a:t>IPv6 has its own private address space</a:t>
            </a:r>
          </a:p>
        </p:txBody>
      </p:sp>
      <p:pic>
        <p:nvPicPr>
          <p:cNvPr id="2" name="Picture 1"/>
          <p:cNvPicPr>
            <a:picLocks noChangeAspect="1"/>
          </p:cNvPicPr>
          <p:nvPr/>
        </p:nvPicPr>
        <p:blipFill>
          <a:blip r:embed="rId3"/>
          <a:stretch>
            <a:fillRect/>
          </a:stretch>
        </p:blipFill>
        <p:spPr>
          <a:xfrm>
            <a:off x="4169044" y="1524652"/>
            <a:ext cx="3555857" cy="2688949"/>
          </a:xfrm>
          <a:prstGeom prst="rect">
            <a:avLst/>
          </a:prstGeom>
        </p:spPr>
      </p:pic>
    </p:spTree>
    <p:extLst>
      <p:ext uri="{BB962C8B-B14F-4D97-AF65-F5344CB8AC3E}">
        <p14:creationId xmlns:p14="http://schemas.microsoft.com/office/powerpoint/2010/main" val="1951396564"/>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NAT and IPv6</a:t>
            </a:r>
            <a:r>
              <a:rPr lang="en-US" altLang="en-US" dirty="0" smtClean="0"/>
              <a:t/>
            </a:r>
            <a:br>
              <a:rPr lang="en-US" altLang="en-US" dirty="0" smtClean="0"/>
            </a:br>
            <a:r>
              <a:rPr lang="en-US" altLang="en-US" dirty="0" err="1" smtClean="0"/>
              <a:t>IPv6</a:t>
            </a:r>
            <a:r>
              <a:rPr lang="en-US" altLang="en-US" dirty="0" smtClean="0"/>
              <a:t> Unique Local Addresses</a:t>
            </a:r>
          </a:p>
        </p:txBody>
      </p:sp>
      <p:sp>
        <p:nvSpPr>
          <p:cNvPr id="7" name="Content Placeholder 2"/>
          <p:cNvSpPr>
            <a:spLocks noGrp="1"/>
          </p:cNvSpPr>
          <p:nvPr>
            <p:ph idx="1"/>
          </p:nvPr>
        </p:nvSpPr>
        <p:spPr>
          <a:xfrm>
            <a:off x="353292" y="844658"/>
            <a:ext cx="8163027" cy="3652405"/>
          </a:xfrm>
        </p:spPr>
        <p:txBody>
          <a:bodyPr/>
          <a:lstStyle/>
          <a:p>
            <a:r>
              <a:rPr lang="en-US" altLang="en-US" sz="1400" dirty="0" smtClean="0"/>
              <a:t>IPv6 unique local addresses (ULAs) are similar to IPv4 private addresses</a:t>
            </a:r>
          </a:p>
          <a:p>
            <a:pPr lvl="1"/>
            <a:r>
              <a:rPr lang="en-US" altLang="en-US" sz="1300" dirty="0" smtClean="0"/>
              <a:t>ULAs are to provide IPv6 address space for communications within a local site.</a:t>
            </a:r>
          </a:p>
          <a:p>
            <a:pPr lvl="1"/>
            <a:r>
              <a:rPr lang="en-US" altLang="en-US" sz="1300" dirty="0" smtClean="0"/>
              <a:t>First 64 bits of a ULA</a:t>
            </a:r>
          </a:p>
          <a:p>
            <a:pPr lvl="3"/>
            <a:r>
              <a:rPr lang="en-US" altLang="en-US" sz="1200" dirty="0" smtClean="0"/>
              <a:t>Prefix of FC00::/7 (FC00 to FDFF)</a:t>
            </a:r>
          </a:p>
          <a:p>
            <a:pPr lvl="3"/>
            <a:r>
              <a:rPr lang="en-US" altLang="en-US" sz="1200" dirty="0" smtClean="0"/>
              <a:t>Next bit is a 1 if the prefix is locally assigned</a:t>
            </a:r>
          </a:p>
          <a:p>
            <a:pPr lvl="3"/>
            <a:r>
              <a:rPr lang="en-US" altLang="en-US" sz="1200" dirty="0" smtClean="0"/>
              <a:t>Next 40 bits define a global ID</a:t>
            </a:r>
          </a:p>
          <a:p>
            <a:pPr lvl="3"/>
            <a:r>
              <a:rPr lang="en-US" altLang="en-US" sz="1200" dirty="0" smtClean="0"/>
              <a:t>Next 16 bits is a subnet ID</a:t>
            </a:r>
          </a:p>
          <a:p>
            <a:pPr lvl="1"/>
            <a:r>
              <a:rPr lang="en-US" altLang="en-US" sz="1300" dirty="0" smtClean="0"/>
              <a:t>Last 64 bits of a ULA is the interface ID </a:t>
            </a:r>
            <a:br>
              <a:rPr lang="en-US" altLang="en-US" sz="1300" dirty="0" smtClean="0"/>
            </a:br>
            <a:r>
              <a:rPr lang="en-US" altLang="en-US" sz="1300" dirty="0" smtClean="0"/>
              <a:t>or host portion of the address</a:t>
            </a:r>
          </a:p>
          <a:p>
            <a:r>
              <a:rPr lang="en-US" altLang="en-US" dirty="0" smtClean="0"/>
              <a:t>Allows sites to be combined without </a:t>
            </a:r>
            <a:br>
              <a:rPr lang="en-US" altLang="en-US" dirty="0" smtClean="0"/>
            </a:br>
            <a:r>
              <a:rPr lang="en-US" altLang="en-US" dirty="0" smtClean="0"/>
              <a:t>address conflicts</a:t>
            </a:r>
          </a:p>
          <a:p>
            <a:r>
              <a:rPr lang="en-US" altLang="en-US" dirty="0" smtClean="0"/>
              <a:t>Allows internal connectivity</a:t>
            </a:r>
          </a:p>
          <a:p>
            <a:r>
              <a:rPr lang="en-US" altLang="en-US" dirty="0" smtClean="0"/>
              <a:t>Not routable on the Internet</a:t>
            </a:r>
          </a:p>
        </p:txBody>
      </p:sp>
      <p:pic>
        <p:nvPicPr>
          <p:cNvPr id="3" name="Picture 2"/>
          <p:cNvPicPr>
            <a:picLocks noChangeAspect="1"/>
          </p:cNvPicPr>
          <p:nvPr/>
        </p:nvPicPr>
        <p:blipFill>
          <a:blip r:embed="rId3"/>
          <a:stretch>
            <a:fillRect/>
          </a:stretch>
        </p:blipFill>
        <p:spPr>
          <a:xfrm>
            <a:off x="4004761" y="1639622"/>
            <a:ext cx="4819247" cy="2296625"/>
          </a:xfrm>
          <a:prstGeom prst="rect">
            <a:avLst/>
          </a:prstGeom>
        </p:spPr>
      </p:pic>
    </p:spTree>
    <p:extLst>
      <p:ext uri="{BB962C8B-B14F-4D97-AF65-F5344CB8AC3E}">
        <p14:creationId xmlns:p14="http://schemas.microsoft.com/office/powerpoint/2010/main" val="3577999509"/>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NAT and IPv6</a:t>
            </a:r>
            <a:r>
              <a:rPr lang="en-US" altLang="en-US" dirty="0" smtClean="0"/>
              <a:t/>
            </a:r>
            <a:br>
              <a:rPr lang="en-US" altLang="en-US" dirty="0" smtClean="0"/>
            </a:br>
            <a:r>
              <a:rPr lang="en-US" altLang="en-US" dirty="0" smtClean="0"/>
              <a:t>NAT for IPv6</a:t>
            </a:r>
          </a:p>
        </p:txBody>
      </p:sp>
      <p:sp>
        <p:nvSpPr>
          <p:cNvPr id="7" name="Content Placeholder 2"/>
          <p:cNvSpPr>
            <a:spLocks noGrp="1"/>
          </p:cNvSpPr>
          <p:nvPr>
            <p:ph idx="1"/>
          </p:nvPr>
        </p:nvSpPr>
        <p:spPr>
          <a:xfrm>
            <a:off x="353292" y="844658"/>
            <a:ext cx="8163027" cy="3652405"/>
          </a:xfrm>
        </p:spPr>
        <p:txBody>
          <a:bodyPr/>
          <a:lstStyle/>
          <a:p>
            <a:r>
              <a:rPr lang="en-US" altLang="en-US" sz="1400" dirty="0" smtClean="0"/>
              <a:t>Provide access between IPv6-only and IPv4-only networks (not translating private address to public addresses as NAT for IPv4 was)</a:t>
            </a:r>
          </a:p>
          <a:p>
            <a:r>
              <a:rPr lang="en-US" altLang="en-US" sz="1400" dirty="0" smtClean="0"/>
              <a:t>Techniques available</a:t>
            </a:r>
          </a:p>
          <a:p>
            <a:pPr lvl="1"/>
            <a:r>
              <a:rPr lang="en-US" altLang="en-US" dirty="0" smtClean="0"/>
              <a:t>Dual-stack – both devices run protocols for both IPv4 and IPv6</a:t>
            </a:r>
          </a:p>
          <a:p>
            <a:pPr lvl="1"/>
            <a:r>
              <a:rPr lang="en-US" altLang="en-US" dirty="0" smtClean="0"/>
              <a:t>Tunneling – Encapsulate the IPv6 packet inside an IPv4 packet for transmission over an IPv4-only network</a:t>
            </a:r>
          </a:p>
          <a:p>
            <a:pPr lvl="1"/>
            <a:r>
              <a:rPr lang="en-US" altLang="en-US" dirty="0" smtClean="0"/>
              <a:t>NAT for IPv6 (translation)</a:t>
            </a:r>
          </a:p>
          <a:p>
            <a:pPr lvl="3"/>
            <a:r>
              <a:rPr lang="en-US" altLang="en-US" dirty="0" smtClean="0"/>
              <a:t>Should not be used as a long term strategy</a:t>
            </a:r>
          </a:p>
          <a:p>
            <a:pPr lvl="3"/>
            <a:r>
              <a:rPr lang="en-US" altLang="en-US" dirty="0" smtClean="0"/>
              <a:t>The older Network Address Translation-Protocol </a:t>
            </a:r>
            <a:br>
              <a:rPr lang="en-US" altLang="en-US" dirty="0" smtClean="0"/>
            </a:br>
            <a:r>
              <a:rPr lang="en-US" altLang="en-US" dirty="0" smtClean="0"/>
              <a:t>Translation (NAT-PT)</a:t>
            </a:r>
          </a:p>
          <a:p>
            <a:pPr lvl="3"/>
            <a:r>
              <a:rPr lang="en-US" altLang="en-US" dirty="0" smtClean="0"/>
              <a:t>NAT64</a:t>
            </a:r>
          </a:p>
          <a:p>
            <a:pPr lvl="1"/>
            <a:endParaRPr lang="en-US" altLang="en-US" dirty="0" smtClean="0"/>
          </a:p>
        </p:txBody>
      </p:sp>
      <p:pic>
        <p:nvPicPr>
          <p:cNvPr id="2" name="Picture 1"/>
          <p:cNvPicPr>
            <a:picLocks noChangeAspect="1"/>
          </p:cNvPicPr>
          <p:nvPr/>
        </p:nvPicPr>
        <p:blipFill>
          <a:blip r:embed="rId3"/>
          <a:stretch>
            <a:fillRect/>
          </a:stretch>
        </p:blipFill>
        <p:spPr>
          <a:xfrm>
            <a:off x="4409268" y="2382646"/>
            <a:ext cx="3922282" cy="2318748"/>
          </a:xfrm>
          <a:prstGeom prst="rect">
            <a:avLst/>
          </a:prstGeom>
        </p:spPr>
      </p:pic>
    </p:spTree>
    <p:extLst>
      <p:ext uri="{BB962C8B-B14F-4D97-AF65-F5344CB8AC3E}">
        <p14:creationId xmlns:p14="http://schemas.microsoft.com/office/powerpoint/2010/main" val="1610184745"/>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sz="4000" dirty="0" smtClean="0"/>
              <a:t>9.3 Troubleshoot NAT</a:t>
            </a:r>
            <a:endParaRPr lang="en-US" sz="4000" dirty="0"/>
          </a:p>
        </p:txBody>
      </p:sp>
    </p:spTree>
    <p:extLst>
      <p:ext uri="{BB962C8B-B14F-4D97-AF65-F5344CB8AC3E}">
        <p14:creationId xmlns:p14="http://schemas.microsoft.com/office/powerpoint/2010/main" val="1698786842"/>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NAT Troubleshooting Commands</a:t>
            </a:r>
            <a:r>
              <a:rPr lang="en-US" altLang="en-US" dirty="0" smtClean="0"/>
              <a:t/>
            </a:r>
            <a:br>
              <a:rPr lang="en-US" altLang="en-US" dirty="0" smtClean="0"/>
            </a:br>
            <a:r>
              <a:rPr lang="en-US" altLang="en-US" dirty="0" smtClean="0"/>
              <a:t>The show </a:t>
            </a:r>
            <a:r>
              <a:rPr lang="en-US" altLang="en-US" dirty="0" err="1" smtClean="0"/>
              <a:t>ip</a:t>
            </a:r>
            <a:r>
              <a:rPr lang="en-US" altLang="en-US" dirty="0" smtClean="0"/>
              <a:t> </a:t>
            </a:r>
            <a:r>
              <a:rPr lang="en-US" altLang="en-US" dirty="0" err="1" smtClean="0"/>
              <a:t>nat</a:t>
            </a:r>
            <a:r>
              <a:rPr lang="en-US" altLang="en-US" dirty="0" smtClean="0"/>
              <a:t> Commands</a:t>
            </a:r>
          </a:p>
        </p:txBody>
      </p:sp>
      <p:sp>
        <p:nvSpPr>
          <p:cNvPr id="5" name="Content Placeholder 2"/>
          <p:cNvSpPr>
            <a:spLocks noGrp="1"/>
          </p:cNvSpPr>
          <p:nvPr>
            <p:ph idx="1"/>
          </p:nvPr>
        </p:nvSpPr>
        <p:spPr>
          <a:xfrm>
            <a:off x="353293" y="844658"/>
            <a:ext cx="3428294" cy="3652405"/>
          </a:xfrm>
        </p:spPr>
        <p:txBody>
          <a:bodyPr/>
          <a:lstStyle/>
          <a:p>
            <a:pPr marL="342900" indent="-342900">
              <a:buFont typeface="+mj-lt"/>
              <a:buAutoNum type="arabicPeriod"/>
            </a:pPr>
            <a:r>
              <a:rPr lang="en-US" altLang="en-US" sz="1400" dirty="0" smtClean="0"/>
              <a:t>Determine what NAT is supposed to achieve and compare with configuration. This may reveal a problem with the configuration.</a:t>
            </a:r>
          </a:p>
          <a:p>
            <a:pPr marL="342900" indent="-342900">
              <a:buFont typeface="+mj-lt"/>
              <a:buAutoNum type="arabicPeriod"/>
            </a:pPr>
            <a:r>
              <a:rPr lang="en-US" altLang="en-US" sz="1400" dirty="0" smtClean="0"/>
              <a:t>Verify translations using the </a:t>
            </a:r>
            <a:r>
              <a:rPr lang="en-US" altLang="en-US" sz="1400" b="1" dirty="0" smtClean="0"/>
              <a:t>show </a:t>
            </a:r>
            <a:r>
              <a:rPr lang="en-US" altLang="en-US" sz="1400" b="1" dirty="0" err="1" smtClean="0"/>
              <a:t>ip</a:t>
            </a:r>
            <a:r>
              <a:rPr lang="en-US" altLang="en-US" sz="1400" b="1" dirty="0" smtClean="0"/>
              <a:t> </a:t>
            </a:r>
            <a:r>
              <a:rPr lang="en-US" altLang="en-US" sz="1400" b="1" dirty="0" err="1" smtClean="0"/>
              <a:t>nat</a:t>
            </a:r>
            <a:r>
              <a:rPr lang="en-US" altLang="en-US" sz="1400" b="1" dirty="0" smtClean="0"/>
              <a:t> translations </a:t>
            </a:r>
            <a:r>
              <a:rPr lang="en-US" altLang="en-US" sz="1400" dirty="0" smtClean="0"/>
              <a:t>command.</a:t>
            </a:r>
          </a:p>
          <a:p>
            <a:pPr marL="342900" indent="-342900">
              <a:buFont typeface="+mj-lt"/>
              <a:buAutoNum type="arabicPeriod"/>
            </a:pPr>
            <a:r>
              <a:rPr lang="en-US" altLang="en-US" sz="1400" dirty="0" smtClean="0"/>
              <a:t>Use the </a:t>
            </a:r>
            <a:r>
              <a:rPr lang="en-US" altLang="en-US" sz="1400" b="1" dirty="0" smtClean="0"/>
              <a:t>clear </a:t>
            </a:r>
            <a:r>
              <a:rPr lang="en-US" altLang="en-US" sz="1400" dirty="0" smtClean="0"/>
              <a:t>and </a:t>
            </a:r>
            <a:r>
              <a:rPr lang="en-US" altLang="en-US" sz="1400" b="1" dirty="0" smtClean="0"/>
              <a:t>debug</a:t>
            </a:r>
            <a:r>
              <a:rPr lang="en-US" altLang="en-US" sz="1400" dirty="0" smtClean="0"/>
              <a:t> commands to verify NAT.</a:t>
            </a:r>
          </a:p>
          <a:p>
            <a:pPr marL="342900" indent="-342900">
              <a:buFont typeface="+mj-lt"/>
              <a:buAutoNum type="arabicPeriod"/>
            </a:pPr>
            <a:r>
              <a:rPr lang="en-US" altLang="en-US" sz="1400" dirty="0" smtClean="0"/>
              <a:t>Review what is happening to the packet and verify routing.</a:t>
            </a:r>
          </a:p>
        </p:txBody>
      </p:sp>
      <p:pic>
        <p:nvPicPr>
          <p:cNvPr id="2" name="Picture 1"/>
          <p:cNvPicPr>
            <a:picLocks noChangeAspect="1"/>
          </p:cNvPicPr>
          <p:nvPr/>
        </p:nvPicPr>
        <p:blipFill rotWithShape="1">
          <a:blip r:embed="rId3"/>
          <a:srcRect l="5529" t="7223" r="2116" b="1894"/>
          <a:stretch/>
        </p:blipFill>
        <p:spPr>
          <a:xfrm>
            <a:off x="5129939" y="283035"/>
            <a:ext cx="2580468" cy="1592260"/>
          </a:xfrm>
          <a:prstGeom prst="rect">
            <a:avLst/>
          </a:prstGeom>
        </p:spPr>
      </p:pic>
      <p:pic>
        <p:nvPicPr>
          <p:cNvPr id="6" name="Picture 5"/>
          <p:cNvPicPr>
            <a:picLocks noChangeAspect="1"/>
          </p:cNvPicPr>
          <p:nvPr/>
        </p:nvPicPr>
        <p:blipFill>
          <a:blip r:embed="rId4"/>
          <a:stretch>
            <a:fillRect/>
          </a:stretch>
        </p:blipFill>
        <p:spPr>
          <a:xfrm>
            <a:off x="4537652" y="1921790"/>
            <a:ext cx="4078985" cy="2780008"/>
          </a:xfrm>
          <a:prstGeom prst="rect">
            <a:avLst/>
          </a:prstGeom>
        </p:spPr>
      </p:pic>
    </p:spTree>
    <p:extLst>
      <p:ext uri="{BB962C8B-B14F-4D97-AF65-F5344CB8AC3E}">
        <p14:creationId xmlns:p14="http://schemas.microsoft.com/office/powerpoint/2010/main" val="3177187127"/>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NAT Troubleshooting Commands</a:t>
            </a:r>
            <a:r>
              <a:rPr lang="en-US" altLang="en-US" dirty="0" smtClean="0"/>
              <a:t/>
            </a:r>
            <a:br>
              <a:rPr lang="en-US" altLang="en-US" dirty="0" smtClean="0"/>
            </a:br>
            <a:r>
              <a:rPr lang="en-US" altLang="en-US" dirty="0" smtClean="0"/>
              <a:t>The debug </a:t>
            </a:r>
            <a:r>
              <a:rPr lang="en-US" altLang="en-US" dirty="0" err="1" smtClean="0"/>
              <a:t>ip</a:t>
            </a:r>
            <a:r>
              <a:rPr lang="en-US" altLang="en-US" dirty="0" smtClean="0"/>
              <a:t> </a:t>
            </a:r>
            <a:r>
              <a:rPr lang="en-US" altLang="en-US" dirty="0" err="1" smtClean="0"/>
              <a:t>nat</a:t>
            </a:r>
            <a:r>
              <a:rPr lang="en-US" altLang="en-US" dirty="0" smtClean="0"/>
              <a:t> Commands</a:t>
            </a:r>
          </a:p>
        </p:txBody>
      </p:sp>
      <p:sp>
        <p:nvSpPr>
          <p:cNvPr id="5" name="Content Placeholder 2"/>
          <p:cNvSpPr>
            <a:spLocks noGrp="1"/>
          </p:cNvSpPr>
          <p:nvPr>
            <p:ph idx="1"/>
          </p:nvPr>
        </p:nvSpPr>
        <p:spPr>
          <a:xfrm>
            <a:off x="353293" y="844658"/>
            <a:ext cx="3428294" cy="3652405"/>
          </a:xfrm>
        </p:spPr>
        <p:txBody>
          <a:bodyPr/>
          <a:lstStyle/>
          <a:p>
            <a:r>
              <a:rPr lang="en-US" altLang="en-US" sz="1400" dirty="0" smtClean="0"/>
              <a:t>Common commands</a:t>
            </a:r>
          </a:p>
          <a:p>
            <a:pPr lvl="1"/>
            <a:r>
              <a:rPr lang="en-US" altLang="en-US" sz="1300" b="1" dirty="0" smtClean="0"/>
              <a:t>debug </a:t>
            </a:r>
            <a:r>
              <a:rPr lang="en-US" altLang="en-US" sz="1300" b="1" dirty="0" err="1" smtClean="0"/>
              <a:t>ip</a:t>
            </a:r>
            <a:r>
              <a:rPr lang="en-US" altLang="en-US" sz="1300" b="1" dirty="0" smtClean="0"/>
              <a:t> </a:t>
            </a:r>
            <a:r>
              <a:rPr lang="en-US" altLang="en-US" sz="1300" b="1" dirty="0" err="1" smtClean="0"/>
              <a:t>nat</a:t>
            </a:r>
            <a:endParaRPr lang="en-US" altLang="en-US" sz="1300" b="1" dirty="0" smtClean="0"/>
          </a:p>
          <a:p>
            <a:pPr lvl="1"/>
            <a:r>
              <a:rPr lang="en-US" altLang="en-US" sz="1300" b="1" dirty="0"/>
              <a:t>d</a:t>
            </a:r>
            <a:r>
              <a:rPr lang="en-US" altLang="en-US" sz="1300" b="1" dirty="0" smtClean="0"/>
              <a:t>ebug </a:t>
            </a:r>
            <a:r>
              <a:rPr lang="en-US" altLang="en-US" sz="1300" b="1" dirty="0" err="1" smtClean="0"/>
              <a:t>ip</a:t>
            </a:r>
            <a:r>
              <a:rPr lang="en-US" altLang="en-US" sz="1300" b="1" dirty="0" smtClean="0"/>
              <a:t> </a:t>
            </a:r>
            <a:r>
              <a:rPr lang="en-US" altLang="en-US" sz="1300" b="1" dirty="0" err="1" smtClean="0"/>
              <a:t>nat</a:t>
            </a:r>
            <a:r>
              <a:rPr lang="en-US" altLang="en-US" sz="1300" b="1" dirty="0" smtClean="0"/>
              <a:t> detailed</a:t>
            </a:r>
          </a:p>
          <a:p>
            <a:r>
              <a:rPr lang="en-US" altLang="en-US" sz="1400" dirty="0" smtClean="0"/>
              <a:t>Output symbols and values</a:t>
            </a:r>
          </a:p>
          <a:p>
            <a:pPr lvl="1"/>
            <a:r>
              <a:rPr lang="en-US" altLang="en-US" sz="1300" dirty="0" smtClean="0"/>
              <a:t>* - The translation is occurring in the fast-switched path</a:t>
            </a:r>
          </a:p>
          <a:p>
            <a:pPr lvl="1"/>
            <a:r>
              <a:rPr lang="en-US" altLang="en-US" sz="1300" b="1" dirty="0" smtClean="0"/>
              <a:t>s= </a:t>
            </a:r>
            <a:r>
              <a:rPr lang="en-US" altLang="en-US" sz="1300" dirty="0" smtClean="0"/>
              <a:t>- Source IPv4 address</a:t>
            </a:r>
          </a:p>
          <a:p>
            <a:pPr lvl="1"/>
            <a:r>
              <a:rPr lang="en-US" altLang="en-US" sz="1300" b="1" dirty="0" err="1" smtClean="0"/>
              <a:t>a.b.c.d</a:t>
            </a:r>
            <a:r>
              <a:rPr lang="en-US" altLang="en-US" sz="1300" dirty="0" smtClean="0"/>
              <a:t>---&gt;</a:t>
            </a:r>
            <a:r>
              <a:rPr lang="en-US" altLang="en-US" sz="1300" b="1" dirty="0" err="1" smtClean="0"/>
              <a:t>w.x.y.z</a:t>
            </a:r>
            <a:r>
              <a:rPr lang="en-US" altLang="en-US" sz="1300" b="1" dirty="0" smtClean="0"/>
              <a:t> </a:t>
            </a:r>
            <a:r>
              <a:rPr lang="en-US" altLang="en-US" sz="1300" dirty="0" smtClean="0"/>
              <a:t>– Source </a:t>
            </a:r>
            <a:r>
              <a:rPr lang="en-US" altLang="en-US" sz="1300" dirty="0" err="1" smtClean="0"/>
              <a:t>a.b.c.d</a:t>
            </a:r>
            <a:r>
              <a:rPr lang="en-US" altLang="en-US" sz="1300" dirty="0" smtClean="0"/>
              <a:t> is translated to </a:t>
            </a:r>
            <a:r>
              <a:rPr lang="en-US" altLang="en-US" sz="1300" dirty="0" err="1" smtClean="0"/>
              <a:t>w.x.y.z</a:t>
            </a:r>
            <a:r>
              <a:rPr lang="en-US" altLang="en-US" sz="1300" dirty="0" smtClean="0"/>
              <a:t>.</a:t>
            </a:r>
          </a:p>
          <a:p>
            <a:pPr lvl="1"/>
            <a:r>
              <a:rPr lang="en-US" altLang="en-US" sz="1300" b="1" dirty="0" smtClean="0"/>
              <a:t>d= </a:t>
            </a:r>
            <a:r>
              <a:rPr lang="en-US" altLang="en-US" sz="1300" dirty="0"/>
              <a:t>- </a:t>
            </a:r>
            <a:r>
              <a:rPr lang="en-US" altLang="en-US" sz="1300" dirty="0" smtClean="0"/>
              <a:t>Destination </a:t>
            </a:r>
            <a:r>
              <a:rPr lang="en-US" altLang="en-US" sz="1300" dirty="0"/>
              <a:t>IPv4 </a:t>
            </a:r>
            <a:r>
              <a:rPr lang="en-US" altLang="en-US" sz="1300" dirty="0" smtClean="0"/>
              <a:t>address</a:t>
            </a:r>
          </a:p>
          <a:p>
            <a:pPr lvl="1"/>
            <a:r>
              <a:rPr lang="en-US" altLang="en-US" sz="1300" b="1" dirty="0" smtClean="0"/>
              <a:t>[</a:t>
            </a:r>
            <a:r>
              <a:rPr lang="en-US" altLang="en-US" sz="1300" b="1" dirty="0" err="1" smtClean="0"/>
              <a:t>xxxx</a:t>
            </a:r>
            <a:r>
              <a:rPr lang="en-US" altLang="en-US" sz="1300" b="1" dirty="0" smtClean="0"/>
              <a:t>] </a:t>
            </a:r>
            <a:r>
              <a:rPr lang="en-US" altLang="en-US" sz="1300" dirty="0"/>
              <a:t>- </a:t>
            </a:r>
            <a:r>
              <a:rPr lang="en-US" altLang="en-US" sz="1300" dirty="0" smtClean="0"/>
              <a:t>IPv4 identification number</a:t>
            </a:r>
          </a:p>
          <a:p>
            <a:r>
              <a:rPr lang="en-US" altLang="en-US" dirty="0" smtClean="0"/>
              <a:t>Check the ACL to ensure the correct private addresses are designated.</a:t>
            </a:r>
            <a:endParaRPr lang="en-US" altLang="en-US" dirty="0"/>
          </a:p>
          <a:p>
            <a:pPr lvl="1"/>
            <a:endParaRPr lang="en-US" altLang="en-US" sz="1300" dirty="0"/>
          </a:p>
          <a:p>
            <a:pPr lvl="1"/>
            <a:endParaRPr lang="en-US" altLang="en-US" sz="1300" b="1" dirty="0" smtClean="0"/>
          </a:p>
        </p:txBody>
      </p:sp>
      <p:pic>
        <p:nvPicPr>
          <p:cNvPr id="3" name="Picture 2"/>
          <p:cNvPicPr>
            <a:picLocks noChangeAspect="1"/>
          </p:cNvPicPr>
          <p:nvPr/>
        </p:nvPicPr>
        <p:blipFill>
          <a:blip r:embed="rId3"/>
          <a:stretch>
            <a:fillRect/>
          </a:stretch>
        </p:blipFill>
        <p:spPr>
          <a:xfrm>
            <a:off x="4339525" y="139166"/>
            <a:ext cx="4613167" cy="1758165"/>
          </a:xfrm>
          <a:prstGeom prst="rect">
            <a:avLst/>
          </a:prstGeom>
        </p:spPr>
      </p:pic>
      <p:pic>
        <p:nvPicPr>
          <p:cNvPr id="4" name="Picture 3"/>
          <p:cNvPicPr>
            <a:picLocks noChangeAspect="1"/>
          </p:cNvPicPr>
          <p:nvPr/>
        </p:nvPicPr>
        <p:blipFill rotWithShape="1">
          <a:blip r:embed="rId4"/>
          <a:srcRect l="2131" t="3076" r="1755"/>
          <a:stretch/>
        </p:blipFill>
        <p:spPr>
          <a:xfrm>
            <a:off x="4849747" y="2146939"/>
            <a:ext cx="3759562" cy="2332072"/>
          </a:xfrm>
          <a:prstGeom prst="rect">
            <a:avLst/>
          </a:prstGeom>
        </p:spPr>
      </p:pic>
    </p:spTree>
    <p:extLst>
      <p:ext uri="{BB962C8B-B14F-4D97-AF65-F5344CB8AC3E}">
        <p14:creationId xmlns:p14="http://schemas.microsoft.com/office/powerpoint/2010/main" val="1532898024"/>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NAT Troubleshooting Commands</a:t>
            </a:r>
            <a:r>
              <a:rPr lang="en-US" altLang="en-US" dirty="0" smtClean="0"/>
              <a:t/>
            </a:r>
            <a:br>
              <a:rPr lang="en-US" altLang="en-US" dirty="0" smtClean="0"/>
            </a:br>
            <a:r>
              <a:rPr lang="en-US" altLang="en-US" dirty="0" smtClean="0"/>
              <a:t>NAT Troubleshooting Scenario</a:t>
            </a:r>
          </a:p>
        </p:txBody>
      </p:sp>
      <p:sp>
        <p:nvSpPr>
          <p:cNvPr id="5" name="Content Placeholder 2"/>
          <p:cNvSpPr>
            <a:spLocks noGrp="1"/>
          </p:cNvSpPr>
          <p:nvPr>
            <p:ph idx="1"/>
          </p:nvPr>
        </p:nvSpPr>
        <p:spPr>
          <a:xfrm>
            <a:off x="562521" y="836908"/>
            <a:ext cx="7822062" cy="3652405"/>
          </a:xfrm>
        </p:spPr>
        <p:txBody>
          <a:bodyPr/>
          <a:lstStyle/>
          <a:p>
            <a:r>
              <a:rPr lang="en-US" altLang="en-US" sz="1400" dirty="0" smtClean="0"/>
              <a:t>Internal hosts cannot contact external servers.</a:t>
            </a:r>
            <a:endParaRPr lang="en-US" altLang="en-US" dirty="0"/>
          </a:p>
          <a:p>
            <a:pPr lvl="1"/>
            <a:endParaRPr lang="en-US" altLang="en-US" sz="1300" dirty="0"/>
          </a:p>
          <a:p>
            <a:pPr lvl="1"/>
            <a:endParaRPr lang="en-US" altLang="en-US" sz="1300" b="1" dirty="0" smtClean="0"/>
          </a:p>
        </p:txBody>
      </p:sp>
      <p:pic>
        <p:nvPicPr>
          <p:cNvPr id="2" name="Picture 1"/>
          <p:cNvPicPr>
            <a:picLocks noChangeAspect="1"/>
          </p:cNvPicPr>
          <p:nvPr/>
        </p:nvPicPr>
        <p:blipFill>
          <a:blip r:embed="rId3"/>
          <a:stretch>
            <a:fillRect/>
          </a:stretch>
        </p:blipFill>
        <p:spPr>
          <a:xfrm>
            <a:off x="5098945" y="86473"/>
            <a:ext cx="3590996" cy="2391151"/>
          </a:xfrm>
          <a:prstGeom prst="rect">
            <a:avLst/>
          </a:prstGeom>
        </p:spPr>
      </p:pic>
      <p:pic>
        <p:nvPicPr>
          <p:cNvPr id="6" name="Picture 5"/>
          <p:cNvPicPr>
            <a:picLocks noChangeAspect="1"/>
          </p:cNvPicPr>
          <p:nvPr/>
        </p:nvPicPr>
        <p:blipFill>
          <a:blip r:embed="rId4"/>
          <a:stretch>
            <a:fillRect/>
          </a:stretch>
        </p:blipFill>
        <p:spPr>
          <a:xfrm>
            <a:off x="1441339" y="1165351"/>
            <a:ext cx="3191036" cy="1892819"/>
          </a:xfrm>
          <a:prstGeom prst="rect">
            <a:avLst/>
          </a:prstGeom>
        </p:spPr>
      </p:pic>
      <p:sp>
        <p:nvSpPr>
          <p:cNvPr id="7" name="TextBox 6"/>
          <p:cNvSpPr txBox="1"/>
          <p:nvPr/>
        </p:nvSpPr>
        <p:spPr>
          <a:xfrm>
            <a:off x="6416297" y="2185261"/>
            <a:ext cx="2252796" cy="276999"/>
          </a:xfrm>
          <a:prstGeom prst="rect">
            <a:avLst/>
          </a:prstGeom>
          <a:noFill/>
        </p:spPr>
        <p:txBody>
          <a:bodyPr wrap="none" rtlCol="0">
            <a:spAutoFit/>
          </a:bodyPr>
          <a:lstStyle/>
          <a:p>
            <a:r>
              <a:rPr lang="en-US" sz="1200" dirty="0" smtClean="0">
                <a:solidFill>
                  <a:srgbClr val="00B050"/>
                </a:solidFill>
              </a:rPr>
              <a:t>1. No translations in NAT table</a:t>
            </a:r>
            <a:endParaRPr lang="en-US" sz="1200" dirty="0">
              <a:solidFill>
                <a:srgbClr val="00B050"/>
              </a:solidFill>
            </a:endParaRPr>
          </a:p>
        </p:txBody>
      </p:sp>
      <p:sp>
        <p:nvSpPr>
          <p:cNvPr id="9" name="TextBox 8"/>
          <p:cNvSpPr txBox="1"/>
          <p:nvPr/>
        </p:nvSpPr>
        <p:spPr>
          <a:xfrm>
            <a:off x="2663121" y="1516252"/>
            <a:ext cx="1754006" cy="461665"/>
          </a:xfrm>
          <a:prstGeom prst="rect">
            <a:avLst/>
          </a:prstGeom>
          <a:noFill/>
        </p:spPr>
        <p:txBody>
          <a:bodyPr wrap="none" rtlCol="0">
            <a:spAutoFit/>
          </a:bodyPr>
          <a:lstStyle/>
          <a:p>
            <a:r>
              <a:rPr lang="en-US" sz="1200" dirty="0" smtClean="0">
                <a:solidFill>
                  <a:srgbClr val="00B050"/>
                </a:solidFill>
              </a:rPr>
              <a:t>2. Outside and inside </a:t>
            </a:r>
            <a:br>
              <a:rPr lang="en-US" sz="1200" dirty="0" smtClean="0">
                <a:solidFill>
                  <a:srgbClr val="00B050"/>
                </a:solidFill>
              </a:rPr>
            </a:br>
            <a:r>
              <a:rPr lang="en-US" sz="1200" dirty="0" smtClean="0">
                <a:solidFill>
                  <a:srgbClr val="00B050"/>
                </a:solidFill>
              </a:rPr>
              <a:t>interfaces are reversed</a:t>
            </a:r>
            <a:endParaRPr lang="en-US" sz="1200" dirty="0">
              <a:solidFill>
                <a:srgbClr val="00B050"/>
              </a:solidFill>
            </a:endParaRPr>
          </a:p>
        </p:txBody>
      </p:sp>
      <p:pic>
        <p:nvPicPr>
          <p:cNvPr id="8" name="Picture 7"/>
          <p:cNvPicPr>
            <a:picLocks noChangeAspect="1"/>
          </p:cNvPicPr>
          <p:nvPr/>
        </p:nvPicPr>
        <p:blipFill rotWithShape="1">
          <a:blip r:embed="rId5"/>
          <a:srcRect l="1078"/>
          <a:stretch/>
        </p:blipFill>
        <p:spPr>
          <a:xfrm>
            <a:off x="5447654" y="2567428"/>
            <a:ext cx="3200965" cy="885546"/>
          </a:xfrm>
          <a:prstGeom prst="rect">
            <a:avLst/>
          </a:prstGeom>
        </p:spPr>
      </p:pic>
      <p:sp>
        <p:nvSpPr>
          <p:cNvPr id="11" name="TextBox 10"/>
          <p:cNvSpPr txBox="1"/>
          <p:nvPr/>
        </p:nvSpPr>
        <p:spPr>
          <a:xfrm>
            <a:off x="7193796" y="2970510"/>
            <a:ext cx="1287084" cy="276999"/>
          </a:xfrm>
          <a:prstGeom prst="rect">
            <a:avLst/>
          </a:prstGeom>
          <a:noFill/>
        </p:spPr>
        <p:txBody>
          <a:bodyPr wrap="none" rtlCol="0">
            <a:spAutoFit/>
          </a:bodyPr>
          <a:lstStyle/>
          <a:p>
            <a:r>
              <a:rPr lang="en-US" sz="1200" dirty="0" smtClean="0">
                <a:solidFill>
                  <a:srgbClr val="00B050"/>
                </a:solidFill>
              </a:rPr>
              <a:t>3. Incorrect ACL</a:t>
            </a:r>
            <a:endParaRPr lang="en-US" sz="1200" dirty="0">
              <a:solidFill>
                <a:srgbClr val="00B050"/>
              </a:solidFill>
            </a:endParaRPr>
          </a:p>
        </p:txBody>
      </p:sp>
      <p:pic>
        <p:nvPicPr>
          <p:cNvPr id="10" name="Picture 9"/>
          <p:cNvPicPr>
            <a:picLocks noChangeAspect="1"/>
          </p:cNvPicPr>
          <p:nvPr/>
        </p:nvPicPr>
        <p:blipFill>
          <a:blip r:embed="rId6"/>
          <a:stretch>
            <a:fillRect/>
          </a:stretch>
        </p:blipFill>
        <p:spPr>
          <a:xfrm>
            <a:off x="2150287" y="3169401"/>
            <a:ext cx="3170313" cy="1881107"/>
          </a:xfrm>
          <a:prstGeom prst="rect">
            <a:avLst/>
          </a:prstGeom>
        </p:spPr>
      </p:pic>
      <p:sp>
        <p:nvSpPr>
          <p:cNvPr id="13" name="TextBox 12"/>
          <p:cNvSpPr txBox="1"/>
          <p:nvPr/>
        </p:nvSpPr>
        <p:spPr>
          <a:xfrm>
            <a:off x="4176793" y="3758340"/>
            <a:ext cx="1057405" cy="461665"/>
          </a:xfrm>
          <a:prstGeom prst="rect">
            <a:avLst/>
          </a:prstGeom>
          <a:noFill/>
        </p:spPr>
        <p:txBody>
          <a:bodyPr wrap="none" rtlCol="0">
            <a:spAutoFit/>
          </a:bodyPr>
          <a:lstStyle/>
          <a:p>
            <a:pPr algn="ctr"/>
            <a:r>
              <a:rPr lang="en-US" sz="1200" dirty="0" smtClean="0">
                <a:solidFill>
                  <a:srgbClr val="00B050"/>
                </a:solidFill>
              </a:rPr>
              <a:t>Translations </a:t>
            </a:r>
            <a:br>
              <a:rPr lang="en-US" sz="1200" dirty="0" smtClean="0">
                <a:solidFill>
                  <a:srgbClr val="00B050"/>
                </a:solidFill>
              </a:rPr>
            </a:br>
            <a:r>
              <a:rPr lang="en-US" sz="1200" dirty="0" smtClean="0">
                <a:solidFill>
                  <a:srgbClr val="00B050"/>
                </a:solidFill>
              </a:rPr>
              <a:t>working!</a:t>
            </a:r>
            <a:endParaRPr lang="en-US" sz="1200" dirty="0">
              <a:solidFill>
                <a:srgbClr val="00B050"/>
              </a:solidFill>
            </a:endParaRPr>
          </a:p>
        </p:txBody>
      </p:sp>
      <p:cxnSp>
        <p:nvCxnSpPr>
          <p:cNvPr id="14" name="Straight Arrow Connector 13"/>
          <p:cNvCxnSpPr/>
          <p:nvPr/>
        </p:nvCxnSpPr>
        <p:spPr>
          <a:xfrm flipH="1">
            <a:off x="3781586" y="4145797"/>
            <a:ext cx="619933" cy="62768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018664"/>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1" y="134381"/>
            <a:ext cx="9144000" cy="757551"/>
          </a:xfrm>
        </p:spPr>
        <p:txBody>
          <a:bodyPr/>
          <a:lstStyle/>
          <a:p>
            <a:r>
              <a:rPr lang="en-US" altLang="en-US" sz="1600" dirty="0" smtClean="0"/>
              <a:t>NAT Troubleshooting Commands</a:t>
            </a:r>
            <a:r>
              <a:rPr lang="en-US" altLang="en-US" dirty="0" smtClean="0"/>
              <a:t/>
            </a:r>
            <a:br>
              <a:rPr lang="en-US" altLang="en-US" dirty="0" smtClean="0"/>
            </a:br>
            <a:r>
              <a:rPr lang="en-US" altLang="en-US" dirty="0" smtClean="0"/>
              <a:t>Packet Tracer – Verifying and Troubleshooting NAT Configurations</a:t>
            </a:r>
          </a:p>
        </p:txBody>
      </p:sp>
      <p:pic>
        <p:nvPicPr>
          <p:cNvPr id="2" name="Picture 1"/>
          <p:cNvPicPr>
            <a:picLocks noChangeAspect="1"/>
          </p:cNvPicPr>
          <p:nvPr/>
        </p:nvPicPr>
        <p:blipFill>
          <a:blip r:embed="rId3"/>
          <a:stretch>
            <a:fillRect/>
          </a:stretch>
        </p:blipFill>
        <p:spPr>
          <a:xfrm>
            <a:off x="1580827" y="938106"/>
            <a:ext cx="5555514" cy="3740445"/>
          </a:xfrm>
          <a:prstGeom prst="rect">
            <a:avLst/>
          </a:prstGeom>
          <a:ln>
            <a:solidFill>
              <a:srgbClr val="000000"/>
            </a:solidFill>
          </a:ln>
        </p:spPr>
      </p:pic>
    </p:spTree>
    <p:extLst>
      <p:ext uri="{BB962C8B-B14F-4D97-AF65-F5344CB8AC3E}">
        <p14:creationId xmlns:p14="http://schemas.microsoft.com/office/powerpoint/2010/main" val="2627699970"/>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NAT Troubleshooting Commands</a:t>
            </a:r>
            <a:r>
              <a:rPr lang="en-US" altLang="en-US" sz="1600" dirty="0"/>
              <a:t/>
            </a:r>
            <a:br>
              <a:rPr lang="en-US" altLang="en-US" sz="1600" dirty="0"/>
            </a:br>
            <a:r>
              <a:rPr lang="en-US" altLang="en-US" dirty="0" smtClean="0"/>
              <a:t>Troubleshooting NAT Configurations</a:t>
            </a:r>
            <a:endParaRPr lang="en-CA" altLang="en-US" dirty="0" smtClean="0"/>
          </a:p>
        </p:txBody>
      </p:sp>
      <p:pic>
        <p:nvPicPr>
          <p:cNvPr id="2" name="Picture 1"/>
          <p:cNvPicPr>
            <a:picLocks noChangeAspect="1"/>
          </p:cNvPicPr>
          <p:nvPr/>
        </p:nvPicPr>
        <p:blipFill>
          <a:blip r:embed="rId3"/>
          <a:stretch>
            <a:fillRect/>
          </a:stretch>
        </p:blipFill>
        <p:spPr>
          <a:xfrm>
            <a:off x="1960277" y="798944"/>
            <a:ext cx="3759010" cy="3849347"/>
          </a:xfrm>
          <a:prstGeom prst="rect">
            <a:avLst/>
          </a:prstGeom>
          <a:ln>
            <a:solidFill>
              <a:srgbClr val="000000"/>
            </a:solidFill>
          </a:ln>
        </p:spPr>
      </p:pic>
    </p:spTree>
    <p:extLst>
      <p:ext uri="{BB962C8B-B14F-4D97-AF65-F5344CB8AC3E}">
        <p14:creationId xmlns:p14="http://schemas.microsoft.com/office/powerpoint/2010/main" val="303557253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36316" y="822191"/>
            <a:ext cx="8853286" cy="4155319"/>
          </a:xfrm>
        </p:spPr>
        <p:txBody>
          <a:bodyPr/>
          <a:lstStyle/>
          <a:p>
            <a:r>
              <a:rPr lang="en-US" altLang="ja-JP" dirty="0" smtClean="0"/>
              <a:t>Private IP addresses are used within an organization and home </a:t>
            </a:r>
            <a:br>
              <a:rPr lang="en-US" altLang="ja-JP" dirty="0" smtClean="0"/>
            </a:br>
            <a:r>
              <a:rPr lang="en-US" altLang="ja-JP" dirty="0" smtClean="0"/>
              <a:t>networks.</a:t>
            </a:r>
          </a:p>
          <a:p>
            <a:pPr marL="261937" lvl="2" indent="0">
              <a:buNone/>
            </a:pPr>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NAT Characteristics</a:t>
            </a:r>
            <a:r>
              <a:rPr lang="en-US" altLang="en-US" dirty="0" smtClean="0"/>
              <a:t/>
            </a:r>
            <a:br>
              <a:rPr lang="en-US" altLang="en-US" dirty="0" smtClean="0"/>
            </a:br>
            <a:r>
              <a:rPr lang="en-US" altLang="en-US" dirty="0" smtClean="0"/>
              <a:t>IPv4 Private Address Space</a:t>
            </a:r>
          </a:p>
        </p:txBody>
      </p:sp>
      <p:pic>
        <p:nvPicPr>
          <p:cNvPr id="2" name="Picture 1"/>
          <p:cNvPicPr>
            <a:picLocks noChangeAspect="1"/>
          </p:cNvPicPr>
          <p:nvPr/>
        </p:nvPicPr>
        <p:blipFill>
          <a:blip r:embed="rId3"/>
          <a:stretch>
            <a:fillRect/>
          </a:stretch>
        </p:blipFill>
        <p:spPr>
          <a:xfrm>
            <a:off x="831660" y="1890228"/>
            <a:ext cx="6581775" cy="1533525"/>
          </a:xfrm>
          <a:prstGeom prst="rect">
            <a:avLst/>
          </a:prstGeom>
        </p:spPr>
      </p:pic>
      <p:sp>
        <p:nvSpPr>
          <p:cNvPr id="3" name="Cloud Callout 2"/>
          <p:cNvSpPr/>
          <p:nvPr/>
        </p:nvSpPr>
        <p:spPr>
          <a:xfrm>
            <a:off x="6075335" y="224725"/>
            <a:ext cx="2743200" cy="1596325"/>
          </a:xfrm>
          <a:prstGeom prst="cloudCallout">
            <a:avLst>
              <a:gd name="adj1" fmla="val -50887"/>
              <a:gd name="adj2" fmla="val 64082"/>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Did you ever notice how all your labs were based on these addresses?</a:t>
            </a:r>
          </a:p>
        </p:txBody>
      </p:sp>
      <p:sp>
        <p:nvSpPr>
          <p:cNvPr id="7" name="Rectangle 34"/>
          <p:cNvSpPr txBox="1">
            <a:spLocks noChangeArrowheads="1"/>
          </p:cNvSpPr>
          <p:nvPr/>
        </p:nvSpPr>
        <p:spPr bwMode="auto">
          <a:xfrm>
            <a:off x="2216258" y="3911284"/>
            <a:ext cx="3926476" cy="459238"/>
          </a:xfrm>
          <a:prstGeom prst="rect">
            <a:avLst/>
          </a:prstGeom>
          <a:ln/>
          <a:extLst>
            <a:ext uri="{FAA26D3D-D897-4be2-8F04-BA451C77F1D7}">
              <ma14:placeholderFlag xmlns=""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400" kern="0" dirty="0" smtClean="0">
                <a:solidFill>
                  <a:srgbClr val="000000"/>
                </a:solidFill>
              </a:rPr>
              <a:t>These are the IP addresses you will see assigned to company devices.</a:t>
            </a:r>
            <a:endParaRPr lang="en-US" sz="14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342478232"/>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9.4 Chapter Summary</a:t>
            </a:r>
            <a:endParaRPr lang="en-US" dirty="0"/>
          </a:p>
        </p:txBody>
      </p:sp>
    </p:spTree>
    <p:extLst>
      <p:ext uri="{BB962C8B-B14F-4D97-AF65-F5344CB8AC3E}">
        <p14:creationId xmlns:p14="http://schemas.microsoft.com/office/powerpoint/2010/main" val="3886944279"/>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sz="1600" dirty="0" smtClean="0"/>
              <a:t>Conclusion</a:t>
            </a:r>
            <a:br>
              <a:rPr lang="sv-SE" sz="1600" dirty="0" smtClean="0"/>
            </a:br>
            <a:r>
              <a:rPr lang="sv-SE" dirty="0" smtClean="0"/>
              <a:t>Packet </a:t>
            </a:r>
            <a:r>
              <a:rPr lang="sv-SE" dirty="0"/>
              <a:t>Tracer - Skills Integration Challenge </a:t>
            </a:r>
            <a:endParaRPr lang="en-US" dirty="0"/>
          </a:p>
        </p:txBody>
      </p:sp>
      <p:pic>
        <p:nvPicPr>
          <p:cNvPr id="2" name="Picture 1"/>
          <p:cNvPicPr>
            <a:picLocks noChangeAspect="1"/>
          </p:cNvPicPr>
          <p:nvPr/>
        </p:nvPicPr>
        <p:blipFill>
          <a:blip r:embed="rId3"/>
          <a:stretch>
            <a:fillRect/>
          </a:stretch>
        </p:blipFill>
        <p:spPr>
          <a:xfrm>
            <a:off x="1317356" y="798944"/>
            <a:ext cx="5572487" cy="3535340"/>
          </a:xfrm>
          <a:prstGeom prst="rect">
            <a:avLst/>
          </a:prstGeom>
          <a:ln>
            <a:solidFill>
              <a:srgbClr val="000000"/>
            </a:solidFill>
          </a:ln>
        </p:spPr>
      </p:pic>
    </p:spTree>
    <p:extLst>
      <p:ext uri="{BB962C8B-B14F-4D97-AF65-F5344CB8AC3E}">
        <p14:creationId xmlns:p14="http://schemas.microsoft.com/office/powerpoint/2010/main" val="4131295985"/>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US" dirty="0" smtClean="0"/>
              <a:t>Explain how NAT provides IPv4 address scalability in a small to medium-sized business network.</a:t>
            </a:r>
          </a:p>
          <a:p>
            <a:r>
              <a:rPr lang="en-US" dirty="0" smtClean="0"/>
              <a:t>Configure NAT services on the edge router to provide IPv4 address scalability in a small to medium-sized business network.</a:t>
            </a:r>
          </a:p>
          <a:p>
            <a:r>
              <a:rPr lang="en-US" dirty="0" smtClean="0"/>
              <a:t>Troubleshoot NAT issues in a small to medium-sized business network.</a:t>
            </a:r>
            <a:endParaRPr lang="en-US" dirty="0"/>
          </a:p>
          <a:p>
            <a:endParaRPr lang="en-US" dirty="0"/>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smtClean="0">
                <a:latin typeface="Arial" charset="0"/>
              </a:rPr>
              <a:t/>
            </a:r>
            <a:br>
              <a:rPr lang="en-US" dirty="0" smtClean="0">
                <a:latin typeface="Arial" charset="0"/>
              </a:rPr>
            </a:br>
            <a:r>
              <a:rPr lang="en-US" dirty="0">
                <a:latin typeface="Arial" charset="0"/>
              </a:rPr>
              <a:t>Chapter </a:t>
            </a:r>
            <a:r>
              <a:rPr lang="en-US" dirty="0" smtClean="0">
                <a:latin typeface="Arial" charset="0"/>
              </a:rPr>
              <a:t>9: NAT for IPv4</a:t>
            </a:r>
            <a:endParaRPr lang="en-US" dirty="0">
              <a:latin typeface="Arial" charset="0"/>
            </a:endParaRPr>
          </a:p>
        </p:txBody>
      </p:sp>
    </p:spTree>
    <p:extLst>
      <p:ext uri="{BB962C8B-B14F-4D97-AF65-F5344CB8AC3E}">
        <p14:creationId xmlns:p14="http://schemas.microsoft.com/office/powerpoint/2010/main" val="2175629910"/>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Module 9</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007588739"/>
              </p:ext>
            </p:extLst>
          </p:nvPr>
        </p:nvGraphicFramePr>
        <p:xfrm>
          <a:off x="144463" y="798513"/>
          <a:ext cx="8853486" cy="3373120"/>
        </p:xfrm>
        <a:graphic>
          <a:graphicData uri="http://schemas.openxmlformats.org/drawingml/2006/table">
            <a:tbl>
              <a:tblPr firstRow="1" bandRow="1">
                <a:tableStyleId>{F5AB1C69-6EDB-4FF4-983F-18BD219EF322}</a:tableStyleId>
              </a:tblPr>
              <a:tblGrid>
                <a:gridCol w="2951162">
                  <a:extLst>
                    <a:ext uri="{9D8B030D-6E8A-4147-A177-3AD203B41FA5}">
                      <a16:colId xmlns:a16="http://schemas.microsoft.com/office/drawing/2014/main" xmlns="" val="2731093094"/>
                    </a:ext>
                  </a:extLst>
                </a:gridCol>
                <a:gridCol w="2951162">
                  <a:extLst>
                    <a:ext uri="{9D8B030D-6E8A-4147-A177-3AD203B41FA5}">
                      <a16:colId xmlns:a16="http://schemas.microsoft.com/office/drawing/2014/main" xmlns="" val="2353496225"/>
                    </a:ext>
                  </a:extLst>
                </a:gridCol>
                <a:gridCol w="2951162">
                  <a:extLst>
                    <a:ext uri="{9D8B030D-6E8A-4147-A177-3AD203B41FA5}">
                      <a16:colId xmlns:a16="http://schemas.microsoft.com/office/drawing/2014/main" xmlns="" val="281959122"/>
                    </a:ext>
                  </a:extLst>
                </a:gridCol>
              </a:tblGrid>
              <a:tr h="370840">
                <a:tc>
                  <a:txBody>
                    <a:bodyPr/>
                    <a:lstStyle/>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NAT</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RFC 1918</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Inside local address</a:t>
                      </a:r>
                      <a:endParaRPr lang="en-US" b="0" dirty="0" smtClean="0">
                        <a:solidFill>
                          <a:schemeClr val="tx1"/>
                        </a:solidFill>
                        <a:latin typeface="+mn-lt"/>
                      </a:endParaRP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Inside global address</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Outside local address</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Outside global address</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Static NAT</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Dynamic NAT</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PAT</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Next available port number</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nat</a:t>
                      </a:r>
                      <a:r>
                        <a:rPr lang="en-US" sz="1400" b="1" kern="1200" dirty="0" smtClean="0">
                          <a:solidFill>
                            <a:schemeClr val="tx1"/>
                          </a:solidFill>
                          <a:latin typeface="+mn-lt"/>
                          <a:ea typeface="+mn-ea"/>
                          <a:cs typeface="+mn-cs"/>
                        </a:rPr>
                        <a:t> inside source static</a:t>
                      </a:r>
                    </a:p>
                    <a:p>
                      <a:pPr marL="173038" indent="-173038">
                        <a:spcBef>
                          <a:spcPts val="200"/>
                        </a:spcBef>
                        <a:spcAft>
                          <a:spcPts val="200"/>
                        </a:spcAft>
                        <a:buFont typeface="Arial" panose="020B0604020202020204" pitchFamily="34" charset="0"/>
                        <a:buChar char="•"/>
                      </a:pPr>
                      <a:endParaRPr lang="en-US" sz="1400" b="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nat</a:t>
                      </a:r>
                      <a:r>
                        <a:rPr lang="en-US" sz="1400" b="1" kern="1200" dirty="0" smtClean="0">
                          <a:solidFill>
                            <a:schemeClr val="tx1"/>
                          </a:solidFill>
                          <a:latin typeface="+mn-lt"/>
                          <a:ea typeface="+mn-ea"/>
                          <a:cs typeface="+mn-cs"/>
                        </a:rPr>
                        <a:t> inside</a:t>
                      </a:r>
                      <a:endParaRPr lang="en-US" b="0" dirty="0" smtClean="0">
                        <a:solidFill>
                          <a:schemeClr val="tx1"/>
                        </a:solidFill>
                        <a:latin typeface="+mn-lt"/>
                      </a:endParaRP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nat</a:t>
                      </a:r>
                      <a:r>
                        <a:rPr lang="en-US" sz="1400" b="1" kern="1200" dirty="0" smtClean="0">
                          <a:solidFill>
                            <a:schemeClr val="tx1"/>
                          </a:solidFill>
                          <a:latin typeface="+mn-lt"/>
                          <a:ea typeface="+mn-ea"/>
                          <a:cs typeface="+mn-cs"/>
                        </a:rPr>
                        <a:t> outside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a:t>
                      </a: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nat</a:t>
                      </a:r>
                      <a:r>
                        <a:rPr lang="en-US" sz="1400" b="1" kern="1200" dirty="0" smtClean="0">
                          <a:solidFill>
                            <a:schemeClr val="tx1"/>
                          </a:solidFill>
                          <a:latin typeface="+mn-lt"/>
                          <a:ea typeface="+mn-ea"/>
                          <a:cs typeface="+mn-cs"/>
                        </a:rPr>
                        <a:t> translations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a:t>
                      </a: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nat</a:t>
                      </a:r>
                      <a:r>
                        <a:rPr lang="en-US" sz="1400" b="1" kern="1200" dirty="0" smtClean="0">
                          <a:solidFill>
                            <a:schemeClr val="tx1"/>
                          </a:solidFill>
                          <a:latin typeface="+mn-lt"/>
                          <a:ea typeface="+mn-ea"/>
                          <a:cs typeface="+mn-cs"/>
                        </a:rPr>
                        <a:t> statistics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clear </a:t>
                      </a: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nat</a:t>
                      </a:r>
                      <a:r>
                        <a:rPr lang="en-US" sz="1400" b="1" kern="1200" dirty="0" smtClean="0">
                          <a:solidFill>
                            <a:schemeClr val="tx1"/>
                          </a:solidFill>
                          <a:latin typeface="+mn-lt"/>
                          <a:ea typeface="+mn-ea"/>
                          <a:cs typeface="+mn-cs"/>
                        </a:rPr>
                        <a:t> statistics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NAT pool</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nat</a:t>
                      </a:r>
                      <a:r>
                        <a:rPr lang="en-US" sz="1400" b="1" kern="1200" dirty="0" smtClean="0">
                          <a:solidFill>
                            <a:schemeClr val="tx1"/>
                          </a:solidFill>
                          <a:latin typeface="+mn-lt"/>
                          <a:ea typeface="+mn-ea"/>
                          <a:cs typeface="+mn-cs"/>
                        </a:rPr>
                        <a:t> pool</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nat</a:t>
                      </a:r>
                      <a:r>
                        <a:rPr lang="en-US" sz="1400" b="1" kern="1200" dirty="0" smtClean="0">
                          <a:solidFill>
                            <a:schemeClr val="tx1"/>
                          </a:solidFill>
                          <a:latin typeface="+mn-lt"/>
                          <a:ea typeface="+mn-ea"/>
                          <a:cs typeface="+mn-cs"/>
                        </a:rPr>
                        <a:t> inside source list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a:t>
                      </a: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nat</a:t>
                      </a:r>
                      <a:r>
                        <a:rPr lang="en-US" sz="1400" b="1" kern="1200" dirty="0" smtClean="0">
                          <a:solidFill>
                            <a:schemeClr val="tx1"/>
                          </a:solidFill>
                          <a:latin typeface="+mn-lt"/>
                          <a:ea typeface="+mn-ea"/>
                          <a:cs typeface="+mn-cs"/>
                        </a:rPr>
                        <a:t> translations timeout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a:t>
                      </a: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nat</a:t>
                      </a:r>
                      <a:r>
                        <a:rPr lang="en-US" sz="1400" b="1" kern="1200" dirty="0" smtClean="0">
                          <a:solidFill>
                            <a:schemeClr val="tx1"/>
                          </a:solidFill>
                          <a:latin typeface="+mn-lt"/>
                          <a:ea typeface="+mn-ea"/>
                          <a:cs typeface="+mn-cs"/>
                        </a:rPr>
                        <a:t> translations verbose</a:t>
                      </a:r>
                    </a:p>
                    <a:p>
                      <a:pPr marL="173038" indent="-173038" algn="l" defTabSz="685777" rtl="0" eaLnBrk="1" latinLnBrk="0" hangingPunct="1">
                        <a:spcBef>
                          <a:spcPts val="200"/>
                        </a:spcBef>
                        <a:spcAft>
                          <a:spcPts val="200"/>
                        </a:spcAft>
                        <a:buFont typeface="Arial" panose="020B0604020202020204" pitchFamily="34" charset="0"/>
                        <a:buChar char="•"/>
                      </a:pPr>
                      <a:endParaRPr lang="en-US" sz="14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Port forwarding</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NAT for IPv6</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IPv6 ULAs</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Dual-stack</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Tunneling</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NAT-PT</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NAT64</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clear </a:t>
                      </a: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nat</a:t>
                      </a:r>
                      <a:r>
                        <a:rPr lang="en-US" sz="1400" b="1" kern="1200" dirty="0" smtClean="0">
                          <a:solidFill>
                            <a:schemeClr val="tx1"/>
                          </a:solidFill>
                          <a:latin typeface="+mn-lt"/>
                          <a:ea typeface="+mn-ea"/>
                          <a:cs typeface="+mn-cs"/>
                        </a:rPr>
                        <a:t> translation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debug </a:t>
                      </a: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nat</a:t>
                      </a:r>
                      <a:endParaRPr lang="en-US" sz="1400" b="1" kern="1200" dirty="0" smtClean="0">
                        <a:solidFill>
                          <a:schemeClr val="tx1"/>
                        </a:solidFill>
                        <a:latin typeface="+mn-lt"/>
                        <a:ea typeface="+mn-ea"/>
                        <a:cs typeface="+mn-cs"/>
                      </a:endParaRP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debug </a:t>
                      </a: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nat</a:t>
                      </a:r>
                      <a:r>
                        <a:rPr lang="en-US" sz="1400" b="1" kern="1200" dirty="0" smtClean="0">
                          <a:solidFill>
                            <a:schemeClr val="tx1"/>
                          </a:solidFill>
                          <a:latin typeface="+mn-lt"/>
                          <a:ea typeface="+mn-ea"/>
                          <a:cs typeface="+mn-cs"/>
                        </a:rPr>
                        <a:t> detailed</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lang="en-US" sz="1400" b="0" kern="1200" dirty="0" smtClean="0">
                        <a:solidFill>
                          <a:schemeClr val="tx1"/>
                        </a:solidFill>
                        <a:latin typeface="+mn-lt"/>
                        <a:ea typeface="+mn-ea"/>
                        <a:cs typeface="+mn-cs"/>
                      </a:endParaRP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0795013"/>
                  </a:ext>
                </a:extLst>
              </a:tr>
            </a:tbl>
          </a:graphicData>
        </a:graphic>
      </p:graphicFrame>
    </p:spTree>
    <p:extLst>
      <p:ext uri="{BB962C8B-B14F-4D97-AF65-F5344CB8AC3E}">
        <p14:creationId xmlns:p14="http://schemas.microsoft.com/office/powerpoint/2010/main" val="3714820616"/>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36316" y="822191"/>
            <a:ext cx="8853286" cy="4155319"/>
          </a:xfrm>
        </p:spPr>
        <p:txBody>
          <a:bodyPr/>
          <a:lstStyle/>
          <a:p>
            <a:r>
              <a:rPr lang="en-US" altLang="ja-JP" dirty="0" smtClean="0"/>
              <a:t>Private IP addresses cannot be routed over the Internet.</a:t>
            </a:r>
          </a:p>
          <a:p>
            <a:r>
              <a:rPr lang="en-US" altLang="ja-JP" dirty="0" smtClean="0"/>
              <a:t>NAT is used to translate private IP addresses to public addresses that can be routed over the Internet.</a:t>
            </a:r>
          </a:p>
          <a:p>
            <a:r>
              <a:rPr lang="en-US" altLang="ja-JP" dirty="0" smtClean="0"/>
              <a:t>One public IPv4 address can be used for thousands of devices that have private IP addresses.</a:t>
            </a:r>
          </a:p>
          <a:p>
            <a:pPr marL="261937" lvl="2" indent="0">
              <a:buNone/>
            </a:pPr>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NAT Characteristics</a:t>
            </a:r>
            <a:r>
              <a:rPr lang="en-US" altLang="en-US" dirty="0" smtClean="0"/>
              <a:t/>
            </a:r>
            <a:br>
              <a:rPr lang="en-US" altLang="en-US" dirty="0" smtClean="0"/>
            </a:br>
            <a:r>
              <a:rPr lang="en-US" altLang="en-US" dirty="0" smtClean="0"/>
              <a:t>IPv4 Private Address Space (Cont.)</a:t>
            </a:r>
          </a:p>
        </p:txBody>
      </p:sp>
      <p:pic>
        <p:nvPicPr>
          <p:cNvPr id="2" name="Picture 1"/>
          <p:cNvPicPr>
            <a:picLocks noChangeAspect="1"/>
          </p:cNvPicPr>
          <p:nvPr/>
        </p:nvPicPr>
        <p:blipFill>
          <a:blip r:embed="rId3"/>
          <a:stretch>
            <a:fillRect/>
          </a:stretch>
        </p:blipFill>
        <p:spPr>
          <a:xfrm>
            <a:off x="1441342" y="2326613"/>
            <a:ext cx="5616844" cy="2256768"/>
          </a:xfrm>
          <a:prstGeom prst="rect">
            <a:avLst/>
          </a:prstGeom>
        </p:spPr>
      </p:pic>
    </p:spTree>
    <p:extLst>
      <p:ext uri="{BB962C8B-B14F-4D97-AF65-F5344CB8AC3E}">
        <p14:creationId xmlns:p14="http://schemas.microsoft.com/office/powerpoint/2010/main" val="385767505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36317" y="822191"/>
            <a:ext cx="5187352" cy="4155319"/>
          </a:xfrm>
        </p:spPr>
        <p:txBody>
          <a:bodyPr/>
          <a:lstStyle/>
          <a:p>
            <a:r>
              <a:rPr lang="en-US" altLang="ja-JP" dirty="0" smtClean="0"/>
              <a:t>Private IP addresses cannot be routed over the Internet.</a:t>
            </a:r>
          </a:p>
          <a:p>
            <a:r>
              <a:rPr lang="en-US" altLang="ja-JP" dirty="0" smtClean="0"/>
              <a:t>NAT is used to translate private IP addresses used inside a company to public addresses that can be routed over the Internet.</a:t>
            </a:r>
          </a:p>
          <a:p>
            <a:r>
              <a:rPr lang="en-US" altLang="ja-JP" dirty="0" smtClean="0"/>
              <a:t>NAT hides internal IPv4 addresses from outside networks.</a:t>
            </a:r>
          </a:p>
          <a:p>
            <a:pPr lvl="1"/>
            <a:r>
              <a:rPr lang="en-US" altLang="ja-JP" dirty="0" smtClean="0"/>
              <a:t>Companies use the same private IPv4 addresses so outside devices cannot tell one company’s 10.x.x.x network from another company’s 10.x.x.x network.</a:t>
            </a:r>
          </a:p>
          <a:p>
            <a:r>
              <a:rPr lang="en-US" altLang="ja-JP" dirty="0" smtClean="0"/>
              <a:t>A NAT-enabled router can be configured with a public IPv4 address.</a:t>
            </a:r>
          </a:p>
          <a:p>
            <a:r>
              <a:rPr lang="en-US" altLang="ja-JP" dirty="0" smtClean="0"/>
              <a:t>A NAT-enabled router can be configured with multiple public IPv4 addresses to be used in a pool or NAT pool for internal devices configured with private addresses.</a:t>
            </a:r>
          </a:p>
        </p:txBody>
      </p:sp>
      <p:sp>
        <p:nvSpPr>
          <p:cNvPr id="8194" name="Rectangle 2"/>
          <p:cNvSpPr>
            <a:spLocks noGrp="1" noChangeArrowheads="1"/>
          </p:cNvSpPr>
          <p:nvPr>
            <p:ph type="title"/>
          </p:nvPr>
        </p:nvSpPr>
        <p:spPr/>
        <p:txBody>
          <a:bodyPr/>
          <a:lstStyle/>
          <a:p>
            <a:r>
              <a:rPr lang="en-US" altLang="en-US" sz="1600" dirty="0" smtClean="0"/>
              <a:t>NAT Characteristics</a:t>
            </a:r>
            <a:r>
              <a:rPr lang="en-US" altLang="en-US" dirty="0" smtClean="0"/>
              <a:t/>
            </a:r>
            <a:br>
              <a:rPr lang="en-US" altLang="en-US" dirty="0" smtClean="0"/>
            </a:br>
            <a:r>
              <a:rPr lang="en-US" altLang="en-US" dirty="0" smtClean="0"/>
              <a:t>What is NAT?</a:t>
            </a:r>
          </a:p>
        </p:txBody>
      </p:sp>
      <p:pic>
        <p:nvPicPr>
          <p:cNvPr id="3" name="Picture 2"/>
          <p:cNvPicPr>
            <a:picLocks noChangeAspect="1"/>
          </p:cNvPicPr>
          <p:nvPr/>
        </p:nvPicPr>
        <p:blipFill>
          <a:blip r:embed="rId3"/>
          <a:stretch>
            <a:fillRect/>
          </a:stretch>
        </p:blipFill>
        <p:spPr>
          <a:xfrm>
            <a:off x="4992800" y="1449090"/>
            <a:ext cx="4011716" cy="2671519"/>
          </a:xfrm>
          <a:prstGeom prst="rect">
            <a:avLst/>
          </a:prstGeom>
        </p:spPr>
      </p:pic>
      <p:sp>
        <p:nvSpPr>
          <p:cNvPr id="5" name="Horizontal Scroll 4"/>
          <p:cNvSpPr/>
          <p:nvPr/>
        </p:nvSpPr>
        <p:spPr>
          <a:xfrm>
            <a:off x="5215179" y="69743"/>
            <a:ext cx="3859077" cy="1208868"/>
          </a:xfrm>
          <a:prstGeom prst="horizontalScroll">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Important </a:t>
            </a:r>
            <a:r>
              <a:rPr lang="en-US" sz="1400" dirty="0" smtClean="0">
                <a:solidFill>
                  <a:schemeClr val="bg1"/>
                </a:solidFill>
              </a:rPr>
              <a:t>Concept—NAT is </a:t>
            </a:r>
            <a:r>
              <a:rPr lang="en-US" sz="1400" dirty="0">
                <a:solidFill>
                  <a:schemeClr val="bg1"/>
                </a:solidFill>
              </a:rPr>
              <a:t>enabled on one </a:t>
            </a:r>
            <a:r>
              <a:rPr lang="en-US" sz="1400" dirty="0" smtClean="0">
                <a:solidFill>
                  <a:schemeClr val="bg1"/>
                </a:solidFill>
              </a:rPr>
              <a:t>device (normally </a:t>
            </a:r>
            <a:r>
              <a:rPr lang="en-US" sz="1400" dirty="0">
                <a:solidFill>
                  <a:schemeClr val="bg1"/>
                </a:solidFill>
              </a:rPr>
              <a:t>the border </a:t>
            </a:r>
            <a:r>
              <a:rPr lang="en-US" sz="1400" dirty="0" smtClean="0">
                <a:solidFill>
                  <a:schemeClr val="bg1"/>
                </a:solidFill>
              </a:rPr>
              <a:t>or edge router)</a:t>
            </a:r>
            <a:endParaRPr lang="en-US" sz="1400" dirty="0">
              <a:solidFill>
                <a:schemeClr val="bg1"/>
              </a:solidFill>
            </a:endParaRPr>
          </a:p>
        </p:txBody>
      </p:sp>
      <p:sp>
        <p:nvSpPr>
          <p:cNvPr id="6" name="Lightning Bolt 5"/>
          <p:cNvSpPr/>
          <p:nvPr/>
        </p:nvSpPr>
        <p:spPr>
          <a:xfrm rot="4566296">
            <a:off x="7567836" y="456358"/>
            <a:ext cx="854111" cy="2419133"/>
          </a:xfrm>
          <a:prstGeom prst="lightningBol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117829777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36317" y="822191"/>
            <a:ext cx="4319446" cy="4155319"/>
          </a:xfrm>
        </p:spPr>
        <p:txBody>
          <a:bodyPr/>
          <a:lstStyle/>
          <a:p>
            <a:r>
              <a:rPr lang="en-US" altLang="ja-JP" dirty="0" smtClean="0"/>
              <a:t>Four types of addresses: inside, outside, local, and global</a:t>
            </a:r>
          </a:p>
          <a:p>
            <a:pPr lvl="1"/>
            <a:r>
              <a:rPr lang="en-US" altLang="ja-JP" dirty="0" smtClean="0"/>
              <a:t>Always consider the device that is having its private address translated to understand this concept.</a:t>
            </a:r>
          </a:p>
          <a:p>
            <a:pPr lvl="1"/>
            <a:r>
              <a:rPr lang="en-US" altLang="ja-JP" dirty="0" smtClean="0"/>
              <a:t>Inside address – address of the company network device that is being translated by NAT</a:t>
            </a:r>
          </a:p>
          <a:p>
            <a:pPr lvl="1"/>
            <a:r>
              <a:rPr lang="en-US" altLang="ja-JP" dirty="0" smtClean="0"/>
              <a:t>Outside address – IP address of the destination device</a:t>
            </a:r>
          </a:p>
          <a:p>
            <a:pPr lvl="1"/>
            <a:r>
              <a:rPr lang="en-US" altLang="ja-JP" dirty="0" smtClean="0"/>
              <a:t>Local address – any address that appears on the inside portion of the network</a:t>
            </a:r>
          </a:p>
          <a:p>
            <a:pPr lvl="1"/>
            <a:r>
              <a:rPr lang="en-US" altLang="ja-JP" dirty="0" smtClean="0"/>
              <a:t>Global address – any address that appears on the outside portion of the network</a:t>
            </a:r>
          </a:p>
        </p:txBody>
      </p:sp>
      <p:sp>
        <p:nvSpPr>
          <p:cNvPr id="8194" name="Rectangle 2"/>
          <p:cNvSpPr>
            <a:spLocks noGrp="1" noChangeArrowheads="1"/>
          </p:cNvSpPr>
          <p:nvPr>
            <p:ph type="title"/>
          </p:nvPr>
        </p:nvSpPr>
        <p:spPr/>
        <p:txBody>
          <a:bodyPr/>
          <a:lstStyle/>
          <a:p>
            <a:r>
              <a:rPr lang="en-US" altLang="en-US" sz="1600" dirty="0" smtClean="0"/>
              <a:t>NAT Characteristics</a:t>
            </a:r>
            <a:r>
              <a:rPr lang="en-US" altLang="en-US" dirty="0" smtClean="0"/>
              <a:t/>
            </a:r>
            <a:br>
              <a:rPr lang="en-US" altLang="en-US" dirty="0" smtClean="0"/>
            </a:br>
            <a:r>
              <a:rPr lang="en-US" altLang="en-US" dirty="0" smtClean="0"/>
              <a:t>NAT Terminology</a:t>
            </a:r>
          </a:p>
        </p:txBody>
      </p:sp>
      <p:pic>
        <p:nvPicPr>
          <p:cNvPr id="2" name="Picture 1"/>
          <p:cNvPicPr>
            <a:picLocks noChangeAspect="1"/>
          </p:cNvPicPr>
          <p:nvPr/>
        </p:nvPicPr>
        <p:blipFill>
          <a:blip r:embed="rId3"/>
          <a:stretch>
            <a:fillRect/>
          </a:stretch>
        </p:blipFill>
        <p:spPr>
          <a:xfrm>
            <a:off x="4510007" y="1223416"/>
            <a:ext cx="4216346" cy="2727925"/>
          </a:xfrm>
          <a:prstGeom prst="rect">
            <a:avLst/>
          </a:prstGeom>
        </p:spPr>
      </p:pic>
    </p:spTree>
    <p:extLst>
      <p:ext uri="{BB962C8B-B14F-4D97-AF65-F5344CB8AC3E}">
        <p14:creationId xmlns:p14="http://schemas.microsoft.com/office/powerpoint/2010/main" val="15001302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NAT Characteristics</a:t>
            </a:r>
            <a:r>
              <a:rPr lang="en-US" altLang="en-US" dirty="0" smtClean="0"/>
              <a:t/>
            </a:r>
            <a:br>
              <a:rPr lang="en-US" altLang="en-US" dirty="0" smtClean="0"/>
            </a:br>
            <a:r>
              <a:rPr lang="en-US" altLang="en-US" dirty="0" smtClean="0"/>
              <a:t>NAT Terminology (Cont.)</a:t>
            </a:r>
          </a:p>
        </p:txBody>
      </p:sp>
      <p:pic>
        <p:nvPicPr>
          <p:cNvPr id="4" name="Picture 3"/>
          <p:cNvPicPr>
            <a:picLocks noChangeAspect="1"/>
          </p:cNvPicPr>
          <p:nvPr/>
        </p:nvPicPr>
        <p:blipFill>
          <a:blip r:embed="rId3"/>
          <a:stretch>
            <a:fillRect/>
          </a:stretch>
        </p:blipFill>
        <p:spPr>
          <a:xfrm>
            <a:off x="1681566" y="859982"/>
            <a:ext cx="5508486" cy="3841816"/>
          </a:xfrm>
          <a:prstGeom prst="rect">
            <a:avLst/>
          </a:prstGeom>
        </p:spPr>
      </p:pic>
    </p:spTree>
    <p:extLst>
      <p:ext uri="{BB962C8B-B14F-4D97-AF65-F5344CB8AC3E}">
        <p14:creationId xmlns:p14="http://schemas.microsoft.com/office/powerpoint/2010/main" val="367122655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7687</TotalTime>
  <Words>2982</Words>
  <Application>Microsoft Office PowerPoint</Application>
  <PresentationFormat>On-screen Show (16:9)</PresentationFormat>
  <Paragraphs>451</Paragraphs>
  <Slides>54</Slides>
  <Notes>53</Notes>
  <HiddenSlides>1</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Default Theme</vt:lpstr>
      <vt:lpstr>Chapter 9: NAT for IPv4</vt:lpstr>
      <vt:lpstr>Chapter 9 - Sections &amp; Objectives</vt:lpstr>
      <vt:lpstr>Chapter 9 - Sections &amp; Objectives (Cont.)</vt:lpstr>
      <vt:lpstr>9.1 NAT Operation</vt:lpstr>
      <vt:lpstr>NAT Characteristics IPv4 Private Address Space</vt:lpstr>
      <vt:lpstr>NAT Characteristics IPv4 Private Address Space (Cont.)</vt:lpstr>
      <vt:lpstr>NAT Characteristics What is NAT?</vt:lpstr>
      <vt:lpstr>NAT Characteristics NAT Terminology</vt:lpstr>
      <vt:lpstr>NAT Characteristics NAT Terminology (Cont.)</vt:lpstr>
      <vt:lpstr>NAT Characteristics How NAT Works</vt:lpstr>
      <vt:lpstr>NAT Characteristics How NAT Works (Cont.)</vt:lpstr>
      <vt:lpstr>Types of NAT Static NAT</vt:lpstr>
      <vt:lpstr>Types of NAT Dynamic NAT</vt:lpstr>
      <vt:lpstr>Types of NAT Port Address Translation (PAT)</vt:lpstr>
      <vt:lpstr>Types of NAT Next Available Port</vt:lpstr>
      <vt:lpstr>Types of NAT Comparing NAT and PAT</vt:lpstr>
      <vt:lpstr>NAT Advantages Advantages of NAT</vt:lpstr>
      <vt:lpstr>NAT Advantages Disadvantages of NAT</vt:lpstr>
      <vt:lpstr>9.2 Configure NAT</vt:lpstr>
      <vt:lpstr>Configuring Static NAT Configure Static NAT</vt:lpstr>
      <vt:lpstr>Configuring Static NAT Configure Static NAT (Cont.)</vt:lpstr>
      <vt:lpstr>Configuring Static NAT Analyzing Static NAT</vt:lpstr>
      <vt:lpstr>Configuring Static NAT Verifying Static NAT</vt:lpstr>
      <vt:lpstr>Configure Dynamic NAT Dynamic NAT Operation</vt:lpstr>
      <vt:lpstr>Configure Dynamic NAT Configuring Dynamic NAT</vt:lpstr>
      <vt:lpstr>Configure Dynamic NAT Configuring Dynamic NAT (Cont.)</vt:lpstr>
      <vt:lpstr>Configure Dynamic NAT Analyzing Dynamic NAT</vt:lpstr>
      <vt:lpstr>Configure Dynamic NAT Analyzing Dynamic NAT (Cont.)</vt:lpstr>
      <vt:lpstr>Configure Dynamic NAT Verifying Dynamic NAT</vt:lpstr>
      <vt:lpstr>Configure Dynamic NAT Verifying Dynamic NAT (Cont.)</vt:lpstr>
      <vt:lpstr>Configure PAT Configuring PAT: Address Pool</vt:lpstr>
      <vt:lpstr>Configure PAT Configuring PAT: Address Pool (Cont.)</vt:lpstr>
      <vt:lpstr>Configure PAT Configuring PAT: Single Address</vt:lpstr>
      <vt:lpstr>Configure PAT Analyzing PAT</vt:lpstr>
      <vt:lpstr>Configure PAT Analyzing PAT (Cont.)</vt:lpstr>
      <vt:lpstr>Configure PAT Verifying PAT</vt:lpstr>
      <vt:lpstr>Configure Port Forwarding Port Forwarding</vt:lpstr>
      <vt:lpstr>Configure Port Forwarding Wireless Router Example</vt:lpstr>
      <vt:lpstr>Configure Port Forwarding Configuring Port Forwarding with IOS</vt:lpstr>
      <vt:lpstr>Configure Port Forwarding Configuring Port Forwarding with IOS (Cont.)</vt:lpstr>
      <vt:lpstr>NAT and IPv6 NAT for IPv6?</vt:lpstr>
      <vt:lpstr>NAT and IPv6 IPv6 Unique Local Addresses</vt:lpstr>
      <vt:lpstr>NAT and IPv6 NAT for IPv6</vt:lpstr>
      <vt:lpstr>9.3 Troubleshoot NAT</vt:lpstr>
      <vt:lpstr>NAT Troubleshooting Commands The show ip nat Commands</vt:lpstr>
      <vt:lpstr>NAT Troubleshooting Commands The debug ip nat Commands</vt:lpstr>
      <vt:lpstr>NAT Troubleshooting Commands NAT Troubleshooting Scenario</vt:lpstr>
      <vt:lpstr>NAT Troubleshooting Commands Packet Tracer – Verifying and Troubleshooting NAT Configurations</vt:lpstr>
      <vt:lpstr>NAT Troubleshooting Commands Troubleshooting NAT Configurations</vt:lpstr>
      <vt:lpstr>9.4 Chapter Summary</vt:lpstr>
      <vt:lpstr>Conclusion Packet Tracer - Skills Integration Challenge </vt:lpstr>
      <vt:lpstr>Conclusion Chapter 9: NAT for IPv4</vt:lpstr>
      <vt:lpstr>Module 9 New Terms and Commands</vt:lpstr>
      <vt:lpstr>PowerPoint Presentation</vt:lpstr>
    </vt:vector>
  </TitlesOfParts>
  <Company>Cisco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Tanka</cp:lastModifiedBy>
  <cp:revision>417</cp:revision>
  <dcterms:created xsi:type="dcterms:W3CDTF">2016-08-22T22:27:36Z</dcterms:created>
  <dcterms:modified xsi:type="dcterms:W3CDTF">2018-07-05T16:52:40Z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