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66"/>
  </p:notesMasterIdLst>
  <p:sldIdLst>
    <p:sldId id="758" r:id="rId2"/>
    <p:sldId id="760" r:id="rId3"/>
    <p:sldId id="833" r:id="rId4"/>
    <p:sldId id="759" r:id="rId5"/>
    <p:sldId id="628" r:id="rId6"/>
    <p:sldId id="630" r:id="rId7"/>
    <p:sldId id="633" r:id="rId8"/>
    <p:sldId id="897" r:id="rId9"/>
    <p:sldId id="645" r:id="rId10"/>
    <p:sldId id="872" r:id="rId11"/>
    <p:sldId id="649" r:id="rId12"/>
    <p:sldId id="856" r:id="rId13"/>
    <p:sldId id="655" r:id="rId14"/>
    <p:sldId id="861" r:id="rId15"/>
    <p:sldId id="779" r:id="rId16"/>
    <p:sldId id="898" r:id="rId17"/>
    <p:sldId id="862" r:id="rId18"/>
    <p:sldId id="780" r:id="rId19"/>
    <p:sldId id="863" r:id="rId20"/>
    <p:sldId id="900" r:id="rId21"/>
    <p:sldId id="899" r:id="rId22"/>
    <p:sldId id="835" r:id="rId23"/>
    <p:sldId id="831" r:id="rId24"/>
    <p:sldId id="837" r:id="rId25"/>
    <p:sldId id="838" r:id="rId26"/>
    <p:sldId id="832" r:id="rId27"/>
    <p:sldId id="855" r:id="rId28"/>
    <p:sldId id="784" r:id="rId29"/>
    <p:sldId id="901" r:id="rId30"/>
    <p:sldId id="868" r:id="rId31"/>
    <p:sldId id="869" r:id="rId32"/>
    <p:sldId id="902" r:id="rId33"/>
    <p:sldId id="857" r:id="rId34"/>
    <p:sldId id="870" r:id="rId35"/>
    <p:sldId id="858" r:id="rId36"/>
    <p:sldId id="903" r:id="rId37"/>
    <p:sldId id="904" r:id="rId38"/>
    <p:sldId id="871" r:id="rId39"/>
    <p:sldId id="885" r:id="rId40"/>
    <p:sldId id="877" r:id="rId41"/>
    <p:sldId id="886" r:id="rId42"/>
    <p:sldId id="878" r:id="rId43"/>
    <p:sldId id="905" r:id="rId44"/>
    <p:sldId id="879" r:id="rId45"/>
    <p:sldId id="906" r:id="rId46"/>
    <p:sldId id="887" r:id="rId47"/>
    <p:sldId id="891" r:id="rId48"/>
    <p:sldId id="880" r:id="rId49"/>
    <p:sldId id="892" r:id="rId50"/>
    <p:sldId id="881" r:id="rId51"/>
    <p:sldId id="888" r:id="rId52"/>
    <p:sldId id="882" r:id="rId53"/>
    <p:sldId id="883" r:id="rId54"/>
    <p:sldId id="884" r:id="rId55"/>
    <p:sldId id="893" r:id="rId56"/>
    <p:sldId id="894" r:id="rId57"/>
    <p:sldId id="895" r:id="rId58"/>
    <p:sldId id="771" r:id="rId59"/>
    <p:sldId id="829" r:id="rId60"/>
    <p:sldId id="765" r:id="rId61"/>
    <p:sldId id="766" r:id="rId62"/>
    <p:sldId id="773" r:id="rId63"/>
    <p:sldId id="896" r:id="rId64"/>
    <p:sldId id="291" r:id="rId6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/>
  </p:cmAuthor>
  <p:cmAuthor id="2" name="Bob Vachon" initials="BV" lastIdx="24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21" autoAdjust="0"/>
    <p:restoredTop sz="79438" autoAdjust="0"/>
  </p:normalViewPr>
  <p:slideViewPr>
    <p:cSldViewPr snapToGrid="0" showGuides="1">
      <p:cViewPr varScale="1">
        <p:scale>
          <a:sx n="122" d="100"/>
          <a:sy n="122" d="100"/>
        </p:scale>
        <p:origin x="-1320" y="-102"/>
      </p:cViewPr>
      <p:guideLst>
        <p:guide orient="horz" pos="1620"/>
        <p:guide pos="3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7/5/2018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10: Device Discovery, Management, and Maintenance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00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Device Discovery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/>
              <a:t>10.</a:t>
            </a:r>
            <a:r>
              <a:rPr lang="en-US" dirty="0" smtClean="0"/>
              <a:t>1.2 –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Device Discovery with LLDP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1.2.2 – Configure and Verify LLDP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36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1063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1063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1063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1063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AD6FEA2-E0A2-4FAE-96AF-664964510D72}" type="slidenum">
              <a:rPr lang="en-US" altLang="en-US" sz="800" smtClean="0"/>
              <a:pPr/>
              <a:t>11</a:t>
            </a:fld>
            <a:endParaRPr lang="en-US" altLang="en-US" sz="800" dirty="0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Device Discovery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/>
              <a:t>10.</a:t>
            </a:r>
            <a:r>
              <a:rPr lang="en-US" dirty="0" smtClean="0"/>
              <a:t>1.2 –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Device Discovery with LLDP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1.2.3 – Discover Devices Using LLDP</a:t>
            </a:r>
          </a:p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783892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10 – Device Discovery, Management, and Maintenance</a:t>
            </a:r>
          </a:p>
          <a:p>
            <a:pPr>
              <a:buFontTx/>
              <a:buNone/>
            </a:pPr>
            <a:r>
              <a:rPr lang="nb-NO" sz="1200" b="0" dirty="0" smtClean="0"/>
              <a:t>10.</a:t>
            </a:r>
            <a:r>
              <a:rPr lang="en-US" sz="1200" b="0" dirty="0" smtClean="0"/>
              <a:t>2 – Device Management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8871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2.1 –</a:t>
            </a:r>
            <a:r>
              <a:rPr lang="en-US" baseline="0" dirty="0" smtClean="0"/>
              <a:t> NTP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2.1.1 –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Setting the System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Clock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582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2.1 – </a:t>
            </a:r>
            <a:r>
              <a:rPr lang="en-US" baseline="0" dirty="0" smtClean="0"/>
              <a:t>NTP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2.1.2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NTP Operation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5822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2.1 – </a:t>
            </a:r>
            <a:r>
              <a:rPr lang="en-US" baseline="0" dirty="0" smtClean="0"/>
              <a:t>NTP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and Verify NTP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2907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2.1 – </a:t>
            </a:r>
            <a:r>
              <a:rPr lang="en-US" baseline="0" dirty="0" smtClean="0"/>
              <a:t>NTP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2.1.3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Configure and Verify NTP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3096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 – Syslog Operation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Introduction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Syslog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447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 – Syslog Operation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2.2.2 – Syslog Operation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100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 – Syslog Operation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2.2.3 – Syslog Message Format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93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2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10: Device Discovery, Management, and Maintenance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247521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 – Syslog Operation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2.2.3 – Syslog Message Format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634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 – Syslog Operation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2.2.3 – Syslog Message Format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22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 – Syslog Operation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2.2.4 -</a:t>
            </a:r>
            <a:r>
              <a:rPr lang="en-US" baseline="0" dirty="0" smtClean="0"/>
              <a:t> Service Timestamp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79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 – Syslog Configuration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2.3.1 –</a:t>
            </a:r>
            <a:r>
              <a:rPr lang="en-US" baseline="0" dirty="0" smtClean="0"/>
              <a:t> Syslog Server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0251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 – Syslog Configuration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2.3.2</a:t>
            </a:r>
            <a:r>
              <a:rPr lang="en-US" baseline="0" dirty="0" smtClean="0"/>
              <a:t> </a:t>
            </a:r>
            <a:r>
              <a:rPr lang="en-US" dirty="0" smtClean="0"/>
              <a:t>– Default</a:t>
            </a:r>
            <a:r>
              <a:rPr lang="en-US" baseline="0" dirty="0" smtClean="0"/>
              <a:t> Logging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847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 – Syslog Configuration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2.3.3 – Router and Switch Commands for Syslog Clients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86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2 – Device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 – Syslog Configuration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2.3.4</a:t>
            </a:r>
            <a:r>
              <a:rPr lang="en-US" baseline="0" dirty="0" smtClean="0"/>
              <a:t> – Verifying Syslog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95626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10 – Device</a:t>
            </a:r>
            <a:r>
              <a:rPr lang="en-US" sz="1200" b="0" baseline="0" dirty="0" smtClean="0"/>
              <a:t> Discovery, Management, and Maintenance</a:t>
            </a:r>
            <a:endParaRPr lang="en-US" sz="1200" b="0" dirty="0" smtClean="0"/>
          </a:p>
          <a:p>
            <a:pPr>
              <a:buFontTx/>
              <a:buNone/>
            </a:pPr>
            <a:r>
              <a:rPr lang="nb-NO" sz="1200" b="0" dirty="0" smtClean="0"/>
              <a:t>10.</a:t>
            </a:r>
            <a:r>
              <a:rPr lang="en-US" sz="1200" b="0" dirty="0" smtClean="0"/>
              <a:t>3 – Device Maintenance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0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3.1.1 – Router</a:t>
            </a:r>
            <a:r>
              <a:rPr lang="en-US" baseline="0" dirty="0" smtClean="0"/>
              <a:t> File Systems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7606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3.1.1 – Router</a:t>
            </a:r>
            <a:r>
              <a:rPr lang="en-US" baseline="0" dirty="0" smtClean="0"/>
              <a:t> File Systems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05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fld id="{7C839C26-801B-42B6-A101-60F37FE2B0A8}" type="slidenum">
              <a:rPr lang="en-US" sz="800" b="0"/>
              <a:pPr algn="r"/>
              <a:t>3</a:t>
            </a:fld>
            <a:endParaRPr lang="en-US" sz="800" b="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b="0" dirty="0" smtClean="0"/>
              <a:t>Cisco Networking Academy Program</a:t>
            </a:r>
          </a:p>
          <a:p>
            <a:pPr>
              <a:buFontTx/>
              <a:buNone/>
            </a:pPr>
            <a:r>
              <a:rPr lang="en-US" b="0" dirty="0" smtClean="0"/>
              <a:t>Routing and Switching Essentials</a:t>
            </a:r>
            <a:r>
              <a:rPr lang="en-US" b="0" baseline="0" dirty="0" smtClean="0"/>
              <a:t> v6.0</a:t>
            </a:r>
            <a:endParaRPr lang="en-US" b="0" dirty="0" smtClean="0"/>
          </a:p>
          <a:p>
            <a:pPr>
              <a:buFontTx/>
              <a:buNone/>
            </a:pPr>
            <a:r>
              <a:rPr lang="en-US" sz="1200" b="0" dirty="0" smtClean="0"/>
              <a:t>Chapter 10: Device Discovery, Management, and Maintenance</a:t>
            </a:r>
            <a:endParaRPr lang="en-GB" b="0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5986447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3.1.2 – Switch File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1803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3.1.3 – Backing up</a:t>
            </a:r>
            <a:r>
              <a:rPr lang="en-US" baseline="0" dirty="0" smtClean="0"/>
              <a:t> and Restoring using Text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646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3.1.3 – Backing up</a:t>
            </a:r>
            <a:r>
              <a:rPr lang="en-US" baseline="0" dirty="0" smtClean="0"/>
              <a:t> and Restoring using Text Files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06135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3.1.4</a:t>
            </a:r>
            <a:r>
              <a:rPr lang="en-US" baseline="0" dirty="0" smtClean="0"/>
              <a:t>– Backing up and Restoring using TFTP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9890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3.1.5 – Using USB</a:t>
            </a:r>
            <a:r>
              <a:rPr lang="en-US" baseline="0" dirty="0" smtClean="0"/>
              <a:t> Ports on a Cisco Router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38051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3.1.6 – Backing</a:t>
            </a:r>
            <a:r>
              <a:rPr lang="en-US" baseline="0" dirty="0" smtClean="0"/>
              <a:t> up and Restoring Using USB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56756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3.1.6 – Backing</a:t>
            </a:r>
            <a:r>
              <a:rPr lang="en-US" baseline="0" dirty="0" smtClean="0"/>
              <a:t> up and Restoring Using USB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3016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3.1.6 – Backing</a:t>
            </a:r>
            <a:r>
              <a:rPr lang="en-US" baseline="0" dirty="0" smtClean="0"/>
              <a:t> up and Restoring Using USB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83207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 – Router and Switc</a:t>
            </a:r>
            <a:r>
              <a:rPr lang="en-US" baseline="0" dirty="0" smtClean="0"/>
              <a:t>h File Maintenance</a:t>
            </a:r>
            <a:endParaRPr lang="en-US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3.1.7</a:t>
            </a:r>
            <a:r>
              <a:rPr lang="en-US" baseline="0" dirty="0" smtClean="0"/>
              <a:t> – Password Recovery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461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3.2 – IOS System Files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3.2.1 –</a:t>
            </a:r>
            <a:r>
              <a:rPr lang="en-US" baseline="0" dirty="0" smtClean="0"/>
              <a:t> IOS 15 System Image Packaging</a:t>
            </a:r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946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err="1" smtClean="0"/>
              <a:t>Ch</a:t>
            </a:r>
            <a:r>
              <a:rPr lang="en-US" sz="1200" b="0" dirty="0" smtClean="0"/>
              <a:t> 10 – Device Discovery,</a:t>
            </a:r>
            <a:r>
              <a:rPr lang="en-US" sz="1200" b="0" baseline="0" dirty="0" smtClean="0"/>
              <a:t> Management, and Maintenance</a:t>
            </a:r>
            <a:endParaRPr lang="en-US" sz="1200" b="0" dirty="0" smtClean="0"/>
          </a:p>
          <a:p>
            <a:pPr>
              <a:buFontTx/>
              <a:buNone/>
            </a:pPr>
            <a:r>
              <a:rPr lang="nb-NO" sz="1200" b="0" dirty="0" smtClean="0"/>
              <a:t>10.</a:t>
            </a:r>
            <a:r>
              <a:rPr lang="en-US" sz="1200" b="0" dirty="0" smtClean="0"/>
              <a:t>1 – Device Discovery</a:t>
            </a:r>
            <a:endParaRPr lang="en-GB" b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3.2 – IOS System Files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3.2.2 – IOS Image Filenames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6193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3.3 – IOS Image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3.3.1 –</a:t>
            </a:r>
            <a:r>
              <a:rPr lang="en-US" baseline="0" dirty="0" smtClean="0"/>
              <a:t>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TFTP Servers as a Backup 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8113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3.3 – IOS Image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3.3.2 -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 to Backup IOS Image to TFTP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1679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3.3 – IOS Image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3.3.2 -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 to Backup IOS Image to TFTP Server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05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3.3 – IOS Image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3.3.3 -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 to Copy an IOS Image to a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3791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3.3 – IOS Image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3.3.3 -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Steps to Copy an IOS Image to a Device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351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3.3 – IOS Image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3.3.4 -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boot system Command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557470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3.3 – IOS Image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3.3.6</a:t>
            </a:r>
            <a:r>
              <a:rPr lang="en-US" baseline="0" dirty="0" smtClean="0"/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Demonstration - Managing Cisco IOS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54458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3.4 – Software Licensing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3.4.1 – Licensing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7394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3.4 – Software Licensing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3.4.2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Licensing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805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826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826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defTabSz="88265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04267211-205D-47E8-9F29-7E4C01D43DC3}" type="slidenum">
              <a:rPr lang="en-US" altLang="en-US" sz="800" smtClean="0"/>
              <a:pPr/>
              <a:t>5</a:t>
            </a:fld>
            <a:endParaRPr lang="en-US" altLang="en-US" sz="800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Device Discovery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 – Device Discovery</a:t>
            </a:r>
            <a:r>
              <a:rPr lang="en-US" baseline="0" dirty="0" smtClean="0">
                <a:latin typeface="Arial" charset="0"/>
              </a:rPr>
              <a:t> with CDP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1.1.1</a:t>
            </a:r>
            <a:r>
              <a:rPr lang="en-US" baseline="0" dirty="0" smtClean="0">
                <a:latin typeface="Arial" charset="0"/>
              </a:rPr>
              <a:t> – CDP Overview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519018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3.4 – Software Licensing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3.4.3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1. Purchase the Software Package or Feature to Install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8078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3.4 – Software Licensing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3.4.4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2. Obtain a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7869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3.4 – Software Licensing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3.4.5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3. Install the 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6770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3.5 – License Verification and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3.5.1</a:t>
            </a:r>
            <a:r>
              <a:rPr lang="en-US" baseline="0" dirty="0" smtClean="0"/>
              <a:t> – License Verification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067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3.5 – License Verification and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3.5.2</a:t>
            </a:r>
            <a:r>
              <a:rPr lang="en-US" baseline="0" dirty="0" smtClean="0"/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 an Evaluation Right-To-Use License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3063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3.5 – License Verification and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3.5.3</a:t>
            </a:r>
            <a:r>
              <a:rPr lang="en-US" baseline="0" dirty="0" smtClean="0"/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up the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3539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3.5 – License Verification and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3.5.4</a:t>
            </a:r>
            <a:r>
              <a:rPr lang="en-US" baseline="0" dirty="0" smtClean="0"/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Uninstall the License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76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3 – Device Maintenance</a:t>
            </a:r>
            <a:endParaRPr lang="en-US" baseline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3.5 – License Verification and Management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3.5.5</a:t>
            </a:r>
            <a:r>
              <a:rPr lang="en-US" baseline="0" dirty="0" smtClean="0"/>
              <a:t>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 Demonstration - Working with IOS 15 Image Licenses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68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200" b="0" dirty="0" smtClean="0"/>
              <a:t>10 - Device</a:t>
            </a:r>
            <a:r>
              <a:rPr lang="en-US" sz="1200" b="0" baseline="0" dirty="0" smtClean="0"/>
              <a:t> Discovery, Management, and Maintenance</a:t>
            </a:r>
            <a:endParaRPr lang="en-US" sz="1200" b="0" dirty="0" smtClean="0"/>
          </a:p>
          <a:p>
            <a:r>
              <a:rPr lang="nb-NO" dirty="0" smtClean="0"/>
              <a:t>10.</a:t>
            </a:r>
            <a:r>
              <a:rPr lang="en-US" dirty="0" smtClean="0"/>
              <a:t>4 – Summary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1006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4 – Summary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nb-NO" altLang="en-US" dirty="0" smtClean="0"/>
              <a:t>10.</a:t>
            </a:r>
            <a:r>
              <a:rPr lang="en-US" altLang="en-US" dirty="0" smtClean="0"/>
              <a:t>4.1.1 – Packet</a:t>
            </a:r>
            <a:r>
              <a:rPr lang="en-US" altLang="en-US" baseline="0" dirty="0" smtClean="0"/>
              <a:t> Tracer – Skills Integration Challenge</a:t>
            </a:r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8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Device Discovery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 – Device Discovery</a:t>
            </a:r>
            <a:r>
              <a:rPr lang="en-US" baseline="0" dirty="0" smtClean="0">
                <a:latin typeface="Arial" charset="0"/>
              </a:rPr>
              <a:t> with CDP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1.1.2 – Configure</a:t>
            </a:r>
            <a:r>
              <a:rPr lang="en-US" baseline="0" dirty="0" smtClean="0">
                <a:latin typeface="Arial" charset="0"/>
              </a:rPr>
              <a:t> and Verify CDP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2288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60</a:t>
            </a:fld>
            <a:endParaRPr lang="en-US" sz="800" dirty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4 – Summary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4.1 –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Conclusion 	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r>
              <a:rPr lang="nb-NO" altLang="en-US" dirty="0" smtClean="0"/>
              <a:t>10.</a:t>
            </a:r>
            <a:r>
              <a:rPr lang="en-US" altLang="en-US" dirty="0" smtClean="0"/>
              <a:t>4.1.2 – </a:t>
            </a:r>
            <a:r>
              <a:rPr lang="en-US" dirty="0" smtClean="0"/>
              <a:t>Chapter 10: Device Discovery, Management, and Maintenance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379819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61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6476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62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91182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92755B-29FD-8743-9094-C0E3A734D22E}" type="slidenum">
              <a:rPr lang="en-US" sz="800"/>
              <a:pPr/>
              <a:t>63</a:t>
            </a:fld>
            <a:endParaRPr lang="en-US" sz="800" dirty="0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>
                <a:latin typeface="Arial" charset="0"/>
              </a:rPr>
              <a:t>New Terms and Commands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738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Device Discovery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 – Device Discovery</a:t>
            </a:r>
            <a:r>
              <a:rPr lang="en-US" baseline="0" dirty="0" smtClean="0">
                <a:latin typeface="Arial" charset="0"/>
              </a:rPr>
              <a:t> with CDP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1.1.3 – Discover Devices Using CDP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587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Device Discovery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 – Device Discovery</a:t>
            </a:r>
            <a:r>
              <a:rPr lang="en-US" baseline="0" dirty="0" smtClean="0">
                <a:latin typeface="Arial" charset="0"/>
              </a:rPr>
              <a:t> with CDP</a:t>
            </a:r>
            <a:endParaRPr lang="en-US" dirty="0" smtClean="0">
              <a:latin typeface="Arial" charset="0"/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nb-NO" dirty="0" smtClean="0">
                <a:latin typeface="Arial" charset="0"/>
              </a:rPr>
              <a:t>10.</a:t>
            </a:r>
            <a:r>
              <a:rPr lang="en-US" dirty="0" smtClean="0">
                <a:latin typeface="Arial" charset="0"/>
              </a:rPr>
              <a:t>1.1.3 – Discover Devices Using CDP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817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nb-NO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10.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1 – Device Discovery</a:t>
            </a:r>
          </a:p>
          <a:p>
            <a:pPr marL="0" marR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10.</a:t>
            </a:r>
            <a:r>
              <a:rPr lang="en-US" dirty="0" smtClean="0"/>
              <a:t>1.2 –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Device Discovery with LLDP</a:t>
            </a:r>
          </a:p>
          <a:p>
            <a:r>
              <a:rPr lang="nb-NO" dirty="0" smtClean="0"/>
              <a:t>10.</a:t>
            </a:r>
            <a:r>
              <a:rPr lang="en-US" dirty="0" smtClean="0"/>
              <a:t>1.2.1 – LLDP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41018C-6CAF-B84E-B92C-ECB119457FB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091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 dirty="0" smtClean="0">
                <a:sym typeface="Arial" pitchFamily="34" charset="0"/>
              </a:rPr>
              <a:t>Second level</a:t>
            </a:r>
          </a:p>
          <a:p>
            <a:pPr lvl="2"/>
            <a:r>
              <a:rPr lang="en-US" dirty="0" smtClean="0">
                <a:sym typeface="Arial" pitchFamily="34" charset="0"/>
              </a:rPr>
              <a:t>Third level</a:t>
            </a:r>
          </a:p>
          <a:p>
            <a:pPr lvl="3"/>
            <a:r>
              <a:rPr lang="en-US" dirty="0" smtClean="0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 dirty="0" smtClean="0">
                <a:sym typeface="Arial" pitchFamily="34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 smtClean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 smtClean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 smtClean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lang="en-US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600" dirty="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</a:t>
            </a:r>
            <a:r>
              <a:rPr lang="en-US" sz="600" dirty="0" smtClean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2016  </a:t>
            </a:r>
            <a:r>
              <a:rPr lang="en-US" sz="600" dirty="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0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3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25765" y="1866900"/>
            <a:ext cx="6622735" cy="1041400"/>
          </a:xfrm>
        </p:spPr>
        <p:txBody>
          <a:bodyPr/>
          <a:lstStyle/>
          <a:p>
            <a:r>
              <a:rPr lang="en-US" dirty="0" smtClean="0"/>
              <a:t>Chapter 10: Device Discovery, Management, and Maintenance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3302403" cy="952974"/>
          </a:xfrm>
        </p:spPr>
        <p:txBody>
          <a:bodyPr/>
          <a:lstStyle/>
          <a:p>
            <a:r>
              <a:rPr lang="en-US" dirty="0"/>
              <a:t>CCNA Routing and Switching</a:t>
            </a:r>
          </a:p>
          <a:p>
            <a:r>
              <a:rPr lang="en-US" dirty="0" smtClean="0"/>
              <a:t>Routing and Switching Essentials </a:t>
            </a:r>
            <a:r>
              <a:rPr lang="en-US" dirty="0"/>
              <a:t>v6.0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9380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Device Discovery with LLDP</a:t>
            </a:r>
            <a:br>
              <a:rPr lang="en-US" altLang="en-US" sz="1600" dirty="0" smtClean="0"/>
            </a:br>
            <a:r>
              <a:rPr lang="en-CA" altLang="en-US" dirty="0" smtClean="0"/>
              <a:t>Configure and Verify LLDP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90714" y="3282950"/>
            <a:ext cx="8853286" cy="1181100"/>
          </a:xfrm>
        </p:spPr>
        <p:txBody>
          <a:bodyPr/>
          <a:lstStyle/>
          <a:p>
            <a:r>
              <a:rPr lang="en-US" altLang="en-US" b="1" dirty="0" err="1"/>
              <a:t>l</a:t>
            </a:r>
            <a:r>
              <a:rPr lang="en-US" altLang="en-US" b="1" dirty="0" err="1" smtClean="0"/>
              <a:t>ldp</a:t>
            </a:r>
            <a:r>
              <a:rPr lang="en-US" altLang="en-US" b="1" dirty="0" smtClean="0"/>
              <a:t> run </a:t>
            </a:r>
            <a:r>
              <a:rPr lang="en-US" altLang="en-US" dirty="0" smtClean="0"/>
              <a:t>enables globally</a:t>
            </a:r>
          </a:p>
          <a:p>
            <a:r>
              <a:rPr lang="en-US" altLang="en-US" dirty="0" smtClean="0"/>
              <a:t>LLDP can be configured on separate interfaces, configured separately to transmit and receive</a:t>
            </a:r>
          </a:p>
          <a:p>
            <a:r>
              <a:rPr lang="en-US" altLang="en-US" dirty="0" smtClean="0"/>
              <a:t>To disable LLDP globally – </a:t>
            </a:r>
            <a:r>
              <a:rPr lang="en-US" altLang="en-US" b="1" dirty="0" smtClean="0"/>
              <a:t>no </a:t>
            </a:r>
            <a:r>
              <a:rPr lang="en-US" altLang="en-US" b="1" dirty="0" err="1" smtClean="0"/>
              <a:t>lldp</a:t>
            </a:r>
            <a:r>
              <a:rPr lang="en-US" altLang="en-US" b="1" dirty="0" smtClean="0"/>
              <a:t> run</a:t>
            </a:r>
            <a:r>
              <a:rPr lang="en-CA" altLang="en-US" dirty="0" smtClean="0"/>
              <a:t>		</a:t>
            </a:r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15" y="1055650"/>
            <a:ext cx="6184900" cy="22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736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/>
              <a:t>Device Discovery with </a:t>
            </a:r>
            <a:r>
              <a:rPr lang="en-US" altLang="en-US" sz="1600" dirty="0" smtClean="0"/>
              <a:t>LLDP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dirty="0" smtClean="0"/>
              <a:t>Discover Devices Using LLDP</a:t>
            </a:r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95" y="1976339"/>
            <a:ext cx="4232341" cy="1212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767" y="1323460"/>
            <a:ext cx="3658395" cy="6545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3925" y="915355"/>
            <a:ext cx="3778250" cy="15718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1225" y="2487200"/>
            <a:ext cx="3790950" cy="12135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1225" y="3700766"/>
            <a:ext cx="3790950" cy="69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755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nb-NO" sz="4000" dirty="0" smtClean="0"/>
              <a:t>10.</a:t>
            </a:r>
            <a:r>
              <a:rPr lang="en-US" sz="4000" dirty="0" smtClean="0"/>
              <a:t>2 Device Management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642492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NTP</a:t>
            </a:r>
            <a:br>
              <a:rPr lang="en-US" sz="1600" dirty="0" smtClean="0"/>
            </a:br>
            <a:r>
              <a:rPr lang="en-CA" altLang="en-US" dirty="0" smtClean="0"/>
              <a:t>Setting the System Clock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901700"/>
            <a:ext cx="8509000" cy="1333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9700" y="2337957"/>
            <a:ext cx="8509000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CiscoSans"/>
              </a:rPr>
              <a:t>Managing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CiscoSans"/>
              </a:rPr>
              <a:t>, securing, troubleshooting, and planning networks </a:t>
            </a:r>
            <a:r>
              <a:rPr lang="en-US" sz="1600" dirty="0" smtClean="0">
                <a:solidFill>
                  <a:srgbClr val="000000"/>
                </a:solidFill>
                <a:ea typeface="ＭＳ Ｐゴシック" charset="0"/>
                <a:cs typeface="CiscoSans"/>
              </a:rPr>
              <a:t>requires </a:t>
            </a:r>
            <a:r>
              <a:rPr lang="en-US" sz="1600" dirty="0">
                <a:solidFill>
                  <a:srgbClr val="000000"/>
                </a:solidFill>
                <a:ea typeface="ＭＳ Ｐゴシック" charset="0"/>
                <a:cs typeface="CiscoSans"/>
              </a:rPr>
              <a:t>accurate timestamping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Date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and time settings on a router or switch can be set using one of two methods: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Manually configure the date and time, as shown in the figure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Configure the Network Time Protocol (NTP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</a:t>
            </a:r>
          </a:p>
          <a:p>
            <a:pPr marL="6270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NTP uses UDP port 123</a:t>
            </a:r>
          </a:p>
          <a:p>
            <a:pPr marL="6270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NTP clients obtain time and date from a single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source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2376591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NTP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CA" altLang="en-US" dirty="0" smtClean="0"/>
              <a:t>NTP Operation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766" y="875722"/>
            <a:ext cx="4478734" cy="3785178"/>
          </a:xfrm>
        </p:spPr>
        <p:txBody>
          <a:bodyPr/>
          <a:lstStyle/>
          <a:p>
            <a:r>
              <a:rPr lang="en-CA" altLang="en-US" sz="1400" dirty="0" smtClean="0"/>
              <a:t>Stratum 0 – top level of hierarchical system, authoritative time sources, assumed to be accurate</a:t>
            </a:r>
          </a:p>
          <a:p>
            <a:r>
              <a:rPr lang="en-CA" altLang="en-US" sz="1400" dirty="0" smtClean="0"/>
              <a:t>Stratum 1 – directly connected to authoritative sources and act as primary network time standard</a:t>
            </a:r>
          </a:p>
          <a:p>
            <a:r>
              <a:rPr lang="en-CA" altLang="en-US" sz="1400" dirty="0" smtClean="0"/>
              <a:t>Stratum 2  and Lower – connected to stratum 1 devices via network connections, act as servers for stratum 3 devices</a:t>
            </a:r>
          </a:p>
          <a:p>
            <a:r>
              <a:rPr lang="en-CA" altLang="en-US" sz="1400" dirty="0" smtClean="0"/>
              <a:t>Smaller stratum numbers closer to authoritative time source</a:t>
            </a:r>
          </a:p>
          <a:p>
            <a:r>
              <a:rPr lang="en-CA" altLang="en-US" sz="1400" dirty="0" smtClean="0"/>
              <a:t>Larger the stratum number, the lower the stratum level (max hop is 15)</a:t>
            </a:r>
          </a:p>
          <a:p>
            <a:r>
              <a:rPr lang="en-CA" altLang="en-US" sz="1400" dirty="0" smtClean="0"/>
              <a:t>Stratum 16, lowest stratum level, indicates device is unsynchronized</a:t>
            </a:r>
          </a:p>
          <a:p>
            <a:endParaRPr lang="en-CA" alt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5499" y="997854"/>
            <a:ext cx="4091277" cy="318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51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42600"/>
            <a:ext cx="9144000" cy="757551"/>
          </a:xfrm>
        </p:spPr>
        <p:txBody>
          <a:bodyPr/>
          <a:lstStyle/>
          <a:p>
            <a:r>
              <a:rPr lang="en-US" sz="1600" dirty="0" smtClean="0"/>
              <a:t>NTP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CA" altLang="en-US" dirty="0" smtClean="0"/>
              <a:t>Configure and Verify NTP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55" t="37624" b="31226"/>
          <a:stretch/>
        </p:blipFill>
        <p:spPr>
          <a:xfrm>
            <a:off x="266700" y="1281517"/>
            <a:ext cx="4554843" cy="9516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885" y="927100"/>
            <a:ext cx="40151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Configure Stratum 2 NTP Server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101" y="2714520"/>
            <a:ext cx="4381500" cy="181370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6700" y="2451575"/>
            <a:ext cx="32893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Verify NTP Server Configuration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1370" y="1063096"/>
            <a:ext cx="5244830" cy="1305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953000" y="2876340"/>
            <a:ext cx="36449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R1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synchronized with a stratum 1 NTP server at 209.165.200.225 which is synchronized with a GPS clock</a:t>
            </a:r>
          </a:p>
        </p:txBody>
      </p:sp>
    </p:spTree>
    <p:extLst>
      <p:ext uri="{BB962C8B-B14F-4D97-AF65-F5344CB8AC3E}">
        <p14:creationId xmlns:p14="http://schemas.microsoft.com/office/powerpoint/2010/main" val="20699625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0" y="42600"/>
            <a:ext cx="9144000" cy="757551"/>
          </a:xfrm>
        </p:spPr>
        <p:txBody>
          <a:bodyPr/>
          <a:lstStyle/>
          <a:p>
            <a:r>
              <a:rPr lang="en-US" sz="1600" dirty="0" smtClean="0"/>
              <a:t>NTP 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CA" altLang="en-US" dirty="0" smtClean="0"/>
              <a:t>Configure and Verify NTP (Cont.)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5885" y="1664622"/>
            <a:ext cx="331661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Configure Stratum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3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NTP Server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370" y="829243"/>
            <a:ext cx="5244830" cy="13055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97600" y="2465846"/>
            <a:ext cx="2603499" cy="144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R1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is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stratum 2 device and NTP server to S1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S1 is a stratum 3 device that can provide NTP service to end devices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85" y="2163916"/>
            <a:ext cx="5911850" cy="24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1808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69464" y="987980"/>
            <a:ext cx="4186636" cy="2197100"/>
          </a:xfrm>
        </p:spPr>
        <p:txBody>
          <a:bodyPr/>
          <a:lstStyle/>
          <a:p>
            <a:r>
              <a:rPr lang="en-US" altLang="en-US" sz="1600" dirty="0" smtClean="0"/>
              <a:t>Syslog</a:t>
            </a:r>
            <a:endParaRPr lang="en-CA" altLang="en-US" sz="1600" dirty="0" smtClean="0"/>
          </a:p>
          <a:p>
            <a:pPr lvl="1"/>
            <a:r>
              <a:rPr lang="en-CA" altLang="en-US" dirty="0" smtClean="0"/>
              <a:t>Describes a standard and protocol</a:t>
            </a:r>
          </a:p>
          <a:p>
            <a:pPr lvl="1"/>
            <a:r>
              <a:rPr lang="en-CA" altLang="en-US" dirty="0" smtClean="0"/>
              <a:t>Uses UDP port 514</a:t>
            </a:r>
          </a:p>
          <a:p>
            <a:pPr lvl="1"/>
            <a:r>
              <a:rPr lang="en-CA" altLang="en-US" dirty="0" smtClean="0"/>
              <a:t>Send event notification messages across IP networks to event message collectors</a:t>
            </a:r>
          </a:p>
          <a:p>
            <a:pPr lvl="1"/>
            <a:r>
              <a:rPr lang="en-CA" altLang="en-US" dirty="0" smtClean="0"/>
              <a:t>Routers, switches, servers, firewalls support syslog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Syslog </a:t>
            </a:r>
            <a:r>
              <a:rPr lang="en-US" sz="1600" dirty="0" smtClean="0"/>
              <a:t>Operation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Introduction to Syslog</a:t>
            </a: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062" y="987980"/>
            <a:ext cx="3159787" cy="2197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9464" y="3310616"/>
            <a:ext cx="7950200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alt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Syslog logging service provides three primary functions: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Ability to gather logging information for monitoring and troubleshooting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Ability to select the type of logging information that is captured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CA" alt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Ability to specify the destinations of captured syslog messages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908592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82166" y="988181"/>
            <a:ext cx="4389835" cy="3393319"/>
          </a:xfrm>
        </p:spPr>
        <p:txBody>
          <a:bodyPr/>
          <a:lstStyle/>
          <a:p>
            <a:r>
              <a:rPr lang="en-US" dirty="0" smtClean="0"/>
              <a:t>Syslog </a:t>
            </a:r>
            <a:r>
              <a:rPr lang="en-US" dirty="0"/>
              <a:t>protocol starts by sending system messages and</a:t>
            </a:r>
            <a:r>
              <a:rPr lang="en-US" b="1" dirty="0"/>
              <a:t> debug </a:t>
            </a:r>
            <a:r>
              <a:rPr lang="en-US" dirty="0"/>
              <a:t>output to a local logging process internal to the device. </a:t>
            </a:r>
            <a:endParaRPr lang="en-US" dirty="0" smtClean="0"/>
          </a:p>
          <a:p>
            <a:r>
              <a:rPr lang="en-US" dirty="0" smtClean="0"/>
              <a:t>How </a:t>
            </a:r>
            <a:r>
              <a:rPr lang="en-US" dirty="0"/>
              <a:t>the logging process manages these messages and outputs is based on device configurations. </a:t>
            </a:r>
            <a:endParaRPr lang="en-US" dirty="0" smtClean="0"/>
          </a:p>
          <a:p>
            <a:r>
              <a:rPr lang="en-US" dirty="0"/>
              <a:t>S</a:t>
            </a:r>
            <a:r>
              <a:rPr lang="en-US" dirty="0" smtClean="0"/>
              <a:t>yslog </a:t>
            </a:r>
            <a:r>
              <a:rPr lang="en-US" dirty="0"/>
              <a:t>messages may be sent across the network to an external syslog server. </a:t>
            </a:r>
            <a:r>
              <a:rPr lang="en-US" dirty="0" smtClean="0"/>
              <a:t>Can be pulled into various reports.</a:t>
            </a:r>
          </a:p>
          <a:p>
            <a:r>
              <a:rPr lang="en-US" dirty="0" smtClean="0"/>
              <a:t>Syslog messages </a:t>
            </a:r>
            <a:r>
              <a:rPr lang="en-US" dirty="0"/>
              <a:t>may be sent to an internal buffer. </a:t>
            </a:r>
            <a:r>
              <a:rPr lang="en-US" dirty="0" smtClean="0"/>
              <a:t>Only viewable through the CLI of the device.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Syslog </a:t>
            </a:r>
            <a:r>
              <a:rPr lang="en-US" sz="1600" dirty="0" smtClean="0"/>
              <a:t>Operation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Syslog Operation</a:t>
            </a:r>
            <a:endParaRPr lang="en-CA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190" y="556488"/>
            <a:ext cx="3931082" cy="26519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794190" y="3208476"/>
            <a:ext cx="4349810" cy="15311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estinations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for syslog messages include: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Logging buffer (RAM inside a router or switch)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Console line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Terminal line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Syslog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server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632245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18664" y="900545"/>
            <a:ext cx="8682436" cy="750455"/>
          </a:xfrm>
        </p:spPr>
        <p:txBody>
          <a:bodyPr/>
          <a:lstStyle/>
          <a:p>
            <a:r>
              <a:rPr lang="en-US" altLang="en-US" dirty="0" smtClean="0"/>
              <a:t>Cisco devices produce syslog messages as a result of network events</a:t>
            </a:r>
          </a:p>
          <a:p>
            <a:r>
              <a:rPr lang="en-US" altLang="en-US" dirty="0" smtClean="0"/>
              <a:t>Every syslog message contains a severity level and a facility.</a:t>
            </a:r>
          </a:p>
          <a:p>
            <a:pPr lvl="1"/>
            <a:r>
              <a:rPr lang="en-US" altLang="en-US" dirty="0" smtClean="0"/>
              <a:t>Smaller are more critical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Syslog </a:t>
            </a:r>
            <a:r>
              <a:rPr lang="en-US" sz="1600" dirty="0" smtClean="0"/>
              <a:t>Operation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Syslog Message Format</a:t>
            </a: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01" y="1936750"/>
            <a:ext cx="86360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794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8" y="697344"/>
            <a:ext cx="8853286" cy="4155319"/>
          </a:xfrm>
        </p:spPr>
        <p:txBody>
          <a:bodyPr/>
          <a:lstStyle/>
          <a:p>
            <a:r>
              <a:rPr lang="nb-NO" sz="1600" dirty="0" smtClean="0"/>
              <a:t>10.</a:t>
            </a:r>
            <a:r>
              <a:rPr lang="en-CA" sz="1600" dirty="0" smtClean="0"/>
              <a:t>1 Device Discovery</a:t>
            </a:r>
          </a:p>
          <a:p>
            <a:pPr lvl="1"/>
            <a:r>
              <a:rPr lang="en-CA" sz="1500" dirty="0" smtClean="0"/>
              <a:t>Use discovery protocols to map a network topology.</a:t>
            </a:r>
            <a:endParaRPr lang="en-CA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Use CDP to map a network topology.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Use LLDP to map a network topology.</a:t>
            </a:r>
          </a:p>
          <a:p>
            <a:r>
              <a:rPr lang="nb-NO" sz="1600" dirty="0" smtClean="0"/>
              <a:t>10.</a:t>
            </a:r>
            <a:r>
              <a:rPr lang="en-CA" sz="1600" dirty="0" smtClean="0"/>
              <a:t>2 Device Management</a:t>
            </a:r>
          </a:p>
          <a:p>
            <a:pPr lvl="1"/>
            <a:r>
              <a:rPr lang="en-CA" sz="1500" dirty="0" smtClean="0"/>
              <a:t>Configure NTP and Syslog in a small to medium-sized business network.</a:t>
            </a:r>
            <a:endParaRPr lang="en-CA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Implement NTP between a NTP client and NTP server.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syslog operation.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syslog servers and clients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10 - Sections &amp; Objectives</a:t>
            </a:r>
          </a:p>
        </p:txBody>
      </p:sp>
    </p:spTree>
    <p:extLst>
      <p:ext uri="{BB962C8B-B14F-4D97-AF65-F5344CB8AC3E}">
        <p14:creationId xmlns:p14="http://schemas.microsoft.com/office/powerpoint/2010/main" val="17588686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18664" y="900545"/>
            <a:ext cx="8682436" cy="3506355"/>
          </a:xfrm>
        </p:spPr>
        <p:txBody>
          <a:bodyPr/>
          <a:lstStyle/>
          <a:p>
            <a:r>
              <a:rPr lang="en-US" dirty="0"/>
              <a:t>Each syslog level has its own meaning:</a:t>
            </a:r>
          </a:p>
          <a:p>
            <a:pPr lvl="1"/>
            <a:r>
              <a:rPr lang="en-US" sz="1500" b="1" dirty="0"/>
              <a:t>Warning Level 4 - Emergency Level 0</a:t>
            </a:r>
            <a:r>
              <a:rPr lang="en-US" sz="1500" dirty="0"/>
              <a:t>: </a:t>
            </a:r>
            <a:r>
              <a:rPr lang="en-US" sz="1500" dirty="0" smtClean="0"/>
              <a:t>Error messages </a:t>
            </a:r>
            <a:r>
              <a:rPr lang="en-US" sz="1500" dirty="0"/>
              <a:t>about software or hardware malfunctions; </a:t>
            </a:r>
            <a:r>
              <a:rPr lang="en-US" sz="1500" dirty="0" smtClean="0"/>
              <a:t>functionality </a:t>
            </a:r>
            <a:r>
              <a:rPr lang="en-US" sz="1500" dirty="0"/>
              <a:t>of the device is affected</a:t>
            </a:r>
            <a:r>
              <a:rPr lang="en-US" sz="1500" dirty="0" smtClean="0"/>
              <a:t>.</a:t>
            </a:r>
            <a:endParaRPr lang="en-US" sz="1500" dirty="0"/>
          </a:p>
          <a:p>
            <a:pPr lvl="1"/>
            <a:r>
              <a:rPr lang="en-US" sz="1500" b="1" dirty="0"/>
              <a:t>Notification Level 5</a:t>
            </a:r>
            <a:r>
              <a:rPr lang="en-US" sz="1500" dirty="0"/>
              <a:t>: The notifications level is for </a:t>
            </a:r>
            <a:r>
              <a:rPr lang="en-US" sz="1500" dirty="0" smtClean="0"/>
              <a:t>normal events</a:t>
            </a:r>
            <a:r>
              <a:rPr lang="en-US" sz="1500" dirty="0"/>
              <a:t>. </a:t>
            </a:r>
            <a:r>
              <a:rPr lang="en-US" sz="1500" dirty="0" smtClean="0"/>
              <a:t>Interface up </a:t>
            </a:r>
            <a:r>
              <a:rPr lang="en-US" sz="1500" dirty="0"/>
              <a:t>or down transitions, and system restart messages are displayed at the notifications level.</a:t>
            </a:r>
          </a:p>
          <a:p>
            <a:pPr lvl="1"/>
            <a:r>
              <a:rPr lang="en-US" sz="1500" b="1" dirty="0"/>
              <a:t>Informational Level 6</a:t>
            </a:r>
            <a:r>
              <a:rPr lang="en-US" sz="1500" dirty="0"/>
              <a:t>: A normal information message that does not affect device functionality. For example, when a Cisco device is booting, you might see the following informational message: %LICENSE-6-EULA_ACCEPT_ALL: The Right to Use End User License Agreement is accepted.</a:t>
            </a:r>
          </a:p>
          <a:p>
            <a:pPr lvl="1"/>
            <a:r>
              <a:rPr lang="en-US" sz="1500" b="1" dirty="0"/>
              <a:t>Debugging Level 7</a:t>
            </a:r>
            <a:r>
              <a:rPr lang="en-US" sz="1500" dirty="0"/>
              <a:t>: This level indicates that the messages are output generated from issuing various</a:t>
            </a:r>
            <a:r>
              <a:rPr lang="en-US" sz="1500" b="1" dirty="0"/>
              <a:t> debug </a:t>
            </a:r>
            <a:r>
              <a:rPr lang="en-US" sz="1500" dirty="0"/>
              <a:t>commands.</a:t>
            </a:r>
          </a:p>
          <a:p>
            <a:pPr lvl="1"/>
            <a:endParaRPr lang="en-US" altLang="en-US" dirty="0" smtClean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Syslog </a:t>
            </a:r>
            <a:r>
              <a:rPr lang="en-US" sz="1600" dirty="0" smtClean="0"/>
              <a:t>Operation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Syslog Message Format (Cont.)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20079744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89508" y="900545"/>
            <a:ext cx="4242792" cy="1801093"/>
          </a:xfrm>
        </p:spPr>
        <p:txBody>
          <a:bodyPr/>
          <a:lstStyle/>
          <a:p>
            <a:r>
              <a:rPr lang="en-US" sz="1400" dirty="0"/>
              <a:t>By default, the format of syslog messages on the Cisco IOS Software </a:t>
            </a:r>
            <a:r>
              <a:rPr lang="en-US" sz="1400" dirty="0" smtClean="0"/>
              <a:t>is: </a:t>
            </a:r>
            <a:endParaRPr lang="en-US" dirty="0" smtClean="0"/>
          </a:p>
          <a:p>
            <a:r>
              <a:rPr lang="en-US" sz="1400" dirty="0" smtClean="0"/>
              <a:t>Sample </a:t>
            </a:r>
            <a:r>
              <a:rPr lang="en-US" sz="1400" dirty="0"/>
              <a:t>output on a Cisco switch for an </a:t>
            </a:r>
            <a:r>
              <a:rPr lang="en-US" sz="1400" dirty="0" err="1"/>
              <a:t>EtherChannel</a:t>
            </a:r>
            <a:r>
              <a:rPr lang="en-US" sz="1400" dirty="0"/>
              <a:t> link changing state to up </a:t>
            </a:r>
            <a:r>
              <a:rPr lang="en-US" sz="1400" dirty="0" smtClean="0"/>
              <a:t>is: </a:t>
            </a:r>
            <a:endParaRPr lang="en-US" sz="800" dirty="0" smtClean="0"/>
          </a:p>
          <a:p>
            <a:r>
              <a:rPr lang="en-US" sz="1400" dirty="0" smtClean="0"/>
              <a:t>Facility is </a:t>
            </a:r>
            <a:r>
              <a:rPr lang="en-US" sz="1400" dirty="0"/>
              <a:t>LINK and the severity level is 3, with a MNEMONIC of UPDOWN. 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Syslog </a:t>
            </a:r>
            <a:r>
              <a:rPr lang="en-US" sz="1600" dirty="0" smtClean="0"/>
              <a:t>Operation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Syslog Message Format (Cont.)</a:t>
            </a:r>
            <a:endParaRPr lang="en-CA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6" y="2576661"/>
            <a:ext cx="7537450" cy="21915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1" y="978766"/>
            <a:ext cx="3810000" cy="45720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1" y="1615788"/>
            <a:ext cx="3848100" cy="730251"/>
          </a:xfrm>
          <a:prstGeom prst="rect">
            <a:avLst/>
          </a:prstGeom>
          <a:ln>
            <a:solidFill>
              <a:srgbClr val="000000"/>
            </a:solidFill>
          </a:ln>
        </p:spPr>
      </p:pic>
      <p:cxnSp>
        <p:nvCxnSpPr>
          <p:cNvPr id="7" name="Straight Arrow Connector 6"/>
          <p:cNvCxnSpPr>
            <a:endCxn id="38916" idx="3"/>
          </p:cNvCxnSpPr>
          <p:nvPr/>
        </p:nvCxnSpPr>
        <p:spPr>
          <a:xfrm>
            <a:off x="3810000" y="1801091"/>
            <a:ext cx="6223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810000" y="1279234"/>
            <a:ext cx="6223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25701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139701" y="925945"/>
            <a:ext cx="8864599" cy="1423470"/>
          </a:xfrm>
        </p:spPr>
        <p:txBody>
          <a:bodyPr/>
          <a:lstStyle/>
          <a:p>
            <a:r>
              <a:rPr lang="en-US" altLang="en-US" sz="1400" dirty="0" smtClean="0"/>
              <a:t>By default, log messages are not timestamped</a:t>
            </a:r>
          </a:p>
          <a:p>
            <a:r>
              <a:rPr lang="en-US" altLang="en-US" sz="1400" dirty="0" smtClean="0"/>
              <a:t>Log messages should be timestamped so when sent to destination (syslog server) there is a record of when the message was generated </a:t>
            </a:r>
          </a:p>
          <a:p>
            <a:r>
              <a:rPr lang="en-US" altLang="en-US" sz="1400" dirty="0" smtClean="0"/>
              <a:t>Notice date below once timestamp is activated</a:t>
            </a:r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Syslog </a:t>
            </a:r>
            <a:r>
              <a:rPr lang="en-US" sz="1600" dirty="0" smtClean="0"/>
              <a:t>Operation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dirty="0" smtClean="0"/>
              <a:t>Service Timestamp</a:t>
            </a:r>
            <a:endParaRPr lang="en-CA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300" y="2209714"/>
            <a:ext cx="6896100" cy="2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410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CA" altLang="en-US" sz="1600" dirty="0" smtClean="0"/>
              <a:t>Syslog Configuration</a:t>
            </a:r>
            <a:br>
              <a:rPr lang="en-CA" altLang="en-US" sz="1600" dirty="0" smtClean="0"/>
            </a:br>
            <a:r>
              <a:rPr lang="en-CA" altLang="en-US" dirty="0" smtClean="0"/>
              <a:t>Syslog Server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782320"/>
            <a:ext cx="8788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view syslog messages, a syslog server must be installed on a networked PC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700" y="1338984"/>
            <a:ext cx="5143500" cy="26892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201" y="1338984"/>
            <a:ext cx="3098799" cy="275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464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Syslog Configuration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Default Logging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215" y="845088"/>
            <a:ext cx="4115786" cy="27402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14" y="3547206"/>
            <a:ext cx="4115787" cy="80135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45002" y="845088"/>
            <a:ext cx="469899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By default, log messages sent to the </a:t>
            </a:r>
            <a:r>
              <a:rPr lang="en-US" alt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console.</a:t>
            </a:r>
            <a:endParaRPr lang="en-US" alt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alt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Some IOS versions buffer log messages by default </a:t>
            </a:r>
            <a:r>
              <a:rPr lang="en-US" alt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too.</a:t>
            </a:r>
            <a:endParaRPr lang="en-US" alt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First highlighted line states that this router logs to the console and includes debug messages. 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all debug level messages, as well as any lower level messages are logged to the console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Second highlighted line states that this router logs to an internal buffer.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System messages that have been logged are at the end of the output.</a:t>
            </a:r>
            <a:endParaRPr lang="en-US" alt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2182927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Content Placeholder 2"/>
          <p:cNvSpPr>
            <a:spLocks noGrp="1"/>
          </p:cNvSpPr>
          <p:nvPr>
            <p:ph idx="1"/>
          </p:nvPr>
        </p:nvSpPr>
        <p:spPr>
          <a:xfrm>
            <a:off x="5181600" y="965220"/>
            <a:ext cx="3695700" cy="2527299"/>
          </a:xfrm>
        </p:spPr>
        <p:txBody>
          <a:bodyPr/>
          <a:lstStyle/>
          <a:p>
            <a:r>
              <a:rPr lang="en-US" dirty="0" smtClean="0"/>
              <a:t>R1 </a:t>
            </a:r>
            <a:r>
              <a:rPr lang="en-US" dirty="0"/>
              <a:t>is configured to send log messages of levels 4 and lower to the syslog server at </a:t>
            </a:r>
            <a:r>
              <a:rPr lang="en-US" dirty="0" smtClean="0"/>
              <a:t>192.168.1.3</a:t>
            </a:r>
          </a:p>
          <a:p>
            <a:r>
              <a:rPr lang="en-US" dirty="0"/>
              <a:t>S</a:t>
            </a:r>
            <a:r>
              <a:rPr lang="en-US" dirty="0" smtClean="0"/>
              <a:t>ource </a:t>
            </a:r>
            <a:r>
              <a:rPr lang="en-US" dirty="0"/>
              <a:t>interface is set as the G0/0 </a:t>
            </a:r>
            <a:r>
              <a:rPr lang="en-US" dirty="0" smtClean="0"/>
              <a:t>interface </a:t>
            </a:r>
          </a:p>
          <a:p>
            <a:r>
              <a:rPr lang="en-US" dirty="0" smtClean="0"/>
              <a:t>Loopback interface </a:t>
            </a:r>
            <a:r>
              <a:rPr lang="en-US" dirty="0"/>
              <a:t>is created, then shut down, and then brought back </a:t>
            </a:r>
            <a:r>
              <a:rPr lang="en-US" dirty="0" smtClean="0"/>
              <a:t>up </a:t>
            </a:r>
          </a:p>
          <a:p>
            <a:r>
              <a:rPr lang="en-US" dirty="0" smtClean="0"/>
              <a:t>Console output </a:t>
            </a:r>
            <a:r>
              <a:rPr lang="en-US" dirty="0"/>
              <a:t>reflects these </a:t>
            </a:r>
            <a:r>
              <a:rPr lang="en-US" dirty="0" smtClean="0"/>
              <a:t>actions</a:t>
            </a:r>
            <a:endParaRPr lang="en-US" altLang="en-US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Syslog Configuration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altLang="en-US" dirty="0" smtClean="0"/>
              <a:t>Router and Switch Commands for Syslog Clients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863601"/>
            <a:ext cx="4864100" cy="26543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200" y="3582575"/>
            <a:ext cx="4673600" cy="119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0959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Syslog Configuration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Verifying Syslog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30148"/>
          <a:stretch/>
        </p:blipFill>
        <p:spPr>
          <a:xfrm>
            <a:off x="228051" y="977900"/>
            <a:ext cx="3984750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2925"/>
          <a:stretch/>
        </p:blipFill>
        <p:spPr>
          <a:xfrm>
            <a:off x="4316844" y="1294701"/>
            <a:ext cx="4560455" cy="229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148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nb-NO" sz="4000" dirty="0" smtClean="0"/>
              <a:t>10.</a:t>
            </a:r>
            <a:r>
              <a:rPr lang="en-US" sz="4000" dirty="0" smtClean="0"/>
              <a:t>3 Device Maintenance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49003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Router and Switch File Maintenance</a:t>
            </a:r>
            <a:br>
              <a:rPr lang="en-US" sz="1600" dirty="0" smtClean="0"/>
            </a:br>
            <a:r>
              <a:rPr lang="en-US" dirty="0" smtClean="0"/>
              <a:t>Router File Systems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772" y="1003300"/>
            <a:ext cx="4009813" cy="32893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1" y="1270650"/>
            <a:ext cx="429259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show file systems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lists all the available file systems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rovides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information such as memory, type of file system, and permissions (read only (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), read and write (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rw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))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Interested in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tftp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, flash, and 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nvram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file systems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ootable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IOS is located in flash so has a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*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253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Router and Switch File Maintenance</a:t>
            </a:r>
            <a:br>
              <a:rPr lang="en-US" sz="1600" dirty="0" smtClean="0"/>
            </a:br>
            <a:r>
              <a:rPr lang="en-US" dirty="0" smtClean="0"/>
              <a:t>Router File Systems (Cont.)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8582"/>
          <a:stretch/>
        </p:blipFill>
        <p:spPr>
          <a:xfrm>
            <a:off x="317500" y="940265"/>
            <a:ext cx="3911600" cy="234414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7500" y="3319233"/>
            <a:ext cx="3911600" cy="9299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</a:t>
            </a:r>
            <a:r>
              <a:rPr lang="en-US" sz="1500" b="1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ir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lists the contents of flash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Last listing is the name of the current Cisco IOS file that is running in RAM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26479"/>
          <a:stretch/>
        </p:blipFill>
        <p:spPr>
          <a:xfrm>
            <a:off x="4418599" y="635465"/>
            <a:ext cx="4535902" cy="2202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18599" y="2838286"/>
            <a:ext cx="4535902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view the contents of NVRAM, change the current default file system using the 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cd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(change directory) command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pwd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(present working directory) command verifies that we are viewing the NVRAM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directory 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b="1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dir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lists the contents of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NVRAM, included is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startup-configuration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file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4731178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nb-NO" sz="1600" dirty="0" smtClean="0"/>
              <a:t>10.</a:t>
            </a:r>
            <a:r>
              <a:rPr lang="en-US" sz="1600" dirty="0" smtClean="0"/>
              <a:t>3 Device Maintenance</a:t>
            </a:r>
          </a:p>
          <a:p>
            <a:pPr lvl="1"/>
            <a:r>
              <a:rPr lang="en-US" sz="1500" dirty="0" smtClean="0"/>
              <a:t>Maintain router and switch configuration and IOS files.</a:t>
            </a:r>
            <a:endParaRPr lang="en-US" sz="1500" dirty="0"/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Use commands to back up and restore an IOS configuration file.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IOS image naming conventions implemented by Cisco.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Upgrade an IOS system image.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Explain the licensing process for Cisco IOS software in a small- to medium-sized business network. </a:t>
            </a:r>
          </a:p>
          <a:p>
            <a:pPr marL="557213" lvl="1" indent="-214313">
              <a:buFont typeface="Arial" panose="020B0604020202020204" pitchFamily="34" charset="0"/>
              <a:buChar char="•"/>
            </a:pPr>
            <a:r>
              <a:rPr lang="en-US" dirty="0"/>
              <a:t>Configure a router to install an IOS software image license.</a:t>
            </a:r>
          </a:p>
        </p:txBody>
      </p:sp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Chapter 10 - Sections &amp; Objectives (Cont.)</a:t>
            </a:r>
          </a:p>
        </p:txBody>
      </p:sp>
    </p:spTree>
    <p:extLst>
      <p:ext uri="{BB962C8B-B14F-4D97-AF65-F5344CB8AC3E}">
        <p14:creationId xmlns:p14="http://schemas.microsoft.com/office/powerpoint/2010/main" val="26072161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Maintenance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Switch File Systems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275" y="965200"/>
            <a:ext cx="5178852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073900" y="1663701"/>
            <a:ext cx="1155700" cy="107721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 is same as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with the router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570164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</a:t>
            </a:r>
            <a:r>
              <a:rPr lang="en-US" sz="1600" dirty="0" smtClean="0"/>
              <a:t>Maintenance</a:t>
            </a:r>
            <a:br>
              <a:rPr lang="en-US" sz="1600" dirty="0" smtClean="0"/>
            </a:br>
            <a:r>
              <a:rPr lang="en-US" dirty="0" smtClean="0"/>
              <a:t>Backing up and Restoring using Text Files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b="27715"/>
          <a:stretch/>
        </p:blipFill>
        <p:spPr>
          <a:xfrm>
            <a:off x="4762501" y="1249018"/>
            <a:ext cx="4135026" cy="297295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88901" y="1111974"/>
            <a:ext cx="4572000" cy="324704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On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File menu, click Log.</a:t>
            </a:r>
          </a:p>
          <a:p>
            <a:pPr marL="342900" indent="-34290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Choose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location to save the file. Tera Term will begin capturing text.</a:t>
            </a:r>
          </a:p>
          <a:p>
            <a:pPr marL="342900" indent="-34290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After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capture has been started, execute the show running-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 or show startup-</a:t>
            </a:r>
            <a:r>
              <a:rPr lang="en-US" sz="15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command at the privileged EXEC prompt. Text displayed in the terminal window will be directed to the chosen file.</a:t>
            </a:r>
          </a:p>
          <a:p>
            <a:pPr marL="342900" indent="-34290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When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capture is complete, select Close in the Tera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Term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Log window.</a:t>
            </a:r>
          </a:p>
          <a:p>
            <a:pPr marL="342900" indent="-34290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+mj-lt"/>
              <a:buAutoNum type="arabicPeriod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View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file to verify that it was not corrupted.</a:t>
            </a:r>
          </a:p>
        </p:txBody>
      </p:sp>
    </p:spTree>
    <p:extLst>
      <p:ext uri="{BB962C8B-B14F-4D97-AF65-F5344CB8AC3E}">
        <p14:creationId xmlns:p14="http://schemas.microsoft.com/office/powerpoint/2010/main" val="10242474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</a:t>
            </a:r>
            <a:r>
              <a:rPr lang="en-US" sz="1600" dirty="0" smtClean="0"/>
              <a:t>Maintenance</a:t>
            </a:r>
            <a:br>
              <a:rPr lang="en-US" sz="1600" dirty="0" smtClean="0"/>
            </a:br>
            <a:r>
              <a:rPr lang="en-US" dirty="0" smtClean="0"/>
              <a:t>Backing up and Restoring using Text Files (Cont.)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27000" y="798944"/>
            <a:ext cx="882649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Restoring Text Configurations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configuration can be copied from a file to a device.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When copied from a text file and pasted into a terminal window, the IOS executes each line of the configuration text as a command.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At the CLI, the device must be set at the global configuration mode to receive the commands from the text file being pasted into the terminal window.</a:t>
            </a: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When using Tera Term, the steps are: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1. On the File menu, click Send file.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2. Locate the file to be copied into the device and click Open.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3. Tera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Term will paste the file into the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device.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Note: The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text in the file will be applied as commands in the CLI and become the running configuration on the device. </a:t>
            </a:r>
          </a:p>
        </p:txBody>
      </p:sp>
    </p:spTree>
    <p:extLst>
      <p:ext uri="{BB962C8B-B14F-4D97-AF65-F5344CB8AC3E}">
        <p14:creationId xmlns:p14="http://schemas.microsoft.com/office/powerpoint/2010/main" val="54015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Maintenance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Backing up and Restoring using TFTP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065" y="887845"/>
            <a:ext cx="8695136" cy="1448955"/>
          </a:xfrm>
        </p:spPr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onfiguration </a:t>
            </a:r>
            <a:r>
              <a:rPr lang="en-US" dirty="0"/>
              <a:t>files should be </a:t>
            </a:r>
            <a:r>
              <a:rPr lang="en-US" dirty="0" smtClean="0"/>
              <a:t>backed up and included in network documentation</a:t>
            </a:r>
          </a:p>
          <a:p>
            <a:r>
              <a:rPr lang="en-US" dirty="0" smtClean="0"/>
              <a:t>Commands - </a:t>
            </a:r>
            <a:r>
              <a:rPr lang="en-US" b="1" dirty="0" smtClean="0"/>
              <a:t>copy </a:t>
            </a:r>
            <a:r>
              <a:rPr lang="en-US" b="1" dirty="0"/>
              <a:t>running-</a:t>
            </a:r>
            <a:r>
              <a:rPr lang="en-US" b="1" dirty="0" err="1"/>
              <a:t>config</a:t>
            </a:r>
            <a:r>
              <a:rPr lang="en-US" b="1" dirty="0"/>
              <a:t> </a:t>
            </a:r>
            <a:r>
              <a:rPr lang="en-US" b="1" dirty="0" err="1"/>
              <a:t>tftp</a:t>
            </a:r>
            <a:r>
              <a:rPr lang="en-US" dirty="0"/>
              <a:t> </a:t>
            </a:r>
            <a:r>
              <a:rPr lang="en-US" dirty="0" smtClean="0"/>
              <a:t>(see figure) or </a:t>
            </a:r>
            <a:r>
              <a:rPr lang="en-US" b="1" dirty="0"/>
              <a:t>copy startup-</a:t>
            </a:r>
            <a:r>
              <a:rPr lang="en-US" b="1" dirty="0" err="1"/>
              <a:t>config</a:t>
            </a:r>
            <a:r>
              <a:rPr lang="en-US" b="1" dirty="0"/>
              <a:t> </a:t>
            </a:r>
            <a:r>
              <a:rPr lang="en-US" b="1" dirty="0" err="1" smtClean="0"/>
              <a:t>tftp</a:t>
            </a:r>
            <a:endParaRPr lang="en-US" b="1" dirty="0" smtClean="0"/>
          </a:p>
          <a:p>
            <a:r>
              <a:rPr lang="en-US" dirty="0" smtClean="0"/>
              <a:t>To restore </a:t>
            </a:r>
            <a:r>
              <a:rPr lang="en-US" dirty="0"/>
              <a:t>the running configuration or the startup configuration from a TFTP server, use </a:t>
            </a:r>
            <a:r>
              <a:rPr lang="en-US" b="1" dirty="0" smtClean="0"/>
              <a:t>copy </a:t>
            </a:r>
            <a:r>
              <a:rPr lang="en-US" b="1" dirty="0" err="1"/>
              <a:t>tftp</a:t>
            </a:r>
            <a:r>
              <a:rPr lang="en-US" b="1" dirty="0"/>
              <a:t> running-</a:t>
            </a:r>
            <a:r>
              <a:rPr lang="en-US" b="1" dirty="0" err="1"/>
              <a:t>config</a:t>
            </a:r>
            <a:r>
              <a:rPr lang="en-US" dirty="0"/>
              <a:t> or </a:t>
            </a:r>
            <a:r>
              <a:rPr lang="en-US" b="1" dirty="0"/>
              <a:t>copy </a:t>
            </a:r>
            <a:r>
              <a:rPr lang="en-US" b="1" dirty="0" err="1"/>
              <a:t>tftp</a:t>
            </a:r>
            <a:r>
              <a:rPr lang="en-US" b="1" dirty="0"/>
              <a:t> startup-</a:t>
            </a:r>
            <a:r>
              <a:rPr lang="en-US" b="1" dirty="0" err="1"/>
              <a:t>config</a:t>
            </a:r>
            <a:r>
              <a:rPr lang="en-US" dirty="0"/>
              <a:t> </a:t>
            </a:r>
            <a:r>
              <a:rPr lang="en-US" dirty="0" smtClean="0"/>
              <a:t>command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2647373"/>
            <a:ext cx="8534400" cy="173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80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Maintenance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Using USB Ports on a Cisco Router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684" y="965708"/>
            <a:ext cx="4310565" cy="283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8691"/>
          <a:stretch/>
        </p:blipFill>
        <p:spPr>
          <a:xfrm>
            <a:off x="331284" y="3804158"/>
            <a:ext cx="4359470" cy="564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3800" y="1034169"/>
            <a:ext cx="38100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ertain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models of Cisco routers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support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USB flash drives.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USB can be used for storage and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booting.</a:t>
            </a:r>
            <a:endParaRPr lang="en-US" sz="16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USB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flash can hold multiple copies of the Cisco IOS and multiple router configurations.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 </a:t>
            </a:r>
            <a:r>
              <a:rPr lang="en-US" sz="1600" b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dir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command to view the contents of the USB flash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drive.</a:t>
            </a:r>
            <a:endParaRPr lang="en-US" sz="16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1863197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Maintenance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Backing up and Restoring Using USB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2006600"/>
            <a:ext cx="3143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show file systems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verifies USB drive and name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34" y="933950"/>
            <a:ext cx="5438566" cy="361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8174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Maintenance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Backing up and Restoring Using USB (Cont.)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511800" y="1104900"/>
            <a:ext cx="332105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copy run usbflash0:/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 copies the running-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file to the USB flash drive (slash is optional but indicates the root directory of the USB flash drive)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IOS will prompt for the filename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the file already exists on the USB flash drive, the router will prompt to overwri</a:t>
            </a:r>
            <a:r>
              <a:rPr lang="en-US" sz="1600" dirty="0" smtClean="0"/>
              <a:t>te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104900"/>
            <a:ext cx="5207000" cy="1510960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2921816"/>
            <a:ext cx="5207000" cy="1482172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23635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Maintenance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Backing up and Restoring Using USB (Cont.)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38800" y="1104900"/>
            <a:ext cx="3403600" cy="218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Use the </a:t>
            </a:r>
            <a:r>
              <a:rPr lang="en-US" sz="1600" b="1" dirty="0" err="1"/>
              <a:t>dir</a:t>
            </a:r>
            <a:r>
              <a:rPr lang="en-US" sz="1600" dirty="0"/>
              <a:t> command to see the file on the USB drive 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/>
              <a:t>U</a:t>
            </a:r>
            <a:r>
              <a:rPr lang="en-US" sz="1600" dirty="0" smtClean="0"/>
              <a:t>se </a:t>
            </a:r>
            <a:r>
              <a:rPr lang="en-US" sz="1600" dirty="0"/>
              <a:t>the </a:t>
            </a:r>
            <a:r>
              <a:rPr lang="en-US" sz="1600" b="1" dirty="0"/>
              <a:t>more</a:t>
            </a:r>
            <a:r>
              <a:rPr lang="en-US" sz="1600" dirty="0"/>
              <a:t> command to see the </a:t>
            </a:r>
            <a:r>
              <a:rPr lang="en-US" sz="1600" dirty="0" smtClean="0"/>
              <a:t>contents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/>
              <a:t>Use</a:t>
            </a:r>
            <a:r>
              <a:rPr lang="en-US" sz="1600" b="1" dirty="0" smtClean="0"/>
              <a:t> copy</a:t>
            </a:r>
            <a:r>
              <a:rPr lang="en-US" sz="1600" dirty="0" smtClean="0"/>
              <a:t> </a:t>
            </a:r>
            <a:r>
              <a:rPr lang="en-US" sz="1600" b="1" dirty="0" smtClean="0"/>
              <a:t>usbflash0:/R1-Config running-</a:t>
            </a:r>
            <a:r>
              <a:rPr lang="en-US" sz="1600" b="1" dirty="0" err="1" smtClean="0"/>
              <a:t>config</a:t>
            </a:r>
            <a:r>
              <a:rPr lang="en-US" sz="1600" b="1" dirty="0" smtClean="0"/>
              <a:t> </a:t>
            </a:r>
            <a:r>
              <a:rPr lang="en-US" sz="1600" dirty="0" smtClean="0"/>
              <a:t>to restore running </a:t>
            </a:r>
            <a:r>
              <a:rPr lang="en-US" sz="1600" dirty="0" err="1" smtClean="0"/>
              <a:t>config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37" y="952500"/>
            <a:ext cx="5374163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375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Router and Switch File Maintenance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Password Recovery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747" t="25580" r="30349"/>
          <a:stretch/>
        </p:blipFill>
        <p:spPr>
          <a:xfrm>
            <a:off x="254000" y="973317"/>
            <a:ext cx="3886201" cy="14946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1" y="420168"/>
            <a:ext cx="4442012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1.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Enter the ROMMON mode.</a:t>
            </a: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With console access, a user can access the ROMMON mode by using a break sequence during the boot up process or removing the external flash memory when the device is powered off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2.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Change the configuration register to 0x2142 to ignore the startup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file.</a:t>
            </a: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confreg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0x2142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</a:t>
            </a:r>
            <a:endParaRPr lang="en-US" sz="8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Type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reset at the prompt to restart the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devic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</a:t>
            </a: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3.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Make necessary changes to the original startup </a:t>
            </a:r>
            <a:r>
              <a:rPr lang="en-US" sz="16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file.</a:t>
            </a: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Copy the startup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to the running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Configure all necessary passwords</a:t>
            </a: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Change the configuration register back to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0X2102</a:t>
            </a:r>
          </a:p>
          <a:p>
            <a:pPr marL="169863" indent="-169863" defTabSz="684213"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8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6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Step 4.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Save the new configuration.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l="-5133" t="-15459" r="31219" b="15459"/>
          <a:stretch/>
        </p:blipFill>
        <p:spPr>
          <a:xfrm>
            <a:off x="1" y="2260600"/>
            <a:ext cx="4140200" cy="19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42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CA" altLang="en-US" sz="1600" dirty="0" smtClean="0"/>
              <a:t>IOS System Files</a:t>
            </a:r>
            <a:br>
              <a:rPr lang="en-CA" altLang="en-US" sz="1600" dirty="0" smtClean="0"/>
            </a:br>
            <a:r>
              <a:rPr lang="en-US" dirty="0" smtClean="0"/>
              <a:t>IOS </a:t>
            </a:r>
            <a:r>
              <a:rPr lang="en-US" dirty="0"/>
              <a:t>15 System Image Packaging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7000" y="782320"/>
            <a:ext cx="8788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G2 router is shipped with a single universal Cisco IOS and a license is used to enable the specific feature set packages.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16" y="1438271"/>
            <a:ext cx="3981768" cy="30685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21200" y="1196618"/>
            <a:ext cx="43942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Each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 ships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with one of two types of universal images in ISR G2:</a:t>
            </a: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“universalk9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" </a:t>
            </a:r>
            <a:r>
              <a:rPr lang="en-US" sz="1400" dirty="0">
                <a:solidFill>
                  <a:srgbClr val="000000"/>
                </a:solidFill>
                <a:ea typeface="ＭＳ Ｐゴシック" charset="0"/>
                <a:cs typeface="CiscoSans"/>
              </a:rPr>
              <a:t>–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offers all of the Cisco IOS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software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features, including strong payload cryptography features, such as IPsec VPN, SSL VPN, and Secure Unified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Communications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358775" lvl="1" indent="-215900" defTabSz="684213"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“universalk9_npe”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– some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countries have import requirements that require that the platform does not support any strong cryptography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functionality, this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image does not support any strong payload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encryption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Features are activated through licensing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Other technology packages enabled using Cisco Software Activation licensing keys. </a:t>
            </a:r>
          </a:p>
        </p:txBody>
      </p:sp>
    </p:spTree>
    <p:extLst>
      <p:ext uri="{BB962C8B-B14F-4D97-AF65-F5344CB8AC3E}">
        <p14:creationId xmlns:p14="http://schemas.microsoft.com/office/powerpoint/2010/main" val="753070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1 Device Discovery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3146"/>
          <a:stretch/>
        </p:blipFill>
        <p:spPr>
          <a:xfrm>
            <a:off x="4457701" y="736064"/>
            <a:ext cx="4616450" cy="14426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IOS System Files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IOS </a:t>
            </a:r>
            <a:r>
              <a:rPr lang="en-US" dirty="0"/>
              <a:t>Image </a:t>
            </a:r>
            <a:r>
              <a:rPr lang="en-US" dirty="0" smtClean="0"/>
              <a:t>Filenames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9351" y="428287"/>
            <a:ext cx="3937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Displays the files stored in flash memory 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429500" y="2044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497" y="931307"/>
            <a:ext cx="4182103" cy="35771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7701" y="2177063"/>
            <a:ext cx="461645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most common designation for memory location and compression format is </a:t>
            </a: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mz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 The first letter indicates the location where the image is executed on the router. The locations can include: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 - flash 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 - RAM 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 - ROM 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 - relocatable 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compression format can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be z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for zip or x for </a:t>
            </a:r>
            <a:r>
              <a:rPr lang="en-US" sz="1400" dirty="0" err="1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mzip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2305932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CA" altLang="en-US" sz="1600" dirty="0"/>
              <a:t>IOS </a:t>
            </a:r>
            <a:r>
              <a:rPr lang="en-CA" altLang="en-US" sz="1600" dirty="0" smtClean="0"/>
              <a:t>Image Management</a:t>
            </a:r>
            <a:br>
              <a:rPr lang="en-CA" altLang="en-US" sz="1600" dirty="0" smtClean="0"/>
            </a:br>
            <a:r>
              <a:rPr lang="en-US" dirty="0" smtClean="0"/>
              <a:t>TFTP </a:t>
            </a:r>
            <a:r>
              <a:rPr lang="en-US" dirty="0"/>
              <a:t>Servers as a Backup Location</a:t>
            </a:r>
            <a:endParaRPr lang="en-CA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7800" y="904401"/>
            <a:ext cx="87884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 IOS Software images and configuration files can be stored on a central TFTP server. 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It is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good practice to keep a backup copy of the Cisco IOS Software image in case the system image in the router becomes corrupted or accidentally erased.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Using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network TFTP server allows image and configuration uploads and downloads over the network. The network TFTP server can be another router, a workstation, or a host system.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275" y="2567424"/>
            <a:ext cx="4552950" cy="2289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804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IOS Image Management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Steps </a:t>
            </a:r>
            <a:r>
              <a:rPr lang="en-US" dirty="0"/>
              <a:t>to Backup IOS Image to TFTP Server</a:t>
            </a:r>
          </a:p>
        </p:txBody>
      </p:sp>
      <p:sp>
        <p:nvSpPr>
          <p:cNvPr id="2" name="Rectangle 1"/>
          <p:cNvSpPr/>
          <p:nvPr/>
        </p:nvSpPr>
        <p:spPr>
          <a:xfrm>
            <a:off x="4445000" y="1469238"/>
            <a:ext cx="44831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network administrator wants to create a backup of the current image file on the router (c1900-universalk9-mz.SPA.152-4.M3.bin) to the TFTP server at 172.16.1.100.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066032"/>
            <a:ext cx="3969166" cy="1613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526" y="2946788"/>
            <a:ext cx="5860762" cy="135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1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IOS Image Management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Steps </a:t>
            </a:r>
            <a:r>
              <a:rPr lang="en-US" dirty="0"/>
              <a:t>to Backup IOS Image to TFTP </a:t>
            </a:r>
            <a:r>
              <a:rPr lang="en-US" dirty="0" smtClean="0"/>
              <a:t>Server 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50" y="2606745"/>
            <a:ext cx="6362701" cy="15621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0650" y="1037158"/>
            <a:ext cx="6362701" cy="1467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621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IOS Image Management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Steps </a:t>
            </a:r>
            <a:r>
              <a:rPr lang="en-US" dirty="0"/>
              <a:t>to Copy an IOS Image to a Device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38701" y="1255273"/>
            <a:ext cx="34734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new image file (c1900-universalk9-mz.SPA.152-4.M3.bin) will be copied from the TFTP server at 2001:DB8:CAFE:100::99 to the router.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1" y="977198"/>
            <a:ext cx="3848099" cy="19412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616" y="3020057"/>
            <a:ext cx="7168535" cy="16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703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IOS Image Management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Steps </a:t>
            </a:r>
            <a:r>
              <a:rPr lang="en-US" dirty="0"/>
              <a:t>to Copy an IOS Image to a </a:t>
            </a:r>
            <a:r>
              <a:rPr lang="en-US" dirty="0" smtClean="0"/>
              <a:t>Device (Cont.)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484" y="896071"/>
            <a:ext cx="6343034" cy="14536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674" y="2446810"/>
            <a:ext cx="6330334" cy="234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389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CA" altLang="en-US" sz="1600" dirty="0"/>
              <a:t>IOS Image Management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CA" dirty="0" smtClean="0"/>
              <a:t>The </a:t>
            </a:r>
            <a:r>
              <a:rPr lang="en-CA" dirty="0"/>
              <a:t>boot system Command</a:t>
            </a:r>
            <a:endParaRPr lang="en-CA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27000" y="782320"/>
            <a:ext cx="878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upgrade to the copied IOS image after that image is saved on the router's flash memory, configure the router to load the new image during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boot up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using the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boot system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26561" b="17006"/>
          <a:stretch/>
        </p:blipFill>
        <p:spPr>
          <a:xfrm>
            <a:off x="393700" y="1373894"/>
            <a:ext cx="5003800" cy="1272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37200" y="1561570"/>
            <a:ext cx="31369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To verify the new image has loaded, use the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show version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Several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boot system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commands can be entered to provide a fault-tolerant boot plan.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If there is no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boot system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commands, the router defaults to loading the first valid Cisco IOS image in flash memory.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7761" b="9304"/>
          <a:stretch/>
        </p:blipFill>
        <p:spPr>
          <a:xfrm>
            <a:off x="393700" y="2838843"/>
            <a:ext cx="5003800" cy="1860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82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1600" dirty="0"/>
              <a:t>IOS Image Management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Managing </a:t>
            </a:r>
            <a:r>
              <a:rPr lang="en-US" dirty="0"/>
              <a:t>Cisco IOS Images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5900" y="950143"/>
            <a:ext cx="7467600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Objective:</a:t>
            </a:r>
            <a:endParaRPr lang="en-US" dirty="0"/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a TFTP server to upload an updated IOS image file to a Cisco Router.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 boot system command to boot the router to the new IOS image file.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Reload the router and successfully boot to the new IOS image file.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0" y="2594058"/>
            <a:ext cx="3238500" cy="205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0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Software Licensing</a:t>
            </a:r>
            <a:br>
              <a:rPr lang="en-US" sz="1600" dirty="0" smtClean="0"/>
            </a:br>
            <a:r>
              <a:rPr lang="en-US" dirty="0" smtClean="0"/>
              <a:t>Licensing </a:t>
            </a:r>
            <a:r>
              <a:rPr lang="en-US" dirty="0"/>
              <a:t>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167" y="1218503"/>
            <a:ext cx="4177834" cy="31502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669993"/>
            <a:ext cx="4292600" cy="4244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Each device ships with the same universal 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image.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Technology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packages are enabled in the universal image via Cisco Software Activation licensing keys. </a:t>
            </a:r>
            <a:endParaRPr lang="en-US" sz="16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Cisco IOS Software Activation feature allows the user to enable licensed features and register licenses. </a:t>
            </a:r>
            <a:endParaRPr lang="en-US" sz="16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echnology </a:t>
            </a: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packages that are available: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 Base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Data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Unified Communications (UC) 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Security (SEC)</a:t>
            </a:r>
          </a:p>
        </p:txBody>
      </p:sp>
    </p:spTree>
    <p:extLst>
      <p:ext uri="{BB962C8B-B14F-4D97-AF65-F5344CB8AC3E}">
        <p14:creationId xmlns:p14="http://schemas.microsoft.com/office/powerpoint/2010/main" val="14705516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Software Licensing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Licensing </a:t>
            </a:r>
            <a:r>
              <a:rPr lang="en-US" dirty="0"/>
              <a:t>Process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66" y="1041400"/>
            <a:ext cx="4699000" cy="3530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11800" y="1181100"/>
            <a:ext cx="3225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figure shows the three steps to permanently activate a new software package or feature on a router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.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PAK – Product Activation Key</a:t>
            </a:r>
          </a:p>
          <a:p>
            <a:pPr marL="285750" indent="-285750">
              <a:buFont typeface="Arial" charset="0"/>
              <a:buChar char="•"/>
            </a:pPr>
            <a:endParaRPr lang="en-US" sz="16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285750" indent="-285750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UDI – Unique Device Identifier</a:t>
            </a:r>
            <a:endParaRPr lang="en-US" sz="16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5869045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6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853286" cy="1944256"/>
          </a:xfrm>
        </p:spPr>
        <p:txBody>
          <a:bodyPr/>
          <a:lstStyle/>
          <a:p>
            <a:r>
              <a:rPr lang="en-US" altLang="ja-JP" sz="1600" dirty="0" smtClean="0"/>
              <a:t>Cisco Discovery Protocol (CDP) </a:t>
            </a:r>
          </a:p>
          <a:p>
            <a:pPr lvl="1"/>
            <a:r>
              <a:rPr lang="en-US" altLang="ja-JP" dirty="0" smtClean="0"/>
              <a:t>Cisco proprietary Layer 2 protocol used to gather information about Cisco devices sharing a link</a:t>
            </a:r>
          </a:p>
          <a:p>
            <a:pPr lvl="1"/>
            <a:r>
              <a:rPr lang="en-US" altLang="ja-JP" dirty="0" smtClean="0"/>
              <a:t>Periodic CDP advertisements sent to connected devices</a:t>
            </a:r>
          </a:p>
          <a:p>
            <a:pPr lvl="1"/>
            <a:r>
              <a:rPr lang="en-US" altLang="ja-JP" dirty="0" smtClean="0"/>
              <a:t>Share type of device discovered, name of devices, and number and type of interfaces</a:t>
            </a:r>
          </a:p>
          <a:p>
            <a:pPr lvl="1"/>
            <a:r>
              <a:rPr lang="en-US" altLang="ja-JP" dirty="0" smtClean="0"/>
              <a:t>Determine information about neighboring devices to build a logical topology when documentation is missing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>
                <a:latin typeface="Arial" charset="0"/>
              </a:rPr>
              <a:t>Device Discovery with </a:t>
            </a:r>
            <a:r>
              <a:rPr lang="en-US" sz="1600" dirty="0" smtClean="0">
                <a:latin typeface="Arial" charset="0"/>
              </a:rPr>
              <a:t>CDP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CDP Overview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4800" y="2743201"/>
            <a:ext cx="5664200" cy="11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78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Software Licensing </a:t>
            </a:r>
            <a:br>
              <a:rPr lang="en-US" sz="1600" dirty="0" smtClean="0"/>
            </a:br>
            <a:r>
              <a:rPr lang="en-US" dirty="0" smtClean="0"/>
              <a:t>Step </a:t>
            </a:r>
            <a:r>
              <a:rPr lang="en-US" dirty="0"/>
              <a:t>1. Purchase the Software Package or Feature to </a:t>
            </a:r>
            <a:r>
              <a:rPr lang="en-US" dirty="0" smtClean="0"/>
              <a:t>Install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257799" y="1062129"/>
            <a:ext cx="340995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Customers receive a PAK with purchase that serves as a receipt and is used to obtain a license.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A PAK is an 11 digit alpha numeric key created by Cisco manufacturing. It defines the Feature Set associated with the PAK. 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As shown in the figure, a separate license is required for each package, IP Base, Data, UC, and SEC.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900" y="1062129"/>
            <a:ext cx="4633918" cy="290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3869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US" sz="1600" dirty="0"/>
              <a:t>Software Licensing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Step </a:t>
            </a:r>
            <a:r>
              <a:rPr lang="en-US" dirty="0"/>
              <a:t>2. Obtain a License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148" r="29420" b="30131"/>
          <a:stretch/>
        </p:blipFill>
        <p:spPr>
          <a:xfrm>
            <a:off x="317500" y="2207148"/>
            <a:ext cx="4178300" cy="9996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3171" y="2086175"/>
            <a:ext cx="3448055" cy="28733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043" y="916624"/>
            <a:ext cx="851218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UDI is a combination of the Product ID (PID), the Serial Number (SN), and the hardware version. The SN is an 11 digit number which uniquely identifies a device. The PID identifies the type of device. Only the PID and SN are used for license creation. </a:t>
            </a:r>
            <a:endParaRPr lang="en-US" sz="1500" dirty="0" smtClean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This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UDI can be displayed using the 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show license </a:t>
            </a:r>
            <a:r>
              <a:rPr lang="en-US" sz="1500" b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udi</a:t>
            </a:r>
            <a:r>
              <a:rPr lang="en-US" sz="15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</a:t>
            </a:r>
            <a:r>
              <a:rPr lang="en-US" sz="15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 </a:t>
            </a: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shown.</a:t>
            </a: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2043343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Software Licensing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Step </a:t>
            </a:r>
            <a:r>
              <a:rPr lang="en-US" dirty="0"/>
              <a:t>3. Install the </a:t>
            </a:r>
            <a:r>
              <a:rPr lang="en-US" dirty="0" smtClean="0"/>
              <a:t>License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1" y="997890"/>
            <a:ext cx="5794041" cy="23946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78001" y="3591484"/>
            <a:ext cx="57940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 permanent license is a license that never expires. After a permanent license is installed on a router, it is good for that particular feature set for the life of the router, even across IOS versions.</a:t>
            </a:r>
          </a:p>
        </p:txBody>
      </p:sp>
    </p:spTree>
    <p:extLst>
      <p:ext uri="{BB962C8B-B14F-4D97-AF65-F5344CB8AC3E}">
        <p14:creationId xmlns:p14="http://schemas.microsoft.com/office/powerpoint/2010/main" val="1498906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License </a:t>
            </a:r>
            <a:r>
              <a:rPr lang="en-US" sz="1600" dirty="0"/>
              <a:t>Verification and </a:t>
            </a:r>
            <a:r>
              <a:rPr lang="en-US" sz="1600" dirty="0" smtClean="0"/>
              <a:t>Management</a:t>
            </a:r>
            <a:br>
              <a:rPr lang="en-US" sz="1600" dirty="0" smtClean="0"/>
            </a:br>
            <a:r>
              <a:rPr lang="en-US" dirty="0" smtClean="0"/>
              <a:t>License </a:t>
            </a:r>
            <a:r>
              <a:rPr lang="en-US" dirty="0"/>
              <a:t>Verification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1" y="1003300"/>
            <a:ext cx="5176744" cy="2768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32483"/>
          <a:stretch/>
        </p:blipFill>
        <p:spPr>
          <a:xfrm>
            <a:off x="5575300" y="1003300"/>
            <a:ext cx="3338868" cy="3087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74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/>
              <a:t>License Verification and Management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Activate </a:t>
            </a:r>
            <a:r>
              <a:rPr lang="en-US" dirty="0"/>
              <a:t>an Evaluation Right-To-Use License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r="17829"/>
          <a:stretch/>
        </p:blipFill>
        <p:spPr>
          <a:xfrm>
            <a:off x="250593" y="1231900"/>
            <a:ext cx="4429398" cy="2527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r="25568"/>
          <a:stretch/>
        </p:blipFill>
        <p:spPr>
          <a:xfrm>
            <a:off x="5192057" y="1181100"/>
            <a:ext cx="3431243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0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US" sz="1600" dirty="0"/>
              <a:t>License Verification and Management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Back </a:t>
            </a:r>
            <a:r>
              <a:rPr lang="en-US" dirty="0"/>
              <a:t>up the License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782320"/>
            <a:ext cx="8788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license save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 is used to copy all licenses in a device and store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them. 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Saved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licenses are restored by using the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license install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command.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The command to back up a copy of the licenses on a device is:</a:t>
            </a:r>
          </a:p>
          <a:p>
            <a:pPr marL="627063" lvl="2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Router# 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license save 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file-sys://</a:t>
            </a:r>
            <a:r>
              <a:rPr lang="en-US" sz="1400" i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lic</a:t>
            </a:r>
            <a:r>
              <a:rPr lang="en-US" sz="1400" i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-location 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Use the show flash0: command to verify that the licenses have been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saved.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685" t="44065" r="25084"/>
          <a:stretch/>
        </p:blipFill>
        <p:spPr>
          <a:xfrm>
            <a:off x="4330700" y="2735506"/>
            <a:ext cx="4292600" cy="2060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00" y="2903996"/>
            <a:ext cx="3073400" cy="86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5938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US" sz="1600" dirty="0"/>
              <a:t>License Verification and Management </a:t>
            </a:r>
            <a:r>
              <a:rPr lang="en-CA" altLang="en-US" sz="1600" dirty="0" smtClean="0"/>
              <a:t/>
            </a:r>
            <a:br>
              <a:rPr lang="en-CA" altLang="en-US" sz="1600" dirty="0" smtClean="0"/>
            </a:br>
            <a:r>
              <a:rPr lang="en-US" dirty="0" smtClean="0"/>
              <a:t>Uninstall </a:t>
            </a:r>
            <a:r>
              <a:rPr lang="en-US" dirty="0"/>
              <a:t>the License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66464" y="1828800"/>
            <a:ext cx="19997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Only licenses that have been added by using the </a:t>
            </a:r>
            <a:r>
              <a:rPr lang="en-US" sz="1400" b="1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license install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 are removed.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800" y="914176"/>
            <a:ext cx="5264664" cy="374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3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38100"/>
            <a:ext cx="9144000" cy="757551"/>
          </a:xfrm>
        </p:spPr>
        <p:txBody>
          <a:bodyPr/>
          <a:lstStyle/>
          <a:p>
            <a:r>
              <a:rPr lang="en-US" sz="1600" dirty="0"/>
              <a:t>License Verification and Management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dirty="0" smtClean="0"/>
              <a:t>Demonstration </a:t>
            </a:r>
            <a:r>
              <a:rPr lang="en-US" dirty="0"/>
              <a:t>- Working with IOS 15 Image Licenses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7000" y="782320"/>
            <a:ext cx="8788400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Objective</a:t>
            </a:r>
          </a:p>
          <a:p>
            <a:pPr marL="285750" lvl="1" indent="-28575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Identify the additional licensing types of Cisco ISR-G2 routers</a:t>
            </a:r>
          </a:p>
          <a:p>
            <a:pPr marL="285750" lvl="1" indent="-28575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Identify the differences between permanent licensing and evaluation right-to-use licensing</a:t>
            </a:r>
          </a:p>
          <a:p>
            <a:pPr marL="285750" lvl="1" indent="-28575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Activate the security technology package on a Cisco 1941 router</a:t>
            </a:r>
          </a:p>
          <a:p>
            <a:pPr marL="285750" lvl="1" indent="-28575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Accept the end user license agreement</a:t>
            </a:r>
          </a:p>
          <a:p>
            <a:pPr marL="285750" lvl="1" indent="-285750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charset="0"/>
              <a:buChar char="•"/>
            </a:pPr>
            <a:r>
              <a:rPr lang="en-US" sz="15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Verify the securityk9 license and save it to flash memory</a:t>
            </a:r>
          </a:p>
          <a:p>
            <a:pPr marL="169863" lvl="1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endParaRPr lang="en-US" sz="15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256462"/>
            <a:ext cx="3124200" cy="180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3109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1802391"/>
          </a:xfrm>
        </p:spPr>
        <p:txBody>
          <a:bodyPr/>
          <a:lstStyle/>
          <a:p>
            <a:r>
              <a:rPr lang="nb-NO" dirty="0" smtClean="0"/>
              <a:t>10.</a:t>
            </a:r>
            <a:r>
              <a:rPr lang="en-US" dirty="0" smtClean="0"/>
              <a:t>4 Chapter Summary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9442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88506" y="798513"/>
            <a:ext cx="5565401" cy="415607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600" dirty="0" smtClean="0"/>
              <a:t>Conclusion</a:t>
            </a:r>
            <a:r>
              <a:rPr lang="sv-SE" dirty="0" smtClean="0"/>
              <a:t/>
            </a:r>
            <a:br>
              <a:rPr lang="sv-SE" dirty="0" smtClean="0"/>
            </a:br>
            <a:r>
              <a:rPr lang="sv-SE" dirty="0" smtClean="0"/>
              <a:t>Packet Tracer – Skills Integration Challenge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371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1600" dirty="0" smtClean="0">
                <a:latin typeface="Arial" charset="0"/>
              </a:rPr>
              <a:t>Device Discovery with CDP</a:t>
            </a:r>
            <a:br>
              <a:rPr lang="en-US" sz="1600" dirty="0" smtClean="0">
                <a:latin typeface="Arial" charset="0"/>
              </a:rPr>
            </a:br>
            <a:r>
              <a:rPr lang="en-US" dirty="0" smtClean="0"/>
              <a:t>Configure and Verify CDP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8364" y="1853517"/>
            <a:ext cx="349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Verify status and display information 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605" y="1099209"/>
            <a:ext cx="4059611" cy="8191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4" y="2334508"/>
            <a:ext cx="4101348" cy="4631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364" y="3354043"/>
            <a:ext cx="4101348" cy="816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2086" y="741647"/>
            <a:ext cx="4068064" cy="9080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6343" y="2097794"/>
            <a:ext cx="4019550" cy="20728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364" y="2720537"/>
            <a:ext cx="4101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Enables CDP on interface (</a:t>
            </a:r>
            <a:r>
              <a:rPr lang="en-US" sz="1400" b="1" dirty="0" smtClean="0"/>
              <a:t>no CDP enable</a:t>
            </a:r>
            <a:r>
              <a:rPr lang="en-US" sz="1400" dirty="0" smtClean="0"/>
              <a:t> disables)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218364" y="4097268"/>
            <a:ext cx="40498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n</a:t>
            </a:r>
            <a:r>
              <a:rPr lang="en-US" sz="1400" b="1" dirty="0" smtClean="0"/>
              <a:t>o </a:t>
            </a:r>
            <a:r>
              <a:rPr lang="en-US" sz="1400" b="1" dirty="0" err="1" smtClean="0"/>
              <a:t>cdp</a:t>
            </a:r>
            <a:r>
              <a:rPr lang="en-US" sz="1400" b="1" dirty="0" smtClean="0"/>
              <a:t> run </a:t>
            </a:r>
            <a:r>
              <a:rPr lang="en-US" sz="1400" dirty="0" smtClean="0"/>
              <a:t>globally disables (</a:t>
            </a:r>
            <a:r>
              <a:rPr lang="en-US" sz="1400" b="1" dirty="0" err="1" smtClean="0"/>
              <a:t>cdp</a:t>
            </a:r>
            <a:r>
              <a:rPr lang="en-US" sz="1400" b="1" dirty="0" smtClean="0"/>
              <a:t> run </a:t>
            </a:r>
            <a:r>
              <a:rPr lang="en-US" sz="1400" dirty="0" smtClean="0"/>
              <a:t>enables)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4752086" y="1593376"/>
            <a:ext cx="3498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neighbors detected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752086" y="4097719"/>
            <a:ext cx="40195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Indicates the interfaces with CDP enabled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441229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1"/>
          <p:cNvSpPr txBox="1">
            <a:spLocks/>
          </p:cNvSpPr>
          <p:nvPr/>
        </p:nvSpPr>
        <p:spPr bwMode="auto">
          <a:xfrm>
            <a:off x="1417131" y="1154627"/>
            <a:ext cx="6450388" cy="1864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1593" tIns="30796" rIns="61593" bIns="30796" numCol="1" anchor="t" anchorCtr="0" compatLnSpc="1">
            <a:prstTxWarp prst="textNoShape">
              <a:avLst/>
            </a:prstTxWarp>
          </a:bodyPr>
          <a:lstStyle>
            <a:lvl1pPr marL="236538" indent="-236538" algn="l" defTabSz="814388" rtl="0" eaLnBrk="0" fontAlgn="base" hangingPunct="0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buClr>
                <a:srgbClr val="708CA1"/>
              </a:buClr>
              <a:buFont typeface="Wingdings" charset="0"/>
              <a:buChar char="§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574675" indent="-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254125" indent="117475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604963" indent="223838" algn="l" defTabSz="814388" rtl="0" eaLnBrk="0" fontAlgn="base" hangingPunct="0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0621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6pPr>
            <a:lvl7pPr marL="25193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7pPr>
            <a:lvl8pPr marL="29765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8pPr>
            <a:lvl9pPr marL="3433763" algn="l" defTabSz="814388" rtl="0" eaLnBrk="1" fontAlgn="base" hangingPunct="1">
              <a:lnSpc>
                <a:spcPct val="95000"/>
              </a:lnSpc>
              <a:spcBef>
                <a:spcPct val="35000"/>
              </a:spcBef>
              <a:spcAft>
                <a:spcPct val="0"/>
              </a:spcAft>
              <a:buClr>
                <a:srgbClr val="708CA1"/>
              </a:buClr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69863" lvl="1" indent="-169863">
              <a:spcBef>
                <a:spcPts val="600"/>
              </a:spcBef>
              <a:spcAft>
                <a:spcPts val="600"/>
              </a:spcAft>
              <a:buSzPct val="90000"/>
              <a:buFont typeface="Wingdings" panose="05000000000000000000" pitchFamily="2" charset="2"/>
              <a:buChar char="§"/>
            </a:pPr>
            <a:r>
              <a:rPr lang="en-CA" sz="1600" dirty="0"/>
              <a:t>Use discovery protocols to map a network topology.</a:t>
            </a:r>
          </a:p>
          <a:p>
            <a:r>
              <a:rPr lang="en-CA" sz="1600" dirty="0"/>
              <a:t>Configure NTP and Syslog in a small to medium-sized business network.</a:t>
            </a:r>
          </a:p>
          <a:p>
            <a:r>
              <a:rPr lang="en-US" sz="1600" dirty="0"/>
              <a:t>Maintain router and switch configuration and IOS files.</a:t>
            </a:r>
          </a:p>
        </p:txBody>
      </p:sp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1400" dirty="0" smtClean="0">
                <a:latin typeface="Arial" charset="0"/>
              </a:rPr>
              <a:t>Conclusion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Chapter 10: Device Discovery, Management, and Maintenance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6299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nb-NO" sz="1400" dirty="0" smtClean="0">
                <a:latin typeface="Arial" charset="0"/>
              </a:rPr>
              <a:t>10.</a:t>
            </a:r>
            <a:r>
              <a:rPr lang="en-US" sz="1400" dirty="0" smtClean="0">
                <a:latin typeface="Arial" charset="0"/>
              </a:rPr>
              <a:t>1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9231"/>
              </p:ext>
            </p:extLst>
          </p:nvPr>
        </p:nvGraphicFramePr>
        <p:xfrm>
          <a:off x="258759" y="798944"/>
          <a:ext cx="7119940" cy="10556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559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559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55687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Cisco Discovery Protocol (CDP)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Link Layer Discovery Protocol (LLDP)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4453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nb-NO" sz="1400" dirty="0" smtClean="0">
                <a:latin typeface="Arial" charset="0"/>
              </a:rPr>
              <a:t>10.</a:t>
            </a:r>
            <a:r>
              <a:rPr lang="en-US" sz="1400" dirty="0" smtClean="0">
                <a:latin typeface="Arial" charset="0"/>
              </a:rPr>
              <a:t>2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7815071"/>
              </p:ext>
            </p:extLst>
          </p:nvPr>
        </p:nvGraphicFramePr>
        <p:xfrm>
          <a:off x="144459" y="798513"/>
          <a:ext cx="7881940" cy="16256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0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940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Syslog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Network Time Protocol (NTP)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NTP client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NTP server </a:t>
                      </a:r>
                    </a:p>
                    <a:p>
                      <a:pPr marL="173038" marR="0" indent="-173038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software clock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stratum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authoritative time source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severity level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facility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 smtClean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2238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400" dirty="0">
                <a:latin typeface="Arial" charset="0"/>
              </a:rPr>
              <a:t>Section </a:t>
            </a:r>
            <a:r>
              <a:rPr lang="nb-NO" sz="1400" dirty="0" smtClean="0">
                <a:latin typeface="Arial" charset="0"/>
              </a:rPr>
              <a:t>10.</a:t>
            </a:r>
            <a:r>
              <a:rPr lang="en-US" sz="1400" dirty="0">
                <a:latin typeface="Arial" charset="0"/>
              </a:rPr>
              <a:t>3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>
                <a:latin typeface="Arial" charset="0"/>
              </a:rPr>
              <a:t>New Terms and Commands</a:t>
            </a: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557395"/>
              </p:ext>
            </p:extLst>
          </p:nvPr>
        </p:nvGraphicFramePr>
        <p:xfrm>
          <a:off x="144459" y="798513"/>
          <a:ext cx="7881940" cy="1889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940970">
                  <a:extLst>
                    <a:ext uri="{9D8B030D-6E8A-4147-A177-3AD203B41FA5}">
                      <a16:colId xmlns:a16="http://schemas.microsoft.com/office/drawing/2014/main" xmlns="" val="2731093094"/>
                    </a:ext>
                  </a:extLst>
                </a:gridCol>
                <a:gridCol w="39409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ROMMON mode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configuration register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Services on Demand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Product Activation Key (PAK)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Cisco IOS Software Activation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technology package licenses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permanent licenses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evaluation license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End User License Agreement (EULA)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Cisco License Manager (CLM)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Cisco License Registration Portal 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Unique Device Identifier (UDI) 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b="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Evaluation Right-To-Use licenses (RTU)</a:t>
                      </a:r>
                    </a:p>
                    <a:p>
                      <a:pPr marL="173038" indent="-173038" algn="l" defTabSz="685777" rtl="0" eaLnBrk="1" latinLnBrk="0" hangingPunct="1"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Arial" panose="020B0604020202020204" pitchFamily="34" charset="0"/>
                        <a:buChar char="•"/>
                      </a:pPr>
                      <a:endParaRPr lang="en-US" sz="1400" b="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0795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837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Device Discovery with CDP</a:t>
            </a:r>
            <a:br>
              <a:rPr lang="en-US" sz="1600" dirty="0" smtClean="0">
                <a:latin typeface="Arial" charset="0"/>
              </a:rPr>
            </a:br>
            <a:r>
              <a:rPr lang="en-US" altLang="en-US" dirty="0" smtClean="0"/>
              <a:t>Discover Devices Using CDP</a:t>
            </a:r>
            <a:endParaRPr lang="en-CA" alt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842" y="1545459"/>
            <a:ext cx="4508624" cy="1073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r="2651"/>
          <a:stretch/>
        </p:blipFill>
        <p:spPr>
          <a:xfrm>
            <a:off x="4832853" y="416707"/>
            <a:ext cx="4196848" cy="1705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2901"/>
          <a:stretch/>
        </p:blipFill>
        <p:spPr>
          <a:xfrm>
            <a:off x="4832852" y="2122509"/>
            <a:ext cx="4196848" cy="12539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3927" y="993757"/>
            <a:ext cx="2294273" cy="5517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842" y="2635121"/>
            <a:ext cx="450862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show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cdp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neighbors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discovers: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S1 (Device ID)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Gig 0/1 (local port identifier)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Fas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0/5 (remote port identified)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 for switch (R for router)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WS-C2960 (hardware platform)</a:t>
            </a:r>
          </a:p>
          <a:p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832852" y="3467100"/>
            <a:ext cx="3993648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show </a:t>
            </a:r>
            <a:r>
              <a:rPr lang="en-US" sz="1400" b="1" dirty="0" err="1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cdp</a:t>
            </a:r>
            <a:r>
              <a:rPr lang="en-US" sz="1400" b="1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 neighbors detail </a:t>
            </a: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command provides additional information: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IPv4 address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IOS </a:t>
            </a:r>
            <a:r>
              <a:rPr lang="en-US" sz="14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version</a:t>
            </a:r>
            <a:endParaRPr lang="en-US" sz="14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4008374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>
                <a:latin typeface="Arial" charset="0"/>
              </a:rPr>
              <a:t>Device Discovery with CDP</a:t>
            </a:r>
            <a:br>
              <a:rPr lang="en-US" sz="1600" dirty="0" smtClean="0">
                <a:latin typeface="Arial" charset="0"/>
              </a:rPr>
            </a:br>
            <a:r>
              <a:rPr lang="en-US" altLang="en-US" dirty="0" smtClean="0"/>
              <a:t>Discover Devices Using CDP (Cont.)</a:t>
            </a:r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351" y="971550"/>
            <a:ext cx="1800809" cy="882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1" y="1929220"/>
            <a:ext cx="4127499" cy="10159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9701" y="3086101"/>
            <a:ext cx="41274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Other devices connected to S1 can be determined</a:t>
            </a:r>
          </a:p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S2 is revealed in the output!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775" y="996372"/>
            <a:ext cx="1752897" cy="9028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1" y="1963575"/>
            <a:ext cx="4486084" cy="98154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505473" y="3101952"/>
            <a:ext cx="41274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 defTabSz="684213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rPr>
              <a:t>No more devices to discover!</a:t>
            </a:r>
            <a:endParaRPr lang="en-US" sz="1600" dirty="0">
              <a:solidFill>
                <a:srgbClr val="000000"/>
              </a:solidFill>
              <a:latin typeface="+mn-lt"/>
              <a:ea typeface="ＭＳ Ｐゴシック" charset="0"/>
              <a:cs typeface="CiscoSans"/>
            </a:endParaRPr>
          </a:p>
        </p:txBody>
      </p:sp>
    </p:spTree>
    <p:extLst>
      <p:ext uri="{BB962C8B-B14F-4D97-AF65-F5344CB8AC3E}">
        <p14:creationId xmlns:p14="http://schemas.microsoft.com/office/powerpoint/2010/main" val="1521336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1600" dirty="0" smtClean="0"/>
              <a:t>Device Discovery with LLDP</a:t>
            </a:r>
            <a:br>
              <a:rPr lang="en-US" altLang="en-US" sz="1600" dirty="0" smtClean="0"/>
            </a:br>
            <a:r>
              <a:rPr lang="en-CA" altLang="en-US" dirty="0" smtClean="0"/>
              <a:t>LLDP Overview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144065" y="1054101"/>
            <a:ext cx="8853286" cy="1409700"/>
          </a:xfrm>
        </p:spPr>
        <p:txBody>
          <a:bodyPr/>
          <a:lstStyle/>
          <a:p>
            <a:r>
              <a:rPr lang="en-US" altLang="en-US" dirty="0" smtClean="0"/>
              <a:t>Link Layer Discovery Protocol</a:t>
            </a:r>
          </a:p>
          <a:p>
            <a:pPr lvl="1"/>
            <a:r>
              <a:rPr lang="en-US" altLang="en-US" dirty="0" smtClean="0"/>
              <a:t>Vendor-neutral neighbor discovery similar to CDP</a:t>
            </a:r>
          </a:p>
          <a:p>
            <a:pPr lvl="1"/>
            <a:r>
              <a:rPr lang="en-US" altLang="en-US" dirty="0" smtClean="0"/>
              <a:t>Works with routers, switches, and wireless LAN access points</a:t>
            </a:r>
          </a:p>
          <a:p>
            <a:pPr lvl="1"/>
            <a:r>
              <a:rPr lang="en-US" altLang="en-US" dirty="0" smtClean="0"/>
              <a:t>Advertises its identity and capabilities to other devices and information from a connected Layer 2 device</a:t>
            </a:r>
            <a:r>
              <a:rPr lang="en-CA" altLang="en-US" dirty="0" smtClean="0"/>
              <a:t>		</a:t>
            </a:r>
          </a:p>
          <a:p>
            <a:endParaRPr lang="en-CA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718958"/>
            <a:ext cx="5435600" cy="124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18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Default Theme" id="{A3178FD6-045E-43BB-9FF9-79BDC55288A1}" vid="{B3635A64-254C-4D4D-B1C2-6197525273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16660</TotalTime>
  <Words>3902</Words>
  <Application>Microsoft Office PowerPoint</Application>
  <PresentationFormat>On-screen Show (16:9)</PresentationFormat>
  <Paragraphs>548</Paragraphs>
  <Slides>64</Slides>
  <Notes>63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Default Theme</vt:lpstr>
      <vt:lpstr>Chapter 10: Device Discovery, Management, and Maintenance</vt:lpstr>
      <vt:lpstr>Chapter 10 - Sections &amp; Objectives</vt:lpstr>
      <vt:lpstr>Chapter 10 - Sections &amp; Objectives (Cont.)</vt:lpstr>
      <vt:lpstr>10.1 Device Discovery</vt:lpstr>
      <vt:lpstr>Device Discovery with CDP CDP Overview</vt:lpstr>
      <vt:lpstr>Device Discovery with CDP Configure and Verify CDP</vt:lpstr>
      <vt:lpstr>Device Discovery with CDP Discover Devices Using CDP</vt:lpstr>
      <vt:lpstr>Device Discovery with CDP Discover Devices Using CDP (Cont.)</vt:lpstr>
      <vt:lpstr>Device Discovery with LLDP LLDP Overview</vt:lpstr>
      <vt:lpstr>Device Discovery with LLDP Configure and Verify LLDP</vt:lpstr>
      <vt:lpstr>Device Discovery with LLDP Discover Devices Using LLDP</vt:lpstr>
      <vt:lpstr>10.2 Device Management</vt:lpstr>
      <vt:lpstr>NTP Setting the System Clock</vt:lpstr>
      <vt:lpstr>NTP NTP Operation</vt:lpstr>
      <vt:lpstr>NTP  Configure and Verify NTP</vt:lpstr>
      <vt:lpstr>NTP  Configure and Verify NTP (Cont.)</vt:lpstr>
      <vt:lpstr>Syslog Operation Introduction to Syslog</vt:lpstr>
      <vt:lpstr>Syslog Operation Syslog Operation</vt:lpstr>
      <vt:lpstr>Syslog Operation Syslog Message Format</vt:lpstr>
      <vt:lpstr>Syslog Operation Syslog Message Format (Cont.)</vt:lpstr>
      <vt:lpstr>Syslog Operation Syslog Message Format (Cont.)</vt:lpstr>
      <vt:lpstr>Syslog Operation Service Timestamp</vt:lpstr>
      <vt:lpstr>Syslog Configuration Syslog Server</vt:lpstr>
      <vt:lpstr>Syslog Configuration  Default Logging</vt:lpstr>
      <vt:lpstr>Syslog Configuration  Router and Switch Commands for Syslog Clients</vt:lpstr>
      <vt:lpstr>Syslog Configuration  Verifying Syslog</vt:lpstr>
      <vt:lpstr>10.3 Device Maintenance</vt:lpstr>
      <vt:lpstr>Router and Switch File Maintenance Router File Systems</vt:lpstr>
      <vt:lpstr>Router and Switch File Maintenance Router File Systems (Cont.)</vt:lpstr>
      <vt:lpstr>Router and Switch File Maintenance  Switch File Systems</vt:lpstr>
      <vt:lpstr>Router and Switch File Maintenance Backing up and Restoring using Text Files</vt:lpstr>
      <vt:lpstr>Router and Switch File Maintenance Backing up and Restoring using Text Files (Cont.)</vt:lpstr>
      <vt:lpstr>Router and Switch File Maintenance  Backing up and Restoring using TFTP</vt:lpstr>
      <vt:lpstr>Router and Switch File Maintenance  Using USB Ports on a Cisco Router</vt:lpstr>
      <vt:lpstr>Router and Switch File Maintenance  Backing up and Restoring Using USB</vt:lpstr>
      <vt:lpstr>Router and Switch File Maintenance  Backing up and Restoring Using USB (Cont.)</vt:lpstr>
      <vt:lpstr>Router and Switch File Maintenance  Backing up and Restoring Using USB (Cont.)</vt:lpstr>
      <vt:lpstr>Router and Switch File Maintenance  Password Recovery</vt:lpstr>
      <vt:lpstr>IOS System Files IOS 15 System Image Packaging</vt:lpstr>
      <vt:lpstr>IOS System Files  IOS Image Filenames</vt:lpstr>
      <vt:lpstr>IOS Image Management TFTP Servers as a Backup Location</vt:lpstr>
      <vt:lpstr>IOS Image Management  Steps to Backup IOS Image to TFTP Server</vt:lpstr>
      <vt:lpstr>IOS Image Management  Steps to Backup IOS Image to TFTP Server (Cont.)</vt:lpstr>
      <vt:lpstr>IOS Image Management  Steps to Copy an IOS Image to a Device</vt:lpstr>
      <vt:lpstr>IOS Image Management  Steps to Copy an IOS Image to a Device (Cont.)</vt:lpstr>
      <vt:lpstr>IOS Image Management  The boot system Command</vt:lpstr>
      <vt:lpstr>IOS Image Management  Managing Cisco IOS Images</vt:lpstr>
      <vt:lpstr>Software Licensing Licensing Overview</vt:lpstr>
      <vt:lpstr>Software Licensing  Licensing Process</vt:lpstr>
      <vt:lpstr>Software Licensing  Step 1. Purchase the Software Package or Feature to Install</vt:lpstr>
      <vt:lpstr>Software Licensing  Step 2. Obtain a License</vt:lpstr>
      <vt:lpstr>Software Licensing  Step 3. Install the License</vt:lpstr>
      <vt:lpstr>License Verification and Management License Verification</vt:lpstr>
      <vt:lpstr>License Verification and Management  Activate an Evaluation Right-To-Use License</vt:lpstr>
      <vt:lpstr>License Verification and Management  Back up the License</vt:lpstr>
      <vt:lpstr>License Verification and Management  Uninstall the License</vt:lpstr>
      <vt:lpstr>License Verification and Management  Demonstration - Working with IOS 15 Image Licenses</vt:lpstr>
      <vt:lpstr>10.4 Chapter Summary</vt:lpstr>
      <vt:lpstr>Conclusion Packet Tracer – Skills Integration Challenge</vt:lpstr>
      <vt:lpstr>Conclusion Chapter 10: Device Discovery, Management, and Maintenance</vt:lpstr>
      <vt:lpstr>Section 10.1 New Terms and Commands</vt:lpstr>
      <vt:lpstr>Section 10.2 New Terms and Commands</vt:lpstr>
      <vt:lpstr>Section 10.3 New Terms and Commands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bvachon@cisco.com</dc:creator>
  <cp:lastModifiedBy>Tanka</cp:lastModifiedBy>
  <cp:revision>424</cp:revision>
  <dcterms:created xsi:type="dcterms:W3CDTF">2016-08-22T22:27:36Z</dcterms:created>
  <dcterms:modified xsi:type="dcterms:W3CDTF">2018-07-05T16:57:23Z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</Properties>
</file>