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6"/>
  </p:notesMasterIdLst>
  <p:sldIdLst>
    <p:sldId id="758" r:id="rId2"/>
    <p:sldId id="760" r:id="rId3"/>
    <p:sldId id="759" r:id="rId4"/>
    <p:sldId id="835" r:id="rId5"/>
    <p:sldId id="874" r:id="rId6"/>
    <p:sldId id="875" r:id="rId7"/>
    <p:sldId id="876" r:id="rId8"/>
    <p:sldId id="877" r:id="rId9"/>
    <p:sldId id="878" r:id="rId10"/>
    <p:sldId id="879" r:id="rId11"/>
    <p:sldId id="880" r:id="rId12"/>
    <p:sldId id="881" r:id="rId13"/>
    <p:sldId id="883" r:id="rId14"/>
    <p:sldId id="885" r:id="rId15"/>
    <p:sldId id="884" r:id="rId16"/>
    <p:sldId id="886" r:id="rId17"/>
    <p:sldId id="888" r:id="rId18"/>
    <p:sldId id="889" r:id="rId19"/>
    <p:sldId id="891" r:id="rId20"/>
    <p:sldId id="901" r:id="rId21"/>
    <p:sldId id="892" r:id="rId22"/>
    <p:sldId id="893" r:id="rId23"/>
    <p:sldId id="894" r:id="rId24"/>
    <p:sldId id="895" r:id="rId25"/>
    <p:sldId id="896" r:id="rId26"/>
    <p:sldId id="897" r:id="rId27"/>
    <p:sldId id="900" r:id="rId28"/>
    <p:sldId id="898" r:id="rId29"/>
    <p:sldId id="899" r:id="rId30"/>
    <p:sldId id="771" r:id="rId31"/>
    <p:sldId id="902" r:id="rId32"/>
    <p:sldId id="773" r:id="rId33"/>
    <p:sldId id="887" r:id="rId34"/>
    <p:sldId id="291" r:id="rId3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Milton Camille" initials=""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84" autoAdjust="0"/>
    <p:restoredTop sz="80533" autoAdjust="0"/>
  </p:normalViewPr>
  <p:slideViewPr>
    <p:cSldViewPr snapToGrid="0">
      <p:cViewPr varScale="1">
        <p:scale>
          <a:sx n="124" d="100"/>
          <a:sy n="124" d="100"/>
        </p:scale>
        <p:origin x="-1740" y="-96"/>
      </p:cViewPr>
      <p:guideLst>
        <p:guide orient="horz" pos="1620"/>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7/29/2018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smtClean="0">
                <a:latin typeface="Arial" panose="020B0604020202020204" pitchFamily="34" charset="0"/>
                <a:cs typeface="Arial" panose="020B0604020202020204" pitchFamily="34" charset="0"/>
              </a:rPr>
              <a:t>Scaling</a:t>
            </a:r>
            <a:r>
              <a:rPr lang="en-US" b="0" baseline="0" dirty="0" smtClean="0">
                <a:latin typeface="Arial" panose="020B0604020202020204" pitchFamily="34" charset="0"/>
                <a:cs typeface="Arial" panose="020B0604020202020204" pitchFamily="34" charset="0"/>
              </a:rPr>
              <a:t> Networks v6.0</a:t>
            </a:r>
            <a:endParaRPr lang="en-US" b="0" dirty="0">
              <a:latin typeface="Arial" panose="020B0604020202020204" pitchFamily="34" charset="0"/>
              <a:cs typeface="Arial" panose="020B0604020202020204" pitchFamily="34" charset="0"/>
            </a:endParaRPr>
          </a:p>
          <a:p>
            <a:pPr>
              <a:buFontTx/>
              <a:buNone/>
            </a:pPr>
            <a:r>
              <a:rPr lang="en-US" sz="1200" b="0" dirty="0">
                <a:latin typeface="Arial" panose="020B0604020202020204" pitchFamily="34" charset="0"/>
                <a:cs typeface="Arial" panose="020B0604020202020204" pitchFamily="34" charset="0"/>
              </a:rPr>
              <a:t>Chapter </a:t>
            </a:r>
            <a:r>
              <a:rPr lang="en-US" sz="1200" b="0" dirty="0" smtClean="0">
                <a:latin typeface="Arial" panose="020B0604020202020204" pitchFamily="34" charset="0"/>
                <a:cs typeface="Arial" panose="020B0604020202020204" pitchFamily="34" charset="0"/>
              </a:rPr>
              <a:t>1: LAN Design</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1.1.2 </a:t>
            </a:r>
            <a:r>
              <a:rPr lang="en-US" dirty="0">
                <a:latin typeface="Arial" charset="0"/>
              </a:rPr>
              <a:t>– </a:t>
            </a:r>
            <a:r>
              <a:rPr lang="en-US" dirty="0" smtClean="0">
                <a:latin typeface="Arial" charset="0"/>
                <a:cs typeface="Arial"/>
              </a:rPr>
              <a:t>Expanding the Network</a:t>
            </a:r>
            <a:endParaRPr lang="en-US" dirty="0">
              <a:latin typeface="Arial" charset="0"/>
              <a:cs typeface="Arial"/>
            </a:endParaRPr>
          </a:p>
          <a:p>
            <a:pPr>
              <a:lnSpc>
                <a:spcPct val="80000"/>
              </a:lnSpc>
            </a:pPr>
            <a:r>
              <a:rPr lang="en-US" dirty="0" smtClean="0">
                <a:latin typeface="Arial" charset="0"/>
              </a:rPr>
              <a:t>1.1.2.4 </a:t>
            </a:r>
            <a:r>
              <a:rPr lang="en-US" dirty="0">
                <a:latin typeface="Arial" charset="0"/>
              </a:rPr>
              <a:t>– </a:t>
            </a:r>
            <a:r>
              <a:rPr lang="en-US" dirty="0" smtClean="0">
                <a:latin typeface="Arial"/>
                <a:cs typeface="Arial"/>
              </a:rPr>
              <a:t>Increasing Bandwidth</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8692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1.1.2 </a:t>
            </a:r>
            <a:r>
              <a:rPr lang="en-US" dirty="0">
                <a:latin typeface="Arial" charset="0"/>
              </a:rPr>
              <a:t>– </a:t>
            </a:r>
            <a:r>
              <a:rPr lang="en-US" dirty="0" smtClean="0">
                <a:latin typeface="Arial" charset="0"/>
                <a:cs typeface="Arial"/>
              </a:rPr>
              <a:t>Expanding the Network</a:t>
            </a:r>
            <a:endParaRPr lang="en-US" dirty="0">
              <a:latin typeface="Arial" charset="0"/>
              <a:cs typeface="Arial"/>
            </a:endParaRPr>
          </a:p>
          <a:p>
            <a:pPr>
              <a:lnSpc>
                <a:spcPct val="80000"/>
              </a:lnSpc>
            </a:pPr>
            <a:r>
              <a:rPr lang="en-US" dirty="0" smtClean="0">
                <a:latin typeface="Arial" charset="0"/>
              </a:rPr>
              <a:t>1.1.2.5 </a:t>
            </a:r>
            <a:r>
              <a:rPr lang="en-US" dirty="0">
                <a:latin typeface="Arial" charset="0"/>
              </a:rPr>
              <a:t>– </a:t>
            </a:r>
            <a:r>
              <a:rPr lang="en-US" dirty="0" smtClean="0">
                <a:latin typeface="Arial" charset="0"/>
              </a:rPr>
              <a:t>Expanding the Access Layer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95030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1.1.2 </a:t>
            </a:r>
            <a:r>
              <a:rPr lang="en-US" dirty="0">
                <a:latin typeface="Arial" charset="0"/>
              </a:rPr>
              <a:t>– </a:t>
            </a:r>
            <a:r>
              <a:rPr lang="en-US" dirty="0" smtClean="0">
                <a:latin typeface="Arial" charset="0"/>
                <a:cs typeface="Arial"/>
              </a:rPr>
              <a:t>Expanding the Network</a:t>
            </a:r>
            <a:endParaRPr lang="en-US" dirty="0">
              <a:latin typeface="Arial" charset="0"/>
              <a:cs typeface="Arial"/>
            </a:endParaRPr>
          </a:p>
          <a:p>
            <a:pPr>
              <a:lnSpc>
                <a:spcPct val="80000"/>
              </a:lnSpc>
            </a:pPr>
            <a:r>
              <a:rPr lang="en-US" dirty="0" smtClean="0">
                <a:latin typeface="Arial" charset="0"/>
              </a:rPr>
              <a:t>1.1.2.6 </a:t>
            </a:r>
            <a:r>
              <a:rPr lang="en-US" dirty="0">
                <a:latin typeface="Arial" charset="0"/>
              </a:rPr>
              <a:t>– </a:t>
            </a:r>
            <a:r>
              <a:rPr lang="en-US" dirty="0" smtClean="0">
                <a:latin typeface="Arial" charset="0"/>
              </a:rPr>
              <a:t>Fine-tuning</a:t>
            </a:r>
            <a:r>
              <a:rPr lang="en-US" baseline="0" dirty="0" smtClean="0">
                <a:latin typeface="Arial" charset="0"/>
              </a:rPr>
              <a:t> Routing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13228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1</a:t>
            </a:r>
            <a:r>
              <a:rPr lang="en-US" dirty="0" smtClean="0"/>
              <a:t>-</a:t>
            </a:r>
            <a:r>
              <a:rPr lang="en-US" b="0" dirty="0" smtClean="0"/>
              <a:t> LAN</a:t>
            </a:r>
            <a:r>
              <a:rPr lang="en-US" b="0" baseline="0" dirty="0" smtClean="0"/>
              <a:t> Design</a:t>
            </a:r>
            <a:endParaRPr lang="en-US" b="0" dirty="0"/>
          </a:p>
          <a:p>
            <a:pPr>
              <a:buFontTx/>
              <a:buNone/>
            </a:pPr>
            <a:r>
              <a:rPr lang="en-US" dirty="0" smtClean="0"/>
              <a:t>1.2</a:t>
            </a:r>
            <a:r>
              <a:rPr lang="en-US" b="0" dirty="0" smtClean="0"/>
              <a:t> – Selecting Network Devices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179719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1.2.1</a:t>
            </a:r>
            <a:r>
              <a:rPr lang="en-US" baseline="0" dirty="0" smtClean="0">
                <a:latin typeface="Arial" charset="0"/>
              </a:rPr>
              <a:t> – Switch Hardware</a:t>
            </a:r>
            <a:endParaRPr lang="en-US" dirty="0">
              <a:latin typeface="Arial" charset="0"/>
              <a:cs typeface="Arial"/>
            </a:endParaRPr>
          </a:p>
          <a:p>
            <a:pPr>
              <a:lnSpc>
                <a:spcPct val="80000"/>
              </a:lnSpc>
            </a:pPr>
            <a:r>
              <a:rPr lang="en-US" dirty="0" smtClean="0">
                <a:latin typeface="Arial" charset="0"/>
              </a:rPr>
              <a:t>1.2.1.1</a:t>
            </a:r>
            <a:r>
              <a:rPr lang="en-US" baseline="0" dirty="0" smtClean="0">
                <a:latin typeface="Arial" charset="0"/>
              </a:rPr>
              <a:t> – Switch Platforms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39710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1.2.1</a:t>
            </a:r>
            <a:r>
              <a:rPr lang="en-US" baseline="0" dirty="0" smtClean="0">
                <a:latin typeface="Arial" charset="0"/>
              </a:rPr>
              <a:t> – Switch Hardware</a:t>
            </a:r>
            <a:endParaRPr lang="en-US" dirty="0">
              <a:latin typeface="Arial" charset="0"/>
              <a:cs typeface="Arial"/>
            </a:endParaRPr>
          </a:p>
          <a:p>
            <a:pPr>
              <a:lnSpc>
                <a:spcPct val="80000"/>
              </a:lnSpc>
            </a:pPr>
            <a:r>
              <a:rPr lang="en-US" dirty="0" smtClean="0">
                <a:latin typeface="Arial" charset="0"/>
              </a:rPr>
              <a:t>1.2.1.2</a:t>
            </a:r>
            <a:r>
              <a:rPr lang="en-US" baseline="0" dirty="0" smtClean="0">
                <a:latin typeface="Arial" charset="0"/>
              </a:rPr>
              <a:t> – Port Density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3187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1.2.1</a:t>
            </a:r>
            <a:r>
              <a:rPr lang="en-US" baseline="0" dirty="0" smtClean="0">
                <a:latin typeface="Arial" charset="0"/>
              </a:rPr>
              <a:t> – Switch Hardware</a:t>
            </a:r>
            <a:endParaRPr lang="en-US" dirty="0">
              <a:latin typeface="Arial" charset="0"/>
              <a:cs typeface="Arial"/>
            </a:endParaRPr>
          </a:p>
          <a:p>
            <a:pPr>
              <a:lnSpc>
                <a:spcPct val="80000"/>
              </a:lnSpc>
            </a:pPr>
            <a:r>
              <a:rPr lang="en-US" dirty="0" smtClean="0">
                <a:latin typeface="Arial" charset="0"/>
              </a:rPr>
              <a:t>1.2.1.3</a:t>
            </a:r>
            <a:r>
              <a:rPr lang="en-US" baseline="0" dirty="0" smtClean="0">
                <a:latin typeface="Arial" charset="0"/>
              </a:rPr>
              <a:t> – Forwarding Rates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640870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1.2.1</a:t>
            </a:r>
            <a:r>
              <a:rPr lang="en-US" baseline="0" dirty="0" smtClean="0">
                <a:latin typeface="Arial" charset="0"/>
              </a:rPr>
              <a:t> – Switch Hardware</a:t>
            </a:r>
            <a:endParaRPr lang="en-US" dirty="0">
              <a:latin typeface="Arial" charset="0"/>
              <a:cs typeface="Arial"/>
            </a:endParaRPr>
          </a:p>
          <a:p>
            <a:pPr>
              <a:lnSpc>
                <a:spcPct val="80000"/>
              </a:lnSpc>
            </a:pPr>
            <a:r>
              <a:rPr lang="en-US" dirty="0" smtClean="0">
                <a:latin typeface="Arial" charset="0"/>
              </a:rPr>
              <a:t>1.2.1.4</a:t>
            </a:r>
            <a:r>
              <a:rPr lang="en-US" baseline="0" dirty="0" smtClean="0">
                <a:latin typeface="Arial" charset="0"/>
              </a:rPr>
              <a:t> – Power over Ethernet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7447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1.2.1</a:t>
            </a:r>
            <a:r>
              <a:rPr lang="en-US" baseline="0" dirty="0" smtClean="0">
                <a:latin typeface="Arial" charset="0"/>
              </a:rPr>
              <a:t> – Switch Hardware</a:t>
            </a:r>
            <a:endParaRPr lang="en-US" dirty="0">
              <a:latin typeface="Arial" charset="0"/>
              <a:cs typeface="Arial"/>
            </a:endParaRPr>
          </a:p>
          <a:p>
            <a:pPr>
              <a:lnSpc>
                <a:spcPct val="80000"/>
              </a:lnSpc>
            </a:pPr>
            <a:r>
              <a:rPr lang="en-US" dirty="0" smtClean="0">
                <a:latin typeface="Arial" charset="0"/>
              </a:rPr>
              <a:t>1.2.1.5</a:t>
            </a:r>
            <a:r>
              <a:rPr lang="en-US" baseline="0" dirty="0" smtClean="0">
                <a:latin typeface="Arial" charset="0"/>
              </a:rPr>
              <a:t> – Multilayer Switching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24331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1.2.2</a:t>
            </a:r>
            <a:r>
              <a:rPr lang="en-US" baseline="0" dirty="0" smtClean="0">
                <a:latin typeface="Arial" charset="0"/>
              </a:rPr>
              <a:t> – Router Hardware</a:t>
            </a:r>
            <a:endParaRPr lang="en-US" dirty="0">
              <a:latin typeface="Arial" charset="0"/>
              <a:cs typeface="Arial"/>
            </a:endParaRPr>
          </a:p>
          <a:p>
            <a:pPr>
              <a:lnSpc>
                <a:spcPct val="80000"/>
              </a:lnSpc>
            </a:pPr>
            <a:r>
              <a:rPr lang="en-US" dirty="0" smtClean="0">
                <a:latin typeface="Arial" charset="0"/>
              </a:rPr>
              <a:t>1.2.2.1</a:t>
            </a:r>
            <a:r>
              <a:rPr lang="en-US" baseline="0" dirty="0" smtClean="0">
                <a:latin typeface="Arial" charset="0"/>
              </a:rPr>
              <a:t> – Router Requirements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57100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r>
              <a:rPr lang="en-US" dirty="0" smtClean="0"/>
              <a:t>Scaling Networks v6.0</a:t>
            </a:r>
            <a:endParaRPr lang="en-US" b="0" dirty="0"/>
          </a:p>
          <a:p>
            <a:r>
              <a:rPr lang="en-US" b="0" dirty="0"/>
              <a:t>Chapter 1</a:t>
            </a:r>
            <a:r>
              <a:rPr lang="en-US" b="0" dirty="0" smtClean="0"/>
              <a:t>: </a:t>
            </a:r>
            <a:r>
              <a:rPr lang="en-US" dirty="0" smtClean="0"/>
              <a:t>LAN Design</a:t>
            </a:r>
            <a:endParaRPr lang="en-GB" b="0" dirty="0"/>
          </a:p>
          <a:p>
            <a:endParaRPr lang="en-GB" dirty="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1.2.2</a:t>
            </a:r>
            <a:r>
              <a:rPr lang="en-US" baseline="0" dirty="0" smtClean="0">
                <a:latin typeface="Arial" charset="0"/>
              </a:rPr>
              <a:t> – Router Hardware</a:t>
            </a:r>
            <a:endParaRPr lang="en-US" dirty="0">
              <a:latin typeface="Arial" charset="0"/>
              <a:cs typeface="Arial"/>
            </a:endParaRPr>
          </a:p>
          <a:p>
            <a:pPr>
              <a:lnSpc>
                <a:spcPct val="80000"/>
              </a:lnSpc>
            </a:pPr>
            <a:r>
              <a:rPr lang="en-US" dirty="0" smtClean="0">
                <a:latin typeface="Arial" charset="0"/>
              </a:rPr>
              <a:t>1.2.2.1</a:t>
            </a:r>
            <a:r>
              <a:rPr lang="en-US" baseline="0" dirty="0" smtClean="0">
                <a:latin typeface="Arial" charset="0"/>
              </a:rPr>
              <a:t> – Router Requirements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43360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1.2.2</a:t>
            </a:r>
            <a:r>
              <a:rPr lang="en-US" baseline="0" dirty="0" smtClean="0">
                <a:latin typeface="Arial" charset="0"/>
              </a:rPr>
              <a:t> – Router Hardware</a:t>
            </a:r>
            <a:endParaRPr lang="en-US" dirty="0">
              <a:latin typeface="Arial" charset="0"/>
              <a:cs typeface="Arial"/>
            </a:endParaRPr>
          </a:p>
          <a:p>
            <a:pPr>
              <a:lnSpc>
                <a:spcPct val="80000"/>
              </a:lnSpc>
            </a:pPr>
            <a:r>
              <a:rPr lang="en-US" dirty="0" smtClean="0">
                <a:latin typeface="Arial" charset="0"/>
              </a:rPr>
              <a:t>1.2.2.2</a:t>
            </a:r>
            <a:r>
              <a:rPr lang="en-US" baseline="0" dirty="0" smtClean="0">
                <a:latin typeface="Arial" charset="0"/>
              </a:rPr>
              <a:t> – Cisco Routers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33319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1.2.2</a:t>
            </a:r>
            <a:r>
              <a:rPr lang="en-US" baseline="0" dirty="0" smtClean="0">
                <a:latin typeface="Arial" charset="0"/>
              </a:rPr>
              <a:t> – Router Hardware</a:t>
            </a:r>
            <a:endParaRPr lang="en-US" dirty="0">
              <a:latin typeface="Arial" charset="0"/>
              <a:cs typeface="Arial"/>
            </a:endParaRPr>
          </a:p>
          <a:p>
            <a:pPr>
              <a:lnSpc>
                <a:spcPct val="80000"/>
              </a:lnSpc>
            </a:pPr>
            <a:r>
              <a:rPr lang="en-US" dirty="0" smtClean="0">
                <a:latin typeface="Arial" charset="0"/>
              </a:rPr>
              <a:t>1.2.2.3</a:t>
            </a:r>
            <a:r>
              <a:rPr lang="en-US" baseline="0" dirty="0" smtClean="0">
                <a:latin typeface="Arial" charset="0"/>
              </a:rPr>
              <a:t> – Router Hardware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58546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1.2.3</a:t>
            </a:r>
            <a:r>
              <a:rPr lang="en-US" baseline="0" dirty="0" smtClean="0">
                <a:latin typeface="Arial" charset="0"/>
              </a:rPr>
              <a:t> – Managing Devices</a:t>
            </a:r>
            <a:endParaRPr lang="en-US" dirty="0">
              <a:latin typeface="Arial" charset="0"/>
              <a:cs typeface="Arial"/>
            </a:endParaRPr>
          </a:p>
          <a:p>
            <a:pPr>
              <a:lnSpc>
                <a:spcPct val="80000"/>
              </a:lnSpc>
            </a:pPr>
            <a:r>
              <a:rPr lang="en-US" dirty="0" smtClean="0">
                <a:latin typeface="Arial" charset="0"/>
              </a:rPr>
              <a:t>1.2.3.1</a:t>
            </a:r>
            <a:r>
              <a:rPr lang="en-US" baseline="0" dirty="0" smtClean="0">
                <a:latin typeface="Arial" charset="0"/>
              </a:rPr>
              <a:t> – Managing IOS Files and Licensing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186228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1.2.3</a:t>
            </a:r>
            <a:r>
              <a:rPr lang="en-US" baseline="0" dirty="0" smtClean="0">
                <a:latin typeface="Arial" charset="0"/>
              </a:rPr>
              <a:t> – Managing Devices</a:t>
            </a:r>
            <a:endParaRPr lang="en-US" dirty="0">
              <a:latin typeface="Arial" charset="0"/>
              <a:cs typeface="Arial"/>
            </a:endParaRPr>
          </a:p>
          <a:p>
            <a:pPr>
              <a:lnSpc>
                <a:spcPct val="80000"/>
              </a:lnSpc>
            </a:pPr>
            <a:r>
              <a:rPr lang="en-US" dirty="0" smtClean="0">
                <a:latin typeface="Arial" charset="0"/>
              </a:rPr>
              <a:t>1.2.3.2</a:t>
            </a:r>
            <a:r>
              <a:rPr lang="en-US" baseline="0" dirty="0" smtClean="0">
                <a:latin typeface="Arial" charset="0"/>
              </a:rPr>
              <a:t> – In-Band versus Out-of-Band Management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914962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1.2.3</a:t>
            </a:r>
            <a:r>
              <a:rPr lang="en-US" baseline="0" dirty="0" smtClean="0">
                <a:latin typeface="Arial" charset="0"/>
              </a:rPr>
              <a:t> – Managing Devices</a:t>
            </a:r>
            <a:endParaRPr lang="en-US" dirty="0">
              <a:latin typeface="Arial" charset="0"/>
              <a:cs typeface="Arial"/>
            </a:endParaRPr>
          </a:p>
          <a:p>
            <a:pPr>
              <a:lnSpc>
                <a:spcPct val="80000"/>
              </a:lnSpc>
            </a:pPr>
            <a:r>
              <a:rPr lang="en-US" dirty="0" smtClean="0">
                <a:latin typeface="Arial" charset="0"/>
              </a:rPr>
              <a:t>1.2.3.3</a:t>
            </a:r>
            <a:r>
              <a:rPr lang="en-US" baseline="0" dirty="0" smtClean="0">
                <a:latin typeface="Arial" charset="0"/>
              </a:rPr>
              <a:t> – Basic outer CLI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723134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1.2.3</a:t>
            </a:r>
            <a:r>
              <a:rPr lang="en-US" baseline="0" dirty="0" smtClean="0">
                <a:latin typeface="Arial" charset="0"/>
              </a:rPr>
              <a:t> – Managing Devices</a:t>
            </a:r>
            <a:endParaRPr lang="en-US" dirty="0">
              <a:latin typeface="Arial" charset="0"/>
              <a:cs typeface="Arial"/>
            </a:endParaRPr>
          </a:p>
          <a:p>
            <a:pPr>
              <a:lnSpc>
                <a:spcPct val="80000"/>
              </a:lnSpc>
            </a:pPr>
            <a:r>
              <a:rPr lang="en-US" dirty="0" smtClean="0">
                <a:latin typeface="Arial" charset="0"/>
              </a:rPr>
              <a:t>1.2.3.4</a:t>
            </a:r>
            <a:r>
              <a:rPr lang="en-US" baseline="0" dirty="0" smtClean="0">
                <a:latin typeface="Arial" charset="0"/>
              </a:rPr>
              <a:t> – </a:t>
            </a:r>
            <a:r>
              <a:rPr lang="en-US" baseline="0" smtClean="0">
                <a:latin typeface="Arial" charset="0"/>
              </a:rPr>
              <a:t>Basic Router </a:t>
            </a:r>
            <a:r>
              <a:rPr lang="en-US" baseline="0" dirty="0" smtClean="0">
                <a:latin typeface="Arial" charset="0"/>
              </a:rPr>
              <a:t>Show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036503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1.2.3</a:t>
            </a:r>
            <a:r>
              <a:rPr lang="en-US" baseline="0" dirty="0" smtClean="0">
                <a:latin typeface="Arial" charset="0"/>
              </a:rPr>
              <a:t> – Managing Devices</a:t>
            </a:r>
            <a:endParaRPr lang="en-US" dirty="0">
              <a:latin typeface="Arial" charset="0"/>
              <a:cs typeface="Arial"/>
            </a:endParaRPr>
          </a:p>
          <a:p>
            <a:pPr>
              <a:lnSpc>
                <a:spcPct val="80000"/>
              </a:lnSpc>
            </a:pPr>
            <a:r>
              <a:rPr lang="en-US" dirty="0" smtClean="0">
                <a:latin typeface="Arial" charset="0"/>
              </a:rPr>
              <a:t>1.2.3.4</a:t>
            </a:r>
            <a:r>
              <a:rPr lang="en-US" baseline="0" dirty="0" smtClean="0">
                <a:latin typeface="Arial" charset="0"/>
              </a:rPr>
              <a:t> – Basic Router Show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709252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1.2.3</a:t>
            </a:r>
            <a:r>
              <a:rPr lang="en-US" baseline="0" dirty="0" smtClean="0">
                <a:latin typeface="Arial" charset="0"/>
              </a:rPr>
              <a:t> – Managing Devices</a:t>
            </a:r>
            <a:endParaRPr lang="en-US" dirty="0">
              <a:latin typeface="Arial" charset="0"/>
              <a:cs typeface="Arial"/>
            </a:endParaRPr>
          </a:p>
          <a:p>
            <a:pPr>
              <a:lnSpc>
                <a:spcPct val="80000"/>
              </a:lnSpc>
            </a:pPr>
            <a:r>
              <a:rPr lang="en-US" dirty="0" smtClean="0">
                <a:latin typeface="Arial" charset="0"/>
              </a:rPr>
              <a:t>1.2.3.5</a:t>
            </a:r>
            <a:r>
              <a:rPr lang="en-US" baseline="0" dirty="0" smtClean="0">
                <a:latin typeface="Arial" charset="0"/>
              </a:rPr>
              <a:t> – Basic Switch CLI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79888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Selecting Network Devices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1.2.3</a:t>
            </a:r>
            <a:r>
              <a:rPr lang="en-US" baseline="0" dirty="0" smtClean="0">
                <a:latin typeface="Arial" charset="0"/>
              </a:rPr>
              <a:t> – Managing Devices</a:t>
            </a:r>
            <a:endParaRPr lang="en-US" dirty="0">
              <a:latin typeface="Arial" charset="0"/>
              <a:cs typeface="Arial"/>
            </a:endParaRPr>
          </a:p>
          <a:p>
            <a:pPr>
              <a:lnSpc>
                <a:spcPct val="80000"/>
              </a:lnSpc>
            </a:pPr>
            <a:r>
              <a:rPr lang="en-US" dirty="0" smtClean="0">
                <a:latin typeface="Arial" charset="0"/>
              </a:rPr>
              <a:t>1.2.3.6</a:t>
            </a:r>
            <a:r>
              <a:rPr lang="en-US" baseline="0" dirty="0" smtClean="0">
                <a:latin typeface="Arial" charset="0"/>
              </a:rPr>
              <a:t> – Basic Switch Show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15657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1</a:t>
            </a:r>
            <a:r>
              <a:rPr lang="en-US" dirty="0" smtClean="0"/>
              <a:t>-</a:t>
            </a:r>
            <a:r>
              <a:rPr lang="en-US" b="0" dirty="0" smtClean="0"/>
              <a:t> LAN</a:t>
            </a:r>
            <a:r>
              <a:rPr lang="en-US" b="0" baseline="0" dirty="0" smtClean="0"/>
              <a:t> Design</a:t>
            </a:r>
            <a:endParaRPr lang="en-US" b="0" dirty="0"/>
          </a:p>
          <a:p>
            <a:pPr>
              <a:buFontTx/>
              <a:buNone/>
            </a:pPr>
            <a:r>
              <a:rPr lang="en-US" dirty="0" smtClean="0"/>
              <a:t>1.1</a:t>
            </a:r>
            <a:r>
              <a:rPr lang="en-US" b="0" dirty="0" smtClean="0"/>
              <a:t> – Campus Wired LAN Designs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1</a:t>
            </a:r>
            <a:r>
              <a:rPr lang="en-US" sz="1200" b="0" dirty="0" smtClean="0"/>
              <a:t> – LAN</a:t>
            </a:r>
            <a:r>
              <a:rPr lang="en-US" sz="1200" b="0" baseline="0" dirty="0" smtClean="0"/>
              <a:t> Design</a:t>
            </a:r>
            <a:endParaRPr lang="en-US" sz="1200" b="0" dirty="0"/>
          </a:p>
          <a:p>
            <a:r>
              <a:rPr lang="en-US" dirty="0" smtClean="0"/>
              <a:t>1.3 </a:t>
            </a:r>
            <a:r>
              <a:rPr lang="en-US" dirty="0"/>
              <a:t>–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a:p>
        </p:txBody>
      </p:sp>
    </p:spTree>
    <p:extLst>
      <p:ext uri="{BB962C8B-B14F-4D97-AF65-F5344CB8AC3E}">
        <p14:creationId xmlns:p14="http://schemas.microsoft.com/office/powerpoint/2010/main" val="176410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1.3</a:t>
            </a:r>
            <a:r>
              <a:rPr lang="en-US" kern="1200" dirty="0" smtClean="0">
                <a:latin typeface="Arial" charset="0"/>
                <a:ea typeface="ＭＳ Ｐゴシック" charset="0"/>
                <a:cs typeface="ＭＳ Ｐゴシック" charset="0"/>
              </a:rPr>
              <a:t> – </a:t>
            </a:r>
            <a:r>
              <a:rPr lang="en-US" dirty="0" smtClean="0">
                <a:latin typeface="Arial" charset="0"/>
                <a:ea typeface="ＭＳ Ｐゴシック" charset="0"/>
                <a:cs typeface="ＭＳ Ｐゴシック" charset="0"/>
              </a:rPr>
              <a:t>Summary</a:t>
            </a:r>
            <a:endParaRPr lang="en-US" kern="1200" dirty="0" smtClean="0">
              <a:latin typeface="Arial" charset="0"/>
              <a:ea typeface="ＭＳ Ｐゴシック" charset="0"/>
              <a:cs typeface="ＭＳ Ｐゴシック" charset="0"/>
            </a:endParaRPr>
          </a:p>
          <a:p>
            <a:pPr>
              <a:lnSpc>
                <a:spcPct val="80000"/>
              </a:lnSpc>
            </a:pPr>
            <a:r>
              <a:rPr lang="en-US" dirty="0" smtClean="0">
                <a:latin typeface="Arial" charset="0"/>
              </a:rPr>
              <a:t>1.3.1</a:t>
            </a:r>
            <a:r>
              <a:rPr lang="en-US" baseline="0" dirty="0" smtClean="0">
                <a:latin typeface="Arial" charset="0"/>
              </a:rPr>
              <a:t> – Summary</a:t>
            </a:r>
            <a:endParaRPr lang="en-US" dirty="0" smtClean="0">
              <a:latin typeface="Arial" charset="0"/>
              <a:cs typeface="Arial"/>
            </a:endParaRPr>
          </a:p>
          <a:p>
            <a:pPr>
              <a:lnSpc>
                <a:spcPct val="80000"/>
              </a:lnSpc>
            </a:pPr>
            <a:r>
              <a:rPr lang="en-US" dirty="0" smtClean="0">
                <a:latin typeface="Arial" charset="0"/>
              </a:rPr>
              <a:t>1.3.1.4</a:t>
            </a:r>
            <a:r>
              <a:rPr lang="en-US" baseline="0" dirty="0" smtClean="0">
                <a:latin typeface="Arial" charset="0"/>
              </a:rPr>
              <a:t> – Chapter 1: LAN Design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732396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32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33</a:t>
            </a:fld>
            <a:endParaRPr lang="en-US"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165130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a:t>
            </a:r>
            <a:r>
              <a:rPr lang="en-US" dirty="0" smtClean="0">
                <a:latin typeface="Arial" charset="0"/>
              </a:rPr>
              <a:t>.1.1 </a:t>
            </a:r>
            <a:r>
              <a:rPr lang="en-US" dirty="0">
                <a:latin typeface="Arial" charset="0"/>
              </a:rPr>
              <a:t>– </a:t>
            </a:r>
            <a:r>
              <a:rPr lang="en-US" dirty="0" smtClean="0">
                <a:latin typeface="Arial" charset="0"/>
                <a:cs typeface="Arial"/>
              </a:rPr>
              <a:t>Cisco</a:t>
            </a:r>
            <a:r>
              <a:rPr lang="en-US" baseline="0" dirty="0" smtClean="0">
                <a:latin typeface="Arial" charset="0"/>
                <a:cs typeface="Arial"/>
              </a:rPr>
              <a:t> Validated Designs</a:t>
            </a:r>
            <a:endParaRPr lang="en-US" dirty="0">
              <a:latin typeface="Arial" charset="0"/>
              <a:cs typeface="Arial"/>
            </a:endParaRPr>
          </a:p>
          <a:p>
            <a:pPr>
              <a:lnSpc>
                <a:spcPct val="80000"/>
              </a:lnSpc>
            </a:pPr>
            <a:r>
              <a:rPr lang="en-US" dirty="0">
                <a:latin typeface="Arial" charset="0"/>
              </a:rPr>
              <a:t>1</a:t>
            </a:r>
            <a:r>
              <a:rPr lang="en-US" dirty="0" smtClean="0">
                <a:latin typeface="Arial" charset="0"/>
              </a:rPr>
              <a:t>.1.1.1 </a:t>
            </a:r>
            <a:r>
              <a:rPr lang="en-US" dirty="0">
                <a:latin typeface="Arial" charset="0"/>
              </a:rPr>
              <a:t>– </a:t>
            </a:r>
            <a:r>
              <a:rPr lang="en-US" dirty="0" smtClean="0">
                <a:latin typeface="Arial"/>
                <a:cs typeface="Arial"/>
              </a:rPr>
              <a:t>The</a:t>
            </a:r>
            <a:r>
              <a:rPr lang="en-US" baseline="0" dirty="0" smtClean="0">
                <a:latin typeface="Arial"/>
                <a:cs typeface="Arial"/>
              </a:rPr>
              <a:t> Need to Scale the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a:p>
        </p:txBody>
      </p:sp>
    </p:spTree>
    <p:extLst>
      <p:ext uri="{BB962C8B-B14F-4D97-AF65-F5344CB8AC3E}">
        <p14:creationId xmlns:p14="http://schemas.microsoft.com/office/powerpoint/2010/main" val="92117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a:t>
            </a:r>
            <a:r>
              <a:rPr lang="en-US" dirty="0" smtClean="0">
                <a:latin typeface="Arial" charset="0"/>
              </a:rPr>
              <a:t>.1.1 </a:t>
            </a:r>
            <a:r>
              <a:rPr lang="en-US" dirty="0">
                <a:latin typeface="Arial" charset="0"/>
              </a:rPr>
              <a:t>– </a:t>
            </a:r>
            <a:r>
              <a:rPr lang="en-US" dirty="0" smtClean="0">
                <a:latin typeface="Arial" charset="0"/>
                <a:cs typeface="Arial"/>
              </a:rPr>
              <a:t>Cisco</a:t>
            </a:r>
            <a:r>
              <a:rPr lang="en-US" baseline="0" dirty="0" smtClean="0">
                <a:latin typeface="Arial" charset="0"/>
                <a:cs typeface="Arial"/>
              </a:rPr>
              <a:t> Validated Designs</a:t>
            </a:r>
            <a:endParaRPr lang="en-US" dirty="0">
              <a:latin typeface="Arial" charset="0"/>
              <a:cs typeface="Arial"/>
            </a:endParaRPr>
          </a:p>
          <a:p>
            <a:pPr>
              <a:lnSpc>
                <a:spcPct val="80000"/>
              </a:lnSpc>
            </a:pPr>
            <a:r>
              <a:rPr lang="en-US" dirty="0" smtClean="0">
                <a:latin typeface="Arial" charset="0"/>
              </a:rPr>
              <a:t>1.1.1.2 </a:t>
            </a:r>
            <a:r>
              <a:rPr lang="en-US" dirty="0">
                <a:latin typeface="Arial" charset="0"/>
              </a:rPr>
              <a:t>– </a:t>
            </a:r>
            <a:r>
              <a:rPr lang="en-US" dirty="0" smtClean="0">
                <a:latin typeface="Arial"/>
                <a:cs typeface="Arial"/>
              </a:rPr>
              <a:t>Hierarchical Design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54222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1.1.2 </a:t>
            </a:r>
            <a:r>
              <a:rPr lang="en-US" dirty="0">
                <a:latin typeface="Arial" charset="0"/>
              </a:rPr>
              <a:t>– </a:t>
            </a:r>
            <a:r>
              <a:rPr lang="en-US" dirty="0" smtClean="0">
                <a:latin typeface="Arial" charset="0"/>
                <a:cs typeface="Arial"/>
              </a:rPr>
              <a:t>Expanding the Network</a:t>
            </a:r>
            <a:endParaRPr lang="en-US" dirty="0">
              <a:latin typeface="Arial" charset="0"/>
              <a:cs typeface="Arial"/>
            </a:endParaRPr>
          </a:p>
          <a:p>
            <a:pPr>
              <a:lnSpc>
                <a:spcPct val="80000"/>
              </a:lnSpc>
            </a:pPr>
            <a:r>
              <a:rPr lang="en-US" dirty="0" smtClean="0">
                <a:latin typeface="Arial" charset="0"/>
              </a:rPr>
              <a:t>1.1.2.1 </a:t>
            </a:r>
            <a:r>
              <a:rPr lang="en-US" dirty="0">
                <a:latin typeface="Arial" charset="0"/>
              </a:rPr>
              <a:t>– </a:t>
            </a:r>
            <a:r>
              <a:rPr lang="en-US" dirty="0" smtClean="0">
                <a:latin typeface="Arial"/>
                <a:cs typeface="Arial"/>
              </a:rPr>
              <a:t>Design for Scalability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3333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1.1.2 </a:t>
            </a:r>
            <a:r>
              <a:rPr lang="en-US" dirty="0">
                <a:latin typeface="Arial" charset="0"/>
              </a:rPr>
              <a:t>– </a:t>
            </a:r>
            <a:r>
              <a:rPr lang="en-US" dirty="0" smtClean="0">
                <a:latin typeface="Arial" charset="0"/>
                <a:cs typeface="Arial"/>
              </a:rPr>
              <a:t>Expanding the Network</a:t>
            </a:r>
            <a:endParaRPr lang="en-US" dirty="0">
              <a:latin typeface="Arial" charset="0"/>
              <a:cs typeface="Arial"/>
            </a:endParaRPr>
          </a:p>
          <a:p>
            <a:pPr>
              <a:lnSpc>
                <a:spcPct val="80000"/>
              </a:lnSpc>
            </a:pPr>
            <a:r>
              <a:rPr lang="en-US" dirty="0" smtClean="0">
                <a:latin typeface="Arial" charset="0"/>
              </a:rPr>
              <a:t>1.1.2.2 </a:t>
            </a:r>
            <a:r>
              <a:rPr lang="en-US" dirty="0">
                <a:latin typeface="Arial" charset="0"/>
              </a:rPr>
              <a:t>– </a:t>
            </a:r>
            <a:r>
              <a:rPr lang="en-US" dirty="0" smtClean="0">
                <a:latin typeface="Arial"/>
                <a:cs typeface="Arial"/>
              </a:rPr>
              <a:t>Planning for Redundancy</a:t>
            </a:r>
            <a:r>
              <a:rPr lang="en-US" baseline="0" dirty="0" smtClean="0">
                <a:latin typeface="Arial"/>
                <a:cs typeface="Arial"/>
              </a:rPr>
              <a:t> </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2689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1.1.2 </a:t>
            </a:r>
            <a:r>
              <a:rPr lang="en-US" dirty="0">
                <a:latin typeface="Arial" charset="0"/>
              </a:rPr>
              <a:t>– </a:t>
            </a:r>
            <a:r>
              <a:rPr lang="en-US" dirty="0" smtClean="0">
                <a:latin typeface="Arial" charset="0"/>
                <a:cs typeface="Arial"/>
              </a:rPr>
              <a:t>Expanding the Network</a:t>
            </a:r>
            <a:endParaRPr lang="en-US" dirty="0">
              <a:latin typeface="Arial" charset="0"/>
              <a:cs typeface="Arial"/>
            </a:endParaRPr>
          </a:p>
          <a:p>
            <a:pPr>
              <a:lnSpc>
                <a:spcPct val="80000"/>
              </a:lnSpc>
            </a:pPr>
            <a:r>
              <a:rPr lang="en-US" dirty="0" smtClean="0">
                <a:latin typeface="Arial" charset="0"/>
              </a:rPr>
              <a:t>1.1.2.3 </a:t>
            </a:r>
            <a:r>
              <a:rPr lang="en-US" dirty="0">
                <a:latin typeface="Arial" charset="0"/>
              </a:rPr>
              <a:t>– </a:t>
            </a:r>
            <a:r>
              <a:rPr lang="en-US" dirty="0" smtClean="0">
                <a:latin typeface="Arial"/>
                <a:cs typeface="Arial"/>
              </a:rPr>
              <a:t>Failure Domains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0108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Campus Wired LAN Designs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1.1.2 </a:t>
            </a:r>
            <a:r>
              <a:rPr lang="en-US" dirty="0">
                <a:latin typeface="Arial" charset="0"/>
              </a:rPr>
              <a:t>– </a:t>
            </a:r>
            <a:r>
              <a:rPr lang="en-US" dirty="0" smtClean="0">
                <a:latin typeface="Arial" charset="0"/>
                <a:cs typeface="Arial"/>
              </a:rPr>
              <a:t>Expanding the Network</a:t>
            </a:r>
            <a:endParaRPr lang="en-US" dirty="0">
              <a:latin typeface="Arial" charset="0"/>
              <a:cs typeface="Arial"/>
            </a:endParaRPr>
          </a:p>
          <a:p>
            <a:pPr>
              <a:lnSpc>
                <a:spcPct val="80000"/>
              </a:lnSpc>
            </a:pPr>
            <a:r>
              <a:rPr lang="en-US" dirty="0" smtClean="0">
                <a:latin typeface="Arial" charset="0"/>
              </a:rPr>
              <a:t>1.1.2.3 </a:t>
            </a:r>
            <a:r>
              <a:rPr lang="en-US">
                <a:latin typeface="Arial" charset="0"/>
              </a:rPr>
              <a:t>– </a:t>
            </a:r>
            <a:r>
              <a:rPr lang="en-US" smtClean="0">
                <a:latin typeface="Arial"/>
                <a:cs typeface="Arial"/>
              </a:rPr>
              <a:t>Failure Domains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128435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Chapter </a:t>
            </a:r>
            <a:r>
              <a:rPr lang="en-US" dirty="0" smtClean="0"/>
              <a:t>1: LAN Design</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smtClean="0"/>
              <a:t>Scaling Networks v6.0</a:t>
            </a:r>
            <a:endParaRPr lang="en-US" dirty="0">
              <a:cs typeface="Arial"/>
            </a:endParaRP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Expanding the Network</a:t>
            </a:r>
            <a:r>
              <a:rPr lang="en-US" dirty="0">
                <a:solidFill>
                  <a:schemeClr val="tx1"/>
                </a:solidFill>
              </a:rPr>
              <a:t/>
            </a:r>
            <a:br>
              <a:rPr lang="en-US" dirty="0">
                <a:solidFill>
                  <a:schemeClr val="tx1"/>
                </a:solidFill>
              </a:rPr>
            </a:br>
            <a:r>
              <a:rPr lang="en-US" altLang="en-US" dirty="0" smtClean="0"/>
              <a:t>Increasing Bandwidth</a:t>
            </a:r>
            <a:endParaRPr lang="en-CA" altLang="en-US" dirty="0">
              <a:solidFill>
                <a:srgbClr val="367187"/>
              </a:solidFill>
              <a:cs typeface="Arial"/>
            </a:endParaRPr>
          </a:p>
        </p:txBody>
      </p:sp>
      <p:sp>
        <p:nvSpPr>
          <p:cNvPr id="13315" name="Content Placeholder 2"/>
          <p:cNvSpPr>
            <a:spLocks noGrp="1"/>
          </p:cNvSpPr>
          <p:nvPr>
            <p:ph idx="1"/>
          </p:nvPr>
        </p:nvSpPr>
        <p:spPr>
          <a:xfrm>
            <a:off x="4715933" y="211667"/>
            <a:ext cx="4164311" cy="4478866"/>
          </a:xfrm>
        </p:spPr>
        <p:txBody>
          <a:bodyPr/>
          <a:lstStyle/>
          <a:p>
            <a:pPr marL="169545" indent="-169545"/>
            <a:r>
              <a:rPr lang="en-US" altLang="en-US" dirty="0" smtClean="0">
                <a:cs typeface="Arial"/>
              </a:rPr>
              <a:t>In a hierarchical network design, some links between access and distribution layer switches may need to process a greater amount of traffic than other links do.</a:t>
            </a:r>
          </a:p>
          <a:p>
            <a:pPr marL="169545" indent="-169545"/>
            <a:r>
              <a:rPr lang="en-US" altLang="en-US" dirty="0" smtClean="0">
                <a:cs typeface="Arial"/>
              </a:rPr>
              <a:t>As multiple links converge into a single link, it is possible for this link to become a bottleneck.</a:t>
            </a:r>
          </a:p>
          <a:p>
            <a:pPr marL="169545" indent="-169545"/>
            <a:r>
              <a:rPr lang="en-US" altLang="en-US" dirty="0" err="1" smtClean="0">
                <a:cs typeface="Arial"/>
              </a:rPr>
              <a:t>EtherChannel</a:t>
            </a:r>
            <a:r>
              <a:rPr lang="en-US" altLang="en-US" dirty="0" smtClean="0">
                <a:cs typeface="Arial"/>
              </a:rPr>
              <a:t> is a form of link aggregation that will allow the network administrator to increase the amount of bandwidth between devices by creating one logical link out of several physical links. </a:t>
            </a:r>
          </a:p>
          <a:p>
            <a:pPr marL="169545" indent="-169545"/>
            <a:r>
              <a:rPr lang="en-US" altLang="en-US" dirty="0" err="1" smtClean="0">
                <a:cs typeface="Arial"/>
              </a:rPr>
              <a:t>EtherChannel</a:t>
            </a:r>
            <a:r>
              <a:rPr lang="en-US" altLang="en-US" dirty="0" smtClean="0">
                <a:cs typeface="Arial"/>
              </a:rPr>
              <a:t> uses existing switch ports.</a:t>
            </a:r>
          </a:p>
          <a:p>
            <a:pPr marL="169545" indent="-169545"/>
            <a:r>
              <a:rPr lang="en-US" altLang="en-US" dirty="0" smtClean="0">
                <a:cs typeface="Arial"/>
              </a:rPr>
              <a:t>The </a:t>
            </a:r>
            <a:r>
              <a:rPr lang="en-US" altLang="en-US" dirty="0" err="1" smtClean="0">
                <a:cs typeface="Arial"/>
              </a:rPr>
              <a:t>EtherChannel</a:t>
            </a:r>
            <a:r>
              <a:rPr lang="en-US" altLang="en-US" dirty="0" smtClean="0">
                <a:cs typeface="Arial"/>
              </a:rPr>
              <a:t> configuration takes advantage of load balancing between links that are part of the same </a:t>
            </a:r>
            <a:r>
              <a:rPr lang="en-US" altLang="en-US" dirty="0" err="1" smtClean="0">
                <a:cs typeface="Arial"/>
              </a:rPr>
              <a:t>EtherChannel</a:t>
            </a:r>
            <a:r>
              <a:rPr lang="en-US" altLang="en-US" dirty="0" smtClean="0">
                <a:cs typeface="Arial"/>
              </a:rPr>
              <a:t>.</a:t>
            </a: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36525" y="882121"/>
            <a:ext cx="4384675" cy="3531590"/>
          </a:xfrm>
          <a:prstGeom prst="rect">
            <a:avLst/>
          </a:prstGeom>
        </p:spPr>
      </p:pic>
    </p:spTree>
    <p:extLst>
      <p:ext uri="{BB962C8B-B14F-4D97-AF65-F5344CB8AC3E}">
        <p14:creationId xmlns:p14="http://schemas.microsoft.com/office/powerpoint/2010/main" val="96677339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Expanding the Network</a:t>
            </a:r>
            <a:r>
              <a:rPr lang="en-US" dirty="0">
                <a:solidFill>
                  <a:schemeClr val="tx1"/>
                </a:solidFill>
              </a:rPr>
              <a:t/>
            </a:r>
            <a:br>
              <a:rPr lang="en-US" dirty="0">
                <a:solidFill>
                  <a:schemeClr val="tx1"/>
                </a:solidFill>
              </a:rPr>
            </a:br>
            <a:r>
              <a:rPr lang="en-US" altLang="en-US" dirty="0" smtClean="0"/>
              <a:t>Expanding the Access Layer</a:t>
            </a:r>
            <a:endParaRPr lang="en-CA" altLang="en-US" dirty="0">
              <a:solidFill>
                <a:srgbClr val="367187"/>
              </a:solidFill>
              <a:cs typeface="Arial"/>
            </a:endParaRPr>
          </a:p>
        </p:txBody>
      </p:sp>
      <p:sp>
        <p:nvSpPr>
          <p:cNvPr id="13315" name="Content Placeholder 2"/>
          <p:cNvSpPr>
            <a:spLocks noGrp="1"/>
          </p:cNvSpPr>
          <p:nvPr>
            <p:ph idx="1"/>
          </p:nvPr>
        </p:nvSpPr>
        <p:spPr>
          <a:xfrm>
            <a:off x="4978401" y="495905"/>
            <a:ext cx="3945466" cy="4211562"/>
          </a:xfrm>
        </p:spPr>
        <p:txBody>
          <a:bodyPr/>
          <a:lstStyle/>
          <a:p>
            <a:pPr marL="169545" indent="-169545"/>
            <a:r>
              <a:rPr lang="en-US" altLang="en-US" dirty="0" smtClean="0"/>
              <a:t>Wireless connectivity is an important aspect of extending access layer connectivity.</a:t>
            </a:r>
          </a:p>
          <a:p>
            <a:pPr marL="169545" indent="-169545"/>
            <a:r>
              <a:rPr lang="en-US" altLang="en-US" dirty="0" smtClean="0"/>
              <a:t>The network must be designed to be able to expand network access to individuals and devices, as needed.</a:t>
            </a:r>
          </a:p>
          <a:p>
            <a:pPr marL="169545" indent="-169545"/>
            <a:r>
              <a:rPr lang="en-US" altLang="en-US" dirty="0" smtClean="0"/>
              <a:t>Advantages of wireless connectivity include increased flexibility, reduced cost, and the ability to adapt to changing network and business requirements.</a:t>
            </a:r>
          </a:p>
          <a:p>
            <a:pPr marL="169545" indent="-169545"/>
            <a:r>
              <a:rPr lang="en-US" altLang="en-US" dirty="0" smtClean="0"/>
              <a:t>End devices require a wireless NIC that incorporates a radio transmitter/receiver, appropriate software drivers, and also a wireless access point (AP) to connect to.</a:t>
            </a: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403540" y="798513"/>
            <a:ext cx="4305300" cy="3609975"/>
          </a:xfrm>
          <a:prstGeom prst="rect">
            <a:avLst/>
          </a:prstGeom>
        </p:spPr>
      </p:pic>
    </p:spTree>
    <p:extLst>
      <p:ext uri="{BB962C8B-B14F-4D97-AF65-F5344CB8AC3E}">
        <p14:creationId xmlns:p14="http://schemas.microsoft.com/office/powerpoint/2010/main" val="69975527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Expanding the Network</a:t>
            </a:r>
            <a:r>
              <a:rPr lang="en-US" dirty="0">
                <a:solidFill>
                  <a:schemeClr val="tx1"/>
                </a:solidFill>
              </a:rPr>
              <a:t/>
            </a:r>
            <a:br>
              <a:rPr lang="en-US" dirty="0">
                <a:solidFill>
                  <a:schemeClr val="tx1"/>
                </a:solidFill>
              </a:rPr>
            </a:br>
            <a:r>
              <a:rPr lang="en-US" altLang="en-US" dirty="0" smtClean="0"/>
              <a:t>Fine-tuning Routing Protocols</a:t>
            </a:r>
            <a:endParaRPr lang="en-CA" altLang="en-US" dirty="0">
              <a:solidFill>
                <a:srgbClr val="367187"/>
              </a:solidFill>
              <a:cs typeface="Arial"/>
            </a:endParaRPr>
          </a:p>
        </p:txBody>
      </p:sp>
      <p:sp>
        <p:nvSpPr>
          <p:cNvPr id="13315" name="Content Placeholder 2"/>
          <p:cNvSpPr>
            <a:spLocks noGrp="1"/>
          </p:cNvSpPr>
          <p:nvPr>
            <p:ph idx="1"/>
          </p:nvPr>
        </p:nvSpPr>
        <p:spPr>
          <a:xfrm>
            <a:off x="5223932" y="186267"/>
            <a:ext cx="3742267" cy="4263366"/>
          </a:xfrm>
        </p:spPr>
        <p:txBody>
          <a:bodyPr/>
          <a:lstStyle/>
          <a:p>
            <a:pPr marL="169545" indent="-169545"/>
            <a:r>
              <a:rPr lang="en-US" altLang="en-US" sz="1400" dirty="0" smtClean="0">
                <a:cs typeface="Arial"/>
              </a:rPr>
              <a:t>Advanced routing protocols, such as OSPF and EIGRP are used in large networks.</a:t>
            </a:r>
          </a:p>
          <a:p>
            <a:pPr marL="169545" indent="-169545"/>
            <a:r>
              <a:rPr lang="en-US" altLang="en-US" sz="1400" dirty="0" smtClean="0">
                <a:cs typeface="Arial"/>
              </a:rPr>
              <a:t>Link-state routing protocols such as OSPF works well for larger hierarchical networks where fast convergence is important.</a:t>
            </a:r>
          </a:p>
          <a:p>
            <a:pPr marL="169545" indent="-169545"/>
            <a:r>
              <a:rPr lang="en-US" altLang="en-US" sz="1400" dirty="0" smtClean="0">
                <a:cs typeface="Arial"/>
              </a:rPr>
              <a:t>Single Area OSPF has one area – Area 0.</a:t>
            </a:r>
          </a:p>
          <a:p>
            <a:pPr marL="169545" indent="-169545"/>
            <a:r>
              <a:rPr lang="en-US" altLang="en-US" sz="1400" dirty="0" smtClean="0">
                <a:cs typeface="Arial"/>
              </a:rPr>
              <a:t>Cisco’s proprietary distance vector routing protocol, called EIGRP, is another popular routing protocol. It is designed for larger networks using primarily Cisco routers.</a:t>
            </a:r>
          </a:p>
          <a:p>
            <a:pPr marL="169545" indent="-169545"/>
            <a:r>
              <a:rPr lang="en-US" altLang="en-US" sz="1400" dirty="0" smtClean="0">
                <a:cs typeface="Arial"/>
              </a:rPr>
              <a:t>Although the configuring EIGRP is simple, the underlying features and options of EIGRP are extensive and robust.</a:t>
            </a:r>
          </a:p>
          <a:p>
            <a:pPr marL="169545" indent="-169545"/>
            <a:endParaRPr lang="en-US" altLang="en-US" sz="1400" dirty="0" smtClean="0">
              <a:cs typeface="Arial"/>
            </a:endParaRP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90421" y="969433"/>
            <a:ext cx="4782333" cy="2374900"/>
          </a:xfrm>
          <a:prstGeom prst="rect">
            <a:avLst/>
          </a:prstGeom>
        </p:spPr>
      </p:pic>
      <p:sp>
        <p:nvSpPr>
          <p:cNvPr id="6" name="Content Placeholder 2"/>
          <p:cNvSpPr txBox="1">
            <a:spLocks/>
          </p:cNvSpPr>
          <p:nvPr/>
        </p:nvSpPr>
        <p:spPr bwMode="auto">
          <a:xfrm>
            <a:off x="101599" y="3445934"/>
            <a:ext cx="5122334"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200" dirty="0" smtClean="0"/>
              <a:t>OSPF supports a two-layer hierarchical design, referred to as </a:t>
            </a:r>
            <a:r>
              <a:rPr lang="en-US" altLang="en-US" sz="1200" dirty="0" err="1" smtClean="0"/>
              <a:t>multiarea</a:t>
            </a:r>
            <a:r>
              <a:rPr lang="en-US" altLang="en-US" sz="1200" dirty="0" smtClean="0"/>
              <a:t> OSPF. </a:t>
            </a:r>
          </a:p>
          <a:p>
            <a:pPr marL="169545" indent="-169545"/>
            <a:r>
              <a:rPr lang="en-US" altLang="en-US" sz="1200" dirty="0" err="1" smtClean="0"/>
              <a:t>Multiarea</a:t>
            </a:r>
            <a:r>
              <a:rPr lang="en-US" altLang="en-US" sz="1200" dirty="0" smtClean="0"/>
              <a:t> OSPF requires an Area 0 (backbone area)</a:t>
            </a:r>
          </a:p>
          <a:p>
            <a:pPr marL="169545" indent="-169545"/>
            <a:r>
              <a:rPr lang="en-US" altLang="en-US" sz="1200" dirty="0" smtClean="0">
                <a:cs typeface="Arial"/>
              </a:rPr>
              <a:t>Non-backbone areas must be directly connected to Area 0.</a:t>
            </a:r>
          </a:p>
          <a:p>
            <a:pPr lvl="1">
              <a:buFont typeface="Arial" panose="05000000000000000000" pitchFamily="2" charset="2"/>
              <a:buChar char="•"/>
            </a:pPr>
            <a:endParaRPr lang="en-US" altLang="en-US" dirty="0" smtClean="0">
              <a:cs typeface="Arial"/>
            </a:endParaRPr>
          </a:p>
          <a:p>
            <a:pPr lvl="1"/>
            <a:endParaRPr lang="en-US" altLang="en-US" dirty="0" smtClean="0"/>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a:cs typeface="Arial"/>
            </a:endParaRPr>
          </a:p>
        </p:txBody>
      </p:sp>
    </p:spTree>
    <p:extLst>
      <p:ext uri="{BB962C8B-B14F-4D97-AF65-F5344CB8AC3E}">
        <p14:creationId xmlns:p14="http://schemas.microsoft.com/office/powerpoint/2010/main" val="249807861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smtClean="0"/>
              <a:t>1.2 Selecting Network Devices</a:t>
            </a:r>
            <a:endParaRPr lang="en-US" dirty="0"/>
          </a:p>
        </p:txBody>
      </p:sp>
    </p:spTree>
    <p:extLst>
      <p:ext uri="{BB962C8B-B14F-4D97-AF65-F5344CB8AC3E}">
        <p14:creationId xmlns:p14="http://schemas.microsoft.com/office/powerpoint/2010/main" val="403075603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Switch Hardware</a:t>
            </a:r>
            <a:r>
              <a:rPr lang="en-US" dirty="0">
                <a:solidFill>
                  <a:schemeClr val="tx1"/>
                </a:solidFill>
              </a:rPr>
              <a:t/>
            </a:r>
            <a:br>
              <a:rPr lang="en-US" dirty="0">
                <a:solidFill>
                  <a:schemeClr val="tx1"/>
                </a:solidFill>
              </a:rPr>
            </a:br>
            <a:r>
              <a:rPr lang="en-US" altLang="en-US" dirty="0" smtClean="0"/>
              <a:t>Switch Platforms</a:t>
            </a:r>
            <a:endParaRPr lang="en-CA" altLang="en-US" dirty="0">
              <a:solidFill>
                <a:srgbClr val="367187"/>
              </a:solidFill>
              <a:cs typeface="Arial"/>
            </a:endParaRPr>
          </a:p>
        </p:txBody>
      </p:sp>
      <p:sp>
        <p:nvSpPr>
          <p:cNvPr id="13315" name="Content Placeholder 2"/>
          <p:cNvSpPr>
            <a:spLocks noGrp="1"/>
          </p:cNvSpPr>
          <p:nvPr>
            <p:ph idx="1"/>
          </p:nvPr>
        </p:nvSpPr>
        <p:spPr>
          <a:xfrm>
            <a:off x="4952999" y="203200"/>
            <a:ext cx="3733801" cy="4572000"/>
          </a:xfrm>
        </p:spPr>
        <p:txBody>
          <a:bodyPr/>
          <a:lstStyle/>
          <a:p>
            <a:pPr marL="169545" indent="-169545"/>
            <a:r>
              <a:rPr lang="en-US" altLang="en-US" dirty="0" smtClean="0"/>
              <a:t>Selecting the proper hardware to meet the current network requirements is critical when designing a network.</a:t>
            </a:r>
          </a:p>
          <a:p>
            <a:pPr marL="169545" indent="-169545"/>
            <a:r>
              <a:rPr lang="en-US" altLang="en-US" dirty="0" smtClean="0">
                <a:cs typeface="Arial"/>
              </a:rPr>
              <a:t>There are five categories of switches for enterprise networks:</a:t>
            </a:r>
          </a:p>
          <a:p>
            <a:pPr marL="358457" lvl="1" indent="-169545"/>
            <a:r>
              <a:rPr lang="en-US" altLang="en-US" dirty="0" smtClean="0">
                <a:cs typeface="Arial"/>
              </a:rPr>
              <a:t>Campus LAN switches</a:t>
            </a:r>
          </a:p>
          <a:p>
            <a:pPr marL="358457" lvl="1" indent="-169545"/>
            <a:r>
              <a:rPr lang="en-US" altLang="en-US" dirty="0" smtClean="0">
                <a:cs typeface="Arial"/>
              </a:rPr>
              <a:t>Cloud-managed </a:t>
            </a:r>
            <a:r>
              <a:rPr lang="en-US" altLang="en-US" dirty="0">
                <a:cs typeface="Arial"/>
              </a:rPr>
              <a:t>s</a:t>
            </a:r>
            <a:r>
              <a:rPr lang="en-US" altLang="en-US" dirty="0" smtClean="0">
                <a:cs typeface="Arial"/>
              </a:rPr>
              <a:t>witches</a:t>
            </a:r>
          </a:p>
          <a:p>
            <a:pPr marL="358457" lvl="1" indent="-169545"/>
            <a:r>
              <a:rPr lang="en-US" altLang="en-US" dirty="0" smtClean="0">
                <a:cs typeface="Arial"/>
              </a:rPr>
              <a:t>Data center </a:t>
            </a:r>
            <a:r>
              <a:rPr lang="en-US" altLang="en-US" dirty="0">
                <a:cs typeface="Arial"/>
              </a:rPr>
              <a:t>s</a:t>
            </a:r>
            <a:r>
              <a:rPr lang="en-US" altLang="en-US" dirty="0" smtClean="0">
                <a:cs typeface="Arial"/>
              </a:rPr>
              <a:t>witches</a:t>
            </a:r>
          </a:p>
          <a:p>
            <a:pPr marL="358457" lvl="1" indent="-169545"/>
            <a:r>
              <a:rPr lang="en-US" altLang="en-US" dirty="0" smtClean="0">
                <a:cs typeface="Arial"/>
              </a:rPr>
              <a:t>Service provider </a:t>
            </a:r>
            <a:r>
              <a:rPr lang="en-US" altLang="en-US" dirty="0">
                <a:cs typeface="Arial"/>
              </a:rPr>
              <a:t>s</a:t>
            </a:r>
            <a:r>
              <a:rPr lang="en-US" altLang="en-US" dirty="0" smtClean="0">
                <a:cs typeface="Arial"/>
              </a:rPr>
              <a:t>witches</a:t>
            </a:r>
          </a:p>
          <a:p>
            <a:pPr marL="358457" lvl="1" indent="-169545"/>
            <a:r>
              <a:rPr lang="en-US" altLang="en-US" dirty="0" smtClean="0">
                <a:cs typeface="Arial"/>
              </a:rPr>
              <a:t>Virtual networking</a:t>
            </a:r>
          </a:p>
          <a:p>
            <a:pPr marL="169545" indent="-169545"/>
            <a:r>
              <a:rPr lang="en-US" altLang="en-US" dirty="0" smtClean="0">
                <a:cs typeface="Arial"/>
              </a:rPr>
              <a:t>Various factors to consider when selecting switches include these:</a:t>
            </a:r>
          </a:p>
          <a:p>
            <a:pPr marL="358457" lvl="1" indent="-169545"/>
            <a:r>
              <a:rPr lang="en-US" altLang="en-US" dirty="0" smtClean="0">
                <a:cs typeface="Arial"/>
              </a:rPr>
              <a:t>Fixed vs. modular configuration</a:t>
            </a:r>
          </a:p>
          <a:p>
            <a:pPr marL="358457" lvl="1" indent="-169545"/>
            <a:r>
              <a:rPr lang="en-US" altLang="en-US" dirty="0" smtClean="0">
                <a:cs typeface="Arial"/>
              </a:rPr>
              <a:t>Stackable vs. </a:t>
            </a:r>
            <a:r>
              <a:rPr lang="en-US" altLang="en-US" dirty="0" err="1" smtClean="0">
                <a:cs typeface="Arial"/>
              </a:rPr>
              <a:t>nonstackable</a:t>
            </a:r>
            <a:endParaRPr lang="en-US" altLang="en-US" dirty="0" smtClean="0">
              <a:cs typeface="Arial"/>
            </a:endParaRPr>
          </a:p>
          <a:p>
            <a:pPr marL="358457" lvl="1" indent="-169545"/>
            <a:r>
              <a:rPr lang="en-US" altLang="en-US" dirty="0" smtClean="0">
                <a:cs typeface="Arial"/>
              </a:rPr>
              <a:t>Thickness of the switch (rack units)</a:t>
            </a:r>
          </a:p>
          <a:p>
            <a:pPr marL="358457" lvl="1" indent="-169545"/>
            <a:r>
              <a:rPr lang="en-US" altLang="en-US" dirty="0" smtClean="0">
                <a:cs typeface="Arial"/>
              </a:rPr>
              <a:t>Cost, port density, power, reliability</a:t>
            </a:r>
          </a:p>
          <a:p>
            <a:pPr marL="358457" lvl="1" indent="-169545"/>
            <a:endParaRPr lang="en-US" altLang="en-US" dirty="0" smtClean="0">
              <a:cs typeface="Arial"/>
            </a:endParaRP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06375" y="798513"/>
            <a:ext cx="4210050" cy="3190875"/>
          </a:xfrm>
          <a:prstGeom prst="rect">
            <a:avLst/>
          </a:prstGeom>
        </p:spPr>
      </p:pic>
      <p:sp>
        <p:nvSpPr>
          <p:cNvPr id="6" name="Content Placeholder 2"/>
          <p:cNvSpPr txBox="1">
            <a:spLocks/>
          </p:cNvSpPr>
          <p:nvPr/>
        </p:nvSpPr>
        <p:spPr bwMode="auto">
          <a:xfrm>
            <a:off x="206375" y="4051905"/>
            <a:ext cx="3945466" cy="47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buClr>
                <a:srgbClr val="58585B"/>
              </a:buClr>
            </a:pPr>
            <a:r>
              <a:rPr altLang="en-US" sz="1300" dirty="0" smtClean="0"/>
              <a:t>The chassis accepts line cards that contain the ports</a:t>
            </a:r>
            <a:endParaRPr altLang="en-US" sz="1300" dirty="0" smtClean="0">
              <a:cs typeface="Arial"/>
            </a:endParaRPr>
          </a:p>
          <a:p>
            <a:pPr marL="169545" indent="-169545">
              <a:buClr>
                <a:srgbClr val="58585B"/>
              </a:buClr>
            </a:pPr>
            <a:endParaRPr altLang="en-US" dirty="0" smtClean="0">
              <a:cs typeface="Arial"/>
            </a:endParaRPr>
          </a:p>
          <a:p>
            <a:pPr lvl="1">
              <a:buClr>
                <a:srgbClr val="58585B"/>
              </a:buClr>
              <a:buFont typeface="Arial" panose="05000000000000000000" pitchFamily="2" charset="2"/>
              <a:buChar char="•"/>
            </a:pPr>
            <a:endParaRPr altLang="en-US" dirty="0" smtClean="0">
              <a:cs typeface="Arial"/>
            </a:endParaRPr>
          </a:p>
          <a:p>
            <a:pPr lvl="1">
              <a:buClr>
                <a:srgbClr val="58585B"/>
              </a:buClr>
            </a:pPr>
            <a:endParaRPr altLang="en-US" dirty="0" smtClean="0"/>
          </a:p>
          <a:p>
            <a:pPr lvl="1">
              <a:buClr>
                <a:srgbClr val="58585B"/>
              </a:buClr>
            </a:pPr>
            <a:endParaRPr altLang="en-US" dirty="0" smtClean="0">
              <a:cs typeface="Arial"/>
            </a:endParaRPr>
          </a:p>
          <a:p>
            <a:pPr lvl="1">
              <a:buClr>
                <a:srgbClr val="58585B"/>
              </a:buClr>
            </a:pPr>
            <a:endParaRPr altLang="en-US" dirty="0" smtClean="0">
              <a:cs typeface="Arial"/>
            </a:endParaRPr>
          </a:p>
          <a:p>
            <a:pPr lvl="1">
              <a:buClr>
                <a:srgbClr val="58585B"/>
              </a:buClr>
            </a:pPr>
            <a:endParaRPr altLang="en-US" dirty="0" smtClean="0">
              <a:cs typeface="Arial"/>
            </a:endParaRPr>
          </a:p>
          <a:p>
            <a:pPr lvl="1">
              <a:buClr>
                <a:srgbClr val="58585B"/>
              </a:buClr>
            </a:pPr>
            <a:endParaRPr altLang="en-US" dirty="0" smtClean="0">
              <a:cs typeface="Arial"/>
            </a:endParaRPr>
          </a:p>
          <a:p>
            <a:pPr lvl="1">
              <a:buClr>
                <a:srgbClr val="58585B"/>
              </a:buClr>
            </a:pPr>
            <a:endParaRPr altLang="en-US" dirty="0" smtClean="0">
              <a:cs typeface="Arial"/>
            </a:endParaRPr>
          </a:p>
          <a:p>
            <a:pPr lvl="1">
              <a:buClr>
                <a:srgbClr val="58585B"/>
              </a:buClr>
            </a:pPr>
            <a:endParaRPr altLang="en-US" dirty="0">
              <a:cs typeface="Arial"/>
            </a:endParaRPr>
          </a:p>
        </p:txBody>
      </p:sp>
    </p:spTree>
    <p:extLst>
      <p:ext uri="{BB962C8B-B14F-4D97-AF65-F5344CB8AC3E}">
        <p14:creationId xmlns:p14="http://schemas.microsoft.com/office/powerpoint/2010/main" val="232788583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Switch Hardware</a:t>
            </a:r>
            <a:r>
              <a:rPr lang="en-US" dirty="0">
                <a:solidFill>
                  <a:schemeClr val="tx1"/>
                </a:solidFill>
              </a:rPr>
              <a:t/>
            </a:r>
            <a:br>
              <a:rPr lang="en-US" dirty="0">
                <a:solidFill>
                  <a:schemeClr val="tx1"/>
                </a:solidFill>
              </a:rPr>
            </a:br>
            <a:r>
              <a:rPr lang="en-US" altLang="en-US" dirty="0" smtClean="0"/>
              <a:t>Port Density</a:t>
            </a:r>
            <a:endParaRPr lang="en-CA" altLang="en-US" dirty="0">
              <a:solidFill>
                <a:srgbClr val="367187"/>
              </a:solidFill>
              <a:cs typeface="Arial"/>
            </a:endParaRPr>
          </a:p>
        </p:txBody>
      </p:sp>
      <p:sp>
        <p:nvSpPr>
          <p:cNvPr id="13315" name="Content Placeholder 2"/>
          <p:cNvSpPr>
            <a:spLocks noGrp="1"/>
          </p:cNvSpPr>
          <p:nvPr>
            <p:ph idx="1"/>
          </p:nvPr>
        </p:nvSpPr>
        <p:spPr>
          <a:xfrm>
            <a:off x="5163178" y="270933"/>
            <a:ext cx="3811489" cy="4267200"/>
          </a:xfrm>
        </p:spPr>
        <p:txBody>
          <a:bodyPr/>
          <a:lstStyle/>
          <a:p>
            <a:pPr marL="169545" indent="-169545"/>
            <a:r>
              <a:rPr lang="en-US" altLang="en-US" dirty="0" smtClean="0"/>
              <a:t>The port density of a switch refers to the number of ports on a single switch.</a:t>
            </a:r>
          </a:p>
          <a:p>
            <a:pPr marL="169545" indent="-169545"/>
            <a:r>
              <a:rPr lang="en-US" altLang="en-US" dirty="0" smtClean="0">
                <a:cs typeface="Arial"/>
              </a:rPr>
              <a:t>Fixed configuration switches support a variety of port density configurations:</a:t>
            </a:r>
          </a:p>
          <a:p>
            <a:pPr marL="358457" lvl="1" indent="-169545"/>
            <a:r>
              <a:rPr lang="en-US" altLang="en-US" dirty="0" smtClean="0">
                <a:cs typeface="Arial"/>
              </a:rPr>
              <a:t>Cisco Catalyst 3850 24 port and 48 port switches (see figure)</a:t>
            </a:r>
          </a:p>
          <a:p>
            <a:pPr marL="358457" lvl="1" indent="-169545"/>
            <a:r>
              <a:rPr lang="en-US" altLang="en-US" dirty="0" smtClean="0">
                <a:cs typeface="Arial"/>
              </a:rPr>
              <a:t>The 48 port switch has an option for four additiona</a:t>
            </a:r>
            <a:r>
              <a:rPr lang="en-US" altLang="en-US" dirty="0">
                <a:cs typeface="Arial"/>
              </a:rPr>
              <a:t>l</a:t>
            </a:r>
            <a:r>
              <a:rPr lang="en-US" altLang="en-US" dirty="0" smtClean="0">
                <a:cs typeface="Arial"/>
              </a:rPr>
              <a:t> ports for pluggable SFP devices.</a:t>
            </a:r>
          </a:p>
          <a:p>
            <a:pPr marL="169545" indent="-169545"/>
            <a:r>
              <a:rPr lang="en-US" altLang="en-US" dirty="0" smtClean="0">
                <a:cs typeface="Arial"/>
              </a:rPr>
              <a:t>The modular Catalyst 6500 switch shown in the figure can support over 1,000 switch ports.</a:t>
            </a:r>
          </a:p>
          <a:p>
            <a:pPr marL="169545" indent="-169545"/>
            <a:r>
              <a:rPr lang="en-US" altLang="en-US" dirty="0" smtClean="0">
                <a:cs typeface="Arial"/>
              </a:rPr>
              <a:t>Modular switches are usually more appropriate in large networks in order to reduce space and power issues.</a:t>
            </a: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4" name="Picture 3"/>
          <p:cNvPicPr>
            <a:picLocks noChangeAspect="1"/>
          </p:cNvPicPr>
          <p:nvPr/>
        </p:nvPicPr>
        <p:blipFill>
          <a:blip r:embed="rId3"/>
          <a:stretch>
            <a:fillRect/>
          </a:stretch>
        </p:blipFill>
        <p:spPr>
          <a:xfrm>
            <a:off x="225474" y="857780"/>
            <a:ext cx="4712230" cy="3761138"/>
          </a:xfrm>
          <a:prstGeom prst="rect">
            <a:avLst/>
          </a:prstGeom>
        </p:spPr>
      </p:pic>
    </p:spTree>
    <p:extLst>
      <p:ext uri="{BB962C8B-B14F-4D97-AF65-F5344CB8AC3E}">
        <p14:creationId xmlns:p14="http://schemas.microsoft.com/office/powerpoint/2010/main" val="273038889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Switch Hardware</a:t>
            </a:r>
            <a:r>
              <a:rPr lang="en-US" dirty="0">
                <a:solidFill>
                  <a:schemeClr val="tx1"/>
                </a:solidFill>
              </a:rPr>
              <a:t/>
            </a:r>
            <a:br>
              <a:rPr lang="en-US" dirty="0">
                <a:solidFill>
                  <a:schemeClr val="tx1"/>
                </a:solidFill>
              </a:rPr>
            </a:br>
            <a:r>
              <a:rPr lang="en-US" altLang="en-US" dirty="0" smtClean="0"/>
              <a:t>Forwarding Rates</a:t>
            </a:r>
            <a:endParaRPr lang="en-CA" altLang="en-US" dirty="0">
              <a:solidFill>
                <a:srgbClr val="367187"/>
              </a:solidFill>
              <a:cs typeface="Arial"/>
            </a:endParaRPr>
          </a:p>
        </p:txBody>
      </p:sp>
      <p:sp>
        <p:nvSpPr>
          <p:cNvPr id="13315" name="Content Placeholder 2"/>
          <p:cNvSpPr>
            <a:spLocks noGrp="1"/>
          </p:cNvSpPr>
          <p:nvPr>
            <p:ph idx="1"/>
          </p:nvPr>
        </p:nvSpPr>
        <p:spPr>
          <a:xfrm>
            <a:off x="5427133" y="287867"/>
            <a:ext cx="3445932" cy="4385732"/>
          </a:xfrm>
        </p:spPr>
        <p:txBody>
          <a:bodyPr/>
          <a:lstStyle/>
          <a:p>
            <a:pPr marL="169545" indent="-169545"/>
            <a:r>
              <a:rPr lang="en-US" altLang="en-US" dirty="0" smtClean="0"/>
              <a:t>Entry-level switches have lower forwarding rates than enterprise-level switches.</a:t>
            </a:r>
          </a:p>
          <a:p>
            <a:pPr marL="169545" indent="-169545"/>
            <a:r>
              <a:rPr lang="en-US" altLang="en-US" dirty="0" smtClean="0"/>
              <a:t>Forwarding Rates are an important factor when selecting a switch because if the rate is too low, it will not be able to support full wire-speed communication across all of its switch ports.</a:t>
            </a:r>
          </a:p>
          <a:p>
            <a:pPr marL="169545" indent="-169545"/>
            <a:r>
              <a:rPr lang="en-US" altLang="en-US" dirty="0" smtClean="0"/>
              <a:t>Access layer switches typically do not need to operate at full wire speed because they are physically limited by their uplinks to the distribution layer.   </a:t>
            </a:r>
          </a:p>
          <a:p>
            <a:pPr marL="169545" indent="-169545"/>
            <a:r>
              <a:rPr lang="en-US" altLang="en-US" dirty="0" smtClean="0">
                <a:cs typeface="Arial"/>
              </a:rPr>
              <a:t>Higher performing switches are needed at the distribution and core layers.</a:t>
            </a: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19063" y="1019706"/>
            <a:ext cx="5113338" cy="2336338"/>
          </a:xfrm>
          <a:prstGeom prst="rect">
            <a:avLst/>
          </a:prstGeom>
        </p:spPr>
      </p:pic>
      <p:sp>
        <p:nvSpPr>
          <p:cNvPr id="5" name="Content Placeholder 2"/>
          <p:cNvSpPr txBox="1">
            <a:spLocks/>
          </p:cNvSpPr>
          <p:nvPr/>
        </p:nvSpPr>
        <p:spPr bwMode="auto">
          <a:xfrm>
            <a:off x="119063" y="3577236"/>
            <a:ext cx="5044115" cy="109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400" dirty="0" smtClean="0"/>
              <a:t>Switch product lines are classified by forwarding rates.</a:t>
            </a:r>
          </a:p>
          <a:p>
            <a:pPr marL="169545" indent="-169545"/>
            <a:r>
              <a:rPr lang="en-US" altLang="en-US" sz="1400" dirty="0" smtClean="0">
                <a:cs typeface="Arial"/>
              </a:rPr>
              <a:t>Forwarding rates define the processing capabilities of a switch by rating how much data the switch can process per second.</a:t>
            </a:r>
          </a:p>
          <a:p>
            <a:pPr marL="169545" indent="-169545"/>
            <a:endParaRPr lang="en-US" altLang="en-US" dirty="0" smtClean="0">
              <a:cs typeface="Arial"/>
            </a:endParaRPr>
          </a:p>
          <a:p>
            <a:pPr lvl="1">
              <a:buFont typeface="Arial" panose="05000000000000000000" pitchFamily="2" charset="2"/>
              <a:buChar char="•"/>
            </a:pPr>
            <a:endParaRPr lang="en-US" altLang="en-US" dirty="0" smtClean="0">
              <a:cs typeface="Arial"/>
            </a:endParaRPr>
          </a:p>
          <a:p>
            <a:pPr lvl="1"/>
            <a:endParaRPr lang="en-US" altLang="en-US" dirty="0" smtClean="0"/>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a:cs typeface="Arial"/>
            </a:endParaRPr>
          </a:p>
        </p:txBody>
      </p:sp>
    </p:spTree>
    <p:extLst>
      <p:ext uri="{BB962C8B-B14F-4D97-AF65-F5344CB8AC3E}">
        <p14:creationId xmlns:p14="http://schemas.microsoft.com/office/powerpoint/2010/main" val="307615874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Switch Hardware</a:t>
            </a:r>
            <a:r>
              <a:rPr lang="en-US" dirty="0">
                <a:solidFill>
                  <a:schemeClr val="tx1"/>
                </a:solidFill>
              </a:rPr>
              <a:t/>
            </a:r>
            <a:br>
              <a:rPr lang="en-US" dirty="0">
                <a:solidFill>
                  <a:schemeClr val="tx1"/>
                </a:solidFill>
              </a:rPr>
            </a:br>
            <a:r>
              <a:rPr lang="en-US" altLang="en-US" dirty="0" smtClean="0"/>
              <a:t>Power over Ethernet</a:t>
            </a:r>
            <a:endParaRPr lang="en-CA" altLang="en-US" dirty="0">
              <a:solidFill>
                <a:srgbClr val="367187"/>
              </a:solidFill>
              <a:cs typeface="Arial"/>
            </a:endParaRPr>
          </a:p>
        </p:txBody>
      </p:sp>
      <p:sp>
        <p:nvSpPr>
          <p:cNvPr id="13315" name="Content Placeholder 2"/>
          <p:cNvSpPr>
            <a:spLocks noGrp="1"/>
          </p:cNvSpPr>
          <p:nvPr>
            <p:ph idx="1"/>
          </p:nvPr>
        </p:nvSpPr>
        <p:spPr>
          <a:xfrm>
            <a:off x="4995334" y="152400"/>
            <a:ext cx="3962400" cy="4546600"/>
          </a:xfrm>
        </p:spPr>
        <p:txBody>
          <a:bodyPr/>
          <a:lstStyle/>
          <a:p>
            <a:pPr marL="169545" indent="-169545"/>
            <a:r>
              <a:rPr lang="en-US" altLang="en-US" dirty="0" err="1" smtClean="0"/>
              <a:t>PoE</a:t>
            </a:r>
            <a:r>
              <a:rPr lang="en-US" altLang="en-US" dirty="0" smtClean="0"/>
              <a:t> allows the switch to deliver power to a device over the existing Ethernet cabling.</a:t>
            </a:r>
          </a:p>
          <a:p>
            <a:pPr marL="169545" indent="-169545"/>
            <a:r>
              <a:rPr lang="en-US" altLang="en-US" dirty="0" smtClean="0">
                <a:cs typeface="Arial"/>
              </a:rPr>
              <a:t>This eliminates the need for a power cable to the networked device such an IP phone or wireless </a:t>
            </a:r>
            <a:r>
              <a:rPr lang="en-US" altLang="en-US" dirty="0">
                <a:cs typeface="Arial"/>
              </a:rPr>
              <a:t>a</a:t>
            </a:r>
            <a:r>
              <a:rPr lang="en-US" altLang="en-US" dirty="0" smtClean="0">
                <a:cs typeface="Arial"/>
              </a:rPr>
              <a:t>ccess </a:t>
            </a:r>
            <a:r>
              <a:rPr lang="en-US" altLang="en-US" dirty="0">
                <a:cs typeface="Arial"/>
              </a:rPr>
              <a:t>p</a:t>
            </a:r>
            <a:r>
              <a:rPr lang="en-US" altLang="en-US" dirty="0" smtClean="0">
                <a:cs typeface="Arial"/>
              </a:rPr>
              <a:t>oint.</a:t>
            </a:r>
          </a:p>
          <a:p>
            <a:pPr marL="169545" indent="-169545"/>
            <a:r>
              <a:rPr lang="en-US" altLang="en-US" dirty="0" err="1" smtClean="0">
                <a:cs typeface="Arial"/>
              </a:rPr>
              <a:t>PoE</a:t>
            </a:r>
            <a:r>
              <a:rPr lang="en-US" altLang="en-US" dirty="0" smtClean="0">
                <a:cs typeface="Arial"/>
              </a:rPr>
              <a:t> allows more flexibility when installing wireless access points and IP phones by allowing them to be installed anywhere that there is an Ethernet cable.</a:t>
            </a:r>
          </a:p>
          <a:p>
            <a:pPr marL="169545" indent="-169545"/>
            <a:r>
              <a:rPr lang="en-US" altLang="en-US" dirty="0" smtClean="0">
                <a:cs typeface="Arial"/>
              </a:rPr>
              <a:t>The Cisco Catalyst 2960-C and 3560-C Series compact switches support </a:t>
            </a:r>
            <a:r>
              <a:rPr lang="en-US" altLang="en-US" dirty="0" err="1" smtClean="0">
                <a:cs typeface="Arial"/>
              </a:rPr>
              <a:t>PoE</a:t>
            </a:r>
            <a:r>
              <a:rPr lang="en-US" altLang="en-US" dirty="0" smtClean="0">
                <a:cs typeface="Arial"/>
              </a:rPr>
              <a:t> pass-through.</a:t>
            </a:r>
          </a:p>
          <a:p>
            <a:pPr marL="169545" indent="-169545"/>
            <a:r>
              <a:rPr lang="en-US" altLang="en-US" dirty="0" err="1" smtClean="0">
                <a:cs typeface="Arial"/>
              </a:rPr>
              <a:t>PoE</a:t>
            </a:r>
            <a:r>
              <a:rPr lang="en-US" altLang="en-US" dirty="0" smtClean="0">
                <a:cs typeface="Arial"/>
              </a:rPr>
              <a:t> pass-through devices can power </a:t>
            </a:r>
            <a:r>
              <a:rPr lang="en-US" altLang="en-US" dirty="0" err="1" smtClean="0">
                <a:cs typeface="Arial"/>
              </a:rPr>
              <a:t>PoE</a:t>
            </a:r>
            <a:r>
              <a:rPr lang="en-US" altLang="en-US" dirty="0" smtClean="0">
                <a:cs typeface="Arial"/>
              </a:rPr>
              <a:t> devices as well as the switch itself by drawing power from certain upstream switches.</a:t>
            </a: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309876" y="869950"/>
            <a:ext cx="4543425" cy="3505200"/>
          </a:xfrm>
          <a:prstGeom prst="rect">
            <a:avLst/>
          </a:prstGeom>
        </p:spPr>
      </p:pic>
    </p:spTree>
    <p:extLst>
      <p:ext uri="{BB962C8B-B14F-4D97-AF65-F5344CB8AC3E}">
        <p14:creationId xmlns:p14="http://schemas.microsoft.com/office/powerpoint/2010/main" val="163620897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Switch Hardware</a:t>
            </a:r>
            <a:r>
              <a:rPr lang="en-US" dirty="0">
                <a:solidFill>
                  <a:schemeClr val="tx1"/>
                </a:solidFill>
              </a:rPr>
              <a:t/>
            </a:r>
            <a:br>
              <a:rPr lang="en-US" dirty="0">
                <a:solidFill>
                  <a:schemeClr val="tx1"/>
                </a:solidFill>
              </a:rPr>
            </a:br>
            <a:r>
              <a:rPr lang="en-US" altLang="en-US" dirty="0" smtClean="0"/>
              <a:t>Multilayer Switching</a:t>
            </a:r>
            <a:endParaRPr lang="en-CA" altLang="en-US" dirty="0">
              <a:solidFill>
                <a:srgbClr val="367187"/>
              </a:solidFill>
              <a:cs typeface="Arial"/>
            </a:endParaRPr>
          </a:p>
        </p:txBody>
      </p:sp>
      <p:sp>
        <p:nvSpPr>
          <p:cNvPr id="13315" name="Content Placeholder 2"/>
          <p:cNvSpPr>
            <a:spLocks noGrp="1"/>
          </p:cNvSpPr>
          <p:nvPr>
            <p:ph idx="1"/>
          </p:nvPr>
        </p:nvSpPr>
        <p:spPr>
          <a:xfrm>
            <a:off x="4927601" y="343694"/>
            <a:ext cx="3962400" cy="4321439"/>
          </a:xfrm>
        </p:spPr>
        <p:txBody>
          <a:bodyPr/>
          <a:lstStyle/>
          <a:p>
            <a:pPr marL="169545" indent="-169545"/>
            <a:r>
              <a:rPr lang="en-US" altLang="en-US" dirty="0" smtClean="0"/>
              <a:t>Multilayer switches are typically deployed in the core and distribution layer.</a:t>
            </a:r>
          </a:p>
          <a:p>
            <a:pPr marL="169545" indent="-169545"/>
            <a:r>
              <a:rPr lang="en-US" altLang="en-US" dirty="0" smtClean="0">
                <a:cs typeface="Arial"/>
              </a:rPr>
              <a:t>Multilayer switches can do the following:</a:t>
            </a:r>
          </a:p>
          <a:p>
            <a:pPr marL="358457" lvl="1" indent="-169545"/>
            <a:r>
              <a:rPr lang="en-US" altLang="en-US" dirty="0">
                <a:cs typeface="Arial"/>
              </a:rPr>
              <a:t>B</a:t>
            </a:r>
            <a:r>
              <a:rPr lang="en-US" altLang="en-US" dirty="0" smtClean="0">
                <a:cs typeface="Arial"/>
              </a:rPr>
              <a:t>uild a routing table and support routing protocols</a:t>
            </a:r>
          </a:p>
          <a:p>
            <a:pPr marL="358457" lvl="1" indent="-169545"/>
            <a:r>
              <a:rPr lang="en-US" altLang="en-US" dirty="0">
                <a:cs typeface="Arial"/>
              </a:rPr>
              <a:t>F</a:t>
            </a:r>
            <a:r>
              <a:rPr lang="en-US" altLang="en-US" dirty="0" smtClean="0">
                <a:cs typeface="Arial"/>
              </a:rPr>
              <a:t>orward IP packets at a rate close to that of Layer 2 forwarding</a:t>
            </a:r>
          </a:p>
          <a:p>
            <a:pPr marL="169545" indent="-169545"/>
            <a:r>
              <a:rPr lang="en-US" altLang="en-US" dirty="0" smtClean="0">
                <a:cs typeface="Arial"/>
              </a:rPr>
              <a:t>Multilayer switches often support specialized hardware called application-specific integrated circuits (ASICs).</a:t>
            </a:r>
          </a:p>
          <a:p>
            <a:pPr marL="169545" indent="-169545"/>
            <a:r>
              <a:rPr lang="en-US" altLang="en-US" dirty="0" smtClean="0">
                <a:cs typeface="Arial"/>
              </a:rPr>
              <a:t>ASICs along with dedicated software can streamline the forwarding of IP packets independent of the CPU.</a:t>
            </a:r>
          </a:p>
          <a:p>
            <a:pPr marL="169545" indent="-169545"/>
            <a:r>
              <a:rPr lang="en-US" altLang="en-US" dirty="0" smtClean="0">
                <a:cs typeface="Arial"/>
              </a:rPr>
              <a:t>There is a trend in networking toward a pure Layer 3 switched environment.</a:t>
            </a: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59281" y="1120775"/>
            <a:ext cx="4463520" cy="2818108"/>
          </a:xfrm>
          <a:prstGeom prst="rect">
            <a:avLst/>
          </a:prstGeom>
        </p:spPr>
      </p:pic>
    </p:spTree>
    <p:extLst>
      <p:ext uri="{BB962C8B-B14F-4D97-AF65-F5344CB8AC3E}">
        <p14:creationId xmlns:p14="http://schemas.microsoft.com/office/powerpoint/2010/main" val="201300058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Router Hardware</a:t>
            </a:r>
            <a:r>
              <a:rPr lang="en-US" dirty="0">
                <a:solidFill>
                  <a:schemeClr val="tx1"/>
                </a:solidFill>
              </a:rPr>
              <a:t/>
            </a:r>
            <a:br>
              <a:rPr lang="en-US" dirty="0">
                <a:solidFill>
                  <a:schemeClr val="tx1"/>
                </a:solidFill>
              </a:rPr>
            </a:br>
            <a:r>
              <a:rPr lang="en-US" altLang="en-US" dirty="0" smtClean="0"/>
              <a:t>Router Requirements</a:t>
            </a:r>
            <a:endParaRPr lang="en-CA" altLang="en-US" dirty="0">
              <a:solidFill>
                <a:srgbClr val="367187"/>
              </a:solidFill>
              <a:cs typeface="Arial"/>
            </a:endParaRPr>
          </a:p>
        </p:txBody>
      </p:sp>
      <p:sp>
        <p:nvSpPr>
          <p:cNvPr id="13315" name="Content Placeholder 2"/>
          <p:cNvSpPr>
            <a:spLocks noGrp="1"/>
          </p:cNvSpPr>
          <p:nvPr>
            <p:ph idx="1"/>
          </p:nvPr>
        </p:nvSpPr>
        <p:spPr>
          <a:xfrm>
            <a:off x="5163177" y="419895"/>
            <a:ext cx="3811490" cy="4058266"/>
          </a:xfrm>
        </p:spPr>
        <p:txBody>
          <a:bodyPr/>
          <a:lstStyle/>
          <a:p>
            <a:pPr marL="169545" indent="-169545"/>
            <a:r>
              <a:rPr lang="en-US" altLang="en-US" dirty="0" smtClean="0"/>
              <a:t>Routing is required within the distribution layer of an enterprise network.  Without routing, packets could not leave the local network.</a:t>
            </a:r>
          </a:p>
          <a:p>
            <a:pPr marL="169545" indent="-169545"/>
            <a:r>
              <a:rPr lang="en-US" altLang="en-US" dirty="0" smtClean="0">
                <a:cs typeface="Arial"/>
              </a:rPr>
              <a:t>Routers are critical networking devices because they are responsible for:</a:t>
            </a:r>
          </a:p>
          <a:p>
            <a:pPr marL="358457" lvl="1" indent="-169545"/>
            <a:r>
              <a:rPr lang="en-US" altLang="en-US" dirty="0" smtClean="0">
                <a:cs typeface="Arial"/>
              </a:rPr>
              <a:t>Connecting businesses and homes to the Internet</a:t>
            </a:r>
          </a:p>
          <a:p>
            <a:pPr marL="358457" lvl="1" indent="-169545"/>
            <a:r>
              <a:rPr lang="en-US" altLang="en-US" dirty="0" smtClean="0">
                <a:cs typeface="Arial"/>
              </a:rPr>
              <a:t>Interconnecting multiple sites within an enterprise network</a:t>
            </a:r>
          </a:p>
          <a:p>
            <a:pPr marL="358457" lvl="1" indent="-169545"/>
            <a:r>
              <a:rPr lang="en-US" altLang="en-US" dirty="0" smtClean="0">
                <a:cs typeface="Arial"/>
              </a:rPr>
              <a:t>Connecting ISPs on the Internet</a:t>
            </a:r>
          </a:p>
          <a:p>
            <a:pPr marL="358457" lvl="1" indent="-169545"/>
            <a:r>
              <a:rPr lang="en-US" altLang="en-US" dirty="0" smtClean="0">
                <a:cs typeface="Arial"/>
              </a:rPr>
              <a:t>Translating between different media types and protocols</a:t>
            </a:r>
          </a:p>
          <a:p>
            <a:pPr marL="358457" lvl="1" indent="-169545"/>
            <a:r>
              <a:rPr lang="en-US" altLang="en-US" dirty="0" smtClean="0">
                <a:cs typeface="Arial"/>
              </a:rPr>
              <a:t>Finding alternate paths if a link or path goes down</a:t>
            </a:r>
          </a:p>
          <a:p>
            <a:pPr marL="0" indent="0">
              <a:buNone/>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52354" y="798513"/>
            <a:ext cx="4658469" cy="3679647"/>
          </a:xfrm>
          <a:prstGeom prst="rect">
            <a:avLst/>
          </a:prstGeom>
        </p:spPr>
      </p:pic>
    </p:spTree>
    <p:extLst>
      <p:ext uri="{BB962C8B-B14F-4D97-AF65-F5344CB8AC3E}">
        <p14:creationId xmlns:p14="http://schemas.microsoft.com/office/powerpoint/2010/main" val="364277458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1</a:t>
            </a:r>
            <a:r>
              <a:rPr lang="en-CA" sz="1600" dirty="0" smtClean="0"/>
              <a:t>.1 Campus Wired LAN Designs</a:t>
            </a:r>
          </a:p>
          <a:p>
            <a:pPr marL="469106" lvl="1" indent="-214313">
              <a:buFont typeface="Arial" panose="020B0604020202020204" pitchFamily="34" charset="0"/>
              <a:buChar char="•"/>
            </a:pPr>
            <a:r>
              <a:rPr lang="en-US" sz="1600" dirty="0" smtClean="0"/>
              <a:t>Explain why it is important to design a scalable hierarchical network.</a:t>
            </a:r>
          </a:p>
          <a:p>
            <a:pPr marL="557213" lvl="1" indent="-214313">
              <a:buFont typeface="Arial" panose="020B0604020202020204" pitchFamily="34" charset="0"/>
              <a:buChar char="•"/>
            </a:pPr>
            <a:r>
              <a:rPr lang="en-US" dirty="0" smtClean="0"/>
              <a:t>Describe hierarchical small business network designs.</a:t>
            </a:r>
            <a:endParaRPr lang="en-US" dirty="0"/>
          </a:p>
          <a:p>
            <a:pPr marL="557213" lvl="1" indent="-214313">
              <a:buFont typeface="Arial" panose="020B0604020202020204" pitchFamily="34" charset="0"/>
              <a:buChar char="•"/>
            </a:pPr>
            <a:r>
              <a:rPr lang="en-US" dirty="0"/>
              <a:t>Explain </a:t>
            </a:r>
            <a:r>
              <a:rPr lang="en-US" dirty="0" smtClean="0"/>
              <a:t>considerations for designing a scalable network.</a:t>
            </a:r>
            <a:endParaRPr lang="en-US" dirty="0"/>
          </a:p>
          <a:p>
            <a:pPr marL="286941" indent="-285750"/>
            <a:r>
              <a:rPr lang="en-CA" sz="1600" dirty="0" smtClean="0"/>
              <a:t>1.2 Campus Network Device Selection</a:t>
            </a:r>
            <a:endParaRPr lang="en-CA" sz="1600" dirty="0"/>
          </a:p>
          <a:p>
            <a:pPr marL="469106" lvl="1" indent="-214313">
              <a:buFont typeface="Arial" panose="020B0604020202020204" pitchFamily="34" charset="0"/>
              <a:buChar char="•"/>
            </a:pPr>
            <a:r>
              <a:rPr lang="en-US" sz="1600" dirty="0" smtClean="0"/>
              <a:t>Select network devices based on feature compatibility and network requirements.</a:t>
            </a:r>
            <a:endParaRPr lang="en-US" sz="1600" dirty="0"/>
          </a:p>
          <a:p>
            <a:pPr marL="557213" lvl="1" indent="-214313">
              <a:buClr>
                <a:srgbClr val="58585B"/>
              </a:buClr>
              <a:buFont typeface="Arial" panose="020B0604020202020204" pitchFamily="34" charset="0"/>
              <a:buChar char="•"/>
            </a:pPr>
            <a:r>
              <a:rPr lang="en-US" dirty="0" smtClean="0"/>
              <a:t>Select the appropriate switch hardware features to support network requirements in small to medium-sized business networks.</a:t>
            </a:r>
          </a:p>
          <a:p>
            <a:pPr marL="557213" lvl="1" indent="-214313">
              <a:buClr>
                <a:srgbClr val="58585B"/>
              </a:buClr>
              <a:buFont typeface="Arial" panose="020B0604020202020204" pitchFamily="34" charset="0"/>
              <a:buChar char="•"/>
            </a:pPr>
            <a:r>
              <a:rPr lang="en-US" dirty="0" smtClean="0"/>
              <a:t>Describe the types of routers available for small to medium-sized business networks.</a:t>
            </a:r>
          </a:p>
          <a:p>
            <a:pPr marL="557213" lvl="1" indent="-214313">
              <a:buClr>
                <a:srgbClr val="58585B"/>
              </a:buClr>
              <a:buFont typeface="Arial" panose="020B0604020202020204" pitchFamily="34" charset="0"/>
              <a:buChar char="•"/>
            </a:pPr>
            <a:r>
              <a:rPr lang="en-US" dirty="0" smtClean="0"/>
              <a:t>Configure basic settings on a Cisco IOS device.</a:t>
            </a:r>
          </a:p>
          <a:p>
            <a:pPr marL="557213" lvl="1" indent="-214313">
              <a:buClr>
                <a:srgbClr val="58585B"/>
              </a:buClr>
              <a:buFont typeface="Arial" panose="020B0604020202020204" pitchFamily="34" charset="0"/>
              <a:buChar char="•"/>
            </a:pPr>
            <a:endParaRPr lang="en-US" dirty="0"/>
          </a:p>
        </p:txBody>
      </p:sp>
      <p:sp>
        <p:nvSpPr>
          <p:cNvPr id="4098" name="Rectangle 33"/>
          <p:cNvSpPr>
            <a:spLocks noGrp="1" noChangeArrowheads="1"/>
          </p:cNvSpPr>
          <p:nvPr>
            <p:ph type="title"/>
          </p:nvPr>
        </p:nvSpPr>
        <p:spPr/>
        <p:txBody>
          <a:bodyPr/>
          <a:lstStyle/>
          <a:p>
            <a:pPr eaLnBrk="1" hangingPunct="1"/>
            <a:r>
              <a:rPr lang="en-US" dirty="0"/>
              <a:t>Chapter </a:t>
            </a:r>
            <a:r>
              <a:rPr lang="en-US" dirty="0" smtClean="0"/>
              <a:t>1 </a:t>
            </a:r>
            <a:r>
              <a:rPr lang="en-US" dirty="0"/>
              <a:t>-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Router Hardware</a:t>
            </a:r>
            <a:r>
              <a:rPr lang="en-US" dirty="0">
                <a:solidFill>
                  <a:schemeClr val="tx1"/>
                </a:solidFill>
              </a:rPr>
              <a:t/>
            </a:r>
            <a:br>
              <a:rPr lang="en-US" dirty="0">
                <a:solidFill>
                  <a:schemeClr val="tx1"/>
                </a:solidFill>
              </a:rPr>
            </a:br>
            <a:r>
              <a:rPr lang="en-US" altLang="en-US" dirty="0" smtClean="0"/>
              <a:t>Router Requirements (Cont.)</a:t>
            </a:r>
            <a:endParaRPr lang="en-CA" altLang="en-US" dirty="0">
              <a:solidFill>
                <a:srgbClr val="367187"/>
              </a:solidFill>
              <a:cs typeface="Arial"/>
            </a:endParaRPr>
          </a:p>
        </p:txBody>
      </p:sp>
      <p:sp>
        <p:nvSpPr>
          <p:cNvPr id="13315" name="Content Placeholder 2"/>
          <p:cNvSpPr>
            <a:spLocks noGrp="1"/>
          </p:cNvSpPr>
          <p:nvPr>
            <p:ph idx="1"/>
          </p:nvPr>
        </p:nvSpPr>
        <p:spPr>
          <a:xfrm>
            <a:off x="5239377" y="698587"/>
            <a:ext cx="3659090" cy="3779573"/>
          </a:xfrm>
        </p:spPr>
        <p:txBody>
          <a:bodyPr/>
          <a:lstStyle/>
          <a:p>
            <a:pPr marL="169545" indent="-169545"/>
            <a:r>
              <a:rPr lang="en-US" altLang="en-US" dirty="0" smtClean="0"/>
              <a:t>Routers also serve other important functions:</a:t>
            </a:r>
          </a:p>
          <a:p>
            <a:pPr marL="358457" lvl="1" indent="-169545"/>
            <a:r>
              <a:rPr lang="en-US" altLang="en-US" dirty="0" smtClean="0">
                <a:cs typeface="Arial"/>
              </a:rPr>
              <a:t>Provide broadcast containment by limiting broadcasts to the local network</a:t>
            </a:r>
          </a:p>
          <a:p>
            <a:pPr marL="358457" lvl="1" indent="-169545"/>
            <a:r>
              <a:rPr lang="en-US" altLang="en-US" dirty="0" smtClean="0">
                <a:cs typeface="Arial"/>
              </a:rPr>
              <a:t>Group users logically by application or department</a:t>
            </a:r>
          </a:p>
          <a:p>
            <a:pPr marL="358457" lvl="1" indent="-169545"/>
            <a:r>
              <a:rPr lang="en-US" altLang="en-US" dirty="0" smtClean="0">
                <a:cs typeface="Arial"/>
              </a:rPr>
              <a:t>Provide enhanced security through the use of access control lists in order to filter unwanted traffic.</a:t>
            </a:r>
          </a:p>
          <a:p>
            <a:pPr marL="358457" lvl="1" indent="-169545"/>
            <a:r>
              <a:rPr lang="en-US" altLang="en-US" dirty="0" smtClean="0">
                <a:cs typeface="Arial"/>
              </a:rPr>
              <a:t>Interconnect geographically separated locations.</a:t>
            </a:r>
          </a:p>
          <a:p>
            <a:pPr marL="358457" lvl="1" indent="-169545"/>
            <a:endParaRPr lang="en-US" altLang="en-US" dirty="0" smtClean="0">
              <a:cs typeface="Arial"/>
            </a:endParaRPr>
          </a:p>
          <a:p>
            <a:pPr marL="0" indent="0">
              <a:buNone/>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52354" y="798513"/>
            <a:ext cx="4785313" cy="3779839"/>
          </a:xfrm>
          <a:prstGeom prst="rect">
            <a:avLst/>
          </a:prstGeom>
        </p:spPr>
      </p:pic>
    </p:spTree>
    <p:extLst>
      <p:ext uri="{BB962C8B-B14F-4D97-AF65-F5344CB8AC3E}">
        <p14:creationId xmlns:p14="http://schemas.microsoft.com/office/powerpoint/2010/main" val="203347120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Router Hardware</a:t>
            </a:r>
            <a:r>
              <a:rPr lang="en-US" dirty="0">
                <a:solidFill>
                  <a:schemeClr val="tx1"/>
                </a:solidFill>
              </a:rPr>
              <a:t/>
            </a:r>
            <a:br>
              <a:rPr lang="en-US" dirty="0">
                <a:solidFill>
                  <a:schemeClr val="tx1"/>
                </a:solidFill>
              </a:rPr>
            </a:br>
            <a:r>
              <a:rPr lang="en-US" altLang="en-US" dirty="0" smtClean="0"/>
              <a:t>Cisco Routers</a:t>
            </a:r>
            <a:endParaRPr lang="en-CA" altLang="en-US" dirty="0">
              <a:solidFill>
                <a:srgbClr val="367187"/>
              </a:solidFill>
              <a:cs typeface="Arial"/>
            </a:endParaRPr>
          </a:p>
        </p:txBody>
      </p:sp>
      <p:sp>
        <p:nvSpPr>
          <p:cNvPr id="13315" name="Content Placeholder 2"/>
          <p:cNvSpPr>
            <a:spLocks noGrp="1"/>
          </p:cNvSpPr>
          <p:nvPr>
            <p:ph idx="1"/>
          </p:nvPr>
        </p:nvSpPr>
        <p:spPr>
          <a:xfrm>
            <a:off x="4715933" y="270934"/>
            <a:ext cx="4174068" cy="4529666"/>
          </a:xfrm>
        </p:spPr>
        <p:txBody>
          <a:bodyPr/>
          <a:lstStyle/>
          <a:p>
            <a:pPr marL="169545" indent="-169545"/>
            <a:r>
              <a:rPr lang="en-US" altLang="en-US" dirty="0" smtClean="0"/>
              <a:t>Selecting the proper router or routers is an important task for the network administrator in order to accommodate a growing network.  There are three categories of routers:</a:t>
            </a:r>
          </a:p>
          <a:p>
            <a:pPr marL="358457" lvl="1" indent="-169545"/>
            <a:r>
              <a:rPr lang="en-US" altLang="en-US" dirty="0" smtClean="0"/>
              <a:t>Branch routers – Branch routers optimize branch services on a single platform while delivering an optimal application experience across branch and WAN infrastructures.</a:t>
            </a:r>
          </a:p>
          <a:p>
            <a:pPr marL="358457" lvl="1" indent="-169545"/>
            <a:r>
              <a:rPr lang="en-US" altLang="en-US" dirty="0" smtClean="0"/>
              <a:t>Network edge routers – Network edge routers enable the network edge to deliver high-performance, highly secure, and reliable services that unite campus, data center, and branch networks.</a:t>
            </a:r>
          </a:p>
          <a:p>
            <a:pPr marL="358457" lvl="1" indent="-169545"/>
            <a:r>
              <a:rPr lang="en-US" altLang="en-US" dirty="0" smtClean="0"/>
              <a:t>Service provider </a:t>
            </a:r>
            <a:r>
              <a:rPr lang="en-US" altLang="en-US" dirty="0"/>
              <a:t>r</a:t>
            </a:r>
            <a:r>
              <a:rPr lang="en-US" altLang="en-US" dirty="0" smtClean="0"/>
              <a:t>outers – Service provider routers differentiate the service portfolio and increase revenues by delivering end-to-end scalable solutions and subscriber-aware services.</a:t>
            </a:r>
          </a:p>
          <a:p>
            <a:pPr marL="358457" lvl="1" indent="-169545"/>
            <a:endParaRPr lang="en-US" altLang="en-US" dirty="0" smtClean="0"/>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4" name="Picture 3"/>
          <p:cNvPicPr>
            <a:picLocks noChangeAspect="1"/>
          </p:cNvPicPr>
          <p:nvPr/>
        </p:nvPicPr>
        <p:blipFill>
          <a:blip r:embed="rId3"/>
          <a:stretch>
            <a:fillRect/>
          </a:stretch>
        </p:blipFill>
        <p:spPr>
          <a:xfrm>
            <a:off x="264899" y="902586"/>
            <a:ext cx="4095435" cy="3658474"/>
          </a:xfrm>
          <a:prstGeom prst="rect">
            <a:avLst/>
          </a:prstGeom>
        </p:spPr>
      </p:pic>
    </p:spTree>
    <p:extLst>
      <p:ext uri="{BB962C8B-B14F-4D97-AF65-F5344CB8AC3E}">
        <p14:creationId xmlns:p14="http://schemas.microsoft.com/office/powerpoint/2010/main" val="346021740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Router Hardware</a:t>
            </a:r>
            <a:r>
              <a:rPr lang="en-US" dirty="0">
                <a:solidFill>
                  <a:schemeClr val="tx1"/>
                </a:solidFill>
              </a:rPr>
              <a:t/>
            </a:r>
            <a:br>
              <a:rPr lang="en-US" dirty="0">
                <a:solidFill>
                  <a:schemeClr val="tx1"/>
                </a:solidFill>
              </a:rPr>
            </a:br>
            <a:r>
              <a:rPr lang="en-US" altLang="en-US" dirty="0" smtClean="0"/>
              <a:t>Router Hardware</a:t>
            </a:r>
            <a:endParaRPr lang="en-CA" altLang="en-US" dirty="0">
              <a:solidFill>
                <a:srgbClr val="367187"/>
              </a:solidFill>
              <a:cs typeface="Arial"/>
            </a:endParaRPr>
          </a:p>
        </p:txBody>
      </p:sp>
      <p:sp>
        <p:nvSpPr>
          <p:cNvPr id="13315" name="Content Placeholder 2"/>
          <p:cNvSpPr>
            <a:spLocks noGrp="1"/>
          </p:cNvSpPr>
          <p:nvPr>
            <p:ph idx="1"/>
          </p:nvPr>
        </p:nvSpPr>
        <p:spPr>
          <a:xfrm>
            <a:off x="5838298" y="335227"/>
            <a:ext cx="3077103" cy="4321439"/>
          </a:xfrm>
        </p:spPr>
        <p:txBody>
          <a:bodyPr/>
          <a:lstStyle/>
          <a:p>
            <a:pPr marL="169545" indent="-169545"/>
            <a:r>
              <a:rPr lang="en-US" altLang="en-US" dirty="0" smtClean="0"/>
              <a:t>Routers come in many forms:</a:t>
            </a:r>
          </a:p>
          <a:p>
            <a:pPr marL="358457" lvl="1" indent="-169545"/>
            <a:r>
              <a:rPr lang="en-US" altLang="en-US" dirty="0" smtClean="0"/>
              <a:t>They range in size from a </a:t>
            </a:r>
            <a:r>
              <a:rPr lang="en-US" altLang="en-US" dirty="0"/>
              <a:t>s</a:t>
            </a:r>
            <a:r>
              <a:rPr lang="en-US" altLang="en-US" dirty="0" smtClean="0"/>
              <a:t>mall desktop router to a rack-mounted or blade model router.</a:t>
            </a:r>
          </a:p>
          <a:p>
            <a:pPr marL="358457" lvl="1" indent="-169545"/>
            <a:r>
              <a:rPr lang="en-US" altLang="en-US" dirty="0" smtClean="0"/>
              <a:t>They </a:t>
            </a:r>
            <a:r>
              <a:rPr lang="en-US" altLang="en-US" dirty="0"/>
              <a:t>c</a:t>
            </a:r>
            <a:r>
              <a:rPr lang="en-US" altLang="en-US" dirty="0" smtClean="0"/>
              <a:t>an be categorized as fixed configuration or modular.</a:t>
            </a:r>
          </a:p>
          <a:p>
            <a:pPr marL="358457" lvl="1" indent="-169545"/>
            <a:r>
              <a:rPr lang="en-US" altLang="en-US" dirty="0" smtClean="0"/>
              <a:t>They come with a variety of interfaces such as Fast Ethernet, Gigabit Ethernet, Serial, and fiber-optic.</a:t>
            </a:r>
          </a:p>
          <a:p>
            <a:pPr marL="169545" indent="-169545"/>
            <a:r>
              <a:rPr lang="en-US" altLang="en-US" dirty="0" smtClean="0">
                <a:cs typeface="Arial"/>
              </a:rPr>
              <a:t>As an example, the Cisco 1941 router comes with two Gigabit Ethernet RJ-45 interfaces built-in and two slots that can accommodate many different network interface modules.</a:t>
            </a: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91030" y="798513"/>
            <a:ext cx="5532438" cy="3729733"/>
          </a:xfrm>
          <a:prstGeom prst="rect">
            <a:avLst/>
          </a:prstGeom>
        </p:spPr>
      </p:pic>
    </p:spTree>
    <p:extLst>
      <p:ext uri="{BB962C8B-B14F-4D97-AF65-F5344CB8AC3E}">
        <p14:creationId xmlns:p14="http://schemas.microsoft.com/office/powerpoint/2010/main" val="303341678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Managing Devices</a:t>
            </a:r>
            <a:r>
              <a:rPr lang="en-US" dirty="0">
                <a:solidFill>
                  <a:schemeClr val="tx1"/>
                </a:solidFill>
              </a:rPr>
              <a:t/>
            </a:r>
            <a:br>
              <a:rPr lang="en-US" dirty="0">
                <a:solidFill>
                  <a:schemeClr val="tx1"/>
                </a:solidFill>
              </a:rPr>
            </a:br>
            <a:r>
              <a:rPr lang="en-US" dirty="0" smtClean="0"/>
              <a:t>Managing IOS Files and Licensing</a:t>
            </a:r>
            <a:endParaRPr lang="en-CA" altLang="en-US" dirty="0">
              <a:solidFill>
                <a:srgbClr val="367187"/>
              </a:solidFill>
              <a:cs typeface="Arial"/>
            </a:endParaRPr>
          </a:p>
        </p:txBody>
      </p:sp>
      <p:sp>
        <p:nvSpPr>
          <p:cNvPr id="13315" name="Content Placeholder 2"/>
          <p:cNvSpPr>
            <a:spLocks noGrp="1"/>
          </p:cNvSpPr>
          <p:nvPr>
            <p:ph idx="1"/>
          </p:nvPr>
        </p:nvSpPr>
        <p:spPr>
          <a:xfrm>
            <a:off x="5163178" y="727073"/>
            <a:ext cx="3726823" cy="3788039"/>
          </a:xfrm>
        </p:spPr>
        <p:txBody>
          <a:bodyPr/>
          <a:lstStyle/>
          <a:p>
            <a:pPr marL="169545" indent="-169545"/>
            <a:r>
              <a:rPr lang="en-US" altLang="en-US" dirty="0" smtClean="0"/>
              <a:t>When selecting or upgrading a Cisco IOS device, it is important to choose the proper IOS image with the correct feature set and version.  </a:t>
            </a:r>
          </a:p>
          <a:p>
            <a:pPr marL="169545" indent="-169545"/>
            <a:r>
              <a:rPr lang="en-US" altLang="en-US" dirty="0" smtClean="0">
                <a:cs typeface="Arial"/>
              </a:rPr>
              <a:t>IOS refers to the package of routing, switching, security, and other internetworking technologies integrated into a single multitasking operating system.</a:t>
            </a:r>
          </a:p>
          <a:p>
            <a:pPr marL="169545" indent="-169545"/>
            <a:r>
              <a:rPr lang="en-US" altLang="en-US" dirty="0" smtClean="0">
                <a:cs typeface="Arial"/>
              </a:rPr>
              <a:t>When a new device is shipped, it comes preinstalled with the software image and corresponding permanent licenses for the customer-specified packages and features.</a:t>
            </a: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56153" y="1068428"/>
            <a:ext cx="4850871" cy="2194635"/>
          </a:xfrm>
          <a:prstGeom prst="rect">
            <a:avLst/>
          </a:prstGeom>
        </p:spPr>
      </p:pic>
      <p:sp>
        <p:nvSpPr>
          <p:cNvPr id="5" name="Content Placeholder 2"/>
          <p:cNvSpPr txBox="1">
            <a:spLocks/>
          </p:cNvSpPr>
          <p:nvPr/>
        </p:nvSpPr>
        <p:spPr bwMode="auto">
          <a:xfrm>
            <a:off x="156153" y="3532978"/>
            <a:ext cx="4850870" cy="98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300" dirty="0" smtClean="0"/>
              <a:t>For routers beginning with Cisco IOS Software release 15.0, Cisco modified the process to enable new technologies within the IOS feature sets.</a:t>
            </a:r>
            <a:endParaRPr lang="en-US" altLang="en-US" sz="1300" dirty="0" smtClean="0">
              <a:cs typeface="Arial"/>
            </a:endParaRPr>
          </a:p>
          <a:p>
            <a:pPr marL="169545" indent="-169545"/>
            <a:endParaRPr lang="en-US" altLang="en-US" dirty="0" smtClean="0">
              <a:cs typeface="Arial"/>
            </a:endParaRPr>
          </a:p>
          <a:p>
            <a:pPr lvl="1"/>
            <a:endParaRPr lang="en-US" altLang="en-US" dirty="0" smtClean="0"/>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a:cs typeface="Arial"/>
            </a:endParaRPr>
          </a:p>
        </p:txBody>
      </p:sp>
    </p:spTree>
    <p:extLst>
      <p:ext uri="{BB962C8B-B14F-4D97-AF65-F5344CB8AC3E}">
        <p14:creationId xmlns:p14="http://schemas.microsoft.com/office/powerpoint/2010/main" val="295319516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943600" cy="757238"/>
          </a:xfrm>
        </p:spPr>
        <p:txBody>
          <a:bodyPr/>
          <a:lstStyle/>
          <a:p>
            <a:r>
              <a:rPr lang="en-US" sz="1600" dirty="0" smtClean="0"/>
              <a:t>Managing Devices</a:t>
            </a:r>
            <a:r>
              <a:rPr lang="en-US" dirty="0">
                <a:solidFill>
                  <a:schemeClr val="tx1"/>
                </a:solidFill>
              </a:rPr>
              <a:t/>
            </a:r>
            <a:br>
              <a:rPr lang="en-US" dirty="0">
                <a:solidFill>
                  <a:schemeClr val="tx1"/>
                </a:solidFill>
              </a:rPr>
            </a:br>
            <a:r>
              <a:rPr lang="en-US" dirty="0" smtClean="0"/>
              <a:t>In-band versus Out-of-band Management</a:t>
            </a:r>
            <a:endParaRPr lang="en-CA" altLang="en-US" dirty="0">
              <a:solidFill>
                <a:srgbClr val="367187"/>
              </a:solidFill>
              <a:cs typeface="Arial"/>
            </a:endParaRPr>
          </a:p>
        </p:txBody>
      </p:sp>
      <p:sp>
        <p:nvSpPr>
          <p:cNvPr id="13315" name="Content Placeholder 2"/>
          <p:cNvSpPr>
            <a:spLocks noGrp="1"/>
          </p:cNvSpPr>
          <p:nvPr>
            <p:ph idx="1"/>
          </p:nvPr>
        </p:nvSpPr>
        <p:spPr>
          <a:xfrm>
            <a:off x="5163177" y="905933"/>
            <a:ext cx="3819956" cy="3759200"/>
          </a:xfrm>
        </p:spPr>
        <p:txBody>
          <a:bodyPr/>
          <a:lstStyle/>
          <a:p>
            <a:pPr marL="169545" indent="-169545"/>
            <a:r>
              <a:rPr lang="en-US" altLang="en-US" dirty="0" smtClean="0"/>
              <a:t>There are two methods for connecting a PC to a network device for configuration and monitoring tasks:</a:t>
            </a:r>
          </a:p>
          <a:p>
            <a:pPr marL="358457" lvl="1" indent="-169545"/>
            <a:r>
              <a:rPr lang="en-US" altLang="en-US" dirty="0" smtClean="0">
                <a:cs typeface="Arial"/>
              </a:rPr>
              <a:t>Out-of-band management through the use of the console or AUX port is used for the initial configuration or when a network connection is not available.  </a:t>
            </a:r>
          </a:p>
          <a:p>
            <a:pPr marL="358457" lvl="1" indent="-169545"/>
            <a:r>
              <a:rPr lang="en-US" altLang="en-US" dirty="0" smtClean="0">
                <a:cs typeface="Arial"/>
              </a:rPr>
              <a:t>In-band management is used to configure or monitor the device remotely through a network connection using either SSH or HTTPs.  </a:t>
            </a:r>
          </a:p>
          <a:p>
            <a:pPr marL="431482" lvl="2" indent="-169545"/>
            <a:r>
              <a:rPr lang="en-US" altLang="en-US" dirty="0" smtClean="0">
                <a:cs typeface="Arial"/>
              </a:rPr>
              <a:t>A reachable and operational network interface is required.  </a:t>
            </a:r>
          </a:p>
          <a:p>
            <a:pPr marL="431482" lvl="2" indent="-169545"/>
            <a:r>
              <a:rPr lang="en-US" altLang="en-US" dirty="0" smtClean="0">
                <a:cs typeface="Arial"/>
              </a:rPr>
              <a:t>For </a:t>
            </a:r>
            <a:r>
              <a:rPr lang="en-US" altLang="en-US" dirty="0">
                <a:cs typeface="Arial"/>
              </a:rPr>
              <a:t>security </a:t>
            </a:r>
            <a:r>
              <a:rPr lang="en-US" altLang="en-US" dirty="0" smtClean="0">
                <a:cs typeface="Arial"/>
              </a:rPr>
              <a:t>reasons, the use of Telnet and HTTP are not recommended. </a:t>
            </a: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10608" y="1052513"/>
            <a:ext cx="4835525" cy="3162333"/>
          </a:xfrm>
          <a:prstGeom prst="rect">
            <a:avLst/>
          </a:prstGeom>
        </p:spPr>
      </p:pic>
    </p:spTree>
    <p:extLst>
      <p:ext uri="{BB962C8B-B14F-4D97-AF65-F5344CB8AC3E}">
        <p14:creationId xmlns:p14="http://schemas.microsoft.com/office/powerpoint/2010/main" val="4258239080"/>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4910667" cy="757238"/>
          </a:xfrm>
        </p:spPr>
        <p:txBody>
          <a:bodyPr/>
          <a:lstStyle/>
          <a:p>
            <a:r>
              <a:rPr lang="en-US" sz="1600" dirty="0" smtClean="0"/>
              <a:t>Managing Devices</a:t>
            </a:r>
            <a:r>
              <a:rPr lang="en-US" dirty="0">
                <a:solidFill>
                  <a:schemeClr val="tx1"/>
                </a:solidFill>
              </a:rPr>
              <a:t/>
            </a:r>
            <a:br>
              <a:rPr lang="en-US" dirty="0">
                <a:solidFill>
                  <a:schemeClr val="tx1"/>
                </a:solidFill>
              </a:rPr>
            </a:br>
            <a:r>
              <a:rPr lang="en-US" dirty="0" smtClean="0"/>
              <a:t>Basic Router CLI Commands</a:t>
            </a:r>
            <a:endParaRPr lang="en-CA" altLang="en-US" dirty="0">
              <a:solidFill>
                <a:srgbClr val="367187"/>
              </a:solidFill>
              <a:cs typeface="Arial"/>
            </a:endParaRPr>
          </a:p>
        </p:txBody>
      </p:sp>
      <p:sp>
        <p:nvSpPr>
          <p:cNvPr id="13315" name="Content Placeholder 2"/>
          <p:cNvSpPr>
            <a:spLocks noGrp="1"/>
          </p:cNvSpPr>
          <p:nvPr>
            <p:ph idx="1"/>
          </p:nvPr>
        </p:nvSpPr>
        <p:spPr>
          <a:xfrm>
            <a:off x="4690534" y="798513"/>
            <a:ext cx="3598334" cy="3781954"/>
          </a:xfrm>
        </p:spPr>
        <p:txBody>
          <a:bodyPr/>
          <a:lstStyle/>
          <a:p>
            <a:pPr marL="169545" indent="-169545"/>
            <a:r>
              <a:rPr lang="en-US" altLang="en-US" dirty="0" smtClean="0"/>
              <a:t>As shown in the figure to the left, a basic router configuration includes as follows:</a:t>
            </a:r>
          </a:p>
          <a:p>
            <a:pPr marL="358457" lvl="1" indent="-169545"/>
            <a:r>
              <a:rPr lang="en-US" altLang="en-US" dirty="0" smtClean="0"/>
              <a:t>Hostname for identification</a:t>
            </a:r>
          </a:p>
          <a:p>
            <a:pPr marL="358457" lvl="1" indent="-169545"/>
            <a:r>
              <a:rPr lang="en-US" altLang="en-US" dirty="0" smtClean="0"/>
              <a:t>Passwords for security</a:t>
            </a:r>
          </a:p>
          <a:p>
            <a:pPr marL="358457" lvl="1" indent="-169545"/>
            <a:r>
              <a:rPr lang="en-US" altLang="en-US" dirty="0" smtClean="0"/>
              <a:t>Assignment of IP addresses to interfaces for connectivity</a:t>
            </a:r>
          </a:p>
          <a:p>
            <a:pPr marL="358457" lvl="1" indent="-169545"/>
            <a:r>
              <a:rPr lang="en-US" altLang="en-US" dirty="0" smtClean="0"/>
              <a:t>Basic routing</a:t>
            </a:r>
          </a:p>
          <a:p>
            <a:pPr marL="169545" indent="-169545"/>
            <a:r>
              <a:rPr lang="en-US" altLang="en-US" dirty="0" smtClean="0">
                <a:cs typeface="Arial"/>
              </a:rPr>
              <a:t>Verify and save configuration changes with the </a:t>
            </a:r>
            <a:r>
              <a:rPr lang="en-US" altLang="en-US" b="1" dirty="0" smtClean="0">
                <a:cs typeface="Arial"/>
              </a:rPr>
              <a:t>copy running-</a:t>
            </a:r>
            <a:r>
              <a:rPr lang="en-US" altLang="en-US" b="1" dirty="0" err="1" smtClean="0">
                <a:cs typeface="Arial"/>
              </a:rPr>
              <a:t>config</a:t>
            </a:r>
            <a:r>
              <a:rPr lang="en-US" altLang="en-US" b="1" dirty="0" smtClean="0">
                <a:cs typeface="Arial"/>
              </a:rPr>
              <a:t> startup-</a:t>
            </a:r>
            <a:r>
              <a:rPr lang="en-US" altLang="en-US" b="1" dirty="0" err="1" smtClean="0">
                <a:cs typeface="Arial"/>
              </a:rPr>
              <a:t>config</a:t>
            </a:r>
            <a:r>
              <a:rPr lang="en-US" altLang="en-US" b="1" dirty="0" smtClean="0">
                <a:cs typeface="Arial"/>
              </a:rPr>
              <a:t> </a:t>
            </a:r>
            <a:r>
              <a:rPr lang="en-US" altLang="en-US" dirty="0" smtClean="0">
                <a:cs typeface="Arial"/>
              </a:rPr>
              <a:t>command</a:t>
            </a:r>
          </a:p>
          <a:p>
            <a:pPr marL="169545" indent="-169545"/>
            <a:r>
              <a:rPr lang="en-US" altLang="en-US" dirty="0" smtClean="0">
                <a:cs typeface="Arial"/>
              </a:rPr>
              <a:t>To clear the router configuration, use the </a:t>
            </a:r>
            <a:r>
              <a:rPr lang="en-US" altLang="en-US" b="1" dirty="0" smtClean="0">
                <a:cs typeface="Arial"/>
              </a:rPr>
              <a:t>erase startup-</a:t>
            </a:r>
            <a:r>
              <a:rPr lang="en-US" altLang="en-US" b="1" dirty="0" err="1" smtClean="0">
                <a:cs typeface="Arial"/>
              </a:rPr>
              <a:t>config</a:t>
            </a:r>
            <a:r>
              <a:rPr lang="en-US" altLang="en-US" b="1" dirty="0" smtClean="0">
                <a:cs typeface="Arial"/>
              </a:rPr>
              <a:t> </a:t>
            </a:r>
            <a:r>
              <a:rPr lang="en-US" altLang="en-US" dirty="0" smtClean="0">
                <a:cs typeface="Arial"/>
              </a:rPr>
              <a:t>and </a:t>
            </a:r>
            <a:r>
              <a:rPr lang="en-US" altLang="en-US" b="1" dirty="0" smtClean="0">
                <a:cs typeface="Arial"/>
              </a:rPr>
              <a:t>reload</a:t>
            </a:r>
            <a:r>
              <a:rPr lang="en-US" altLang="en-US" dirty="0" smtClean="0">
                <a:cs typeface="Arial"/>
              </a:rPr>
              <a:t> commands.</a:t>
            </a: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410104" y="798514"/>
            <a:ext cx="3713163" cy="3842800"/>
          </a:xfrm>
          <a:prstGeom prst="rect">
            <a:avLst/>
          </a:prstGeom>
        </p:spPr>
      </p:pic>
    </p:spTree>
    <p:extLst>
      <p:ext uri="{BB962C8B-B14F-4D97-AF65-F5344CB8AC3E}">
        <p14:creationId xmlns:p14="http://schemas.microsoft.com/office/powerpoint/2010/main" val="1426661410"/>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935133" cy="757238"/>
          </a:xfrm>
        </p:spPr>
        <p:txBody>
          <a:bodyPr/>
          <a:lstStyle/>
          <a:p>
            <a:r>
              <a:rPr lang="en-US" sz="1600" dirty="0" smtClean="0"/>
              <a:t>Managing Devices</a:t>
            </a:r>
            <a:r>
              <a:rPr lang="en-US" dirty="0">
                <a:solidFill>
                  <a:schemeClr val="tx1"/>
                </a:solidFill>
              </a:rPr>
              <a:t/>
            </a:r>
            <a:br>
              <a:rPr lang="en-US" dirty="0">
                <a:solidFill>
                  <a:schemeClr val="tx1"/>
                </a:solidFill>
              </a:rPr>
            </a:br>
            <a:r>
              <a:rPr lang="en-US" dirty="0" smtClean="0"/>
              <a:t>Basic Router Show Commands</a:t>
            </a:r>
            <a:endParaRPr lang="en-CA" altLang="en-US" dirty="0">
              <a:solidFill>
                <a:srgbClr val="367187"/>
              </a:solidFill>
              <a:cs typeface="Arial"/>
            </a:endParaRPr>
          </a:p>
        </p:txBody>
      </p:sp>
      <p:sp>
        <p:nvSpPr>
          <p:cNvPr id="13315" name="Content Placeholder 2"/>
          <p:cNvSpPr>
            <a:spLocks noGrp="1"/>
          </p:cNvSpPr>
          <p:nvPr>
            <p:ph idx="1"/>
          </p:nvPr>
        </p:nvSpPr>
        <p:spPr>
          <a:xfrm>
            <a:off x="4829702" y="897467"/>
            <a:ext cx="4314298" cy="4055533"/>
          </a:xfrm>
        </p:spPr>
        <p:txBody>
          <a:bodyPr/>
          <a:lstStyle/>
          <a:p>
            <a:pPr marL="169545" indent="-169545"/>
            <a:r>
              <a:rPr lang="en-US" altLang="en-US" dirty="0" smtClean="0">
                <a:cs typeface="Arial"/>
              </a:rPr>
              <a:t>The following are some of the most common show commands:</a:t>
            </a:r>
          </a:p>
          <a:p>
            <a:pPr marL="169545" indent="-169545"/>
            <a:r>
              <a:rPr lang="en-US" altLang="en-US" dirty="0" smtClean="0">
                <a:cs typeface="Arial"/>
              </a:rPr>
              <a:t>Routing Related:</a:t>
            </a:r>
          </a:p>
          <a:p>
            <a:pPr marL="358457" lvl="1" indent="-169545"/>
            <a:r>
              <a:rPr lang="en-US" altLang="en-US" b="1" dirty="0">
                <a:cs typeface="Arial"/>
              </a:rPr>
              <a:t>s</a:t>
            </a:r>
            <a:r>
              <a:rPr lang="en-US" altLang="en-US" b="1" dirty="0" smtClean="0">
                <a:cs typeface="Arial"/>
              </a:rPr>
              <a:t>how </a:t>
            </a:r>
            <a:r>
              <a:rPr lang="en-US" altLang="en-US" b="1" dirty="0" err="1" smtClean="0">
                <a:cs typeface="Arial"/>
              </a:rPr>
              <a:t>ip</a:t>
            </a:r>
            <a:r>
              <a:rPr lang="en-US" altLang="en-US" b="1" dirty="0" smtClean="0">
                <a:cs typeface="Arial"/>
              </a:rPr>
              <a:t> protocols </a:t>
            </a:r>
            <a:r>
              <a:rPr lang="en-US" altLang="en-US" dirty="0" smtClean="0">
                <a:cs typeface="Arial"/>
              </a:rPr>
              <a:t>–Displays information about the routing protocols configured</a:t>
            </a:r>
          </a:p>
          <a:p>
            <a:pPr marL="358457" lvl="1" indent="-169545"/>
            <a:r>
              <a:rPr lang="en-US" altLang="en-US" b="1" dirty="0">
                <a:cs typeface="Arial"/>
              </a:rPr>
              <a:t>s</a:t>
            </a:r>
            <a:r>
              <a:rPr lang="en-US" altLang="en-US" b="1" dirty="0" smtClean="0">
                <a:cs typeface="Arial"/>
              </a:rPr>
              <a:t>how </a:t>
            </a:r>
            <a:r>
              <a:rPr lang="en-US" altLang="en-US" b="1" dirty="0" err="1" smtClean="0">
                <a:cs typeface="Arial"/>
              </a:rPr>
              <a:t>ip</a:t>
            </a:r>
            <a:r>
              <a:rPr lang="en-US" altLang="en-US" b="1" dirty="0" smtClean="0">
                <a:cs typeface="Arial"/>
              </a:rPr>
              <a:t> route </a:t>
            </a:r>
            <a:r>
              <a:rPr lang="en-US" altLang="en-US" dirty="0" smtClean="0">
                <a:cs typeface="Arial"/>
              </a:rPr>
              <a:t>– Displays detailed routing table information including routing codes, known networks, administrative distance and metrics, how routes were learned, next hop, static routes, and default routes</a:t>
            </a:r>
          </a:p>
          <a:p>
            <a:pPr marL="169545" lvl="0" indent="-169545">
              <a:buClr>
                <a:srgbClr val="58585B"/>
              </a:buClr>
            </a:pPr>
            <a:r>
              <a:rPr lang="en-US" altLang="en-US" dirty="0">
                <a:cs typeface="Arial"/>
              </a:rPr>
              <a:t>Interface Related:</a:t>
            </a:r>
          </a:p>
          <a:p>
            <a:pPr marL="358457" lvl="1" indent="-169545">
              <a:buClr>
                <a:srgbClr val="58585B"/>
              </a:buClr>
            </a:pPr>
            <a:r>
              <a:rPr lang="en-US" altLang="en-US" b="1" dirty="0">
                <a:cs typeface="Arial"/>
              </a:rPr>
              <a:t>show interfaces </a:t>
            </a:r>
            <a:r>
              <a:rPr lang="en-US" altLang="en-US" dirty="0">
                <a:cs typeface="Arial"/>
              </a:rPr>
              <a:t>– Displays interfaces with line status, bandwidth, delay, reliability, encapsulation, duplex, and I/O statistics</a:t>
            </a:r>
          </a:p>
          <a:p>
            <a:pPr marL="358457" lvl="1" indent="-169545"/>
            <a:endParaRPr lang="en-US" altLang="en-US" dirty="0" smtClean="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74095" y="1591998"/>
            <a:ext cx="4562475" cy="2076450"/>
          </a:xfrm>
          <a:prstGeom prst="rect">
            <a:avLst/>
          </a:prstGeom>
        </p:spPr>
      </p:pic>
    </p:spTree>
    <p:extLst>
      <p:ext uri="{BB962C8B-B14F-4D97-AF65-F5344CB8AC3E}">
        <p14:creationId xmlns:p14="http://schemas.microsoft.com/office/powerpoint/2010/main" val="144220359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6637867" cy="757238"/>
          </a:xfrm>
        </p:spPr>
        <p:txBody>
          <a:bodyPr/>
          <a:lstStyle/>
          <a:p>
            <a:r>
              <a:rPr lang="en-US" sz="1600" dirty="0" smtClean="0"/>
              <a:t>Managing Devices</a:t>
            </a:r>
            <a:r>
              <a:rPr lang="en-US" dirty="0">
                <a:solidFill>
                  <a:schemeClr val="tx1"/>
                </a:solidFill>
              </a:rPr>
              <a:t/>
            </a:r>
            <a:br>
              <a:rPr lang="en-US" dirty="0">
                <a:solidFill>
                  <a:schemeClr val="tx1"/>
                </a:solidFill>
              </a:rPr>
            </a:br>
            <a:r>
              <a:rPr lang="en-US" dirty="0" smtClean="0"/>
              <a:t>Basic Router Show Commands (Cont.)</a:t>
            </a:r>
            <a:endParaRPr lang="en-CA" altLang="en-US" dirty="0">
              <a:solidFill>
                <a:srgbClr val="367187"/>
              </a:solidFill>
              <a:cs typeface="Arial"/>
            </a:endParaRPr>
          </a:p>
        </p:txBody>
      </p:sp>
      <p:sp>
        <p:nvSpPr>
          <p:cNvPr id="13315" name="Content Placeholder 2"/>
          <p:cNvSpPr>
            <a:spLocks noGrp="1"/>
          </p:cNvSpPr>
          <p:nvPr>
            <p:ph idx="1"/>
          </p:nvPr>
        </p:nvSpPr>
        <p:spPr>
          <a:xfrm>
            <a:off x="4829702" y="798512"/>
            <a:ext cx="4314298" cy="4154487"/>
          </a:xfrm>
        </p:spPr>
        <p:txBody>
          <a:bodyPr/>
          <a:lstStyle/>
          <a:p>
            <a:pPr marL="358457" lvl="1" indent="-169545"/>
            <a:r>
              <a:rPr lang="en-US" altLang="en-US" b="1" dirty="0" smtClean="0">
                <a:cs typeface="Arial"/>
              </a:rPr>
              <a:t>show </a:t>
            </a:r>
            <a:r>
              <a:rPr lang="en-US" altLang="en-US" b="1" dirty="0" err="1" smtClean="0">
                <a:cs typeface="Arial"/>
              </a:rPr>
              <a:t>ip</a:t>
            </a:r>
            <a:r>
              <a:rPr lang="en-US" altLang="en-US" b="1" dirty="0" smtClean="0">
                <a:cs typeface="Arial"/>
              </a:rPr>
              <a:t> interfaces </a:t>
            </a:r>
            <a:r>
              <a:rPr lang="en-US" altLang="en-US" dirty="0" smtClean="0">
                <a:cs typeface="Arial"/>
              </a:rPr>
              <a:t>– Displays interface information including protocol status, IPv4 address, if a helper address is configured, and whether an ACL is enabled on the interface</a:t>
            </a:r>
          </a:p>
          <a:p>
            <a:pPr marL="358457" lvl="1" indent="-169545"/>
            <a:r>
              <a:rPr lang="en-US" altLang="en-US" b="1" dirty="0">
                <a:cs typeface="Arial"/>
              </a:rPr>
              <a:t>s</a:t>
            </a:r>
            <a:r>
              <a:rPr lang="en-US" altLang="en-US" b="1" dirty="0" smtClean="0">
                <a:cs typeface="Arial"/>
              </a:rPr>
              <a:t>how </a:t>
            </a:r>
            <a:r>
              <a:rPr lang="en-US" altLang="en-US" b="1" dirty="0" err="1" smtClean="0">
                <a:cs typeface="Arial"/>
              </a:rPr>
              <a:t>ip</a:t>
            </a:r>
            <a:r>
              <a:rPr lang="en-US" altLang="en-US" b="1" dirty="0" smtClean="0">
                <a:cs typeface="Arial"/>
              </a:rPr>
              <a:t> interface brief </a:t>
            </a:r>
            <a:r>
              <a:rPr lang="en-US" altLang="en-US" dirty="0" smtClean="0">
                <a:cs typeface="Arial"/>
              </a:rPr>
              <a:t>–Displays all interfaces with IPv4 addressing information and interface and line protocol status</a:t>
            </a:r>
          </a:p>
          <a:p>
            <a:pPr marL="358457" lvl="1" indent="-169545"/>
            <a:r>
              <a:rPr lang="en-US" altLang="en-US" b="1" dirty="0">
                <a:cs typeface="Arial"/>
              </a:rPr>
              <a:t>s</a:t>
            </a:r>
            <a:r>
              <a:rPr lang="en-US" altLang="en-US" b="1" dirty="0" smtClean="0">
                <a:cs typeface="Arial"/>
              </a:rPr>
              <a:t>how protocols </a:t>
            </a:r>
            <a:r>
              <a:rPr lang="en-US" altLang="en-US" dirty="0" smtClean="0">
                <a:cs typeface="Arial"/>
              </a:rPr>
              <a:t>– Displays information about the routed protocol that is enabled, and the protocol status of the interfaces</a:t>
            </a:r>
          </a:p>
          <a:p>
            <a:pPr marL="169545" lvl="0" indent="-169545">
              <a:buClr>
                <a:srgbClr val="58585B"/>
              </a:buClr>
            </a:pPr>
            <a:r>
              <a:rPr lang="en-US" altLang="en-US" sz="1400" dirty="0" smtClean="0">
                <a:cs typeface="Arial"/>
              </a:rPr>
              <a:t>Other connectivity related commands include </a:t>
            </a:r>
            <a:r>
              <a:rPr lang="en-US" altLang="en-US" sz="1400" b="1" dirty="0" smtClean="0">
                <a:cs typeface="Arial"/>
              </a:rPr>
              <a:t>show </a:t>
            </a:r>
            <a:r>
              <a:rPr lang="en-US" altLang="en-US" sz="1400" b="1" dirty="0" err="1" smtClean="0">
                <a:cs typeface="Arial"/>
              </a:rPr>
              <a:t>cdp</a:t>
            </a:r>
            <a:r>
              <a:rPr lang="en-US" altLang="en-US" sz="1400" b="1" dirty="0" smtClean="0">
                <a:cs typeface="Arial"/>
              </a:rPr>
              <a:t> neighbors</a:t>
            </a:r>
            <a:r>
              <a:rPr lang="en-US" altLang="en-US" sz="1400" dirty="0" smtClean="0">
                <a:cs typeface="Arial"/>
              </a:rPr>
              <a:t>.  This command displays information on directly connected Cisco devices including Device ID, the local interface the device is connected to, capability, the platform, and Port ID of the remote device.  The </a:t>
            </a:r>
            <a:r>
              <a:rPr lang="en-US" altLang="en-US" sz="1400" b="1" dirty="0" smtClean="0">
                <a:cs typeface="Arial"/>
              </a:rPr>
              <a:t>details</a:t>
            </a:r>
            <a:r>
              <a:rPr lang="en-US" altLang="en-US" sz="1400" dirty="0" smtClean="0">
                <a:cs typeface="Arial"/>
              </a:rPr>
              <a:t> option provides the IP address.</a:t>
            </a:r>
            <a:endParaRPr lang="en-US" altLang="en-US" sz="1400" dirty="0">
              <a:cs typeface="Arial"/>
            </a:endParaRPr>
          </a:p>
          <a:p>
            <a:pPr marL="358457" lvl="1" indent="-169545"/>
            <a:endParaRPr lang="en-US" altLang="en-US" dirty="0" smtClean="0">
              <a:cs typeface="Arial"/>
            </a:endParaRPr>
          </a:p>
          <a:p>
            <a:pPr marL="358457" lvl="1" indent="-169545"/>
            <a:endParaRPr lang="en-US" altLang="en-US" dirty="0" smtClean="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74095" y="1510242"/>
            <a:ext cx="4562475" cy="2076450"/>
          </a:xfrm>
          <a:prstGeom prst="rect">
            <a:avLst/>
          </a:prstGeom>
        </p:spPr>
      </p:pic>
    </p:spTree>
    <p:extLst>
      <p:ext uri="{BB962C8B-B14F-4D97-AF65-F5344CB8AC3E}">
        <p14:creationId xmlns:p14="http://schemas.microsoft.com/office/powerpoint/2010/main" val="79941676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4910667" cy="757238"/>
          </a:xfrm>
        </p:spPr>
        <p:txBody>
          <a:bodyPr/>
          <a:lstStyle/>
          <a:p>
            <a:r>
              <a:rPr lang="en-US" sz="1600" dirty="0" smtClean="0"/>
              <a:t>Managing Devices</a:t>
            </a:r>
            <a:r>
              <a:rPr lang="en-US" dirty="0">
                <a:solidFill>
                  <a:schemeClr val="tx1"/>
                </a:solidFill>
              </a:rPr>
              <a:t/>
            </a:r>
            <a:br>
              <a:rPr lang="en-US" dirty="0">
                <a:solidFill>
                  <a:schemeClr val="tx1"/>
                </a:solidFill>
              </a:rPr>
            </a:br>
            <a:r>
              <a:rPr lang="en-US" dirty="0" smtClean="0"/>
              <a:t>Basic Switch CLI Commands</a:t>
            </a:r>
            <a:endParaRPr lang="en-CA" altLang="en-US" dirty="0">
              <a:solidFill>
                <a:srgbClr val="367187"/>
              </a:solidFill>
              <a:cs typeface="Arial"/>
            </a:endParaRPr>
          </a:p>
        </p:txBody>
      </p:sp>
      <p:sp>
        <p:nvSpPr>
          <p:cNvPr id="13315" name="Content Placeholder 2"/>
          <p:cNvSpPr>
            <a:spLocks noGrp="1"/>
          </p:cNvSpPr>
          <p:nvPr>
            <p:ph idx="1"/>
          </p:nvPr>
        </p:nvSpPr>
        <p:spPr>
          <a:xfrm>
            <a:off x="4690534" y="457200"/>
            <a:ext cx="3843866" cy="4385733"/>
          </a:xfrm>
        </p:spPr>
        <p:txBody>
          <a:bodyPr/>
          <a:lstStyle/>
          <a:p>
            <a:pPr marL="169545" indent="-169545"/>
            <a:r>
              <a:rPr lang="en-US" altLang="en-US" dirty="0" smtClean="0"/>
              <a:t>Basic switch configuration includes these:</a:t>
            </a:r>
          </a:p>
          <a:p>
            <a:pPr marL="358457" lvl="1" indent="-169545"/>
            <a:r>
              <a:rPr lang="en-US" altLang="en-US" dirty="0" smtClean="0"/>
              <a:t>Hostname for identification</a:t>
            </a:r>
          </a:p>
          <a:p>
            <a:pPr marL="358457" lvl="1" indent="-169545"/>
            <a:r>
              <a:rPr lang="en-US" altLang="en-US" dirty="0" smtClean="0"/>
              <a:t>Passwords for security</a:t>
            </a:r>
          </a:p>
          <a:p>
            <a:pPr marL="358457" lvl="1" indent="-169545"/>
            <a:r>
              <a:rPr lang="en-US" altLang="en-US" dirty="0" smtClean="0"/>
              <a:t>Assignment of IP addresses for connectivity.  In band-access requires the switch to have an IP address.</a:t>
            </a:r>
          </a:p>
          <a:p>
            <a:pPr marL="169545" indent="-169545"/>
            <a:r>
              <a:rPr lang="en-US" altLang="en-US" dirty="0" smtClean="0">
                <a:cs typeface="Arial"/>
              </a:rPr>
              <a:t>See the figure on the left for the commands used to enable and configure the switch.</a:t>
            </a:r>
          </a:p>
          <a:p>
            <a:pPr marL="169545" indent="-169545"/>
            <a:r>
              <a:rPr lang="en-US" altLang="en-US" dirty="0" smtClean="0">
                <a:cs typeface="Arial"/>
              </a:rPr>
              <a:t>Use the </a:t>
            </a:r>
            <a:r>
              <a:rPr lang="en-US" altLang="en-US" b="1" dirty="0" smtClean="0">
                <a:cs typeface="Arial"/>
              </a:rPr>
              <a:t>copy running-</a:t>
            </a:r>
            <a:r>
              <a:rPr lang="en-US" altLang="en-US" b="1" dirty="0" err="1" smtClean="0">
                <a:cs typeface="Arial"/>
              </a:rPr>
              <a:t>config</a:t>
            </a:r>
            <a:r>
              <a:rPr lang="en-US" altLang="en-US" b="1" dirty="0" smtClean="0">
                <a:cs typeface="Arial"/>
              </a:rPr>
              <a:t> startup-</a:t>
            </a:r>
            <a:r>
              <a:rPr lang="en-US" altLang="en-US" b="1" dirty="0" err="1" smtClean="0">
                <a:cs typeface="Arial"/>
              </a:rPr>
              <a:t>config</a:t>
            </a:r>
            <a:r>
              <a:rPr lang="en-US" altLang="en-US" dirty="0" smtClean="0">
                <a:cs typeface="Arial"/>
              </a:rPr>
              <a:t> command to verify and save the switch configuration.</a:t>
            </a:r>
          </a:p>
          <a:p>
            <a:pPr marL="169545" indent="-169545"/>
            <a:r>
              <a:rPr lang="en-US" altLang="en-US" dirty="0" smtClean="0">
                <a:cs typeface="Arial"/>
              </a:rPr>
              <a:t>Use the </a:t>
            </a:r>
            <a:r>
              <a:rPr lang="en-US" altLang="en-US" b="1" dirty="0" smtClean="0">
                <a:cs typeface="Arial"/>
              </a:rPr>
              <a:t>erase startup-</a:t>
            </a:r>
            <a:r>
              <a:rPr lang="en-US" altLang="en-US" b="1" dirty="0" err="1" smtClean="0">
                <a:cs typeface="Arial"/>
              </a:rPr>
              <a:t>config</a:t>
            </a:r>
            <a:r>
              <a:rPr lang="en-US" altLang="en-US" b="1" dirty="0" smtClean="0">
                <a:cs typeface="Arial"/>
              </a:rPr>
              <a:t> </a:t>
            </a:r>
            <a:r>
              <a:rPr lang="en-US" altLang="en-US" dirty="0" smtClean="0">
                <a:cs typeface="Arial"/>
              </a:rPr>
              <a:t>and </a:t>
            </a:r>
            <a:r>
              <a:rPr lang="en-US" altLang="en-US" b="1" dirty="0" smtClean="0">
                <a:cs typeface="Arial"/>
              </a:rPr>
              <a:t>reload</a:t>
            </a:r>
            <a:r>
              <a:rPr lang="en-US" altLang="en-US" dirty="0" smtClean="0">
                <a:cs typeface="Arial"/>
              </a:rPr>
              <a:t> commands to clear the switch configuration.</a:t>
            </a:r>
          </a:p>
          <a:p>
            <a:pPr marL="169545" indent="-169545"/>
            <a:endParaRPr lang="en-US" altLang="en-US" dirty="0" smtClean="0">
              <a:cs typeface="Arial"/>
            </a:endParaRPr>
          </a:p>
          <a:p>
            <a:pPr lvl="1"/>
            <a:endParaRPr lang="en-CA" altLang="en-US" dirty="0" smtClean="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393171" y="798513"/>
            <a:ext cx="3636964" cy="3782080"/>
          </a:xfrm>
          <a:prstGeom prst="rect">
            <a:avLst/>
          </a:prstGeom>
        </p:spPr>
      </p:pic>
    </p:spTree>
    <p:extLst>
      <p:ext uri="{BB962C8B-B14F-4D97-AF65-F5344CB8AC3E}">
        <p14:creationId xmlns:p14="http://schemas.microsoft.com/office/powerpoint/2010/main" val="141066578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4910667" cy="757238"/>
          </a:xfrm>
        </p:spPr>
        <p:txBody>
          <a:bodyPr/>
          <a:lstStyle/>
          <a:p>
            <a:r>
              <a:rPr lang="en-US" sz="1600" dirty="0" smtClean="0"/>
              <a:t>Managing Devices</a:t>
            </a:r>
            <a:r>
              <a:rPr lang="en-US" dirty="0">
                <a:solidFill>
                  <a:schemeClr val="tx1"/>
                </a:solidFill>
              </a:rPr>
              <a:t/>
            </a:r>
            <a:br>
              <a:rPr lang="en-US" dirty="0">
                <a:solidFill>
                  <a:schemeClr val="tx1"/>
                </a:solidFill>
              </a:rPr>
            </a:br>
            <a:r>
              <a:rPr lang="en-US" dirty="0" smtClean="0"/>
              <a:t>Basic Switch Show Commands</a:t>
            </a:r>
            <a:endParaRPr lang="en-CA" altLang="en-US" dirty="0">
              <a:solidFill>
                <a:srgbClr val="367187"/>
              </a:solidFill>
              <a:cs typeface="Arial"/>
            </a:endParaRPr>
          </a:p>
        </p:txBody>
      </p:sp>
      <p:sp>
        <p:nvSpPr>
          <p:cNvPr id="13315" name="Content Placeholder 2"/>
          <p:cNvSpPr>
            <a:spLocks noGrp="1"/>
          </p:cNvSpPr>
          <p:nvPr>
            <p:ph idx="1"/>
          </p:nvPr>
        </p:nvSpPr>
        <p:spPr>
          <a:xfrm>
            <a:off x="3302000" y="798512"/>
            <a:ext cx="5706533" cy="4146021"/>
          </a:xfrm>
        </p:spPr>
        <p:txBody>
          <a:bodyPr/>
          <a:lstStyle/>
          <a:p>
            <a:pPr marL="169545" indent="-169545"/>
            <a:r>
              <a:rPr lang="en-US" altLang="en-US" dirty="0" smtClean="0"/>
              <a:t>Switches make use of common IOS commands for configuration, to check for connectivity, and to display current switch status.  Here are some very useful commands:</a:t>
            </a:r>
          </a:p>
          <a:p>
            <a:pPr marL="358457" lvl="1" indent="-169545"/>
            <a:r>
              <a:rPr lang="en-US" altLang="en-US" b="1" dirty="0" smtClean="0"/>
              <a:t>show port-security </a:t>
            </a:r>
            <a:r>
              <a:rPr lang="en-US" altLang="en-US" dirty="0" smtClean="0"/>
              <a:t>– Displays any ports with security activated.  Include the interface ID to examine a specific interface.</a:t>
            </a:r>
          </a:p>
          <a:p>
            <a:pPr marL="358457" lvl="1" indent="-169545"/>
            <a:r>
              <a:rPr lang="en-US" altLang="en-US" b="1" dirty="0"/>
              <a:t>s</a:t>
            </a:r>
            <a:r>
              <a:rPr lang="en-US" altLang="en-US" b="1" dirty="0" smtClean="0"/>
              <a:t>how port-security address</a:t>
            </a:r>
            <a:r>
              <a:rPr lang="en-US" altLang="en-US" dirty="0" smtClean="0"/>
              <a:t> – Displays all secure MAC addresses configured on all switch interfaces.</a:t>
            </a:r>
          </a:p>
          <a:p>
            <a:pPr marL="358457" lvl="1" indent="-169545"/>
            <a:r>
              <a:rPr lang="en-US" altLang="en-US" b="1" dirty="0"/>
              <a:t>s</a:t>
            </a:r>
            <a:r>
              <a:rPr lang="en-US" altLang="en-US" b="1" dirty="0" smtClean="0"/>
              <a:t>how interfaces </a:t>
            </a:r>
            <a:r>
              <a:rPr lang="en-US" altLang="en-US" dirty="0" smtClean="0"/>
              <a:t>– Displays one or all interfaces with line protocol status, bandwidth, delay, reliability, encapsulation, duplex, and I/O statistics.</a:t>
            </a:r>
          </a:p>
          <a:p>
            <a:pPr marL="358457" lvl="1" indent="-169545"/>
            <a:r>
              <a:rPr lang="en-US" altLang="en-US" b="1" dirty="0"/>
              <a:t>s</a:t>
            </a:r>
            <a:r>
              <a:rPr lang="en-US" altLang="en-US" b="1" dirty="0" smtClean="0"/>
              <a:t>how mac-address-table </a:t>
            </a:r>
            <a:r>
              <a:rPr lang="en-US" altLang="en-US" dirty="0" smtClean="0"/>
              <a:t>– Displays all MAC addresses that the switch has learned, how they were learned, port number, and the VLAN assigned to the port</a:t>
            </a:r>
            <a:r>
              <a:rPr lang="en-US" altLang="en-US" dirty="0"/>
              <a:t>.</a:t>
            </a:r>
            <a:endParaRPr lang="en-US" altLang="en-US" dirty="0" smtClean="0"/>
          </a:p>
          <a:p>
            <a:pPr marL="169545" indent="-169545"/>
            <a:r>
              <a:rPr lang="en-US" altLang="en-US" dirty="0" smtClean="0">
                <a:cs typeface="Arial"/>
              </a:rPr>
              <a:t>Cisco switches also support the </a:t>
            </a:r>
            <a:r>
              <a:rPr lang="en-US" altLang="en-US" b="1" dirty="0" smtClean="0">
                <a:cs typeface="Arial"/>
              </a:rPr>
              <a:t>show </a:t>
            </a:r>
            <a:r>
              <a:rPr lang="en-US" altLang="en-US" b="1" dirty="0" err="1" smtClean="0">
                <a:cs typeface="Arial"/>
              </a:rPr>
              <a:t>cdp</a:t>
            </a:r>
            <a:r>
              <a:rPr lang="en-US" altLang="en-US" b="1" dirty="0" smtClean="0">
                <a:cs typeface="Arial"/>
              </a:rPr>
              <a:t> neighbors command.</a:t>
            </a:r>
            <a:endParaRPr lang="en-US" altLang="en-US" b="1"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567267" y="798514"/>
            <a:ext cx="2547843" cy="3781954"/>
          </a:xfrm>
          <a:prstGeom prst="rect">
            <a:avLst/>
          </a:prstGeom>
        </p:spPr>
      </p:pic>
    </p:spTree>
    <p:extLst>
      <p:ext uri="{BB962C8B-B14F-4D97-AF65-F5344CB8AC3E}">
        <p14:creationId xmlns:p14="http://schemas.microsoft.com/office/powerpoint/2010/main" val="2662632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a:t>1</a:t>
            </a:r>
            <a:r>
              <a:rPr lang="en-US" dirty="0" smtClean="0"/>
              <a:t>.1 Campus Wired LAN Designs</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1.3 Summary</a:t>
            </a:r>
            <a:endParaRPr lang="en-US" dirty="0"/>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8483598" cy="757551"/>
          </a:xfrm>
        </p:spPr>
        <p:txBody>
          <a:bodyPr/>
          <a:lstStyle/>
          <a:p>
            <a:r>
              <a:rPr lang="en-US" altLang="en-US" sz="1600" dirty="0" smtClean="0"/>
              <a:t>Summary</a:t>
            </a:r>
            <a:br>
              <a:rPr lang="en-US" altLang="en-US" sz="1600" dirty="0" smtClean="0"/>
            </a:br>
            <a:r>
              <a:rPr lang="en-US" altLang="en-US" sz="1800" dirty="0" smtClean="0"/>
              <a:t>Chapter 1: LAN Design</a:t>
            </a:r>
          </a:p>
        </p:txBody>
      </p:sp>
      <p:sp>
        <p:nvSpPr>
          <p:cNvPr id="55299" name="Rectangle 3"/>
          <p:cNvSpPr>
            <a:spLocks noGrp="1" noChangeArrowheads="1"/>
          </p:cNvSpPr>
          <p:nvPr>
            <p:ph type="body" idx="1"/>
          </p:nvPr>
        </p:nvSpPr>
        <p:spPr>
          <a:xfrm>
            <a:off x="156634" y="798944"/>
            <a:ext cx="8809566" cy="3747656"/>
          </a:xfrm>
        </p:spPr>
        <p:txBody>
          <a:bodyPr/>
          <a:lstStyle/>
          <a:p>
            <a:pPr marL="469106" lvl="1" indent="-214313">
              <a:buFont typeface="Arial" panose="020B0604020202020204" pitchFamily="34" charset="0"/>
              <a:buChar char="•"/>
            </a:pPr>
            <a:r>
              <a:rPr lang="en-US" sz="1600" dirty="0"/>
              <a:t>Explain why it is important to design a scalable hierarchical network.</a:t>
            </a:r>
          </a:p>
          <a:p>
            <a:pPr marL="469106" lvl="1" indent="-214313">
              <a:buFont typeface="Arial" panose="020B0604020202020204" pitchFamily="34" charset="0"/>
              <a:buChar char="•"/>
            </a:pPr>
            <a:r>
              <a:rPr lang="en-US" sz="1600" dirty="0" smtClean="0"/>
              <a:t>Select </a:t>
            </a:r>
            <a:r>
              <a:rPr lang="en-US" sz="1600" dirty="0"/>
              <a:t>network devices based on feature compatibility and network requirements.</a:t>
            </a:r>
          </a:p>
          <a:p>
            <a:pPr marL="0" indent="0" eaLnBrk="1" hangingPunct="1">
              <a:buNone/>
            </a:pPr>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spTree>
    <p:extLst>
      <p:ext uri="{BB962C8B-B14F-4D97-AF65-F5344CB8AC3E}">
        <p14:creationId xmlns:p14="http://schemas.microsoft.com/office/powerpoint/2010/main" val="170851176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1</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95456074"/>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xmlns="" val="2731093094"/>
                    </a:ext>
                  </a:extLst>
                </a:gridCol>
                <a:gridCol w="3789111">
                  <a:extLst>
                    <a:ext uri="{9D8B030D-6E8A-4147-A177-3AD203B41FA5}">
                      <a16:colId xmlns:a16="http://schemas.microsoft.com/office/drawing/2014/main" xmlns=""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Mission-critical services</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Enterprise network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Mission-critical services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Network operations center (NOC)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Hierarchical design model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Access layer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Distribution layer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Core layer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Collapsed core design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Multilayer switch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Link aggregation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Redundancy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Spanning Tree Protocol (STP)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Failure domain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Wireless access point (AP)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Building switch block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Departmental switch block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err="1" smtClean="0">
                          <a:ln>
                            <a:noFill/>
                          </a:ln>
                          <a:solidFill>
                            <a:srgbClr val="58585B"/>
                          </a:solidFill>
                          <a:effectLst/>
                          <a:uLnTx/>
                          <a:uFillTx/>
                          <a:latin typeface="+mn-lt"/>
                          <a:ea typeface="+mn-ea"/>
                          <a:cs typeface="+mn-cs"/>
                        </a:rPr>
                        <a:t>EtherChannel</a:t>
                      </a:r>
                      <a:r>
                        <a:rPr kumimoji="0" lang="en-US" sz="1400" b="0" i="0" u="none" strike="noStrike" kern="1200" cap="none" spc="0" normalizeH="0" baseline="0" noProof="0" dirty="0" smtClean="0">
                          <a:ln>
                            <a:noFill/>
                          </a:ln>
                          <a:solidFill>
                            <a:srgbClr val="58585B"/>
                          </a:solidFill>
                          <a:effectLst/>
                          <a:uLnTx/>
                          <a:uFillTx/>
                          <a:latin typeface="+mn-lt"/>
                          <a:ea typeface="+mn-ea"/>
                          <a:cs typeface="+mn-cs"/>
                        </a:rPr>
                        <a: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Port channel interface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Load balancing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Open Shortest Path First (OSPF)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Enhanced Interior Gateway Routing Protocol (EIGRP)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Link-state routing protocol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Single area OSPF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err="1" smtClean="0">
                          <a:ln>
                            <a:noFill/>
                          </a:ln>
                          <a:solidFill>
                            <a:srgbClr val="58585B"/>
                          </a:solidFill>
                          <a:effectLst/>
                          <a:uLnTx/>
                          <a:uFillTx/>
                          <a:latin typeface="+mn-lt"/>
                          <a:ea typeface="+mn-ea"/>
                          <a:cs typeface="+mn-cs"/>
                        </a:rPr>
                        <a:t>Multiarea</a:t>
                      </a:r>
                      <a:r>
                        <a:rPr kumimoji="0" lang="en-US" sz="1400" b="0" i="0" u="none" strike="noStrike" kern="1200" cap="none" spc="0" normalizeH="0" baseline="0" noProof="0" dirty="0" smtClean="0">
                          <a:ln>
                            <a:noFill/>
                          </a:ln>
                          <a:solidFill>
                            <a:srgbClr val="58585B"/>
                          </a:solidFill>
                          <a:effectLst/>
                          <a:uLnTx/>
                          <a:uFillTx/>
                          <a:latin typeface="+mn-lt"/>
                          <a:ea typeface="+mn-ea"/>
                          <a:cs typeface="+mn-cs"/>
                        </a:rPr>
                        <a:t> OSPF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Distance vector routing protocol </a:t>
                      </a: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1</a:t>
            </a:r>
            <a:r>
              <a:rPr lang="en-US" dirty="0">
                <a:latin typeface="Arial" charset="0"/>
              </a:rPr>
              <a:t/>
            </a:r>
            <a:br>
              <a:rPr lang="en-US" dirty="0">
                <a:latin typeface="Arial" charset="0"/>
              </a:rPr>
            </a:br>
            <a:r>
              <a:rPr lang="en-US" dirty="0">
                <a:latin typeface="Arial" charset="0"/>
              </a:rPr>
              <a:t>New Terms and </a:t>
            </a:r>
            <a:r>
              <a:rPr lang="en-US" dirty="0" smtClean="0">
                <a:latin typeface="Arial" charset="0"/>
              </a:rPr>
              <a:t>Commands (Cont.)</a:t>
            </a:r>
            <a:endParaRPr lang="en-US" dirty="0">
              <a:latin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10625044"/>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xmlns="" val="2731093094"/>
                    </a:ext>
                  </a:extLst>
                </a:gridCol>
                <a:gridCol w="3789111">
                  <a:extLst>
                    <a:ext uri="{9D8B030D-6E8A-4147-A177-3AD203B41FA5}">
                      <a16:colId xmlns:a16="http://schemas.microsoft.com/office/drawing/2014/main" xmlns=""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Form factor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Power Over Ethernet (</a:t>
                      </a:r>
                      <a:r>
                        <a:rPr kumimoji="0" lang="en-US" sz="1400" b="0" i="0" u="none" strike="noStrike" kern="1200" cap="none" spc="0" normalizeH="0" baseline="0" noProof="0" dirty="0" err="1" smtClean="0">
                          <a:ln>
                            <a:noFill/>
                          </a:ln>
                          <a:solidFill>
                            <a:srgbClr val="58585B"/>
                          </a:solidFill>
                          <a:effectLst/>
                          <a:uLnTx/>
                          <a:uFillTx/>
                          <a:latin typeface="+mn-lt"/>
                          <a:ea typeface="+mn-ea"/>
                          <a:cs typeface="+mn-cs"/>
                        </a:rPr>
                        <a:t>PoE</a:t>
                      </a:r>
                      <a:r>
                        <a:rPr kumimoji="0" lang="en-US" sz="1400" b="0" i="0" u="none" strike="noStrike" kern="1200" cap="none" spc="0" normalizeH="0" baseline="0" noProof="0" dirty="0" smtClean="0">
                          <a:ln>
                            <a:noFill/>
                          </a:ln>
                          <a:solidFill>
                            <a:srgbClr val="58585B"/>
                          </a:solidFill>
                          <a:effectLst/>
                          <a:uLnTx/>
                          <a:uFillTx/>
                          <a:latin typeface="+mn-lt"/>
                          <a:ea typeface="+mn-ea"/>
                          <a:cs typeface="+mn-cs"/>
                        </a:rPr>
                        <a: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Campus LAN switch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Cloud-managed switch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Data center switch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Service provider switch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Virtual networking switch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Fixed configuration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Modular configuration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Stackable configuration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Rack unit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Supervisor engine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Port density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Small form-factor pluggable (SFP)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Forwarding rates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Wire speed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Application-specific integrated circuits (ASICs)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Branch router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Network edge router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Service provider router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Cisco Internetwork Operating System (IOS)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IOS image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Out-of-band management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In-band management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err="1" smtClean="0">
                          <a:ln>
                            <a:noFill/>
                          </a:ln>
                          <a:solidFill>
                            <a:srgbClr val="58585B"/>
                          </a:solidFill>
                          <a:effectLst/>
                          <a:uLnTx/>
                          <a:uFillTx/>
                          <a:latin typeface="+mn-lt"/>
                          <a:ea typeface="+mn-ea"/>
                          <a:cs typeface="+mn-cs"/>
                        </a:rPr>
                        <a:t>PuTTY</a:t>
                      </a:r>
                      <a:r>
                        <a:rPr kumimoji="0" lang="en-US" sz="1400" b="0" i="0" u="none" strike="noStrike" kern="1200" cap="none" spc="0" normalizeH="0" baseline="0" noProof="0" dirty="0" smtClean="0">
                          <a:ln>
                            <a:noFill/>
                          </a:ln>
                          <a:solidFill>
                            <a:srgbClr val="58585B"/>
                          </a:solidFill>
                          <a:effectLst/>
                          <a:uLnTx/>
                          <a:uFillTx/>
                          <a:latin typeface="+mn-lt"/>
                          <a:ea typeface="+mn-ea"/>
                          <a:cs typeface="+mn-cs"/>
                        </a:rPr>
                        <a: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err="1" smtClean="0">
                          <a:ln>
                            <a:noFill/>
                          </a:ln>
                          <a:solidFill>
                            <a:srgbClr val="58585B"/>
                          </a:solidFill>
                          <a:effectLst/>
                          <a:uLnTx/>
                          <a:uFillTx/>
                          <a:latin typeface="+mn-lt"/>
                          <a:ea typeface="+mn-ea"/>
                          <a:cs typeface="+mn-cs"/>
                        </a:rPr>
                        <a:t>TeraTerm</a:t>
                      </a:r>
                      <a:r>
                        <a:rPr kumimoji="0" lang="en-US" sz="1400" b="0" i="0" u="none" strike="noStrike" kern="1200" cap="none" spc="0" normalizeH="0" baseline="0" noProof="0" dirty="0" smtClean="0">
                          <a:ln>
                            <a:noFill/>
                          </a:ln>
                          <a:solidFill>
                            <a:srgbClr val="58585B"/>
                          </a:solidFill>
                          <a:effectLst/>
                          <a:uLnTx/>
                          <a:uFillTx/>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1584058116"/>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Cisco Validated Designs</a:t>
            </a:r>
            <a:r>
              <a:rPr lang="en-US" dirty="0">
                <a:solidFill>
                  <a:schemeClr val="tx1"/>
                </a:solidFill>
              </a:rPr>
              <a:t/>
            </a:r>
            <a:br>
              <a:rPr lang="en-US" dirty="0">
                <a:solidFill>
                  <a:schemeClr val="tx1"/>
                </a:solidFill>
              </a:rPr>
            </a:br>
            <a:r>
              <a:rPr lang="en-US" altLang="en-US" dirty="0" smtClean="0"/>
              <a:t>The Need to Scale the Network</a:t>
            </a:r>
            <a:endParaRPr lang="en-CA" altLang="en-US" dirty="0">
              <a:solidFill>
                <a:srgbClr val="367187"/>
              </a:solidFill>
              <a:cs typeface="Arial"/>
            </a:endParaRPr>
          </a:p>
        </p:txBody>
      </p:sp>
      <p:sp>
        <p:nvSpPr>
          <p:cNvPr id="13315" name="Content Placeholder 2"/>
          <p:cNvSpPr>
            <a:spLocks noGrp="1"/>
          </p:cNvSpPr>
          <p:nvPr>
            <p:ph idx="1"/>
          </p:nvPr>
        </p:nvSpPr>
        <p:spPr>
          <a:xfrm>
            <a:off x="5367868" y="41275"/>
            <a:ext cx="3723746" cy="4692650"/>
          </a:xfrm>
        </p:spPr>
        <p:txBody>
          <a:bodyPr/>
          <a:lstStyle/>
          <a:p>
            <a:pPr marL="169545" indent="-169545"/>
            <a:r>
              <a:rPr lang="en-US" altLang="en-US" dirty="0" smtClean="0"/>
              <a:t>A company with a small network with one site and a connection to the Internet might grow into an enterprise with a central location with numerous remote sites across the globe.</a:t>
            </a:r>
          </a:p>
          <a:p>
            <a:pPr marL="169545" indent="-169545"/>
            <a:r>
              <a:rPr lang="en-US" altLang="en-US" dirty="0" smtClean="0"/>
              <a:t> All enterprise networks must:</a:t>
            </a:r>
          </a:p>
          <a:p>
            <a:pPr marL="358457" lvl="1" indent="-169545"/>
            <a:r>
              <a:rPr lang="en-US" altLang="en-US" dirty="0" smtClean="0"/>
              <a:t>Support the exchange of various types of network traffic</a:t>
            </a:r>
          </a:p>
          <a:p>
            <a:pPr marL="358457" lvl="1" indent="-169545"/>
            <a:r>
              <a:rPr lang="en-US" altLang="en-US" dirty="0" smtClean="0"/>
              <a:t>Support critical applications</a:t>
            </a:r>
          </a:p>
          <a:p>
            <a:pPr marL="358457" lvl="1" indent="-169545"/>
            <a:r>
              <a:rPr lang="en-US" altLang="en-US" dirty="0" smtClean="0"/>
              <a:t>Support converged network traffic</a:t>
            </a:r>
          </a:p>
          <a:p>
            <a:pPr marL="358457" lvl="1" indent="-169545"/>
            <a:r>
              <a:rPr lang="en-US" altLang="en-US" dirty="0" smtClean="0"/>
              <a:t>Support diverse business needs</a:t>
            </a:r>
          </a:p>
          <a:p>
            <a:pPr marL="358457" lvl="1" indent="-169545"/>
            <a:r>
              <a:rPr lang="en-US" altLang="en-US" dirty="0" smtClean="0"/>
              <a:t>Provide centralized administrative control</a:t>
            </a:r>
          </a:p>
          <a:p>
            <a:pPr marL="169545" indent="-169545"/>
            <a:r>
              <a:rPr lang="en-US" altLang="en-US" dirty="0" smtClean="0">
                <a:cs typeface="Arial"/>
              </a:rPr>
              <a:t>The LAN is the networking infrastructure that provides access to network resources for end users over a single floor or a building.</a:t>
            </a: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69862" y="1186392"/>
            <a:ext cx="5119249" cy="2936875"/>
          </a:xfrm>
          <a:prstGeom prst="rect">
            <a:avLst/>
          </a:prstGeom>
        </p:spPr>
      </p:pic>
    </p:spTree>
    <p:extLst>
      <p:ext uri="{BB962C8B-B14F-4D97-AF65-F5344CB8AC3E}">
        <p14:creationId xmlns:p14="http://schemas.microsoft.com/office/powerpoint/2010/main" val="12627404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Cisco Validated Designs</a:t>
            </a:r>
            <a:r>
              <a:rPr lang="en-US" dirty="0">
                <a:solidFill>
                  <a:schemeClr val="tx1"/>
                </a:solidFill>
              </a:rPr>
              <a:t/>
            </a:r>
            <a:br>
              <a:rPr lang="en-US" dirty="0">
                <a:solidFill>
                  <a:schemeClr val="tx1"/>
                </a:solidFill>
              </a:rPr>
            </a:br>
            <a:r>
              <a:rPr lang="en-US" altLang="en-US" dirty="0" smtClean="0"/>
              <a:t>Hierarchical Design Model</a:t>
            </a:r>
            <a:endParaRPr lang="en-CA" altLang="en-US" dirty="0">
              <a:solidFill>
                <a:srgbClr val="367187"/>
              </a:solidFill>
              <a:cs typeface="Arial"/>
            </a:endParaRPr>
          </a:p>
        </p:txBody>
      </p:sp>
      <p:sp>
        <p:nvSpPr>
          <p:cNvPr id="13315" name="Content Placeholder 2"/>
          <p:cNvSpPr>
            <a:spLocks noGrp="1"/>
          </p:cNvSpPr>
          <p:nvPr>
            <p:ph idx="1"/>
          </p:nvPr>
        </p:nvSpPr>
        <p:spPr>
          <a:xfrm>
            <a:off x="4580467" y="389466"/>
            <a:ext cx="4013201" cy="4411133"/>
          </a:xfrm>
        </p:spPr>
        <p:txBody>
          <a:bodyPr/>
          <a:lstStyle/>
          <a:p>
            <a:pPr marL="169545" indent="-169545"/>
            <a:r>
              <a:rPr lang="en-US" altLang="en-US" dirty="0" smtClean="0"/>
              <a:t>The campus wired LAN uses a hierarchical design model to break the design up into modular layers. </a:t>
            </a:r>
          </a:p>
          <a:p>
            <a:pPr marL="169545" indent="-169545"/>
            <a:r>
              <a:rPr lang="en-US" altLang="en-US" dirty="0" smtClean="0">
                <a:cs typeface="Arial"/>
              </a:rPr>
              <a:t>Breaking the design up into layers allows each layer to implement specific functions, which simplifies the network design for easier deployment and management.</a:t>
            </a:r>
          </a:p>
          <a:p>
            <a:pPr marL="169545" indent="-169545"/>
            <a:r>
              <a:rPr lang="en-US" altLang="en-US" dirty="0" smtClean="0">
                <a:cs typeface="Arial"/>
              </a:rPr>
              <a:t>A hierarchical LAN design includes three layers as shown in the figure:</a:t>
            </a:r>
          </a:p>
          <a:p>
            <a:pPr marL="358457" lvl="1" indent="-169545"/>
            <a:r>
              <a:rPr lang="en-US" altLang="en-US" dirty="0" smtClean="0">
                <a:cs typeface="Arial"/>
              </a:rPr>
              <a:t>Access layer</a:t>
            </a:r>
          </a:p>
          <a:p>
            <a:pPr marL="358457" lvl="1" indent="-169545"/>
            <a:r>
              <a:rPr lang="en-US" altLang="en-US" dirty="0" smtClean="0">
                <a:cs typeface="Arial"/>
              </a:rPr>
              <a:t>Distribution layer</a:t>
            </a:r>
          </a:p>
          <a:p>
            <a:pPr marL="358457" lvl="1" indent="-169545"/>
            <a:r>
              <a:rPr lang="en-US" altLang="en-US" dirty="0" smtClean="0">
                <a:cs typeface="Arial"/>
              </a:rPr>
              <a:t>Core layer</a:t>
            </a:r>
          </a:p>
          <a:p>
            <a:pPr marL="169545" lvl="0" indent="-169545">
              <a:buClr>
                <a:srgbClr val="58585B"/>
              </a:buClr>
            </a:pPr>
            <a:r>
              <a:rPr lang="en-US" altLang="en-US" dirty="0" smtClean="0">
                <a:cs typeface="Arial"/>
              </a:rPr>
              <a:t>Some smaller enterprise networks implement a two-tier hierarchical design and collapse the core and distribution layers into one layer.</a:t>
            </a:r>
            <a:endParaRPr lang="en-US" altLang="en-US" dirty="0">
              <a:cs typeface="Arial"/>
            </a:endParaRP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448734" y="798513"/>
            <a:ext cx="3818466" cy="3802007"/>
          </a:xfrm>
          <a:prstGeom prst="rect">
            <a:avLst/>
          </a:prstGeom>
        </p:spPr>
      </p:pic>
    </p:spTree>
    <p:extLst>
      <p:ext uri="{BB962C8B-B14F-4D97-AF65-F5344CB8AC3E}">
        <p14:creationId xmlns:p14="http://schemas.microsoft.com/office/powerpoint/2010/main" val="66272674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4580467" cy="757238"/>
          </a:xfrm>
        </p:spPr>
        <p:txBody>
          <a:bodyPr/>
          <a:lstStyle/>
          <a:p>
            <a:r>
              <a:rPr lang="en-US" sz="1600" dirty="0" smtClean="0"/>
              <a:t>Expanding the Network</a:t>
            </a:r>
            <a:r>
              <a:rPr lang="en-US" dirty="0">
                <a:solidFill>
                  <a:schemeClr val="tx1"/>
                </a:solidFill>
              </a:rPr>
              <a:t/>
            </a:r>
            <a:br>
              <a:rPr lang="en-US" dirty="0">
                <a:solidFill>
                  <a:schemeClr val="tx1"/>
                </a:solidFill>
              </a:rPr>
            </a:br>
            <a:r>
              <a:rPr lang="en-US" altLang="en-US" dirty="0" smtClean="0"/>
              <a:t>Design for Scalability</a:t>
            </a:r>
            <a:endParaRPr lang="en-CA" altLang="en-US" dirty="0">
              <a:solidFill>
                <a:srgbClr val="367187"/>
              </a:solidFill>
              <a:cs typeface="Arial"/>
            </a:endParaRPr>
          </a:p>
        </p:txBody>
      </p:sp>
      <p:sp>
        <p:nvSpPr>
          <p:cNvPr id="13315" name="Content Placeholder 2"/>
          <p:cNvSpPr>
            <a:spLocks noGrp="1"/>
          </p:cNvSpPr>
          <p:nvPr>
            <p:ph idx="1"/>
          </p:nvPr>
        </p:nvSpPr>
        <p:spPr>
          <a:xfrm>
            <a:off x="5084771" y="117476"/>
            <a:ext cx="4203163" cy="4759324"/>
          </a:xfrm>
        </p:spPr>
        <p:txBody>
          <a:bodyPr/>
          <a:lstStyle/>
          <a:p>
            <a:pPr marL="169545" indent="-169545"/>
            <a:r>
              <a:rPr lang="en-US" altLang="en-US" dirty="0" smtClean="0"/>
              <a:t>The network designer must develop a strategy to enable the network to be available and scale easily and effectively.</a:t>
            </a:r>
          </a:p>
          <a:p>
            <a:pPr marL="169545" indent="-169545"/>
            <a:r>
              <a:rPr lang="en-US" altLang="en-US" dirty="0" smtClean="0">
                <a:cs typeface="Arial"/>
              </a:rPr>
              <a:t>Use expandable, modular equipment or clustered devices that can be easily upgraded to increase capabilities.</a:t>
            </a:r>
          </a:p>
          <a:p>
            <a:pPr marL="169545" indent="-169545"/>
            <a:r>
              <a:rPr lang="en-US" altLang="en-US" dirty="0" smtClean="0">
                <a:cs typeface="Arial"/>
              </a:rPr>
              <a:t>Design a hierarchical network to include modules that can be added, upgraded, and modified as needed.</a:t>
            </a:r>
          </a:p>
          <a:p>
            <a:pPr marL="169545" indent="-169545"/>
            <a:r>
              <a:rPr lang="en-US" altLang="en-US" dirty="0" smtClean="0">
                <a:cs typeface="Arial"/>
              </a:rPr>
              <a:t>Create an IPv4 or IPv6 address strategy that is hierarchical.</a:t>
            </a:r>
          </a:p>
          <a:p>
            <a:pPr marL="169545" indent="-169545"/>
            <a:r>
              <a:rPr lang="en-US" altLang="en-US" dirty="0" smtClean="0">
                <a:cs typeface="Arial"/>
              </a:rPr>
              <a:t>Choose routers or multilayer switches to limit broadcasts and filter undesirable traffic from the network.</a:t>
            </a:r>
          </a:p>
          <a:p>
            <a:pPr marL="169545" indent="-169545"/>
            <a:r>
              <a:rPr lang="en-US" altLang="en-US" dirty="0" smtClean="0">
                <a:cs typeface="Arial"/>
              </a:rPr>
              <a:t>Implement redundant links between critical devices and between access and core layers.</a:t>
            </a: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71450" y="1063888"/>
            <a:ext cx="4616987" cy="3062287"/>
          </a:xfrm>
          <a:prstGeom prst="rect">
            <a:avLst/>
          </a:prstGeom>
        </p:spPr>
      </p:pic>
    </p:spTree>
    <p:extLst>
      <p:ext uri="{BB962C8B-B14F-4D97-AF65-F5344CB8AC3E}">
        <p14:creationId xmlns:p14="http://schemas.microsoft.com/office/powerpoint/2010/main" val="242511989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Expanding the Network</a:t>
            </a:r>
            <a:r>
              <a:rPr lang="en-US" dirty="0">
                <a:solidFill>
                  <a:schemeClr val="tx1"/>
                </a:solidFill>
              </a:rPr>
              <a:t/>
            </a:r>
            <a:br>
              <a:rPr lang="en-US" dirty="0">
                <a:solidFill>
                  <a:schemeClr val="tx1"/>
                </a:solidFill>
              </a:rPr>
            </a:br>
            <a:r>
              <a:rPr lang="en-US" altLang="en-US" dirty="0" smtClean="0"/>
              <a:t>Planning for Redundancy</a:t>
            </a:r>
            <a:endParaRPr lang="en-CA" altLang="en-US" dirty="0">
              <a:solidFill>
                <a:srgbClr val="367187"/>
              </a:solidFill>
              <a:cs typeface="Arial"/>
            </a:endParaRPr>
          </a:p>
        </p:txBody>
      </p:sp>
      <p:sp>
        <p:nvSpPr>
          <p:cNvPr id="13315" name="Content Placeholder 2"/>
          <p:cNvSpPr>
            <a:spLocks noGrp="1"/>
          </p:cNvSpPr>
          <p:nvPr>
            <p:ph idx="1"/>
          </p:nvPr>
        </p:nvSpPr>
        <p:spPr>
          <a:xfrm>
            <a:off x="4893733" y="135468"/>
            <a:ext cx="3945467" cy="4665132"/>
          </a:xfrm>
        </p:spPr>
        <p:txBody>
          <a:bodyPr/>
          <a:lstStyle/>
          <a:p>
            <a:pPr marL="169545" indent="-169545"/>
            <a:r>
              <a:rPr lang="en-US" altLang="en-US" dirty="0" smtClean="0"/>
              <a:t>Redundancy is an important part of the network design for preventing disruption of network services.</a:t>
            </a:r>
          </a:p>
          <a:p>
            <a:pPr marL="169545" indent="-169545"/>
            <a:r>
              <a:rPr lang="en-US" altLang="en-US" dirty="0" smtClean="0">
                <a:cs typeface="Arial"/>
              </a:rPr>
              <a:t>Minimize the possibility of a single point of failure by recognizing these facts:</a:t>
            </a:r>
          </a:p>
          <a:p>
            <a:pPr marL="358457" lvl="1" indent="-169545"/>
            <a:r>
              <a:rPr lang="en-US" altLang="en-US" dirty="0">
                <a:cs typeface="Arial"/>
              </a:rPr>
              <a:t>I</a:t>
            </a:r>
            <a:r>
              <a:rPr lang="en-US" altLang="en-US" dirty="0" smtClean="0">
                <a:cs typeface="Arial"/>
              </a:rPr>
              <a:t>nstalling duplicate equipment and providing failover services for critical devices is necessary.</a:t>
            </a:r>
          </a:p>
          <a:p>
            <a:pPr marL="358457" lvl="1" indent="-169545"/>
            <a:r>
              <a:rPr lang="en-US" altLang="en-US" dirty="0" smtClean="0">
                <a:cs typeface="Arial"/>
              </a:rPr>
              <a:t>Redundant paths offer alternate physical paths for data to traverse the network.</a:t>
            </a:r>
          </a:p>
          <a:p>
            <a:pPr marL="358457" lvl="1" indent="-169545"/>
            <a:r>
              <a:rPr lang="en-US" altLang="en-US" dirty="0" smtClean="0">
                <a:cs typeface="Arial"/>
              </a:rPr>
              <a:t>Spanning Tree Protocol (STP) is required with redundant paths in a switched Ethernet network to prevent Layer 2 loops.</a:t>
            </a:r>
          </a:p>
          <a:p>
            <a:pPr marL="169545" indent="-169545"/>
            <a:r>
              <a:rPr lang="en-US" altLang="en-US" dirty="0" smtClean="0">
                <a:cs typeface="Arial"/>
              </a:rPr>
              <a:t>STP provides a mechanism for disabling redundant paths in a switched network until the path is necessary such as when a failure occurs.</a:t>
            </a: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60337" y="1016000"/>
            <a:ext cx="4530197" cy="3205726"/>
          </a:xfrm>
          <a:prstGeom prst="rect">
            <a:avLst/>
          </a:prstGeom>
        </p:spPr>
      </p:pic>
    </p:spTree>
    <p:extLst>
      <p:ext uri="{BB962C8B-B14F-4D97-AF65-F5344CB8AC3E}">
        <p14:creationId xmlns:p14="http://schemas.microsoft.com/office/powerpoint/2010/main" val="146788291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Expanding the Network</a:t>
            </a:r>
            <a:r>
              <a:rPr lang="en-US" dirty="0">
                <a:solidFill>
                  <a:schemeClr val="tx1"/>
                </a:solidFill>
              </a:rPr>
              <a:t/>
            </a:r>
            <a:br>
              <a:rPr lang="en-US" dirty="0">
                <a:solidFill>
                  <a:schemeClr val="tx1"/>
                </a:solidFill>
              </a:rPr>
            </a:br>
            <a:r>
              <a:rPr lang="en-US" altLang="en-US" dirty="0" smtClean="0"/>
              <a:t>Failure Domains</a:t>
            </a:r>
            <a:endParaRPr lang="en-CA" altLang="en-US" dirty="0">
              <a:solidFill>
                <a:srgbClr val="367187"/>
              </a:solidFill>
              <a:cs typeface="Arial"/>
            </a:endParaRPr>
          </a:p>
        </p:txBody>
      </p:sp>
      <p:sp>
        <p:nvSpPr>
          <p:cNvPr id="13315" name="Content Placeholder 2"/>
          <p:cNvSpPr>
            <a:spLocks noGrp="1"/>
          </p:cNvSpPr>
          <p:nvPr>
            <p:ph idx="1"/>
          </p:nvPr>
        </p:nvSpPr>
        <p:spPr>
          <a:xfrm>
            <a:off x="5332709" y="529771"/>
            <a:ext cx="3547535" cy="4160762"/>
          </a:xfrm>
        </p:spPr>
        <p:txBody>
          <a:bodyPr/>
          <a:lstStyle/>
          <a:p>
            <a:pPr marL="169545" indent="-169545"/>
            <a:r>
              <a:rPr lang="en-US" altLang="en-US" dirty="0" smtClean="0"/>
              <a:t>A well-designed network should limit the size of failure domains.</a:t>
            </a:r>
          </a:p>
          <a:p>
            <a:pPr marL="169545" indent="-169545"/>
            <a:r>
              <a:rPr lang="en-US" altLang="en-US" dirty="0" smtClean="0">
                <a:cs typeface="Arial"/>
              </a:rPr>
              <a:t>A failure domain is the area of a network that is impacted when a critical device or network service experiences problems.</a:t>
            </a:r>
          </a:p>
          <a:p>
            <a:pPr marL="169545" indent="-169545"/>
            <a:r>
              <a:rPr lang="en-US" altLang="en-US" dirty="0" smtClean="0">
                <a:cs typeface="Arial"/>
              </a:rPr>
              <a:t>The function of the devices that fail will determine the impact of the failure domain.</a:t>
            </a:r>
          </a:p>
          <a:p>
            <a:pPr marL="169545" indent="-169545"/>
            <a:r>
              <a:rPr lang="en-US" altLang="en-US" dirty="0" smtClean="0">
                <a:cs typeface="Arial"/>
              </a:rPr>
              <a:t>Use redundant links and reliable enterprise-class equipment to minimize the disruption in a network.</a:t>
            </a:r>
          </a:p>
          <a:p>
            <a:pPr marL="169545" indent="-169545"/>
            <a:r>
              <a:rPr lang="en-US" altLang="en-US" dirty="0" smtClean="0">
                <a:cs typeface="Arial"/>
              </a:rPr>
              <a:t>Smaller failure domains reduce the impact of a failure but also make troubleshooting easier.</a:t>
            </a: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69531" y="798513"/>
            <a:ext cx="4741136" cy="3803726"/>
          </a:xfrm>
          <a:prstGeom prst="rect">
            <a:avLst/>
          </a:prstGeom>
        </p:spPr>
      </p:pic>
    </p:spTree>
    <p:extLst>
      <p:ext uri="{BB962C8B-B14F-4D97-AF65-F5344CB8AC3E}">
        <p14:creationId xmlns:p14="http://schemas.microsoft.com/office/powerpoint/2010/main" val="18763219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Expanding the Network</a:t>
            </a:r>
            <a:r>
              <a:rPr lang="en-US" dirty="0">
                <a:solidFill>
                  <a:schemeClr val="tx1"/>
                </a:solidFill>
              </a:rPr>
              <a:t/>
            </a:r>
            <a:br>
              <a:rPr lang="en-US" dirty="0">
                <a:solidFill>
                  <a:schemeClr val="tx1"/>
                </a:solidFill>
              </a:rPr>
            </a:br>
            <a:r>
              <a:rPr lang="en-US" altLang="en-US" dirty="0" smtClean="0"/>
              <a:t>Failure Domains (Cont.)</a:t>
            </a:r>
            <a:endParaRPr lang="en-CA" altLang="en-US" dirty="0">
              <a:solidFill>
                <a:srgbClr val="367187"/>
              </a:solidFill>
              <a:cs typeface="Arial"/>
            </a:endParaRPr>
          </a:p>
        </p:txBody>
      </p:sp>
      <p:sp>
        <p:nvSpPr>
          <p:cNvPr id="13315" name="Content Placeholder 2"/>
          <p:cNvSpPr>
            <a:spLocks noGrp="1"/>
          </p:cNvSpPr>
          <p:nvPr>
            <p:ph idx="1"/>
          </p:nvPr>
        </p:nvSpPr>
        <p:spPr>
          <a:xfrm>
            <a:off x="5063265" y="270933"/>
            <a:ext cx="3962202" cy="4546600"/>
          </a:xfrm>
        </p:spPr>
        <p:txBody>
          <a:bodyPr/>
          <a:lstStyle/>
          <a:p>
            <a:pPr marL="169545" indent="-169545"/>
            <a:r>
              <a:rPr lang="en-US" altLang="en-US" dirty="0" smtClean="0">
                <a:cs typeface="Arial"/>
              </a:rPr>
              <a:t>In the hierarchical design model, it is usually easier to control the size of a failure domain in the distribution layer.</a:t>
            </a:r>
          </a:p>
          <a:p>
            <a:pPr marL="169545" indent="-169545"/>
            <a:r>
              <a:rPr lang="en-US" altLang="en-US" dirty="0" smtClean="0">
                <a:cs typeface="Arial"/>
              </a:rPr>
              <a:t>In the distribution layer, network errors can be contained to a smaller area which will impact fewer users.</a:t>
            </a:r>
          </a:p>
          <a:p>
            <a:pPr marL="169545" indent="-169545"/>
            <a:r>
              <a:rPr lang="en-US" altLang="en-US" dirty="0" smtClean="0">
                <a:cs typeface="Arial"/>
              </a:rPr>
              <a:t>When using Layer 3 devices at the distribution layer, every router functions as a gateway for a limited number of access layer users.</a:t>
            </a:r>
          </a:p>
          <a:p>
            <a:pPr marL="169545" indent="-169545"/>
            <a:r>
              <a:rPr lang="en-US" altLang="en-US" dirty="0" smtClean="0">
                <a:cs typeface="Arial"/>
              </a:rPr>
              <a:t>Switch Block Deployment</a:t>
            </a:r>
          </a:p>
          <a:p>
            <a:pPr marL="358457" lvl="1" indent="-169545"/>
            <a:r>
              <a:rPr lang="en-US" altLang="en-US" dirty="0" smtClean="0">
                <a:cs typeface="Arial"/>
              </a:rPr>
              <a:t>Routers or multilayer switches are usually deployed in pairs with access layer switches evenly divided between them. </a:t>
            </a:r>
          </a:p>
          <a:p>
            <a:pPr marL="358457" lvl="1" indent="-169545"/>
            <a:r>
              <a:rPr lang="en-US" altLang="en-US" dirty="0" smtClean="0">
                <a:cs typeface="Arial"/>
              </a:rPr>
              <a:t>Each switch block acts independently of the others, which reduces the impact of failures.</a:t>
            </a:r>
          </a:p>
          <a:p>
            <a:pPr marL="169545" indent="-169545"/>
            <a:endParaRPr lang="en-US" altLang="en-US" dirty="0" smtClean="0">
              <a:cs typeface="Arial"/>
            </a:endParaRPr>
          </a:p>
          <a:p>
            <a:pPr marL="169545" indent="-169545"/>
            <a:endParaRPr lang="en-US" altLang="en-US" dirty="0" smtClean="0">
              <a:cs typeface="Arial"/>
            </a:endParaRPr>
          </a:p>
          <a:p>
            <a:pPr marL="169545" indent="-169545"/>
            <a:endParaRPr lang="en-US" altLang="en-US" dirty="0" smtClean="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69531" y="798513"/>
            <a:ext cx="4724202" cy="3790140"/>
          </a:xfrm>
          <a:prstGeom prst="rect">
            <a:avLst/>
          </a:prstGeom>
        </p:spPr>
      </p:pic>
    </p:spTree>
    <p:extLst>
      <p:ext uri="{BB962C8B-B14F-4D97-AF65-F5344CB8AC3E}">
        <p14:creationId xmlns:p14="http://schemas.microsoft.com/office/powerpoint/2010/main" val="328686490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1953</TotalTime>
  <Words>3116</Words>
  <Application>Microsoft Office PowerPoint</Application>
  <PresentationFormat>On-screen Show (16:9)</PresentationFormat>
  <Paragraphs>582</Paragraphs>
  <Slides>34</Slides>
  <Notes>33</Notes>
  <HiddenSlides>2</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Theme</vt:lpstr>
      <vt:lpstr>Chapter 1: LAN Design</vt:lpstr>
      <vt:lpstr>Chapter 1 - Sections &amp; Objectives</vt:lpstr>
      <vt:lpstr>1.1 Campus Wired LAN Designs</vt:lpstr>
      <vt:lpstr>Cisco Validated Designs The Need to Scale the Network</vt:lpstr>
      <vt:lpstr>Cisco Validated Designs Hierarchical Design Model</vt:lpstr>
      <vt:lpstr>Expanding the Network Design for Scalability</vt:lpstr>
      <vt:lpstr>Expanding the Network Planning for Redundancy</vt:lpstr>
      <vt:lpstr>Expanding the Network Failure Domains</vt:lpstr>
      <vt:lpstr>Expanding the Network Failure Domains (Cont.)</vt:lpstr>
      <vt:lpstr>Expanding the Network Increasing Bandwidth</vt:lpstr>
      <vt:lpstr>Expanding the Network Expanding the Access Layer</vt:lpstr>
      <vt:lpstr>Expanding the Network Fine-tuning Routing Protocols</vt:lpstr>
      <vt:lpstr>1.2 Selecting Network Devices</vt:lpstr>
      <vt:lpstr>Switch Hardware Switch Platforms</vt:lpstr>
      <vt:lpstr>Switch Hardware Port Density</vt:lpstr>
      <vt:lpstr>Switch Hardware Forwarding Rates</vt:lpstr>
      <vt:lpstr>Switch Hardware Power over Ethernet</vt:lpstr>
      <vt:lpstr>Switch Hardware Multilayer Switching</vt:lpstr>
      <vt:lpstr>Router Hardware Router Requirements</vt:lpstr>
      <vt:lpstr>Router Hardware Router Requirements (Cont.)</vt:lpstr>
      <vt:lpstr>Router Hardware Cisco Routers</vt:lpstr>
      <vt:lpstr>Router Hardware Router Hardware</vt:lpstr>
      <vt:lpstr>Managing Devices Managing IOS Files and Licensing</vt:lpstr>
      <vt:lpstr>Managing Devices In-band versus Out-of-band Management</vt:lpstr>
      <vt:lpstr>Managing Devices Basic Router CLI Commands</vt:lpstr>
      <vt:lpstr>Managing Devices Basic Router Show Commands</vt:lpstr>
      <vt:lpstr>Managing Devices Basic Router Show Commands (Cont.)</vt:lpstr>
      <vt:lpstr>Managing Devices Basic Switch CLI Commands</vt:lpstr>
      <vt:lpstr>Managing Devices Basic Switch Show Commands</vt:lpstr>
      <vt:lpstr>1.3 Summary</vt:lpstr>
      <vt:lpstr>Summary Chapter 1: LAN Design</vt:lpstr>
      <vt:lpstr>Chapter 1 New Terms and Commands</vt:lpstr>
      <vt:lpstr>Chapter 1 New Terms and Commands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Access Control Lists</dc:title>
  <dc:creator>Torres,Frank A.</dc:creator>
  <cp:lastModifiedBy>Tanka</cp:lastModifiedBy>
  <cp:revision>284</cp:revision>
  <dcterms:modified xsi:type="dcterms:W3CDTF">2018-07-29T18:44:40Z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