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7"/>
  </p:notesMasterIdLst>
  <p:sldIdLst>
    <p:sldId id="758" r:id="rId2"/>
    <p:sldId id="760" r:id="rId3"/>
    <p:sldId id="759" r:id="rId4"/>
    <p:sldId id="628" r:id="rId5"/>
    <p:sldId id="830" r:id="rId6"/>
    <p:sldId id="786" r:id="rId7"/>
    <p:sldId id="787" r:id="rId8"/>
    <p:sldId id="788" r:id="rId9"/>
    <p:sldId id="789" r:id="rId10"/>
    <p:sldId id="790" r:id="rId11"/>
    <p:sldId id="791" r:id="rId12"/>
    <p:sldId id="792" r:id="rId13"/>
    <p:sldId id="794" r:id="rId14"/>
    <p:sldId id="795" r:id="rId15"/>
    <p:sldId id="796" r:id="rId16"/>
    <p:sldId id="798" r:id="rId17"/>
    <p:sldId id="799" r:id="rId18"/>
    <p:sldId id="800" r:id="rId19"/>
    <p:sldId id="801" r:id="rId20"/>
    <p:sldId id="762" r:id="rId21"/>
    <p:sldId id="804" r:id="rId22"/>
    <p:sldId id="805" r:id="rId23"/>
    <p:sldId id="806" r:id="rId24"/>
    <p:sldId id="807" r:id="rId25"/>
    <p:sldId id="808" r:id="rId26"/>
    <p:sldId id="809" r:id="rId27"/>
    <p:sldId id="810" r:id="rId28"/>
    <p:sldId id="811" r:id="rId29"/>
    <p:sldId id="831" r:id="rId30"/>
    <p:sldId id="812" r:id="rId31"/>
    <p:sldId id="814" r:id="rId32"/>
    <p:sldId id="815" r:id="rId33"/>
    <p:sldId id="816" r:id="rId34"/>
    <p:sldId id="817" r:id="rId35"/>
    <p:sldId id="818" r:id="rId36"/>
    <p:sldId id="819" r:id="rId37"/>
    <p:sldId id="820" r:id="rId38"/>
    <p:sldId id="821" r:id="rId39"/>
    <p:sldId id="822" r:id="rId40"/>
    <p:sldId id="823" r:id="rId41"/>
    <p:sldId id="771" r:id="rId42"/>
    <p:sldId id="832" r:id="rId43"/>
    <p:sldId id="829" r:id="rId44"/>
    <p:sldId id="827" r:id="rId45"/>
    <p:sldId id="291" r:id="rId4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  <p:cmAuthor id="3" name="Microsoft Office User" initials="Office" lastIdx="0" clrIdx="3">
    <p:extLst/>
  </p:cmAuthor>
  <p:cmAuthor id="4" name="Milton Camille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8E26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3" autoAdjust="0"/>
    <p:restoredTop sz="81000" autoAdjust="0"/>
  </p:normalViewPr>
  <p:slideViewPr>
    <p:cSldViewPr snapToGrid="0" showGuides="1">
      <p:cViewPr varScale="1">
        <p:scale>
          <a:sx n="125" d="100"/>
          <a:sy n="125" d="100"/>
        </p:scale>
        <p:origin x="-1458" y="-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Scaling Networks</a:t>
            </a:r>
            <a:r>
              <a:rPr lang="en-US" b="0" baseline="0" dirty="0" smtClean="0"/>
              <a:t> 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</a:t>
            </a:r>
            <a:r>
              <a:rPr lang="en-US" sz="1200" b="0" dirty="0" err="1" smtClean="0"/>
              <a:t>EtherChannel</a:t>
            </a:r>
            <a:r>
              <a:rPr lang="en-US" sz="1200" b="0" baseline="0" dirty="0" smtClean="0"/>
              <a:t> and HSRP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10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 – Configuring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4.2.1.1</a:t>
            </a:r>
            <a:r>
              <a:rPr lang="en-US" baseline="0" dirty="0" smtClean="0">
                <a:latin typeface="Arial" charset="0"/>
              </a:rPr>
              <a:t> – Configuration Guidelines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0449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11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 – Configuring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4.2.1.1</a:t>
            </a:r>
            <a:r>
              <a:rPr lang="en-US" baseline="0" dirty="0" smtClean="0">
                <a:latin typeface="Arial" charset="0"/>
              </a:rPr>
              <a:t> – Configuration Guidelines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7082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12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 – Configuring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4.2.1.2</a:t>
            </a:r>
            <a:r>
              <a:rPr lang="en-US" baseline="0" dirty="0" smtClean="0">
                <a:latin typeface="Arial" charset="0"/>
              </a:rPr>
              <a:t> – Configuring Interfaces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8687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13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4.2.2.1</a:t>
            </a:r>
            <a:r>
              <a:rPr lang="en-US" baseline="0" dirty="0" smtClean="0">
                <a:latin typeface="Arial" charset="0"/>
              </a:rPr>
              <a:t> – Verifying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9677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14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4.2.2.1</a:t>
            </a:r>
            <a:r>
              <a:rPr lang="en-US" baseline="0" dirty="0" smtClean="0">
                <a:latin typeface="Arial" charset="0"/>
              </a:rPr>
              <a:t> – Verifying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8026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4.2.2.1</a:t>
            </a:r>
            <a:r>
              <a:rPr lang="en-US" baseline="0" dirty="0" smtClean="0">
                <a:latin typeface="Arial" charset="0"/>
              </a:rPr>
              <a:t> – Verifying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1549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smtClean="0">
                <a:latin typeface="Arial" charset="0"/>
              </a:rPr>
              <a:t>–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7907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smtClean="0">
                <a:latin typeface="Arial" charset="0"/>
              </a:rPr>
              <a:t>–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8912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smtClean="0">
                <a:latin typeface="Arial" charset="0"/>
              </a:rPr>
              <a:t>–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3752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4.2.2.2</a:t>
            </a:r>
            <a:r>
              <a:rPr lang="en-US" baseline="0" dirty="0" smtClean="0">
                <a:latin typeface="Arial" charset="0"/>
              </a:rPr>
              <a:t> –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098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Scaling Networks 6.0</a:t>
            </a:r>
          </a:p>
          <a:p>
            <a:pPr>
              <a:buFontTx/>
              <a:buNone/>
            </a:pPr>
            <a:r>
              <a:rPr lang="en-US" sz="1200" b="0" dirty="0" smtClean="0"/>
              <a:t>Chapter 4: </a:t>
            </a:r>
            <a:r>
              <a:rPr lang="en-US" sz="1200" b="0" dirty="0" err="1" smtClean="0"/>
              <a:t>EtherChannel</a:t>
            </a:r>
            <a:r>
              <a:rPr lang="en-US" sz="1200" b="0" dirty="0" smtClean="0"/>
              <a:t> and HSRP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</a:t>
            </a:r>
            <a:r>
              <a:rPr lang="en-US" sz="1200" b="0" dirty="0" err="1" smtClean="0"/>
              <a:t>Etherchannel</a:t>
            </a:r>
            <a:r>
              <a:rPr lang="en-US" sz="1200" b="0" baseline="0" dirty="0" smtClean="0"/>
              <a:t> and HSRP</a:t>
            </a:r>
            <a:endParaRPr lang="en-US" sz="1200" b="0" dirty="0" smtClean="0"/>
          </a:p>
          <a:p>
            <a:pPr>
              <a:buFontTx/>
              <a:buNone/>
            </a:pPr>
            <a:r>
              <a:rPr lang="en-US" sz="1200" b="0" dirty="0" smtClean="0"/>
              <a:t>4.3 – First Hop</a:t>
            </a:r>
            <a:r>
              <a:rPr lang="en-US" sz="1200" b="0" baseline="0" dirty="0" smtClean="0"/>
              <a:t> Redundancy Protocols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21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 – Concept of First Hop Redundancy</a:t>
            </a:r>
            <a:r>
              <a:rPr lang="en-US" baseline="0" dirty="0" smtClean="0">
                <a:latin typeface="Arial" charset="0"/>
              </a:rPr>
              <a:t> Protocols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4.3.1.1</a:t>
            </a:r>
            <a:r>
              <a:rPr lang="en-US" baseline="0" dirty="0" smtClean="0">
                <a:latin typeface="Arial" charset="0"/>
              </a:rPr>
              <a:t> – Default Gateway Limitations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7492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22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 – Concept of First Hop Redundancy</a:t>
            </a:r>
            <a:r>
              <a:rPr lang="en-US" baseline="0" dirty="0" smtClean="0">
                <a:latin typeface="Arial" charset="0"/>
              </a:rPr>
              <a:t> Protocols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4.3.1.2</a:t>
            </a:r>
            <a:r>
              <a:rPr lang="en-US" baseline="0" dirty="0" smtClean="0">
                <a:latin typeface="Arial" charset="0"/>
              </a:rPr>
              <a:t> – Router Redundancy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6817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23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 – Concept of First Hop Redundancy</a:t>
            </a:r>
            <a:r>
              <a:rPr lang="en-US" baseline="0" dirty="0" smtClean="0">
                <a:latin typeface="Arial" charset="0"/>
              </a:rPr>
              <a:t> Protocols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4.3.1.3</a:t>
            </a:r>
            <a:r>
              <a:rPr lang="en-US" baseline="0" dirty="0" smtClean="0">
                <a:latin typeface="Arial" charset="0"/>
              </a:rPr>
              <a:t> – Steps for Router Failover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363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24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 – Concept of First Hop Redundancy</a:t>
            </a:r>
            <a:r>
              <a:rPr lang="en-US" baseline="0" dirty="0" smtClean="0">
                <a:latin typeface="Arial" charset="0"/>
              </a:rPr>
              <a:t> Protocols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4.3.1.5</a:t>
            </a:r>
            <a:r>
              <a:rPr lang="en-US" baseline="0" dirty="0" smtClean="0">
                <a:latin typeface="Arial" charset="0"/>
              </a:rPr>
              <a:t> – First Hop Redundancy Protocols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733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 – Concept of First Hop Redundancy</a:t>
            </a:r>
            <a:r>
              <a:rPr lang="en-US" baseline="0" dirty="0" smtClean="0">
                <a:latin typeface="Arial" charset="0"/>
              </a:rPr>
              <a:t> Protocols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4.3.1.5</a:t>
            </a:r>
            <a:r>
              <a:rPr lang="en-US" baseline="0" dirty="0" smtClean="0">
                <a:latin typeface="Arial" charset="0"/>
              </a:rPr>
              <a:t> – First Hop Redundancy Protocols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234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 – HSRP Operations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4.3.2.1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HSRP Overview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0586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 – HSRP Operations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smtClean="0">
                <a:latin typeface="Arial" charset="0"/>
              </a:rPr>
              <a:t>HSRP Versions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6055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 – HSRP Operations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4.3.2.3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HSRP Priority and Preemption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4353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 – HSRP Operations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4.3.2.4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HSRP States and Timers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908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</a:t>
            </a:r>
            <a:r>
              <a:rPr lang="en-US" sz="1200" b="0" dirty="0" err="1" smtClean="0"/>
              <a:t>Etherchannel</a:t>
            </a:r>
            <a:r>
              <a:rPr lang="en-US" sz="1200" b="0" baseline="0" dirty="0" smtClean="0"/>
              <a:t> and HSRP</a:t>
            </a:r>
            <a:endParaRPr lang="en-US" sz="1200" b="0" dirty="0" smtClean="0"/>
          </a:p>
          <a:p>
            <a:pPr>
              <a:buFontTx/>
              <a:buNone/>
            </a:pPr>
            <a:r>
              <a:rPr lang="en-US" sz="1200" b="0" dirty="0" smtClean="0"/>
              <a:t>4.1 – Link</a:t>
            </a:r>
            <a:r>
              <a:rPr lang="en-US" sz="1200" b="0" baseline="0" dirty="0" smtClean="0"/>
              <a:t> Aggregation Concepts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30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 – HSRP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4.3.3.1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HSRP Configuration Commands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8285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31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 – HSRP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HSRP Sample Configuration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7612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32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 – HSRP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4.3.3.3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HSRP Verification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0749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33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 – HSRP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4.3.3.3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smtClean="0">
                <a:latin typeface="Arial" charset="0"/>
              </a:rPr>
              <a:t>HSRP Verification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8193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34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 – HSRP Troubleshooting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4.3.4.1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HSRP Failure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077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 – HSRP Troubleshooting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HSRP Debug Commands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48995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 – HSRP Troubleshooting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HSRP Debug Commands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25591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 – HSRP Troubleshooting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HSRP Debug Commands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82048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 – HSRP Troubleshooting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HSRP Debug Commands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6685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 – HSRP Troubleshooting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HSRP Debug Commands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607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Link</a:t>
            </a:r>
            <a:r>
              <a:rPr lang="en-US" sz="1200" b="0" baseline="0" dirty="0" smtClean="0"/>
              <a:t> Aggregation Concepts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4.1.1 – Link Aggregation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4.1.1.1</a:t>
            </a:r>
            <a:r>
              <a:rPr lang="en-US" baseline="0" dirty="0" smtClean="0">
                <a:latin typeface="Arial" charset="0"/>
              </a:rPr>
              <a:t> – Introduction to Link Aggregation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40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 – HSRP Troubleshooting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4.3.4.3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Common HSRP Configuration Issues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97638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</a:t>
            </a:r>
            <a:r>
              <a:rPr lang="en-US" sz="1200" b="0" dirty="0" err="1" smtClean="0"/>
              <a:t>EtherChannel</a:t>
            </a:r>
            <a:r>
              <a:rPr lang="en-US" sz="1200" b="0" dirty="0" smtClean="0"/>
              <a:t> and HSRP</a:t>
            </a:r>
          </a:p>
          <a:p>
            <a:r>
              <a:rPr lang="en-US" dirty="0" smtClean="0"/>
              <a:t>4.4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42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4.4 – Summary</a:t>
            </a:r>
          </a:p>
          <a:p>
            <a:r>
              <a:rPr lang="en-US" dirty="0" smtClean="0"/>
              <a:t>4.4.1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4.4.1.3 – Chapter 4: EtherChannel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HSRP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55442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43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518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44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48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Link</a:t>
            </a:r>
            <a:r>
              <a:rPr lang="en-US" sz="1200" b="0" baseline="0" dirty="0" smtClean="0"/>
              <a:t> Aggregation Concepts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4.1.1 – Link Aggregation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4.1.1.2</a:t>
            </a:r>
            <a:r>
              <a:rPr lang="en-US" baseline="0" dirty="0" smtClean="0">
                <a:latin typeface="Arial" charset="0"/>
              </a:rPr>
              <a:t> – Advantages of EtherChannel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1402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Link</a:t>
            </a:r>
            <a:r>
              <a:rPr lang="en-US" sz="1200" b="0" baseline="0" dirty="0" smtClean="0"/>
              <a:t> Aggregation Concepts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 – </a:t>
            </a:r>
            <a:r>
              <a:rPr lang="en-US" dirty="0" err="1" smtClean="0">
                <a:latin typeface="Arial" charset="0"/>
              </a:rPr>
              <a:t>EtherChannel</a:t>
            </a:r>
            <a:r>
              <a:rPr lang="en-US" baseline="0" dirty="0" smtClean="0">
                <a:latin typeface="Arial" charset="0"/>
              </a:rPr>
              <a:t> Operation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4.1.2.1</a:t>
            </a:r>
            <a:r>
              <a:rPr lang="en-US" baseline="0" dirty="0" smtClean="0">
                <a:latin typeface="Arial" charset="0"/>
              </a:rPr>
              <a:t> – Implementation Restrictions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543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Link</a:t>
            </a:r>
            <a:r>
              <a:rPr lang="en-US" sz="1200" b="0" baseline="0" dirty="0" smtClean="0"/>
              <a:t> Aggregation Concepts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 – </a:t>
            </a:r>
            <a:r>
              <a:rPr lang="en-US" dirty="0" err="1" smtClean="0">
                <a:latin typeface="Arial" charset="0"/>
              </a:rPr>
              <a:t>EtherChannel</a:t>
            </a:r>
            <a:r>
              <a:rPr lang="en-US" baseline="0" dirty="0" smtClean="0">
                <a:latin typeface="Arial" charset="0"/>
              </a:rPr>
              <a:t> Operation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4.1.2.2</a:t>
            </a:r>
            <a:r>
              <a:rPr lang="en-US" baseline="0" dirty="0" smtClean="0">
                <a:latin typeface="Arial" charset="0"/>
              </a:rPr>
              <a:t> – Port Aggregation Protocol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0217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Link</a:t>
            </a:r>
            <a:r>
              <a:rPr lang="en-US" sz="1200" b="0" baseline="0" dirty="0" smtClean="0"/>
              <a:t> Aggregation Concepts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 – </a:t>
            </a:r>
            <a:r>
              <a:rPr lang="en-US" dirty="0" err="1" smtClean="0">
                <a:latin typeface="Arial" charset="0"/>
              </a:rPr>
              <a:t>EtherChannel</a:t>
            </a:r>
            <a:r>
              <a:rPr lang="en-US" baseline="0" dirty="0" smtClean="0">
                <a:latin typeface="Arial" charset="0"/>
              </a:rPr>
              <a:t> Operation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4.1.2.3</a:t>
            </a:r>
            <a:r>
              <a:rPr lang="en-US" baseline="0" dirty="0" smtClean="0">
                <a:latin typeface="Arial" charset="0"/>
              </a:rPr>
              <a:t> – Link Aggregation Control Protocol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52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</a:t>
            </a:r>
            <a:r>
              <a:rPr lang="en-US" sz="1200" b="0" dirty="0" err="1" smtClean="0"/>
              <a:t>Etherchannel</a:t>
            </a:r>
            <a:r>
              <a:rPr lang="en-US" sz="1200" b="0" baseline="0" dirty="0" smtClean="0"/>
              <a:t> and HSRP</a:t>
            </a:r>
            <a:endParaRPr lang="en-US" sz="1200" b="0" dirty="0" smtClean="0"/>
          </a:p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2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01489" y="1928515"/>
            <a:ext cx="7957584" cy="717579"/>
          </a:xfrm>
        </p:spPr>
        <p:txBody>
          <a:bodyPr/>
          <a:lstStyle/>
          <a:p>
            <a:r>
              <a:rPr lang="en-US" dirty="0" smtClean="0"/>
              <a:t>Chapter 4</a:t>
            </a:r>
            <a:r>
              <a:rPr lang="en-US" dirty="0"/>
              <a:t>: </a:t>
            </a:r>
            <a:r>
              <a:rPr lang="en-US" dirty="0" err="1" smtClean="0"/>
              <a:t>EtherChannel</a:t>
            </a:r>
            <a:r>
              <a:rPr lang="en-US" dirty="0" smtClean="0"/>
              <a:t> </a:t>
            </a:r>
            <a:r>
              <a:rPr lang="en-US" dirty="0"/>
              <a:t>and HSRP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 smtClean="0"/>
              <a:t>Scaling Networks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673806"/>
          </a:xfrm>
        </p:spPr>
        <p:txBody>
          <a:bodyPr/>
          <a:lstStyle/>
          <a:p>
            <a:r>
              <a:rPr lang="en-US" altLang="ja-JP" dirty="0" smtClean="0"/>
              <a:t>Configuration Settings Match on Both Switches</a:t>
            </a:r>
          </a:p>
          <a:p>
            <a:pPr lvl="1"/>
            <a:r>
              <a:rPr lang="en-US" altLang="ja-JP" dirty="0" smtClean="0"/>
              <a:t>Same speed and duplex mode.</a:t>
            </a:r>
          </a:p>
          <a:p>
            <a:pPr lvl="1"/>
            <a:r>
              <a:rPr lang="en-US" altLang="ja-JP" dirty="0" smtClean="0"/>
              <a:t>All interfaces in a bundle must be assigned to the same VLAN, or configured as a trunk.</a:t>
            </a:r>
          </a:p>
          <a:p>
            <a:pPr lvl="1"/>
            <a:r>
              <a:rPr lang="en-US" altLang="ja-JP" dirty="0" smtClean="0"/>
              <a:t>Trunk must support same range of VLANs.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Configuration Guidelines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756" y="2043928"/>
            <a:ext cx="4943053" cy="25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82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673806"/>
          </a:xfrm>
        </p:spPr>
        <p:txBody>
          <a:bodyPr/>
          <a:lstStyle/>
          <a:p>
            <a:r>
              <a:rPr lang="en-US" altLang="ja-JP" dirty="0" smtClean="0"/>
              <a:t>If Configuration Settings Do Not Match</a:t>
            </a:r>
          </a:p>
          <a:p>
            <a:r>
              <a:rPr lang="en-US" altLang="ja-JP" dirty="0" err="1" smtClean="0"/>
              <a:t>EtherChannel</a:t>
            </a:r>
            <a:r>
              <a:rPr lang="en-US" altLang="ja-JP" dirty="0" smtClean="0"/>
              <a:t> not formed between S1 and S2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Configuration Guidelines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38" y="1617040"/>
            <a:ext cx="4411339" cy="2373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5037" y="3990273"/>
            <a:ext cx="424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+mn-lt"/>
                <a:ea typeface="ＭＳ Ｐゴシック" charset="0"/>
                <a:cs typeface="CiscoSans"/>
              </a:rPr>
              <a:t>Note: When changing settings, configure them in port channel interface configuration mode. The configuration applied to the port channel interface also affects the individual interfaces. </a:t>
            </a:r>
          </a:p>
        </p:txBody>
      </p:sp>
    </p:spTree>
    <p:extLst>
      <p:ext uri="{BB962C8B-B14F-4D97-AF65-F5344CB8AC3E}">
        <p14:creationId xmlns:p14="http://schemas.microsoft.com/office/powerpoint/2010/main" val="1359063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673806"/>
          </a:xfrm>
        </p:spPr>
        <p:txBody>
          <a:bodyPr/>
          <a:lstStyle/>
          <a:p>
            <a:r>
              <a:rPr lang="en-US" altLang="ja-JP" dirty="0" smtClean="0"/>
              <a:t>This configuration creates </a:t>
            </a:r>
            <a:r>
              <a:rPr lang="en-US" altLang="ja-JP" dirty="0" err="1" smtClean="0"/>
              <a:t>EtherChannel</a:t>
            </a:r>
            <a:r>
              <a:rPr lang="en-US" altLang="ja-JP" dirty="0" smtClean="0"/>
              <a:t> with LACP and configures </a:t>
            </a:r>
            <a:r>
              <a:rPr lang="en-US" altLang="ja-JP" dirty="0" err="1" smtClean="0"/>
              <a:t>trunking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/>
              <a:t>Step 1: Specify the interfaces that compose the </a:t>
            </a:r>
            <a:r>
              <a:rPr lang="en-US" altLang="ja-JP" dirty="0" err="1" smtClean="0"/>
              <a:t>EtherChannel</a:t>
            </a:r>
            <a:r>
              <a:rPr lang="en-US" altLang="ja-JP" dirty="0" smtClean="0"/>
              <a:t> group.</a:t>
            </a:r>
          </a:p>
          <a:p>
            <a:pPr lvl="1"/>
            <a:r>
              <a:rPr lang="en-US" altLang="ja-JP" dirty="0" smtClean="0"/>
              <a:t>Step 2: Create the port channel interface with the </a:t>
            </a:r>
            <a:r>
              <a:rPr lang="en-US" altLang="ja-JP" b="1" dirty="0" smtClean="0"/>
              <a:t>channel-group </a:t>
            </a:r>
            <a:r>
              <a:rPr lang="en-US" altLang="ja-JP" dirty="0" smtClean="0"/>
              <a:t>command in </a:t>
            </a:r>
            <a:r>
              <a:rPr lang="en-US" altLang="ja-JP" b="1" dirty="0" smtClean="0"/>
              <a:t>active</a:t>
            </a:r>
            <a:r>
              <a:rPr lang="en-US" altLang="ja-JP" dirty="0" smtClean="0"/>
              <a:t> mode. (Channel group number needs to be selected.)</a:t>
            </a:r>
          </a:p>
          <a:p>
            <a:pPr lvl="1"/>
            <a:r>
              <a:rPr lang="en-US" altLang="ja-JP" dirty="0" smtClean="0"/>
              <a:t>Step 3: Change Layer 2 settings in port channel interface configuration mode.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Configuring Interfaces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6698"/>
          <a:stretch/>
        </p:blipFill>
        <p:spPr>
          <a:xfrm>
            <a:off x="1343278" y="2326949"/>
            <a:ext cx="6738243" cy="1396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004" y="3792579"/>
            <a:ext cx="4353908" cy="7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9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Verifying and Troubleshooting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Verifying </a:t>
            </a:r>
            <a:r>
              <a:rPr lang="en-US" altLang="en-US" dirty="0" err="1" smtClean="0"/>
              <a:t>EtherChannel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773" y="483987"/>
            <a:ext cx="4353908" cy="785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92" y="1453665"/>
            <a:ext cx="5413571" cy="1230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1463" y="1900161"/>
            <a:ext cx="223615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Verifies the interface status.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20079"/>
          <a:stretch/>
        </p:blipFill>
        <p:spPr>
          <a:xfrm>
            <a:off x="1213834" y="2761610"/>
            <a:ext cx="4143093" cy="19560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33605" y="3462634"/>
            <a:ext cx="223615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Displays a one-line summary per channel group.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SU indicates in use.</a:t>
            </a:r>
            <a:endParaRPr lang="en-US" sz="12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565346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Verifying and Troubleshooting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Verifying </a:t>
            </a:r>
            <a:r>
              <a:rPr lang="en-US" altLang="en-US" dirty="0" err="1" smtClean="0"/>
              <a:t>EtherChannel</a:t>
            </a:r>
            <a:r>
              <a:rPr lang="en-US" altLang="en-US" dirty="0" smtClean="0"/>
              <a:t>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69" y="295209"/>
            <a:ext cx="3835418" cy="691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99287" y="1685665"/>
            <a:ext cx="22361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Displays port channel information.</a:t>
            </a:r>
            <a:endParaRPr lang="en-US" sz="12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54" y="1084333"/>
            <a:ext cx="5445940" cy="2673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645"/>
          <a:stretch/>
        </p:blipFill>
        <p:spPr>
          <a:xfrm>
            <a:off x="453154" y="3611617"/>
            <a:ext cx="5445940" cy="13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0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Verifying and Troubleshooting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Verifying </a:t>
            </a:r>
            <a:r>
              <a:rPr lang="en-US" altLang="en-US" dirty="0" err="1" smtClean="0"/>
              <a:t>EtherChannel</a:t>
            </a:r>
            <a:r>
              <a:rPr lang="en-US" altLang="en-US" dirty="0" smtClean="0"/>
              <a:t>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69" y="295209"/>
            <a:ext cx="3835418" cy="691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53237" y="1704715"/>
            <a:ext cx="22361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Displays role of particular interface in an </a:t>
            </a:r>
            <a:r>
              <a:rPr lang="en-US" sz="12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  <a:endParaRPr lang="en-US" sz="12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18" t="955" r="399"/>
          <a:stretch/>
        </p:blipFill>
        <p:spPr>
          <a:xfrm>
            <a:off x="209551" y="1086813"/>
            <a:ext cx="5518150" cy="32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45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Verifying and Troubleshooting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Troubleshooting </a:t>
            </a:r>
            <a:r>
              <a:rPr lang="en-US" altLang="en-US" dirty="0" err="1" smtClean="0"/>
              <a:t>EtherChannel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69" y="295209"/>
            <a:ext cx="3835418" cy="6915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700" y="1240553"/>
            <a:ext cx="7867650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All interfaces within </a:t>
            </a:r>
            <a:r>
              <a:rPr lang="en-US" altLang="en-US" sz="15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alt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must have the same: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speed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duplex mode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native and allowed VLANs on trunk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(Ports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with different native VLANs cannot form an </a:t>
            </a:r>
            <a:r>
              <a:rPr lang="en-US" alt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.)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assigned to same VLAN 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05240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Verifying and Troubleshooting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Troubleshooting </a:t>
            </a:r>
            <a:r>
              <a:rPr lang="en-US" altLang="en-US" dirty="0" err="1" smtClean="0"/>
              <a:t>EtherChannel</a:t>
            </a:r>
            <a:r>
              <a:rPr lang="en-US" altLang="en-US" dirty="0" smtClean="0"/>
              <a:t>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70" y="277923"/>
            <a:ext cx="3122487" cy="562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53237" y="1704715"/>
            <a:ext cx="22361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Output indicates that the </a:t>
            </a:r>
            <a:r>
              <a:rPr lang="en-US" sz="12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is down (</a:t>
            </a:r>
            <a:r>
              <a:rPr lang="en-US" sz="1200" dirty="0" smtClean="0">
                <a:solidFill>
                  <a:srgbClr val="FF8E26"/>
                </a:solidFill>
                <a:latin typeface="+mn-lt"/>
                <a:ea typeface="ＭＳ Ｐゴシック" charset="0"/>
                <a:cs typeface="CiscoSans"/>
              </a:rPr>
              <a:t>SD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).</a:t>
            </a:r>
            <a:endParaRPr lang="en-US" sz="12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33" r="1049"/>
          <a:stretch/>
        </p:blipFill>
        <p:spPr>
          <a:xfrm>
            <a:off x="110915" y="1013457"/>
            <a:ext cx="5781886" cy="28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13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Verifying and Troubleshooting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Troubleshooting </a:t>
            </a:r>
            <a:r>
              <a:rPr lang="en-US" altLang="en-US" dirty="0" err="1" smtClean="0"/>
              <a:t>EtherChannel</a:t>
            </a:r>
            <a:r>
              <a:rPr lang="en-US" altLang="en-US" dirty="0" smtClean="0"/>
              <a:t>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70" y="277923"/>
            <a:ext cx="3122487" cy="562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69037" y="1847256"/>
            <a:ext cx="22361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Incompatible </a:t>
            </a:r>
            <a:r>
              <a:rPr lang="en-US" sz="12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PAgP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modes configured on S1 and S2.</a:t>
            </a:r>
            <a:endParaRPr lang="en-US" sz="12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62" y="990600"/>
            <a:ext cx="4465437" cy="3059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704" y="2644957"/>
            <a:ext cx="3355946" cy="7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5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Verifying and Troubleshooting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Troubleshooting </a:t>
            </a:r>
            <a:r>
              <a:rPr lang="en-US" altLang="en-US" dirty="0" err="1" smtClean="0"/>
              <a:t>EtherChannel</a:t>
            </a:r>
            <a:r>
              <a:rPr lang="en-US" altLang="en-US" dirty="0" smtClean="0"/>
              <a:t>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70" y="277923"/>
            <a:ext cx="3122487" cy="562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35601" y="1899019"/>
            <a:ext cx="24410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PAgP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mode on the </a:t>
            </a:r>
            <a:r>
              <a:rPr lang="en-US" sz="12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is changed to desirable and the </a:t>
            </a:r>
            <a:r>
              <a:rPr lang="en-US" sz="12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becomes active.</a:t>
            </a:r>
            <a:endParaRPr lang="en-US" sz="12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704" y="2644957"/>
            <a:ext cx="3355946" cy="700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87" y="1084333"/>
            <a:ext cx="4730609" cy="32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85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701840"/>
            <a:ext cx="8853286" cy="4155319"/>
          </a:xfrm>
        </p:spPr>
        <p:txBody>
          <a:bodyPr/>
          <a:lstStyle/>
          <a:p>
            <a:r>
              <a:rPr lang="en-CA" dirty="0"/>
              <a:t>4</a:t>
            </a:r>
            <a:r>
              <a:rPr lang="en-CA" dirty="0" smtClean="0"/>
              <a:t>.1 Link Aggregation Concepts</a:t>
            </a:r>
            <a:endParaRPr lang="en-CA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CA" sz="1200" dirty="0"/>
              <a:t>Explain link aggregation operation in a switched LAN environment</a:t>
            </a:r>
            <a:r>
              <a:rPr lang="en-CA" sz="1200" dirty="0" smtClean="0"/>
              <a:t>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 smtClean="0"/>
              <a:t>Describe </a:t>
            </a:r>
            <a:r>
              <a:rPr lang="en-US" sz="1100" dirty="0"/>
              <a:t>link aggregation.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/>
              <a:t>Describe </a:t>
            </a:r>
            <a:r>
              <a:rPr lang="en-US" sz="1100" dirty="0" err="1" smtClean="0"/>
              <a:t>EtherChannel</a:t>
            </a:r>
            <a:r>
              <a:rPr lang="en-US" sz="1100" dirty="0" smtClean="0"/>
              <a:t> </a:t>
            </a:r>
            <a:r>
              <a:rPr lang="en-US" sz="1100" dirty="0"/>
              <a:t>technology.</a:t>
            </a:r>
          </a:p>
          <a:p>
            <a:r>
              <a:rPr lang="en-CA" dirty="0"/>
              <a:t>4.2 </a:t>
            </a:r>
            <a:r>
              <a:rPr lang="en-CA" dirty="0" smtClean="0"/>
              <a:t>Link Aggregation Configuration</a:t>
            </a:r>
            <a:endParaRPr lang="en-CA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CA" sz="1200" dirty="0"/>
              <a:t>Implement link aggregation to improve performance on high-traffic switch links</a:t>
            </a:r>
            <a:r>
              <a:rPr lang="en-CA" sz="1200" dirty="0" smtClean="0"/>
              <a:t>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/>
              <a:t>Configure link aggregation.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/>
              <a:t>Troubleshoot a link aggregation implementation</a:t>
            </a:r>
            <a:r>
              <a:rPr lang="en-US" sz="1100" dirty="0" smtClean="0"/>
              <a:t>.</a:t>
            </a:r>
            <a:endParaRPr lang="en-US" sz="1100" dirty="0"/>
          </a:p>
          <a:p>
            <a:pPr marL="169863"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/>
              <a:t>4.3 </a:t>
            </a:r>
            <a:r>
              <a:rPr lang="en-US" sz="1500" dirty="0" smtClean="0"/>
              <a:t>First Hop Redundancy Protocols</a:t>
            </a:r>
            <a:endParaRPr lang="en-US" sz="1500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Implement HSRP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/>
              <a:t>Explain the purpose and operation of first hop redundancy protocols.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/>
              <a:t>Explain how HSRP operates.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/>
              <a:t>Configure HSRP using Cisco IOS commands.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/>
              <a:t>Troubleshoot HSRP.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4 -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395803" cy="1843975"/>
          </a:xfrm>
        </p:spPr>
        <p:txBody>
          <a:bodyPr/>
          <a:lstStyle/>
          <a:p>
            <a:r>
              <a:rPr lang="en-US" sz="4000" dirty="0" smtClean="0"/>
              <a:t>4.3 First Hop </a:t>
            </a:r>
            <a:r>
              <a:rPr lang="en-US" sz="4000" smtClean="0"/>
              <a:t>Redundancy Protocols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Concept of First Hop Redundancy Protocols</a:t>
            </a:r>
            <a:br>
              <a:rPr lang="en-US" altLang="en-US" sz="1600" dirty="0" smtClean="0"/>
            </a:br>
            <a:r>
              <a:rPr lang="en-US" altLang="en-US" dirty="0" smtClean="0"/>
              <a:t>Default Gateway Limitations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798" y="250852"/>
            <a:ext cx="3904704" cy="3096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366" y="898215"/>
            <a:ext cx="4185701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mechanism is needed to provide alternate default gateways in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switched networks where two or more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routers are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connected to the same VLANs.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CA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Note: In </a:t>
            </a:r>
            <a:r>
              <a:rPr lang="en-CA" alt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graphic</a:t>
            </a:r>
            <a:r>
              <a:rPr lang="en-CA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, </a:t>
            </a:r>
            <a:r>
              <a:rPr lang="en-CA" alt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multilayer </a:t>
            </a:r>
            <a:r>
              <a:rPr lang="en-CA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switch is acting as the default </a:t>
            </a:r>
            <a:r>
              <a:rPr lang="en-CA" alt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gateway and used for routing. </a:t>
            </a:r>
            <a:endParaRPr lang="en-CA" alt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 a switched network, each client receives only one default gateway. 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There is no way to use a secondary gateway, even if a second path exists to carry packets off the local segment</a:t>
            </a:r>
            <a:r>
              <a:rPr lang="en-CA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 the figure, R1 is responsible for routing packets from PC1. If R1 becomes </a:t>
            </a:r>
            <a:r>
              <a:rPr lang="en-CA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unavailable, R2 can route </a:t>
            </a: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packets </a:t>
            </a:r>
            <a:r>
              <a:rPr lang="en-CA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that </a:t>
            </a: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would have gone through R1.</a:t>
            </a:r>
            <a:endParaRPr lang="en-CA" alt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1797" y="3347067"/>
            <a:ext cx="43872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End devices are typically configured with a single IP address for a default gateway. </a:t>
            </a:r>
            <a:endParaRPr lang="en-US" sz="14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If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that default gateway IP address cannot be reached, the local device is unable to send packets off the local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network.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956432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smtClean="0"/>
              <a:t>Concept of First Hop Redundancy Protocols</a:t>
            </a:r>
            <a:br>
              <a:rPr lang="en-US" altLang="en-US" sz="1600" smtClean="0"/>
            </a:br>
            <a:r>
              <a:rPr lang="en-US" altLang="en-US" smtClean="0"/>
              <a:t>Router Redundancy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366" y="898214"/>
            <a:ext cx="4471094" cy="358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prevent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single point of failure at the default gateway,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implement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virtual router.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Present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illusion of a single router to the hosts on the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LAN.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By sharing an IP address and a MAC address, two or more routers can act as a single virtual router.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IPv4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address of the virtual router is configured as the default gateway for the workstations on a specific IPv4 segment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ARP resolution returns the MAC address of the virtual router. 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Physical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 that forwards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traffic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is transparent to the host devices.</a:t>
            </a:r>
            <a:endParaRPr lang="en-CA" alt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7521" y="3159151"/>
            <a:ext cx="423569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edundancy</a:t>
            </a:r>
            <a:r>
              <a:rPr lang="en-US" sz="1400" dirty="0" smtClean="0"/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protocol provides the mechanism for determining which router should take the active role in forwarding traffic. 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/>
              <a:t>A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bility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of a network to dynamically recover from the failure of a device acting as a default gateway is known as 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first-hop redundancy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473" y="233679"/>
            <a:ext cx="4021741" cy="28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9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Concept of First Hop Redundancy Protocols</a:t>
            </a:r>
            <a:br>
              <a:rPr lang="en-US" altLang="en-US" sz="1600" dirty="0" smtClean="0"/>
            </a:br>
            <a:r>
              <a:rPr lang="en-US" altLang="en-US" dirty="0" smtClean="0"/>
              <a:t>Steps for Router Failover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366" y="898214"/>
            <a:ext cx="447109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When the active router fails, the redundancy protocol transitions the standby router to the new active router role. </a:t>
            </a:r>
            <a:endParaRPr lang="en-US" sz="15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These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are the steps that take place when the active router fails:</a:t>
            </a:r>
          </a:p>
          <a:p>
            <a:pPr marL="403225" lvl="1" indent="-225425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1. The standby router stops seeing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hello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messages from the forwarding router.</a:t>
            </a:r>
          </a:p>
          <a:p>
            <a:pPr marL="403225" lvl="1" indent="-225425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2. The standby router assumes the role of the forwarding router.</a:t>
            </a:r>
          </a:p>
          <a:p>
            <a:pPr marL="403225" lvl="1" indent="-225425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3. Because the new forwarding router assumes both the IPv4 and MAC addresses of the virtual router, the host devices see no disruption in service.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847" y="889142"/>
            <a:ext cx="4478966" cy="32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86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Concept of First Hop Redundancy Protocols</a:t>
            </a:r>
            <a:br>
              <a:rPr lang="en-US" altLang="en-US" sz="1600" dirty="0" smtClean="0"/>
            </a:br>
            <a:r>
              <a:rPr lang="en-US" altLang="en-US" dirty="0" smtClean="0"/>
              <a:t>First Hop Redundancy Protocols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365" y="898214"/>
            <a:ext cx="4721947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Hot Standby Router Protocol (HSRP)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 - A Cisco-proprietary FHRP designed to allow for transparent failover of a first-hop IPv4 device. </a:t>
            </a:r>
            <a:endParaRPr lang="en-US" sz="15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Active device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is the device that is used for routing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packets.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Standby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device is the device that takes over when the active device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fails.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Function of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HSRP standby router is to monitor the operational status of the HSRP group and to quickly assume packet-forwarding responsibility if the active router fails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HSRP for IPv6 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- Cisco-proprietary FHRP providing the same functionality of HSRP, but in an IPv6 environment.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328" y="1019595"/>
            <a:ext cx="3850489" cy="1472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328" y="2556409"/>
            <a:ext cx="3850489" cy="90690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47254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smtClean="0"/>
              <a:t>Concept of First Hop Redundancy Protocols</a:t>
            </a:r>
            <a:br>
              <a:rPr lang="en-US" altLang="en-US" sz="1600" smtClean="0"/>
            </a:br>
            <a:r>
              <a:rPr lang="en-US" altLang="en-US" smtClean="0"/>
              <a:t>First Hop Redundancy Protocols (Cont.)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365" y="898214"/>
            <a:ext cx="4721947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Virtual Router Redundancy Protocol version 2 -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nonproprietary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protocol that dynamically assigns responsibility for one or more virtual routers to the VRRP routers on an IPv4 LAN. </a:t>
            </a:r>
            <a:endParaRPr lang="en-US" sz="15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ne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 is elected as the virtual router master, with the other routers acting as backups, in case the virtual router master fails.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VRRPv3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 -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Capability to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support IPv4 and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IPv6.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 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Gateway Load Balancing Protocol (GLBP) -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Cisco-proprietary FHRP that protects data traffic from a failed router or circuit allowing </a:t>
            </a: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load balancing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between a group of redundant routers.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GLBP for IPv6 -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Cisco-proprietary FHRP providing the same functionality of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GLBP.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328" y="1019595"/>
            <a:ext cx="3850489" cy="1472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328" y="2556409"/>
            <a:ext cx="3850489" cy="90690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51612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Operations</a:t>
            </a:r>
            <a:br>
              <a:rPr lang="en-US" altLang="en-US" sz="1600" dirty="0" smtClean="0"/>
            </a:br>
            <a:r>
              <a:rPr lang="en-US" altLang="en-US" dirty="0" smtClean="0"/>
              <a:t>HSRP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1" y="1084333"/>
            <a:ext cx="413003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One of the routers is selected by HSRP to be the active router and default gateway.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Other router will become the standby router.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If active router fails, standby assumes the role of active router and default gateway.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Hosts are configured with single default gateway VIRTUAL address that is recognizable by both the active and standby routers</a:t>
            </a:r>
            <a:r>
              <a:rPr lang="en-US" sz="15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endParaRPr lang="en-US" sz="15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56" y="1084333"/>
            <a:ext cx="3858673" cy="33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6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Operations</a:t>
            </a:r>
            <a:br>
              <a:rPr lang="en-US" altLang="en-US" sz="1600" dirty="0" smtClean="0"/>
            </a:br>
            <a:r>
              <a:rPr lang="en-US" altLang="en-US" smtClean="0"/>
              <a:t>HSRP Versions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97" y="1084332"/>
            <a:ext cx="3625248" cy="312190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06214"/>
              </p:ext>
            </p:extLst>
          </p:nvPr>
        </p:nvGraphicFramePr>
        <p:xfrm>
          <a:off x="3899545" y="679922"/>
          <a:ext cx="5031093" cy="3930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7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7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537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Version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HSRP V1 (Default)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HSRP</a:t>
                      </a:r>
                      <a:r>
                        <a:rPr lang="en-US" baseline="0" smtClean="0"/>
                        <a:t> V2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r>
                        <a:rPr lang="en-US" dirty="0" smtClean="0"/>
                        <a:t>Group </a:t>
                      </a:r>
                      <a:r>
                        <a:rPr lang="en-US" baseline="0" dirty="0" smtClean="0"/>
                        <a:t>numbers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to 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to 4095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370">
                <a:tc>
                  <a:txBody>
                    <a:bodyPr/>
                    <a:lstStyle/>
                    <a:p>
                      <a:r>
                        <a:rPr lang="en-US" dirty="0" smtClean="0"/>
                        <a:t>Multicast</a:t>
                      </a:r>
                      <a:r>
                        <a:rPr lang="en-US" baseline="0" dirty="0" smtClean="0"/>
                        <a:t>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224.0.0.2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224.0.0.102 or</a:t>
                      </a:r>
                    </a:p>
                    <a:p>
                      <a:r>
                        <a:rPr lang="en-US" dirty="0" smtClean="0"/>
                        <a:t>FF02::66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4378">
                <a:tc>
                  <a:txBody>
                    <a:bodyPr/>
                    <a:lstStyle/>
                    <a:p>
                      <a:r>
                        <a:rPr lang="en-US" dirty="0" smtClean="0"/>
                        <a:t>Virtual MAC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0000.0C07.AC00 - 0000.0C07.ACFF</a:t>
                      </a:r>
                    </a:p>
                    <a:p>
                      <a:r>
                        <a:rPr lang="en-US" dirty="0" smtClean="0"/>
                        <a:t>(last two digits group number)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IPv4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dirty="0" smtClean="0"/>
                        <a:t>0000.0C9F.F000</a:t>
                      </a:r>
                      <a:r>
                        <a:rPr lang="en-US" baseline="0" dirty="0" smtClean="0"/>
                        <a:t> to 0000.0C9F.FFFF </a:t>
                      </a:r>
                      <a:r>
                        <a:rPr lang="en-US" b="1" baseline="0" dirty="0" smtClean="0"/>
                        <a:t>IPv6 </a:t>
                      </a:r>
                      <a:r>
                        <a:rPr lang="en-US" baseline="0" dirty="0" smtClean="0"/>
                        <a:t>0005.73A0.0000-0005.73A0.0FFF (last three digits group number)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7928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r>
                        <a:rPr lang="en-US" baseline="0" dirty="0" smtClean="0"/>
                        <a:t> for MD5 authentication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8820" y="4632960"/>
            <a:ext cx="50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 For our labs, use group number 1.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44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Operations</a:t>
            </a:r>
            <a:br>
              <a:rPr lang="en-US" altLang="en-US" sz="1600" dirty="0" smtClean="0"/>
            </a:br>
            <a:r>
              <a:rPr lang="en-US" altLang="en-US" dirty="0" smtClean="0"/>
              <a:t>HSRP Priority and Preemption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" y="798945"/>
            <a:ext cx="907541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Role of active and standby routers determined by election process.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By default, the router with the numerically highest IPv4 address is elected as the active router.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Control HSRP election  with priority and do not use highest address.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HSRP Priority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Used to determine active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Default HSRP priority is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100.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Range is 0 to 255 and router with highest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priority will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become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active.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 the 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standby priority interface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command.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HSRP Preemption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Preemption -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ability of HSRP router to trigger the re-election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process.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force a new HSRP election process, preemption must be enabled using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standby 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preempt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interface. 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router that comes online with the a higher priority will become the active router.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endParaRPr lang="en-US" sz="15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150" y="1595210"/>
            <a:ext cx="2321686" cy="199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85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Operations</a:t>
            </a:r>
            <a:br>
              <a:rPr lang="en-US" altLang="en-US" sz="1600" dirty="0" smtClean="0"/>
            </a:br>
            <a:r>
              <a:rPr lang="en-US" altLang="en-US" dirty="0" smtClean="0"/>
              <a:t>HSRP States and Timers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035" y="729667"/>
            <a:ext cx="5922538" cy="2391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061" y="3154261"/>
            <a:ext cx="8288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active and standby </a:t>
            </a:r>
            <a:r>
              <a:rPr lang="en-US" sz="1400" dirty="0"/>
              <a:t>HSRP routers send hello packets to the HSRP group multicast address every 3 seconds, by default. The standby router will become active if it does not receive a hello message from the active router after 10 seconds.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You </a:t>
            </a:r>
            <a:r>
              <a:rPr lang="en-US" sz="1400" dirty="0"/>
              <a:t>can lower these timer settings to speed up the failover or preemption. However, to avoid increased CPU usage and unnecessary standby state changes, do not set the hello timer below 1 second or the hold timer below 4 seconds.</a:t>
            </a:r>
          </a:p>
        </p:txBody>
      </p:sp>
    </p:spTree>
    <p:extLst>
      <p:ext uri="{BB962C8B-B14F-4D97-AF65-F5344CB8AC3E}">
        <p14:creationId xmlns:p14="http://schemas.microsoft.com/office/powerpoint/2010/main" val="1591582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314881" cy="1860159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.1 Link </a:t>
            </a:r>
            <a:r>
              <a:rPr lang="en-US" smtClean="0"/>
              <a:t>Aggregation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Configuration</a:t>
            </a:r>
            <a:br>
              <a:rPr lang="en-US" altLang="en-US" sz="1600" dirty="0" smtClean="0"/>
            </a:br>
            <a:r>
              <a:rPr lang="en-US" altLang="en-US" dirty="0" smtClean="0"/>
              <a:t>HSRP Configuration Commands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1" y="798944"/>
            <a:ext cx="907541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Step 1. Configure HSRP version 2.</a:t>
            </a:r>
          </a:p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Step 2. Configure the virtual IP address for the group.</a:t>
            </a:r>
          </a:p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Step 3. Configure the priority for the desired active router to be greater than 100.</a:t>
            </a:r>
          </a:p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Step 4. Configure the active router to preempt the standby router in cases where the active router comes online after the standby router.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741" y="2507104"/>
            <a:ext cx="5684520" cy="2248072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5844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Configuration</a:t>
            </a:r>
            <a:br>
              <a:rPr lang="en-US" altLang="en-US" sz="1600" dirty="0" smtClean="0"/>
            </a:br>
            <a:r>
              <a:rPr lang="en-US" altLang="en-US" dirty="0" smtClean="0"/>
              <a:t>HSRP </a:t>
            </a:r>
            <a:r>
              <a:rPr lang="en-US" altLang="en-US" smtClean="0"/>
              <a:t>Sample Configuration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31" r="10715"/>
          <a:stretch/>
        </p:blipFill>
        <p:spPr>
          <a:xfrm>
            <a:off x="320041" y="1084333"/>
            <a:ext cx="3642359" cy="3127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5037"/>
          <a:stretch/>
        </p:blipFill>
        <p:spPr>
          <a:xfrm>
            <a:off x="3962400" y="1268999"/>
            <a:ext cx="5044257" cy="23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07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Configuration</a:t>
            </a:r>
            <a:br>
              <a:rPr lang="en-US" altLang="en-US" sz="1600" dirty="0" smtClean="0"/>
            </a:br>
            <a:r>
              <a:rPr lang="en-US" altLang="en-US" dirty="0" smtClean="0"/>
              <a:t>HSRP Verification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31" r="10715"/>
          <a:stretch/>
        </p:blipFill>
        <p:spPr>
          <a:xfrm>
            <a:off x="257714" y="1268999"/>
            <a:ext cx="2793215" cy="2398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1667"/>
          <a:stretch/>
        </p:blipFill>
        <p:spPr>
          <a:xfrm>
            <a:off x="3752550" y="436664"/>
            <a:ext cx="4406383" cy="2034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20166"/>
          <a:stretch/>
        </p:blipFill>
        <p:spPr>
          <a:xfrm>
            <a:off x="3752550" y="2596599"/>
            <a:ext cx="4406383" cy="21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86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Configuration</a:t>
            </a:r>
            <a:br>
              <a:rPr lang="en-US" altLang="en-US" sz="1600" dirty="0" smtClean="0"/>
            </a:br>
            <a:r>
              <a:rPr lang="en-US" altLang="en-US" dirty="0" smtClean="0"/>
              <a:t>HSRP Verification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31" r="10715"/>
          <a:stretch/>
        </p:blipFill>
        <p:spPr>
          <a:xfrm>
            <a:off x="257714" y="1268999"/>
            <a:ext cx="2793215" cy="2398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5833"/>
          <a:stretch/>
        </p:blipFill>
        <p:spPr>
          <a:xfrm>
            <a:off x="3559079" y="1084333"/>
            <a:ext cx="5440680" cy="1164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3098"/>
          <a:stretch/>
        </p:blipFill>
        <p:spPr>
          <a:xfrm>
            <a:off x="3554880" y="2562555"/>
            <a:ext cx="5444879" cy="110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9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Troubleshooting</a:t>
            </a:r>
            <a:br>
              <a:rPr lang="en-US" altLang="en-US" sz="1600" dirty="0" smtClean="0"/>
            </a:br>
            <a:r>
              <a:rPr lang="en-US" altLang="en-US" dirty="0" smtClean="0"/>
              <a:t>HSRP Failure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1" y="820648"/>
            <a:ext cx="9075419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Most issues will arise during one of the following HSRP functions: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Failing to successfully elect the active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 that controls the virtual IP for the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group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Failure of the standby router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successfully keep track of the active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Failing to determine when control of the virtual IP for the group should be handed over to another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Failure of end devices to successfully configure the virtual IP address as the default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gateway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825" y="2690688"/>
            <a:ext cx="2661551" cy="23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17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Troubleshooting</a:t>
            </a:r>
            <a:br>
              <a:rPr lang="en-US" altLang="en-US" sz="1600" dirty="0" smtClean="0"/>
            </a:br>
            <a:r>
              <a:rPr lang="en-US" altLang="en-US" dirty="0" smtClean="0"/>
              <a:t>HSRP Debug Commands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9307"/>
          <a:stretch/>
        </p:blipFill>
        <p:spPr>
          <a:xfrm>
            <a:off x="1339926" y="895637"/>
            <a:ext cx="6464150" cy="171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239" y="2615436"/>
            <a:ext cx="2674559" cy="21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46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Troubleshooting</a:t>
            </a:r>
            <a:br>
              <a:rPr lang="en-US" altLang="en-US" sz="1600" dirty="0" smtClean="0"/>
            </a:br>
            <a:r>
              <a:rPr lang="en-US" altLang="en-US" dirty="0" smtClean="0"/>
              <a:t>HSRP Debug Commands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8" y="3207982"/>
            <a:ext cx="2163502" cy="1770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58949"/>
            <a:ext cx="9144000" cy="22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4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Troubleshooting</a:t>
            </a:r>
            <a:br>
              <a:rPr lang="en-US" altLang="en-US" sz="1600" dirty="0" smtClean="0"/>
            </a:br>
            <a:r>
              <a:rPr lang="en-US" altLang="en-US" dirty="0" smtClean="0"/>
              <a:t>HSRP Debug Commands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826476"/>
            <a:ext cx="2201256" cy="1801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36" y="839423"/>
            <a:ext cx="6206014" cy="3819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64150" y="2665998"/>
            <a:ext cx="248728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lvl="1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 </a:t>
            </a: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debug standby </a:t>
            </a:r>
            <a:r>
              <a:rPr lang="en-US" sz="15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terse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view the HSRP events as R1 is powered down and R2 assumes the role of active HSRP router for the 172.16.10.0/24 network.</a:t>
            </a:r>
          </a:p>
        </p:txBody>
      </p:sp>
    </p:spTree>
    <p:extLst>
      <p:ext uri="{BB962C8B-B14F-4D97-AF65-F5344CB8AC3E}">
        <p14:creationId xmlns:p14="http://schemas.microsoft.com/office/powerpoint/2010/main" val="1411370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Troubleshooting</a:t>
            </a:r>
            <a:br>
              <a:rPr lang="en-US" altLang="en-US" sz="1600" dirty="0" smtClean="0"/>
            </a:br>
            <a:r>
              <a:rPr lang="en-US" altLang="en-US" dirty="0" smtClean="0"/>
              <a:t>HSRP Debug Commands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83" y="305739"/>
            <a:ext cx="2201256" cy="1801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68942" y="2226332"/>
            <a:ext cx="28769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lvl="1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Because R1 is configured with the </a:t>
            </a: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standby 1 preempt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 command, it initiates a coup and assumes the role of active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router. R2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actively listens to hello messages during the Speak state until it confirms that R1 is the new active router and R2 is the new standby router.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63" y="798944"/>
            <a:ext cx="5726817" cy="38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70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Troubleshooting</a:t>
            </a:r>
            <a:br>
              <a:rPr lang="en-US" altLang="en-US" sz="1600" dirty="0" smtClean="0"/>
            </a:br>
            <a:r>
              <a:rPr lang="en-US" altLang="en-US" dirty="0" smtClean="0"/>
              <a:t>HSRP Debug Commands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981" y="1270785"/>
            <a:ext cx="2973097" cy="2432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39" y="798944"/>
            <a:ext cx="4901503" cy="36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43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It is possible to combine the number of physical links between switches to increase the overall speed of switch-to-switch communication.</a:t>
            </a:r>
          </a:p>
          <a:p>
            <a:pPr lvl="1"/>
            <a:r>
              <a:rPr lang="en-US" altLang="ja-JP" dirty="0" smtClean="0"/>
              <a:t>STP will block redundant links to prevent routing loops.                                                    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Link Aggregation</a:t>
            </a:r>
            <a:br>
              <a:rPr lang="en-US" altLang="en-US" sz="1600" dirty="0" smtClean="0"/>
            </a:br>
            <a:r>
              <a:rPr lang="en-US" altLang="en-US" dirty="0" smtClean="0"/>
              <a:t>Introduction to Link Aggregation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019" y="1690017"/>
            <a:ext cx="4397095" cy="27023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85018" y="4392398"/>
            <a:ext cx="439709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Redundant Links with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STP (by default blocked)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Troubleshooting</a:t>
            </a:r>
            <a:br>
              <a:rPr lang="en-US" altLang="en-US" sz="1600" dirty="0" smtClean="0"/>
            </a:br>
            <a:r>
              <a:rPr lang="en-US" altLang="en-US" dirty="0" smtClean="0"/>
              <a:t>Common HSRP Configuration Issues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801236"/>
            <a:ext cx="871728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213">
              <a:buClr>
                <a:schemeClr val="tx2"/>
              </a:buClr>
              <a:buSzPct val="90000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 the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 debug commands to detect common configuration issues:</a:t>
            </a:r>
          </a:p>
          <a:p>
            <a:pPr marL="285750" indent="-285750" defTabSz="684213">
              <a:spcBef>
                <a:spcPts val="6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HSRP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routers are not connected to the same network segment. Although this could be a physical layer issue, it could also be a VLAN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subinterface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configuration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issue.</a:t>
            </a:r>
          </a:p>
          <a:p>
            <a:pPr marL="285750" indent="-285750" defTabSz="684213">
              <a:spcBef>
                <a:spcPts val="6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HSRP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routers are not configured with IPv4 addresses from the same subnet. HSRP hello packets are local. They are not routed beyond the network segment. Therefore, a standby router would not know when the active router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fails.</a:t>
            </a:r>
          </a:p>
          <a:p>
            <a:pPr marL="285750" indent="-285750" defTabSz="684213">
              <a:spcBef>
                <a:spcPts val="6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HSRP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routers are not configured with the same virtual IPv4 address. The virtual IPv4 address is the default gateway for end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devices.</a:t>
            </a:r>
          </a:p>
          <a:p>
            <a:pPr marL="285750" indent="-285750" defTabSz="684213">
              <a:spcBef>
                <a:spcPts val="6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HSRP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routers are not configured with the same HSRP group number. This will cause each router to assume the active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role.</a:t>
            </a:r>
          </a:p>
          <a:p>
            <a:pPr marL="285750" indent="-285750" defTabSz="684213">
              <a:spcBef>
                <a:spcPts val="6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End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devices are not configured with the correct default gateway address. Although not directly related to HSRP, configuring the DHCP server with one of the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real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 addresses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of the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CiscoSans"/>
              </a:rPr>
              <a:t>HSRP router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would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mean that end devices would only have connectivity to remote networks when that HSRP router is active.</a:t>
            </a:r>
          </a:p>
        </p:txBody>
      </p:sp>
    </p:spTree>
    <p:extLst>
      <p:ext uri="{BB962C8B-B14F-4D97-AF65-F5344CB8AC3E}">
        <p14:creationId xmlns:p14="http://schemas.microsoft.com/office/powerpoint/2010/main" val="532220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4.4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link aggregation operation in a switched LAN environment.</a:t>
            </a:r>
          </a:p>
          <a:p>
            <a:r>
              <a:rPr lang="en-US" dirty="0"/>
              <a:t>Implement link aggregation to improve performance on high-traffic switch </a:t>
            </a:r>
            <a:r>
              <a:rPr lang="en-US" dirty="0" smtClean="0"/>
              <a:t>links.</a:t>
            </a:r>
          </a:p>
          <a:p>
            <a:r>
              <a:rPr lang="en-US" sz="1600"/>
              <a:t>Implement </a:t>
            </a:r>
            <a:r>
              <a:rPr lang="en-US" sz="1600" smtClean="0"/>
              <a:t>HSRP</a:t>
            </a:r>
            <a:r>
              <a:rPr lang="en-US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Arial" charset="0"/>
              </a:rPr>
              <a:t>Conclusion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>Chapter </a:t>
            </a:r>
            <a:r>
              <a:rPr lang="en-US" dirty="0" smtClean="0">
                <a:latin typeface="Arial" charset="0"/>
              </a:rPr>
              <a:t>4: EtherChannel and HSRP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93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nb-NO" sz="1400" dirty="0" smtClean="0">
                <a:latin typeface="Arial" charset="0"/>
              </a:rPr>
              <a:t>4.</a:t>
            </a:r>
            <a:r>
              <a:rPr lang="en-US" sz="14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545583"/>
              </p:ext>
            </p:extLst>
          </p:nvPr>
        </p:nvGraphicFramePr>
        <p:xfrm>
          <a:off x="258759" y="798944"/>
          <a:ext cx="7119940" cy="10556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59970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3559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5687">
                <a:tc>
                  <a:txBody>
                    <a:bodyPr/>
                    <a:lstStyle/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Port Aggregation Protocol (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PAgP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IEEE 802.3ad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Link Aggregation Control Protocol (LACP)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598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nb-NO" sz="1400" dirty="0" smtClean="0">
                <a:latin typeface="Arial" charset="0"/>
              </a:rPr>
              <a:t>4.</a:t>
            </a:r>
            <a:r>
              <a:rPr lang="en-US" sz="1400" dirty="0" smtClean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615747"/>
              </p:ext>
            </p:extLst>
          </p:nvPr>
        </p:nvGraphicFramePr>
        <p:xfrm>
          <a:off x="258759" y="798944"/>
          <a:ext cx="7119940" cy="157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59970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3559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5687">
                <a:tc>
                  <a:txBody>
                    <a:bodyPr/>
                    <a:lstStyle/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First Hop Redundancy Protocols (FHRP) 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Hot Standby Router Protocol (HSRP) 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active router  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standby router 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Virtual Router Redundancy Protocol (VRRP)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ICMP Router Discovery Protocol (IRDP)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master</a:t>
                      </a:r>
                      <a:r>
                        <a:rPr lang="en-US" sz="14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router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backup router 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Gateway Load Balancing Protocol (GLBP)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72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Link Aggregation</a:t>
            </a:r>
            <a:br>
              <a:rPr lang="en-US" altLang="en-US" sz="1600" dirty="0" smtClean="0"/>
            </a:br>
            <a:r>
              <a:rPr lang="en-US" altLang="en-US" dirty="0" smtClean="0"/>
              <a:t>Advantages of EtherChannel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559" y="1358323"/>
            <a:ext cx="4602847" cy="28905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065" y="798944"/>
            <a:ext cx="4050430" cy="4155319"/>
          </a:xfrm>
        </p:spPr>
        <p:txBody>
          <a:bodyPr/>
          <a:lstStyle/>
          <a:p>
            <a:r>
              <a:rPr lang="en-US" dirty="0"/>
              <a:t>Most configuration tasks can be done on the EtherChannel interface instead of on each individual </a:t>
            </a:r>
            <a:r>
              <a:rPr lang="en-US" dirty="0" smtClean="0"/>
              <a:t>port.</a:t>
            </a:r>
          </a:p>
          <a:p>
            <a:r>
              <a:rPr lang="en-US" dirty="0"/>
              <a:t>EtherChannel relies on existing switch </a:t>
            </a:r>
            <a:r>
              <a:rPr lang="en-US" dirty="0" smtClean="0"/>
              <a:t>ports.</a:t>
            </a:r>
          </a:p>
          <a:p>
            <a:r>
              <a:rPr lang="en-US" dirty="0"/>
              <a:t>Load balancing takes place between links that are part of the same </a:t>
            </a:r>
            <a:r>
              <a:rPr lang="en-US" dirty="0" smtClean="0"/>
              <a:t>EtherChannel.</a:t>
            </a:r>
          </a:p>
          <a:p>
            <a:r>
              <a:rPr lang="en-US" dirty="0"/>
              <a:t>EtherChannel creates an aggregation that is seen as one logical link</a:t>
            </a:r>
            <a:r>
              <a:rPr lang="en-US" dirty="0" smtClean="0"/>
              <a:t>.</a:t>
            </a:r>
          </a:p>
          <a:p>
            <a:r>
              <a:rPr lang="en-US" dirty="0"/>
              <a:t>EtherChannel provides redundancy because the overall link is seen as one logical connection. </a:t>
            </a:r>
          </a:p>
        </p:txBody>
      </p:sp>
    </p:spTree>
    <p:extLst>
      <p:ext uri="{BB962C8B-B14F-4D97-AF65-F5344CB8AC3E}">
        <p14:creationId xmlns:p14="http://schemas.microsoft.com/office/powerpoint/2010/main" val="2283320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EtherChannel</a:t>
            </a:r>
            <a:r>
              <a:rPr lang="en-US" altLang="ja-JP" dirty="0" smtClean="0"/>
              <a:t> groups multiple physical ports into one or more logical </a:t>
            </a:r>
            <a:r>
              <a:rPr lang="en-US" altLang="ja-JP" dirty="0" err="1" smtClean="0"/>
              <a:t>EtherChannel</a:t>
            </a:r>
            <a:r>
              <a:rPr lang="en-US" altLang="ja-JP" dirty="0" smtClean="0"/>
              <a:t> links.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> Operation</a:t>
            </a:r>
            <a:br>
              <a:rPr lang="en-US" altLang="en-US" sz="1600" dirty="0" smtClean="0"/>
            </a:br>
            <a:r>
              <a:rPr lang="en-US" altLang="en-US" dirty="0" smtClean="0"/>
              <a:t>Implementation Restrictions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460" y="1718757"/>
            <a:ext cx="4063662" cy="2840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065" y="1135709"/>
            <a:ext cx="4387475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Restrictions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altLang="ja-JP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Interface types cannot be </a:t>
            </a:r>
            <a:r>
              <a:rPr lang="en-US" altLang="ja-JP" sz="1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mixed</a:t>
            </a:r>
            <a:r>
              <a:rPr lang="en-US" altLang="ja-JP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  <a:r>
              <a:rPr lang="en-US" altLang="ja-JP" sz="1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(Fast Ethernet + Gigabit Ethernet cannot be 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grouped.)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Provides full-duplex bandwidth up to 800 Mbps (Fast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) or 8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Gb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(Gigabit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)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Cisco IOS Switch can support 6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EtherChannels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Created between two switches or a server and switch.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If one side is configured as trunk, the other side must be a trunk within same native VLAN.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Each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has a logical port channel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interface and changes to a channel affects its physical interfaces.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989845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517" y="1532016"/>
            <a:ext cx="5352881" cy="1518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518" y="2667938"/>
            <a:ext cx="5421663" cy="2095533"/>
          </a:xfrm>
          <a:prstGeom prst="rect">
            <a:avLst/>
          </a:prstGeom>
        </p:spPr>
      </p:pic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673806"/>
          </a:xfrm>
        </p:spPr>
        <p:txBody>
          <a:bodyPr/>
          <a:lstStyle/>
          <a:p>
            <a:r>
              <a:rPr lang="en-US" altLang="ja-JP" dirty="0" err="1" smtClean="0"/>
              <a:t>EtherChannels</a:t>
            </a:r>
            <a:r>
              <a:rPr lang="en-US" altLang="ja-JP" dirty="0" smtClean="0"/>
              <a:t> can be formed by using </a:t>
            </a:r>
            <a:r>
              <a:rPr lang="en-US" altLang="ja-JP" dirty="0" err="1" smtClean="0"/>
              <a:t>PAgP</a:t>
            </a:r>
            <a:r>
              <a:rPr lang="en-US" altLang="ja-JP" dirty="0" smtClean="0"/>
              <a:t> or LACP protocol</a:t>
            </a:r>
          </a:p>
          <a:p>
            <a:r>
              <a:rPr lang="en-US" dirty="0" err="1"/>
              <a:t>PAgP</a:t>
            </a:r>
            <a:r>
              <a:rPr lang="en-US" dirty="0"/>
              <a:t> (“</a:t>
            </a:r>
            <a:r>
              <a:rPr lang="en-US" dirty="0" err="1"/>
              <a:t>Pag</a:t>
            </a:r>
            <a:r>
              <a:rPr lang="en-US" dirty="0"/>
              <a:t>-P</a:t>
            </a:r>
            <a:r>
              <a:rPr lang="en-US" dirty="0" smtClean="0"/>
              <a:t>”) </a:t>
            </a:r>
            <a:r>
              <a:rPr lang="en-US" altLang="ja-JP" dirty="0" smtClean="0"/>
              <a:t>Cisco-proprietary protocol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> Operation</a:t>
            </a:r>
            <a:br>
              <a:rPr lang="en-US" altLang="en-US" sz="1600" dirty="0" smtClean="0"/>
            </a:br>
            <a:r>
              <a:rPr lang="en-US" altLang="en-US" dirty="0" smtClean="0"/>
              <a:t>Port Aggregation Protocol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35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673806"/>
          </a:xfrm>
        </p:spPr>
        <p:txBody>
          <a:bodyPr/>
          <a:lstStyle/>
          <a:p>
            <a:r>
              <a:rPr lang="en-US" altLang="ja-JP" dirty="0" smtClean="0"/>
              <a:t>LACP multivendor environment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> Operation</a:t>
            </a:r>
            <a:br>
              <a:rPr lang="en-US" altLang="en-US" sz="1600" dirty="0" smtClean="0"/>
            </a:br>
            <a:r>
              <a:rPr lang="en-US" altLang="en-US" dirty="0" smtClean="0"/>
              <a:t>Link Aggregation Control Protocol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996" y="1268999"/>
            <a:ext cx="5385149" cy="1475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996" y="2313974"/>
            <a:ext cx="5385150" cy="21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83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484815" cy="1876343"/>
          </a:xfrm>
        </p:spPr>
        <p:txBody>
          <a:bodyPr/>
          <a:lstStyle/>
          <a:p>
            <a:r>
              <a:rPr lang="en-US" sz="4200" dirty="0" smtClean="0"/>
              <a:t>4.2 Link Aggregation Configuration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079756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22966</TotalTime>
  <Words>2279</Words>
  <Application>Microsoft Office PowerPoint</Application>
  <PresentationFormat>On-screen Show (16:9)</PresentationFormat>
  <Paragraphs>369</Paragraphs>
  <Slides>45</Slides>
  <Notes>44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Theme</vt:lpstr>
      <vt:lpstr>Chapter 4: EtherChannel and HSRP</vt:lpstr>
      <vt:lpstr>Chapter 4 - Sections &amp; Objectives</vt:lpstr>
      <vt:lpstr>4.1 Link Aggregation Concepts</vt:lpstr>
      <vt:lpstr>Link Aggregation Introduction to Link Aggregation</vt:lpstr>
      <vt:lpstr>Link Aggregation Advantages of EtherChannel</vt:lpstr>
      <vt:lpstr>EtherChannel Operation Implementation Restrictions</vt:lpstr>
      <vt:lpstr>EtherChannel Operation Port Aggregation Protocol</vt:lpstr>
      <vt:lpstr>EtherChannel Operation Link Aggregation Control Protocol</vt:lpstr>
      <vt:lpstr>4.2 Link Aggregation Configuration</vt:lpstr>
      <vt:lpstr>Configuring EtherChannel Configuration Guidelines</vt:lpstr>
      <vt:lpstr>Configuring EtherChannel Configuration Guidelines (Cont.)</vt:lpstr>
      <vt:lpstr>Configuring EtherChannel Configuring Interfaces</vt:lpstr>
      <vt:lpstr>Verifying and Troubleshooting EtherChannel Verifying EtherChannel</vt:lpstr>
      <vt:lpstr>Verifying and Troubleshooting EtherChannel Verifying EtherChannel (Cont.)</vt:lpstr>
      <vt:lpstr>Verifying and Troubleshooting EtherChannel Verifying EtherChannel (Cont.)</vt:lpstr>
      <vt:lpstr>Verifying and Troubleshooting EtherChannel Troubleshooting EtherChannel</vt:lpstr>
      <vt:lpstr>Verifying and Troubleshooting EtherChannel Troubleshooting EtherChannel (Cont.)</vt:lpstr>
      <vt:lpstr>Verifying and Troubleshooting EtherChannel Troubleshooting EtherChannel (Cont.)</vt:lpstr>
      <vt:lpstr>Verifying and Troubleshooting EtherChannel Troubleshooting EtherChannel (Cont.)</vt:lpstr>
      <vt:lpstr>4.3 First Hop Redundancy Protocols</vt:lpstr>
      <vt:lpstr>Concept of First Hop Redundancy Protocols Default Gateway Limitations</vt:lpstr>
      <vt:lpstr>Concept of First Hop Redundancy Protocols Router Redundancy</vt:lpstr>
      <vt:lpstr>Concept of First Hop Redundancy Protocols Steps for Router Failover</vt:lpstr>
      <vt:lpstr>Concept of First Hop Redundancy Protocols First Hop Redundancy Protocols</vt:lpstr>
      <vt:lpstr>Concept of First Hop Redundancy Protocols First Hop Redundancy Protocols (Cont.)</vt:lpstr>
      <vt:lpstr>HSRP Operations HSRP Overview</vt:lpstr>
      <vt:lpstr>HSRP Operations HSRP Versions</vt:lpstr>
      <vt:lpstr>HSRP Operations HSRP Priority and Preemption</vt:lpstr>
      <vt:lpstr>HSRP Operations HSRP States and Timers</vt:lpstr>
      <vt:lpstr>HSRP Configuration HSRP Configuration Commands</vt:lpstr>
      <vt:lpstr>HSRP Configuration HSRP Sample Configuration</vt:lpstr>
      <vt:lpstr>HSRP Configuration HSRP Verification</vt:lpstr>
      <vt:lpstr>HSRP Configuration HSRP Verification (Cont.)</vt:lpstr>
      <vt:lpstr>HSRP Troubleshooting HSRP Failure</vt:lpstr>
      <vt:lpstr>HSRP Troubleshooting HSRP Debug Commands</vt:lpstr>
      <vt:lpstr>HSRP Troubleshooting HSRP Debug Commands (Cont.)</vt:lpstr>
      <vt:lpstr>HSRP Troubleshooting HSRP Debug Commands (Cont.)</vt:lpstr>
      <vt:lpstr>HSRP Troubleshooting HSRP Debug Commands (Cont.)</vt:lpstr>
      <vt:lpstr>HSRP Troubleshooting HSRP Debug Commands (Cont.)</vt:lpstr>
      <vt:lpstr>HSRP Troubleshooting Common HSRP Configuration Issues</vt:lpstr>
      <vt:lpstr>4.4 Chapter Summary</vt:lpstr>
      <vt:lpstr>Conclusion Chapter 4: EtherChannel and HSRP</vt:lpstr>
      <vt:lpstr>Section 4.1 New Terms and Commands</vt:lpstr>
      <vt:lpstr>Section 4.3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334</cp:revision>
  <dcterms:created xsi:type="dcterms:W3CDTF">2016-08-22T22:27:36Z</dcterms:created>
  <dcterms:modified xsi:type="dcterms:W3CDTF">2018-07-29T18:51:19Z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