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758" r:id="rId2"/>
    <p:sldId id="760" r:id="rId3"/>
    <p:sldId id="1200" r:id="rId4"/>
    <p:sldId id="759" r:id="rId5"/>
    <p:sldId id="1040" r:id="rId6"/>
    <p:sldId id="1143" r:id="rId7"/>
    <p:sldId id="1144" r:id="rId8"/>
    <p:sldId id="1145" r:id="rId9"/>
    <p:sldId id="1146" r:id="rId10"/>
    <p:sldId id="1150" r:id="rId11"/>
    <p:sldId id="1151" r:id="rId12"/>
    <p:sldId id="1152" r:id="rId13"/>
    <p:sldId id="1153" r:id="rId14"/>
    <p:sldId id="1154" r:id="rId15"/>
    <p:sldId id="1155" r:id="rId16"/>
    <p:sldId id="1156" r:id="rId17"/>
    <p:sldId id="1157" r:id="rId18"/>
    <p:sldId id="1147" r:id="rId19"/>
    <p:sldId id="1160" r:id="rId20"/>
    <p:sldId id="1162" r:id="rId21"/>
    <p:sldId id="1163" r:id="rId22"/>
    <p:sldId id="1164" r:id="rId23"/>
    <p:sldId id="1165" r:id="rId24"/>
    <p:sldId id="1166" r:id="rId25"/>
    <p:sldId id="1167" r:id="rId26"/>
    <p:sldId id="1168" r:id="rId27"/>
    <p:sldId id="1148" r:id="rId28"/>
    <p:sldId id="1169" r:id="rId29"/>
    <p:sldId id="1174" r:id="rId30"/>
    <p:sldId id="1175" r:id="rId31"/>
    <p:sldId id="1176" r:id="rId32"/>
    <p:sldId id="1177" r:id="rId33"/>
    <p:sldId id="1178" r:id="rId34"/>
    <p:sldId id="1179" r:id="rId35"/>
    <p:sldId id="1149" r:id="rId36"/>
    <p:sldId id="1183" r:id="rId37"/>
    <p:sldId id="1184" r:id="rId38"/>
    <p:sldId id="1185" r:id="rId39"/>
    <p:sldId id="1182" r:id="rId40"/>
    <p:sldId id="1186" r:id="rId41"/>
    <p:sldId id="1187" r:id="rId42"/>
    <p:sldId id="1188" r:id="rId43"/>
    <p:sldId id="1189" r:id="rId44"/>
    <p:sldId id="1190" r:id="rId45"/>
    <p:sldId id="1191" r:id="rId46"/>
    <p:sldId id="1192" r:id="rId47"/>
    <p:sldId id="1193" r:id="rId48"/>
    <p:sldId id="879" r:id="rId49"/>
    <p:sldId id="882" r:id="rId50"/>
    <p:sldId id="1198" r:id="rId51"/>
    <p:sldId id="1199" r:id="rId52"/>
    <p:sldId id="291" r:id="rId5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5541" autoAdjust="0"/>
  </p:normalViewPr>
  <p:slideViewPr>
    <p:cSldViewPr snapToGrid="0" showGuides="1">
      <p:cViewPr varScale="1">
        <p:scale>
          <a:sx n="132" d="100"/>
          <a:sy n="132" d="100"/>
        </p:scale>
        <p:origin x="-1116" y="-90"/>
      </p:cViewPr>
      <p:guideLst>
        <p:guide orient="horz" pos="1620"/>
        <p:guide pos="336"/>
      </p:guideLst>
    </p:cSldViewPr>
  </p:slideViewPr>
  <p:notesTextViewPr>
    <p:cViewPr>
      <p:scale>
        <a:sx n="1" d="1"/>
        <a:sy n="1" d="1"/>
      </p:scale>
      <p:origin x="0" y="0"/>
    </p:cViewPr>
  </p:notesTextViewPr>
  <p:sorterViewPr>
    <p:cViewPr>
      <p:scale>
        <a:sx n="111" d="100"/>
        <a:sy n="111" d="100"/>
      </p:scale>
      <p:origin x="0" y="-5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4.1.2.2 </a:t>
            </a:r>
            <a:r>
              <a:rPr lang="en-US" dirty="0"/>
              <a:t>– </a:t>
            </a:r>
            <a:r>
              <a:rPr lang="en-US" dirty="0" smtClean="0"/>
              <a:t>Numbered and Named ACLs</a:t>
            </a:r>
            <a:endParaRPr lang="en-US" dirty="0"/>
          </a:p>
        </p:txBody>
      </p:sp>
    </p:spTree>
    <p:extLst>
      <p:ext uri="{BB962C8B-B14F-4D97-AF65-F5344CB8AC3E}">
        <p14:creationId xmlns:p14="http://schemas.microsoft.com/office/powerpoint/2010/main" val="343850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4.1.2.3 </a:t>
            </a:r>
            <a:r>
              <a:rPr lang="en-US" dirty="0"/>
              <a:t>– </a:t>
            </a:r>
            <a:r>
              <a:rPr lang="en-US" dirty="0" smtClean="0"/>
              <a:t>Where to Place ACLs</a:t>
            </a:r>
            <a:endParaRPr lang="en-US" dirty="0"/>
          </a:p>
        </p:txBody>
      </p:sp>
    </p:spTree>
    <p:extLst>
      <p:ext uri="{BB962C8B-B14F-4D97-AF65-F5344CB8AC3E}">
        <p14:creationId xmlns:p14="http://schemas.microsoft.com/office/powerpoint/2010/main" val="45245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4.1.2.4 </a:t>
            </a:r>
            <a:r>
              <a:rPr lang="en-US" dirty="0"/>
              <a:t>– </a:t>
            </a:r>
            <a:r>
              <a:rPr lang="en-US" dirty="0" smtClean="0"/>
              <a:t>Standard ACL Placement Example</a:t>
            </a:r>
            <a:endParaRPr lang="en-US" dirty="0"/>
          </a:p>
        </p:txBody>
      </p:sp>
    </p:spTree>
    <p:extLst>
      <p:ext uri="{BB962C8B-B14F-4D97-AF65-F5344CB8AC3E}">
        <p14:creationId xmlns:p14="http://schemas.microsoft.com/office/powerpoint/2010/main" val="192490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4.1.2.5 </a:t>
            </a:r>
            <a:r>
              <a:rPr lang="en-US" dirty="0"/>
              <a:t>– </a:t>
            </a:r>
            <a:r>
              <a:rPr lang="en-US" dirty="0" smtClean="0"/>
              <a:t>Extended ACL Placement Example</a:t>
            </a:r>
          </a:p>
        </p:txBody>
      </p:sp>
    </p:spTree>
    <p:extLst>
      <p:ext uri="{BB962C8B-B14F-4D97-AF65-F5344CB8AC3E}">
        <p14:creationId xmlns:p14="http://schemas.microsoft.com/office/powerpoint/2010/main" val="48014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4.1.3.1 </a:t>
            </a:r>
            <a:r>
              <a:rPr lang="en-US" dirty="0"/>
              <a:t>– </a:t>
            </a:r>
            <a:r>
              <a:rPr lang="en-US" dirty="0" smtClean="0"/>
              <a:t>Configure a Standard IPv4 ACL</a:t>
            </a:r>
          </a:p>
          <a:p>
            <a:pPr>
              <a:lnSpc>
                <a:spcPct val="80000"/>
              </a:lnSpc>
              <a:buFontTx/>
              <a:buNone/>
            </a:pPr>
            <a:endParaRPr lang="en-US" dirty="0"/>
          </a:p>
        </p:txBody>
      </p:sp>
    </p:spTree>
    <p:extLst>
      <p:ext uri="{BB962C8B-B14F-4D97-AF65-F5344CB8AC3E}">
        <p14:creationId xmlns:p14="http://schemas.microsoft.com/office/powerpoint/2010/main" val="153604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4.1.3.2 </a:t>
            </a:r>
            <a:r>
              <a:rPr lang="en-US" dirty="0"/>
              <a:t>– </a:t>
            </a:r>
            <a:r>
              <a:rPr lang="en-US" dirty="0" smtClean="0"/>
              <a:t>Apply a Standard IPv4 ACL</a:t>
            </a:r>
            <a:endParaRPr lang="en-US" dirty="0"/>
          </a:p>
        </p:txBody>
      </p:sp>
    </p:spTree>
    <p:extLst>
      <p:ext uri="{BB962C8B-B14F-4D97-AF65-F5344CB8AC3E}">
        <p14:creationId xmlns:p14="http://schemas.microsoft.com/office/powerpoint/2010/main" val="63598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4.1.3.3 </a:t>
            </a:r>
            <a:r>
              <a:rPr lang="en-US" dirty="0"/>
              <a:t>– </a:t>
            </a:r>
            <a:r>
              <a:rPr lang="en-US" dirty="0" smtClean="0"/>
              <a:t>Named Standard IPv4 ACLs</a:t>
            </a:r>
            <a:endParaRPr lang="en-US" dirty="0"/>
          </a:p>
        </p:txBody>
      </p:sp>
    </p:spTree>
    <p:extLst>
      <p:ext uri="{BB962C8B-B14F-4D97-AF65-F5344CB8AC3E}">
        <p14:creationId xmlns:p14="http://schemas.microsoft.com/office/powerpoint/2010/main" val="83852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4.1.3.4 </a:t>
            </a:r>
            <a:r>
              <a:rPr lang="en-US" dirty="0"/>
              <a:t>– </a:t>
            </a:r>
            <a:r>
              <a:rPr lang="en-US" dirty="0" smtClean="0"/>
              <a:t>Verify ACLs</a:t>
            </a:r>
            <a:endParaRPr lang="en-US" dirty="0"/>
          </a:p>
        </p:txBody>
      </p:sp>
    </p:spTree>
    <p:extLst>
      <p:ext uri="{BB962C8B-B14F-4D97-AF65-F5344CB8AC3E}">
        <p14:creationId xmlns:p14="http://schemas.microsoft.com/office/powerpoint/2010/main" val="158813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4.2 – </a:t>
            </a:r>
            <a:r>
              <a:rPr lang="en-CA" sz="1200" b="0" dirty="0" smtClean="0"/>
              <a:t>Extended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83408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4.2.1</a:t>
            </a:r>
            <a:r>
              <a:rPr lang="en-US" sz="1200" baseline="0" dirty="0" smtClean="0"/>
              <a:t> – Structure of an Extended IPv4 ACLs</a:t>
            </a:r>
            <a:endParaRPr lang="en-US" dirty="0" smtClean="0"/>
          </a:p>
          <a:p>
            <a:pPr>
              <a:lnSpc>
                <a:spcPct val="80000"/>
              </a:lnSpc>
              <a:buFontTx/>
              <a:buNone/>
            </a:pPr>
            <a:r>
              <a:rPr lang="en-US" dirty="0" smtClean="0"/>
              <a:t>4.2.1.1 </a:t>
            </a:r>
            <a:r>
              <a:rPr lang="en-US" dirty="0"/>
              <a:t>– </a:t>
            </a:r>
            <a:r>
              <a:rPr lang="en-US" dirty="0" smtClean="0"/>
              <a:t>Extended ACLs</a:t>
            </a:r>
            <a:endParaRPr lang="en-US" dirty="0"/>
          </a:p>
        </p:txBody>
      </p:sp>
    </p:spTree>
    <p:extLst>
      <p:ext uri="{BB962C8B-B14F-4D97-AF65-F5344CB8AC3E}">
        <p14:creationId xmlns:p14="http://schemas.microsoft.com/office/powerpoint/2010/main" val="322767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4.2.1</a:t>
            </a:r>
            <a:r>
              <a:rPr lang="en-US" sz="1200" baseline="0" dirty="0" smtClean="0"/>
              <a:t> – Structure of an Extended IPv4 ACLs</a:t>
            </a:r>
            <a:endParaRPr lang="en-US" dirty="0" smtClean="0"/>
          </a:p>
          <a:p>
            <a:pPr>
              <a:lnSpc>
                <a:spcPct val="80000"/>
              </a:lnSpc>
              <a:buFontTx/>
              <a:buNone/>
            </a:pPr>
            <a:r>
              <a:rPr lang="en-US" dirty="0" smtClean="0"/>
              <a:t>4.2.1.2 </a:t>
            </a:r>
            <a:r>
              <a:rPr lang="en-US" dirty="0"/>
              <a:t>– </a:t>
            </a:r>
            <a:r>
              <a:rPr lang="en-US" dirty="0" smtClean="0"/>
              <a:t>Filtering Ports and Services</a:t>
            </a:r>
            <a:endParaRPr lang="en-US" dirty="0"/>
          </a:p>
        </p:txBody>
      </p:sp>
    </p:spTree>
    <p:extLst>
      <p:ext uri="{BB962C8B-B14F-4D97-AF65-F5344CB8AC3E}">
        <p14:creationId xmlns:p14="http://schemas.microsoft.com/office/powerpoint/2010/main" val="538781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 </a:t>
            </a:r>
            <a:r>
              <a:rPr lang="en-US" dirty="0"/>
              <a:t>– </a:t>
            </a:r>
            <a:r>
              <a:rPr lang="en-US" dirty="0" smtClean="0"/>
              <a:t>Configuring Extended ACLs</a:t>
            </a:r>
            <a:endParaRPr lang="en-US" dirty="0"/>
          </a:p>
        </p:txBody>
      </p:sp>
    </p:spTree>
    <p:extLst>
      <p:ext uri="{BB962C8B-B14F-4D97-AF65-F5344CB8AC3E}">
        <p14:creationId xmlns:p14="http://schemas.microsoft.com/office/powerpoint/2010/main" val="187882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4.2.2.2 </a:t>
            </a:r>
            <a:r>
              <a:rPr lang="en-US" dirty="0"/>
              <a:t>– </a:t>
            </a:r>
            <a:r>
              <a:rPr lang="en-US" dirty="0" smtClean="0"/>
              <a:t>Applying Extended ACLs to Interfaces</a:t>
            </a:r>
            <a:endParaRPr lang="en-US" dirty="0"/>
          </a:p>
        </p:txBody>
      </p:sp>
    </p:spTree>
    <p:extLst>
      <p:ext uri="{BB962C8B-B14F-4D97-AF65-F5344CB8AC3E}">
        <p14:creationId xmlns:p14="http://schemas.microsoft.com/office/powerpoint/2010/main" val="1942534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4.2.2.3 </a:t>
            </a:r>
            <a:r>
              <a:rPr lang="en-US" dirty="0"/>
              <a:t>– </a:t>
            </a:r>
            <a:r>
              <a:rPr lang="en-US" dirty="0" smtClean="0"/>
              <a:t>Filtering Traffic with Extended ACLs</a:t>
            </a:r>
            <a:endParaRPr lang="en-US" dirty="0"/>
          </a:p>
        </p:txBody>
      </p:sp>
    </p:spTree>
    <p:extLst>
      <p:ext uri="{BB962C8B-B14F-4D97-AF65-F5344CB8AC3E}">
        <p14:creationId xmlns:p14="http://schemas.microsoft.com/office/powerpoint/2010/main" val="130073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4.2.2.4 </a:t>
            </a:r>
            <a:r>
              <a:rPr lang="en-US" dirty="0"/>
              <a:t>– </a:t>
            </a:r>
            <a:r>
              <a:rPr lang="en-US" dirty="0" smtClean="0"/>
              <a:t>Creating Named Extended ACLs</a:t>
            </a:r>
            <a:endParaRPr lang="en-US" dirty="0"/>
          </a:p>
        </p:txBody>
      </p:sp>
    </p:spTree>
    <p:extLst>
      <p:ext uri="{BB962C8B-B14F-4D97-AF65-F5344CB8AC3E}">
        <p14:creationId xmlns:p14="http://schemas.microsoft.com/office/powerpoint/2010/main" val="3097238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4.2.2.5 </a:t>
            </a:r>
            <a:r>
              <a:rPr lang="en-US" dirty="0"/>
              <a:t>– </a:t>
            </a:r>
            <a:r>
              <a:rPr lang="en-US" dirty="0" smtClean="0"/>
              <a:t>Verifying Extended ACLs</a:t>
            </a:r>
            <a:endParaRPr lang="en-US" dirty="0"/>
          </a:p>
        </p:txBody>
      </p:sp>
    </p:spTree>
    <p:extLst>
      <p:ext uri="{BB962C8B-B14F-4D97-AF65-F5344CB8AC3E}">
        <p14:creationId xmlns:p14="http://schemas.microsoft.com/office/powerpoint/2010/main" val="3514695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4.2.2.6 </a:t>
            </a:r>
            <a:r>
              <a:rPr lang="en-US" dirty="0"/>
              <a:t>– </a:t>
            </a:r>
            <a:r>
              <a:rPr lang="en-US" dirty="0" smtClean="0"/>
              <a:t>Editing Extended ACLs</a:t>
            </a:r>
          </a:p>
        </p:txBody>
      </p:sp>
    </p:spTree>
    <p:extLst>
      <p:ext uri="{BB962C8B-B14F-4D97-AF65-F5344CB8AC3E}">
        <p14:creationId xmlns:p14="http://schemas.microsoft.com/office/powerpoint/2010/main" val="2339703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4.3 – </a:t>
            </a:r>
            <a:r>
              <a:rPr lang="en-CA" sz="1200" b="0" dirty="0" smtClean="0"/>
              <a:t>IPv6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78219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4.3.1</a:t>
            </a:r>
            <a:r>
              <a:rPr lang="en-US" sz="1200" baseline="0" dirty="0" smtClean="0"/>
              <a:t> – IPv6 ACL Creation</a:t>
            </a:r>
            <a:endParaRPr lang="en-US" dirty="0" smtClean="0"/>
          </a:p>
          <a:p>
            <a:pPr>
              <a:lnSpc>
                <a:spcPct val="80000"/>
              </a:lnSpc>
              <a:buFontTx/>
              <a:buNone/>
            </a:pPr>
            <a:r>
              <a:rPr lang="en-US" dirty="0" smtClean="0"/>
              <a:t>4.3.1.1 </a:t>
            </a:r>
            <a:r>
              <a:rPr lang="en-US" dirty="0"/>
              <a:t>– </a:t>
            </a:r>
            <a:r>
              <a:rPr lang="en-US" dirty="0" smtClean="0"/>
              <a:t>Types of IPv6 ACLs</a:t>
            </a:r>
            <a:endParaRPr lang="en-US" dirty="0"/>
          </a:p>
        </p:txBody>
      </p:sp>
    </p:spTree>
    <p:extLst>
      <p:ext uri="{BB962C8B-B14F-4D97-AF65-F5344CB8AC3E}">
        <p14:creationId xmlns:p14="http://schemas.microsoft.com/office/powerpoint/2010/main" val="335479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4.3.1</a:t>
            </a:r>
            <a:r>
              <a:rPr lang="en-US" sz="1200" baseline="0" dirty="0" smtClean="0"/>
              <a:t> – IPv6 ACL Creation</a:t>
            </a:r>
            <a:endParaRPr lang="en-US" dirty="0" smtClean="0"/>
          </a:p>
          <a:p>
            <a:pPr>
              <a:lnSpc>
                <a:spcPct val="80000"/>
              </a:lnSpc>
              <a:buFontTx/>
              <a:buNone/>
            </a:pPr>
            <a:r>
              <a:rPr lang="en-US" dirty="0" smtClean="0"/>
              <a:t>4.3.1.2 </a:t>
            </a:r>
            <a:r>
              <a:rPr lang="en-US" dirty="0"/>
              <a:t>– </a:t>
            </a:r>
            <a:r>
              <a:rPr lang="en-US" dirty="0" smtClean="0"/>
              <a:t>Comparing IPv4 and IPv6 ACLs</a:t>
            </a:r>
            <a:endParaRPr lang="en-US" dirty="0"/>
          </a:p>
        </p:txBody>
      </p:sp>
    </p:spTree>
    <p:extLst>
      <p:ext uri="{BB962C8B-B14F-4D97-AF65-F5344CB8AC3E}">
        <p14:creationId xmlns:p14="http://schemas.microsoft.com/office/powerpoint/2010/main" val="288221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GB" dirty="0" smtClean="0"/>
          </a:p>
        </p:txBody>
      </p:sp>
    </p:spTree>
    <p:extLst>
      <p:ext uri="{BB962C8B-B14F-4D97-AF65-F5344CB8AC3E}">
        <p14:creationId xmlns:p14="http://schemas.microsoft.com/office/powerpoint/2010/main" val="1524618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4.3.2.1 </a:t>
            </a:r>
            <a:r>
              <a:rPr lang="en-US" dirty="0"/>
              <a:t>– </a:t>
            </a:r>
            <a:r>
              <a:rPr lang="en-US" dirty="0" smtClean="0"/>
              <a:t>Configuring IPv6 Topology</a:t>
            </a:r>
            <a:endParaRPr lang="en-US" dirty="0"/>
          </a:p>
        </p:txBody>
      </p:sp>
    </p:spTree>
    <p:extLst>
      <p:ext uri="{BB962C8B-B14F-4D97-AF65-F5344CB8AC3E}">
        <p14:creationId xmlns:p14="http://schemas.microsoft.com/office/powerpoint/2010/main" val="219315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4.3.2.2 </a:t>
            </a:r>
            <a:r>
              <a:rPr lang="en-US" dirty="0"/>
              <a:t>– </a:t>
            </a:r>
            <a:r>
              <a:rPr lang="en-US" dirty="0" smtClean="0"/>
              <a:t>Configuring IPv6 ACLs</a:t>
            </a:r>
            <a:endParaRPr lang="en-US" dirty="0"/>
          </a:p>
        </p:txBody>
      </p:sp>
    </p:spTree>
    <p:extLst>
      <p:ext uri="{BB962C8B-B14F-4D97-AF65-F5344CB8AC3E}">
        <p14:creationId xmlns:p14="http://schemas.microsoft.com/office/powerpoint/2010/main" val="3295342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4.3.2.3 </a:t>
            </a:r>
            <a:r>
              <a:rPr lang="en-US" dirty="0"/>
              <a:t>– </a:t>
            </a:r>
            <a:r>
              <a:rPr lang="en-US" dirty="0" smtClean="0"/>
              <a:t>Applying an IPv6 ACL to an Interface</a:t>
            </a:r>
            <a:endParaRPr lang="en-US" dirty="0"/>
          </a:p>
        </p:txBody>
      </p:sp>
    </p:spTree>
    <p:extLst>
      <p:ext uri="{BB962C8B-B14F-4D97-AF65-F5344CB8AC3E}">
        <p14:creationId xmlns:p14="http://schemas.microsoft.com/office/powerpoint/2010/main" val="3985336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4.3.2.4 </a:t>
            </a:r>
            <a:r>
              <a:rPr lang="en-US" dirty="0"/>
              <a:t>– </a:t>
            </a:r>
            <a:r>
              <a:rPr lang="en-US" dirty="0" smtClean="0"/>
              <a:t>IPv6 ACL Examples</a:t>
            </a:r>
            <a:endParaRPr lang="en-US" dirty="0"/>
          </a:p>
        </p:txBody>
      </p:sp>
    </p:spTree>
    <p:extLst>
      <p:ext uri="{BB962C8B-B14F-4D97-AF65-F5344CB8AC3E}">
        <p14:creationId xmlns:p14="http://schemas.microsoft.com/office/powerpoint/2010/main" val="1945447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4.3.2.5 </a:t>
            </a:r>
            <a:r>
              <a:rPr lang="en-US" dirty="0"/>
              <a:t>– </a:t>
            </a:r>
            <a:r>
              <a:rPr lang="en-US" dirty="0" smtClean="0"/>
              <a:t>Verifying IPv6 ACLs</a:t>
            </a:r>
            <a:endParaRPr lang="en-US" dirty="0"/>
          </a:p>
        </p:txBody>
      </p:sp>
    </p:spTree>
    <p:extLst>
      <p:ext uri="{BB962C8B-B14F-4D97-AF65-F5344CB8AC3E}">
        <p14:creationId xmlns:p14="http://schemas.microsoft.com/office/powerpoint/2010/main" val="3808537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4.4 – </a:t>
            </a:r>
            <a:r>
              <a:rPr lang="en-CA" sz="1200" b="0" dirty="0" smtClean="0"/>
              <a:t>Troubleshoot</a:t>
            </a:r>
            <a:r>
              <a:rPr lang="en-CA" sz="1200" b="0" baseline="0" dirty="0" smtClean="0"/>
              <a:t> </a:t>
            </a:r>
            <a:r>
              <a:rPr lang="en-CA" sz="1200" b="0" dirty="0" smtClean="0"/>
              <a:t>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280548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4.4.1.1 </a:t>
            </a:r>
            <a:r>
              <a:rPr lang="en-US" dirty="0"/>
              <a:t>– </a:t>
            </a:r>
            <a:r>
              <a:rPr lang="en-US" dirty="0" smtClean="0"/>
              <a:t>Inbound and Outbound ACL Logic</a:t>
            </a:r>
            <a:endParaRPr lang="en-US" dirty="0"/>
          </a:p>
        </p:txBody>
      </p:sp>
    </p:spTree>
    <p:extLst>
      <p:ext uri="{BB962C8B-B14F-4D97-AF65-F5344CB8AC3E}">
        <p14:creationId xmlns:p14="http://schemas.microsoft.com/office/powerpoint/2010/main" val="1364227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4.4.1.2 </a:t>
            </a:r>
            <a:r>
              <a:rPr lang="en-US" dirty="0"/>
              <a:t>– </a:t>
            </a:r>
            <a:r>
              <a:rPr lang="en-US" dirty="0" smtClean="0"/>
              <a:t>ACL Logic Operations</a:t>
            </a:r>
            <a:endParaRPr lang="en-US" dirty="0"/>
          </a:p>
        </p:txBody>
      </p:sp>
    </p:spTree>
    <p:extLst>
      <p:ext uri="{BB962C8B-B14F-4D97-AF65-F5344CB8AC3E}">
        <p14:creationId xmlns:p14="http://schemas.microsoft.com/office/powerpoint/2010/main" val="3648989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4.4.1.3 </a:t>
            </a:r>
            <a:r>
              <a:rPr lang="en-US" dirty="0"/>
              <a:t>– </a:t>
            </a:r>
            <a:r>
              <a:rPr lang="en-US" dirty="0" smtClean="0"/>
              <a:t>Standard ACL Decision Process</a:t>
            </a:r>
            <a:endParaRPr lang="en-US" dirty="0"/>
          </a:p>
        </p:txBody>
      </p:sp>
    </p:spTree>
    <p:extLst>
      <p:ext uri="{BB962C8B-B14F-4D97-AF65-F5344CB8AC3E}">
        <p14:creationId xmlns:p14="http://schemas.microsoft.com/office/powerpoint/2010/main" val="3303239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4.4.1.4 </a:t>
            </a:r>
            <a:r>
              <a:rPr lang="en-US" dirty="0"/>
              <a:t>– </a:t>
            </a:r>
            <a:r>
              <a:rPr lang="en-US" dirty="0" smtClean="0"/>
              <a:t>Extended ACL Decision Process</a:t>
            </a:r>
          </a:p>
          <a:p>
            <a:pPr>
              <a:lnSpc>
                <a:spcPct val="80000"/>
              </a:lnSpc>
              <a:buFontTx/>
              <a:buNone/>
            </a:pPr>
            <a:r>
              <a:rPr lang="en-US" dirty="0" smtClean="0"/>
              <a:t/>
            </a:r>
            <a:br>
              <a:rPr lang="en-US" dirty="0" smtClean="0"/>
            </a:br>
            <a:endParaRPr lang="en-US" dirty="0"/>
          </a:p>
        </p:txBody>
      </p:sp>
    </p:spTree>
    <p:extLst>
      <p:ext uri="{BB962C8B-B14F-4D97-AF65-F5344CB8AC3E}">
        <p14:creationId xmlns:p14="http://schemas.microsoft.com/office/powerpoint/2010/main" val="181375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4.1 – </a:t>
            </a:r>
            <a:r>
              <a:rPr lang="en-CA" sz="1200" b="0" dirty="0" smtClean="0"/>
              <a:t>Standard ACL Operation and Configuration Review</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4.4.2.1 </a:t>
            </a:r>
            <a:r>
              <a:rPr lang="en-US" dirty="0"/>
              <a:t>– </a:t>
            </a:r>
            <a:r>
              <a:rPr lang="en-US" dirty="0" smtClean="0"/>
              <a:t>Troubleshooting IPv4 ACLs – Example 1</a:t>
            </a:r>
            <a:endParaRPr lang="en-US" dirty="0"/>
          </a:p>
        </p:txBody>
      </p:sp>
    </p:spTree>
    <p:extLst>
      <p:ext uri="{BB962C8B-B14F-4D97-AF65-F5344CB8AC3E}">
        <p14:creationId xmlns:p14="http://schemas.microsoft.com/office/powerpoint/2010/main" val="316250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4.4.2.2 </a:t>
            </a:r>
            <a:r>
              <a:rPr lang="en-US" dirty="0"/>
              <a:t>– </a:t>
            </a:r>
            <a:r>
              <a:rPr lang="en-US" dirty="0" smtClean="0"/>
              <a:t>Troubleshooting IPv4 ACLs – Example 2</a:t>
            </a:r>
            <a:endParaRPr lang="en-US" dirty="0"/>
          </a:p>
        </p:txBody>
      </p:sp>
    </p:spTree>
    <p:extLst>
      <p:ext uri="{BB962C8B-B14F-4D97-AF65-F5344CB8AC3E}">
        <p14:creationId xmlns:p14="http://schemas.microsoft.com/office/powerpoint/2010/main" val="4014573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4.4.2.3 </a:t>
            </a:r>
            <a:r>
              <a:rPr lang="en-US" dirty="0"/>
              <a:t>– </a:t>
            </a:r>
            <a:r>
              <a:rPr lang="en-US" dirty="0" smtClean="0"/>
              <a:t>Troubleshooting IPv4 ACLs – Example 3</a:t>
            </a:r>
            <a:endParaRPr lang="en-US" dirty="0"/>
          </a:p>
        </p:txBody>
      </p:sp>
    </p:spTree>
    <p:extLst>
      <p:ext uri="{BB962C8B-B14F-4D97-AF65-F5344CB8AC3E}">
        <p14:creationId xmlns:p14="http://schemas.microsoft.com/office/powerpoint/2010/main" val="3215956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4.4.2.4 </a:t>
            </a:r>
            <a:r>
              <a:rPr lang="en-US" dirty="0"/>
              <a:t>– </a:t>
            </a:r>
            <a:r>
              <a:rPr lang="en-US" dirty="0" smtClean="0"/>
              <a:t>Troubleshooting IPv4 ACLs – Example 4</a:t>
            </a:r>
            <a:endParaRPr lang="en-US" dirty="0"/>
          </a:p>
        </p:txBody>
      </p:sp>
    </p:spTree>
    <p:extLst>
      <p:ext uri="{BB962C8B-B14F-4D97-AF65-F5344CB8AC3E}">
        <p14:creationId xmlns:p14="http://schemas.microsoft.com/office/powerpoint/2010/main" val="3598656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4.4.2.5 </a:t>
            </a:r>
            <a:r>
              <a:rPr lang="en-US" dirty="0"/>
              <a:t>– </a:t>
            </a:r>
            <a:r>
              <a:rPr lang="en-US" dirty="0" smtClean="0"/>
              <a:t>Troubleshooting IPv4 ACLs – Example 5</a:t>
            </a:r>
            <a:endParaRPr lang="en-US" dirty="0"/>
          </a:p>
        </p:txBody>
      </p:sp>
    </p:spTree>
    <p:extLst>
      <p:ext uri="{BB962C8B-B14F-4D97-AF65-F5344CB8AC3E}">
        <p14:creationId xmlns:p14="http://schemas.microsoft.com/office/powerpoint/2010/main" val="1755151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4.4.2.6 </a:t>
            </a:r>
            <a:r>
              <a:rPr lang="en-US" dirty="0"/>
              <a:t>– </a:t>
            </a:r>
            <a:r>
              <a:rPr lang="en-US" dirty="0" smtClean="0"/>
              <a:t>Troubleshooting IPv6 ACLs – Example 1</a:t>
            </a:r>
            <a:endParaRPr lang="en-US" dirty="0"/>
          </a:p>
        </p:txBody>
      </p:sp>
    </p:spTree>
    <p:extLst>
      <p:ext uri="{BB962C8B-B14F-4D97-AF65-F5344CB8AC3E}">
        <p14:creationId xmlns:p14="http://schemas.microsoft.com/office/powerpoint/2010/main" val="1069035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4.4.2.7 </a:t>
            </a:r>
            <a:r>
              <a:rPr lang="en-US" dirty="0"/>
              <a:t>– </a:t>
            </a:r>
            <a:r>
              <a:rPr lang="en-US" dirty="0" smtClean="0"/>
              <a:t>Troubleshooting IPv6 ACLs – Example 2</a:t>
            </a:r>
            <a:endParaRPr lang="en-US" dirty="0"/>
          </a:p>
        </p:txBody>
      </p:sp>
    </p:spTree>
    <p:extLst>
      <p:ext uri="{BB962C8B-B14F-4D97-AF65-F5344CB8AC3E}">
        <p14:creationId xmlns:p14="http://schemas.microsoft.com/office/powerpoint/2010/main" val="3329889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4.4.2.8 </a:t>
            </a:r>
            <a:r>
              <a:rPr lang="en-US" dirty="0"/>
              <a:t>– </a:t>
            </a:r>
            <a:r>
              <a:rPr lang="en-US" dirty="0" smtClean="0"/>
              <a:t>Troubleshooting IPv6 ACLs – Example 3</a:t>
            </a:r>
            <a:endParaRPr lang="en-US" dirty="0"/>
          </a:p>
        </p:txBody>
      </p:sp>
    </p:spTree>
    <p:extLst>
      <p:ext uri="{BB962C8B-B14F-4D97-AF65-F5344CB8AC3E}">
        <p14:creationId xmlns:p14="http://schemas.microsoft.com/office/powerpoint/2010/main" val="1752331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r>
              <a:rPr lang="en-US" dirty="0" smtClean="0"/>
              <a:t>4.5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87727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4.1.1.1 </a:t>
            </a:r>
            <a:r>
              <a:rPr lang="en-US" dirty="0"/>
              <a:t>– </a:t>
            </a:r>
            <a:r>
              <a:rPr lang="en-US" dirty="0" smtClean="0"/>
              <a:t>ACLs and the Wildcard Mask</a:t>
            </a:r>
            <a:endParaRPr lang="en-US" dirty="0"/>
          </a:p>
        </p:txBody>
      </p:sp>
    </p:spTree>
    <p:extLst>
      <p:ext uri="{BB962C8B-B14F-4D97-AF65-F5344CB8AC3E}">
        <p14:creationId xmlns:p14="http://schemas.microsoft.com/office/powerpoint/2010/main" val="3584758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5928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9300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4.1.1.2 </a:t>
            </a:r>
            <a:r>
              <a:rPr lang="en-US" dirty="0"/>
              <a:t>– </a:t>
            </a:r>
            <a:r>
              <a:rPr lang="en-US" dirty="0" smtClean="0"/>
              <a:t>Applying</a:t>
            </a:r>
            <a:r>
              <a:rPr lang="en-US" baseline="0" dirty="0" smtClean="0"/>
              <a:t> ACLs to an Interface</a:t>
            </a:r>
            <a:endParaRPr lang="en-US" dirty="0"/>
          </a:p>
        </p:txBody>
      </p:sp>
    </p:spTree>
    <p:extLst>
      <p:ext uri="{BB962C8B-B14F-4D97-AF65-F5344CB8AC3E}">
        <p14:creationId xmlns:p14="http://schemas.microsoft.com/office/powerpoint/2010/main" val="219859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4.1.1.3 </a:t>
            </a:r>
            <a:r>
              <a:rPr lang="en-US" dirty="0"/>
              <a:t>– </a:t>
            </a:r>
            <a:r>
              <a:rPr lang="en-US" dirty="0" smtClean="0"/>
              <a:t>A TCP Conversation</a:t>
            </a:r>
            <a:endParaRPr lang="en-US" dirty="0"/>
          </a:p>
        </p:txBody>
      </p:sp>
    </p:spTree>
    <p:extLst>
      <p:ext uri="{BB962C8B-B14F-4D97-AF65-F5344CB8AC3E}">
        <p14:creationId xmlns:p14="http://schemas.microsoft.com/office/powerpoint/2010/main" val="423678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4.1.1.4 </a:t>
            </a:r>
            <a:r>
              <a:rPr lang="en-US" dirty="0"/>
              <a:t>– </a:t>
            </a:r>
            <a:r>
              <a:rPr lang="en-US" dirty="0" smtClean="0"/>
              <a:t>ACL Packet Filtering</a:t>
            </a:r>
          </a:p>
        </p:txBody>
      </p:sp>
    </p:spTree>
    <p:extLst>
      <p:ext uri="{BB962C8B-B14F-4D97-AF65-F5344CB8AC3E}">
        <p14:creationId xmlns:p14="http://schemas.microsoft.com/office/powerpoint/2010/main" val="225704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4.1.2.1 </a:t>
            </a:r>
            <a:r>
              <a:rPr lang="en-US" dirty="0"/>
              <a:t>– </a:t>
            </a:r>
            <a:r>
              <a:rPr lang="en-US" dirty="0" smtClean="0"/>
              <a:t>Standard and Extended IPv4 ACLs</a:t>
            </a:r>
            <a:endParaRPr lang="en-US" dirty="0"/>
          </a:p>
        </p:txBody>
      </p:sp>
    </p:spTree>
    <p:extLst>
      <p:ext uri="{BB962C8B-B14F-4D97-AF65-F5344CB8AC3E}">
        <p14:creationId xmlns:p14="http://schemas.microsoft.com/office/powerpoint/2010/main" val="2143510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4: Access Control Lists</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Connecting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Standard and extended ACLs can be created using either a number or a name to identify the ACL and its list of statements.</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433065" y="1695961"/>
            <a:ext cx="3477269" cy="1059916"/>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48221" y="1695961"/>
            <a:ext cx="4341938" cy="1469008"/>
          </a:xfrm>
          <a:prstGeom prst="rect">
            <a:avLst/>
          </a:prstGeom>
          <a:ln>
            <a:solidFill>
              <a:schemeClr val="accent1"/>
            </a:solidFill>
          </a:ln>
        </p:spPr>
      </p:pic>
    </p:spTree>
    <p:extLst>
      <p:ext uri="{BB962C8B-B14F-4D97-AF65-F5344CB8AC3E}">
        <p14:creationId xmlns:p14="http://schemas.microsoft.com/office/powerpoint/2010/main" val="138994162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932635" cy="4155319"/>
          </a:xfrm>
        </p:spPr>
        <p:txBody>
          <a:bodyPr/>
          <a:lstStyle/>
          <a:p>
            <a:r>
              <a:rPr lang="en-CA" b="1" dirty="0"/>
              <a:t>Extended ACLs </a:t>
            </a:r>
            <a:r>
              <a:rPr lang="en-CA" dirty="0" smtClean="0"/>
              <a:t>should be located as </a:t>
            </a:r>
            <a:r>
              <a:rPr lang="en-CA" dirty="0"/>
              <a:t>close as possible to the source of the traffic to be filtered. </a:t>
            </a:r>
            <a:endParaRPr lang="en-CA" dirty="0" smtClean="0"/>
          </a:p>
          <a:p>
            <a:pPr lvl="1"/>
            <a:r>
              <a:rPr lang="en-CA" dirty="0" smtClean="0"/>
              <a:t>Denies undesirable </a:t>
            </a:r>
            <a:r>
              <a:rPr lang="en-CA" dirty="0"/>
              <a:t>traffic </a:t>
            </a:r>
            <a:r>
              <a:rPr lang="en-CA" dirty="0" smtClean="0"/>
              <a:t>close </a:t>
            </a:r>
            <a:r>
              <a:rPr lang="en-CA" dirty="0"/>
              <a:t>to the source network without crossing the network infrastructure.</a:t>
            </a:r>
          </a:p>
          <a:p>
            <a:r>
              <a:rPr lang="en-CA" b="1" dirty="0"/>
              <a:t>Standard ACLs </a:t>
            </a:r>
            <a:r>
              <a:rPr lang="en-CA" dirty="0" smtClean="0"/>
              <a:t>should be located as </a:t>
            </a:r>
            <a:r>
              <a:rPr lang="en-CA" dirty="0"/>
              <a:t>close to the destination as possible. </a:t>
            </a:r>
            <a:endParaRPr lang="en-CA" dirty="0" smtClean="0"/>
          </a:p>
          <a:p>
            <a:pPr lvl="1"/>
            <a:r>
              <a:rPr lang="en-CA" dirty="0" smtClean="0"/>
              <a:t>If </a:t>
            </a:r>
            <a:r>
              <a:rPr lang="en-CA" dirty="0"/>
              <a:t>a standard ACL was placed at the source of the traffic, </a:t>
            </a:r>
            <a:r>
              <a:rPr lang="en-CA" dirty="0" smtClean="0"/>
              <a:t>it would filter traffic based </a:t>
            </a:r>
            <a:r>
              <a:rPr lang="en-CA" dirty="0"/>
              <a:t>on the given source address no matter where the traffic is destined.</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3" name="Picture 2"/>
          <p:cNvPicPr>
            <a:picLocks noChangeAspect="1"/>
          </p:cNvPicPr>
          <p:nvPr/>
        </p:nvPicPr>
        <p:blipFill>
          <a:blip r:embed="rId3"/>
          <a:stretch>
            <a:fillRect/>
          </a:stretch>
        </p:blipFill>
        <p:spPr>
          <a:xfrm>
            <a:off x="4147066" y="882764"/>
            <a:ext cx="4629388" cy="3060857"/>
          </a:xfrm>
          <a:prstGeom prst="rect">
            <a:avLst/>
          </a:prstGeom>
          <a:ln>
            <a:solidFill>
              <a:schemeClr val="accent1"/>
            </a:solidFill>
          </a:ln>
        </p:spPr>
      </p:pic>
    </p:spTree>
    <p:extLst>
      <p:ext uri="{BB962C8B-B14F-4D97-AF65-F5344CB8AC3E}">
        <p14:creationId xmlns:p14="http://schemas.microsoft.com/office/powerpoint/2010/main" val="68733337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978355" cy="4155319"/>
          </a:xfrm>
        </p:spPr>
        <p:txBody>
          <a:bodyPr/>
          <a:lstStyle/>
          <a:p>
            <a:r>
              <a:rPr lang="en-CA" dirty="0" smtClean="0"/>
              <a:t>A standard ACL will be configured to block all traffic from 192.168.10.0/24 going to 192.168.30.0/24.</a:t>
            </a:r>
          </a:p>
          <a:p>
            <a:r>
              <a:rPr lang="en-CA" dirty="0" smtClean="0"/>
              <a:t>The standard ACL should be applied  closest </a:t>
            </a:r>
            <a:r>
              <a:rPr lang="en-CA" dirty="0"/>
              <a:t>to the </a:t>
            </a:r>
            <a:r>
              <a:rPr lang="en-CA" dirty="0" smtClean="0"/>
              <a:t>destination and therefore could be applied outgoing </a:t>
            </a:r>
            <a:r>
              <a:rPr lang="en-CA" dirty="0"/>
              <a:t>on the R3 G0/0 interface. </a:t>
            </a:r>
          </a:p>
          <a:p>
            <a:pPr lvl="1"/>
            <a:r>
              <a:rPr lang="en-CA" dirty="0" smtClean="0"/>
              <a:t>Applying it incoming on the R3 </a:t>
            </a:r>
            <a:r>
              <a:rPr lang="en-CA" dirty="0"/>
              <a:t>S0/0/1 </a:t>
            </a:r>
            <a:r>
              <a:rPr lang="en-CA" dirty="0" smtClean="0"/>
              <a:t>interface would prevent reaching 192.168.31.0/24 and therefore should not </a:t>
            </a:r>
            <a:r>
              <a:rPr lang="en-CA" dirty="0"/>
              <a:t>be applied to this interface.</a:t>
            </a:r>
          </a:p>
          <a:p>
            <a:pPr lvl="1"/>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4180715" y="882764"/>
            <a:ext cx="4851649" cy="3124361"/>
          </a:xfrm>
          <a:prstGeom prst="rect">
            <a:avLst/>
          </a:prstGeom>
          <a:ln>
            <a:solidFill>
              <a:schemeClr val="accent1"/>
            </a:solidFill>
          </a:ln>
        </p:spPr>
      </p:pic>
    </p:spTree>
    <p:extLst>
      <p:ext uri="{BB962C8B-B14F-4D97-AF65-F5344CB8AC3E}">
        <p14:creationId xmlns:p14="http://schemas.microsoft.com/office/powerpoint/2010/main" val="2148948379"/>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038558" cy="4155319"/>
          </a:xfrm>
        </p:spPr>
        <p:txBody>
          <a:bodyPr/>
          <a:lstStyle/>
          <a:p>
            <a:r>
              <a:rPr lang="en-CA" dirty="0" smtClean="0"/>
              <a:t>An extended ACL </a:t>
            </a:r>
            <a:r>
              <a:rPr lang="en-CA" dirty="0"/>
              <a:t>will be configured to block all </a:t>
            </a:r>
            <a:r>
              <a:rPr lang="en-CA" dirty="0" smtClean="0"/>
              <a:t>FTP and Telnet traffic </a:t>
            </a:r>
            <a:r>
              <a:rPr lang="en-CA" dirty="0"/>
              <a:t>from </a:t>
            </a:r>
            <a:r>
              <a:rPr lang="en-CA" dirty="0" smtClean="0"/>
              <a:t>192.168.11.0/24 </a:t>
            </a:r>
            <a:r>
              <a:rPr lang="en-CA" dirty="0"/>
              <a:t>going to 192.168.30.0/24.</a:t>
            </a:r>
          </a:p>
          <a:p>
            <a:r>
              <a:rPr lang="en-CA" dirty="0" smtClean="0"/>
              <a:t>The extended ACL </a:t>
            </a:r>
            <a:r>
              <a:rPr lang="en-CA" dirty="0"/>
              <a:t>should be applied </a:t>
            </a:r>
            <a:r>
              <a:rPr lang="en-CA" dirty="0" smtClean="0"/>
              <a:t>closest </a:t>
            </a:r>
            <a:r>
              <a:rPr lang="en-CA" dirty="0"/>
              <a:t>to the </a:t>
            </a:r>
            <a:r>
              <a:rPr lang="en-CA" dirty="0" smtClean="0"/>
              <a:t>source and </a:t>
            </a:r>
            <a:r>
              <a:rPr lang="en-CA" dirty="0"/>
              <a:t>therefore could be applied </a:t>
            </a:r>
            <a:r>
              <a:rPr lang="en-CA" dirty="0" smtClean="0"/>
              <a:t>incoming on </a:t>
            </a:r>
            <a:r>
              <a:rPr lang="en-CA" dirty="0"/>
              <a:t>the </a:t>
            </a:r>
            <a:r>
              <a:rPr lang="en-CA" dirty="0" smtClean="0"/>
              <a:t>R1 G0/1 </a:t>
            </a:r>
            <a:r>
              <a:rPr lang="en-CA" dirty="0"/>
              <a:t>interface. </a:t>
            </a:r>
          </a:p>
          <a:p>
            <a:pPr lvl="1"/>
            <a:r>
              <a:rPr lang="en-CA" dirty="0"/>
              <a:t>Applying it </a:t>
            </a:r>
            <a:r>
              <a:rPr lang="en-CA" dirty="0" smtClean="0"/>
              <a:t>outgoing on </a:t>
            </a:r>
            <a:r>
              <a:rPr lang="en-CA" dirty="0"/>
              <a:t>the </a:t>
            </a:r>
            <a:r>
              <a:rPr lang="en-CA" dirty="0" smtClean="0"/>
              <a:t>R1 </a:t>
            </a:r>
            <a:r>
              <a:rPr lang="en-CA" dirty="0"/>
              <a:t>S0/0/1 interface would prevent reaching 192.168.31.0/24 </a:t>
            </a:r>
            <a:r>
              <a:rPr lang="en-CA" dirty="0" smtClean="0"/>
              <a:t>but would also needlessly process packets </a:t>
            </a:r>
            <a:r>
              <a:rPr lang="en-CA" dirty="0"/>
              <a:t>from </a:t>
            </a:r>
            <a:r>
              <a:rPr lang="en-CA" dirty="0" smtClean="0"/>
              <a:t>192.168.10.0/24.</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5" name="Picture 4"/>
          <p:cNvPicPr>
            <a:picLocks noChangeAspect="1"/>
          </p:cNvPicPr>
          <p:nvPr/>
        </p:nvPicPr>
        <p:blipFill>
          <a:blip r:embed="rId3"/>
          <a:stretch>
            <a:fillRect/>
          </a:stretch>
        </p:blipFill>
        <p:spPr>
          <a:xfrm>
            <a:off x="4182623" y="882764"/>
            <a:ext cx="4756394" cy="3041806"/>
          </a:xfrm>
          <a:prstGeom prst="rect">
            <a:avLst/>
          </a:prstGeom>
          <a:ln>
            <a:solidFill>
              <a:schemeClr val="accent1"/>
            </a:solidFill>
          </a:ln>
        </p:spPr>
      </p:pic>
    </p:spTree>
    <p:extLst>
      <p:ext uri="{BB962C8B-B14F-4D97-AF65-F5344CB8AC3E}">
        <p14:creationId xmlns:p14="http://schemas.microsoft.com/office/powerpoint/2010/main" val="197212383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full syntax of the standard ACL command is as follows:</a:t>
            </a:r>
          </a:p>
          <a:p>
            <a:pPr lvl="1"/>
            <a:r>
              <a:rPr lang="en-CA" b="1" dirty="0" smtClean="0">
                <a:latin typeface="Courier New" panose="02070309020205020404" pitchFamily="49" charset="0"/>
                <a:cs typeface="Courier New" panose="02070309020205020404" pitchFamily="49" charset="0"/>
              </a:rPr>
              <a:t>access-list </a:t>
            </a:r>
            <a:r>
              <a:rPr lang="en-CA" i="1" dirty="0" smtClean="0">
                <a:latin typeface="Courier New" panose="02070309020205020404" pitchFamily="49" charset="0"/>
                <a:cs typeface="Courier New" panose="02070309020205020404" pitchFamily="49" charset="0"/>
              </a:rPr>
              <a:t>ACL-#</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deny </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permit </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remark</a:t>
            </a:r>
            <a:r>
              <a:rPr lang="en-CA" dirty="0" smtClean="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source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source-wildcard</a:t>
            </a:r>
            <a:r>
              <a:rPr lang="en-CA" dirty="0" smtClean="0">
                <a:latin typeface="Courier New" panose="02070309020205020404" pitchFamily="49" charset="0"/>
                <a:cs typeface="Courier New" panose="02070309020205020404" pitchFamily="49" charset="0"/>
              </a:rPr>
              <a:t>][</a:t>
            </a:r>
            <a:r>
              <a:rPr lang="en-CA" b="1" dirty="0" smtClean="0">
                <a:latin typeface="Courier New" panose="02070309020205020404" pitchFamily="49" charset="0"/>
                <a:cs typeface="Courier New" panose="02070309020205020404" pitchFamily="49" charset="0"/>
              </a:rPr>
              <a:t>log</a:t>
            </a:r>
            <a:r>
              <a:rPr lang="en-CA" dirty="0" smtClean="0">
                <a:latin typeface="Courier New" panose="02070309020205020404" pitchFamily="49" charset="0"/>
                <a:cs typeface="Courier New" panose="02070309020205020404" pitchFamily="49" charset="0"/>
              </a:rPr>
              <a:t>]</a:t>
            </a:r>
          </a:p>
        </p:txBody>
      </p:sp>
      <p:sp>
        <p:nvSpPr>
          <p:cNvPr id="21505" name="Rectangle 2"/>
          <p:cNvSpPr>
            <a:spLocks noGrp="1" noChangeArrowheads="1"/>
          </p:cNvSpPr>
          <p:nvPr>
            <p:ph type="title"/>
          </p:nvPr>
        </p:nvSpPr>
        <p:spPr/>
        <p:txBody>
          <a:bodyPr/>
          <a:lstStyle/>
          <a:p>
            <a:r>
              <a:rPr lang="en-CA" sz="1600" smtClean="0"/>
              <a:t>Standard ACL Operation and Configuration Review</a:t>
            </a:r>
            <a:r>
              <a:rPr lang="en-US" smtClean="0"/>
              <a:t/>
            </a:r>
            <a:br>
              <a:rPr lang="en-US" smtClean="0"/>
            </a:br>
            <a:r>
              <a:rPr lang="en-US" smtClean="0"/>
              <a:t>Standard IPv4 ACL Implementation</a:t>
            </a:r>
            <a:endParaRPr lang="en-US" dirty="0"/>
          </a:p>
        </p:txBody>
      </p:sp>
      <p:sp>
        <p:nvSpPr>
          <p:cNvPr id="4" name="Content Placeholder 1"/>
          <p:cNvSpPr txBox="1">
            <a:spLocks/>
          </p:cNvSpPr>
          <p:nvPr/>
        </p:nvSpPr>
        <p:spPr bwMode="auto">
          <a:xfrm>
            <a:off x="274759" y="1690144"/>
            <a:ext cx="3964466" cy="29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lvl="1" indent="-169863">
              <a:spcBef>
                <a:spcPts val="600"/>
              </a:spcBef>
              <a:spcAft>
                <a:spcPts val="600"/>
              </a:spcAft>
              <a:buSzPct val="90000"/>
              <a:buFont typeface="Wingdings" panose="05000000000000000000" pitchFamily="2" charset="2"/>
              <a:buChar char="§"/>
            </a:pPr>
            <a:r>
              <a:rPr lang="en-CA" sz="1500" dirty="0" smtClean="0"/>
              <a:t>For example:</a:t>
            </a:r>
          </a:p>
          <a:p>
            <a:pPr lvl="1">
              <a:buSzPct val="90000"/>
            </a:pPr>
            <a:r>
              <a:rPr lang="en-CA" dirty="0"/>
              <a:t>Permit all IP addresses in network 192.168.10.0/24 </a:t>
            </a:r>
            <a:endParaRPr lang="en-CA" dirty="0" smtClean="0"/>
          </a:p>
          <a:p>
            <a:pPr lvl="1">
              <a:buSzPct val="90000"/>
            </a:pPr>
            <a:endParaRPr lang="en-CA" sz="1000" dirty="0"/>
          </a:p>
          <a:p>
            <a:pPr lvl="1">
              <a:buSzPct val="90000"/>
            </a:pPr>
            <a:r>
              <a:rPr lang="en-CA" dirty="0"/>
              <a:t>Use the </a:t>
            </a:r>
            <a:r>
              <a:rPr lang="en-CA" b="1" dirty="0"/>
              <a:t>no access-list 10 </a:t>
            </a:r>
            <a:r>
              <a:rPr lang="en-CA" dirty="0"/>
              <a:t>command to remove an ACL</a:t>
            </a:r>
            <a:r>
              <a:rPr lang="en-CA" dirty="0" smtClean="0"/>
              <a:t>.</a:t>
            </a:r>
          </a:p>
          <a:p>
            <a:pPr lvl="1">
              <a:buSzPct val="90000"/>
            </a:pPr>
            <a:endParaRPr lang="en-CA" sz="1000" dirty="0"/>
          </a:p>
          <a:p>
            <a:pPr lvl="1">
              <a:buSzPct val="90000"/>
            </a:pPr>
            <a:r>
              <a:rPr lang="en-CA" dirty="0"/>
              <a:t>Use the </a:t>
            </a:r>
            <a:r>
              <a:rPr lang="en-CA" b="1" dirty="0"/>
              <a:t>remark</a:t>
            </a:r>
            <a:r>
              <a:rPr lang="en-CA" dirty="0"/>
              <a:t> </a:t>
            </a:r>
            <a:r>
              <a:rPr lang="en-CA" dirty="0" smtClean="0"/>
              <a:t>keyword for documenting an ACL to make it easier </a:t>
            </a:r>
            <a:r>
              <a:rPr lang="en-CA" dirty="0"/>
              <a:t>to understand. </a:t>
            </a:r>
          </a:p>
        </p:txBody>
      </p:sp>
      <p:pic>
        <p:nvPicPr>
          <p:cNvPr id="5" name="Picture 4"/>
          <p:cNvPicPr>
            <a:picLocks noChangeAspect="1"/>
          </p:cNvPicPr>
          <p:nvPr/>
        </p:nvPicPr>
        <p:blipFill>
          <a:blip r:embed="rId3"/>
          <a:stretch>
            <a:fillRect/>
          </a:stretch>
        </p:blipFill>
        <p:spPr>
          <a:xfrm>
            <a:off x="4148930" y="1690144"/>
            <a:ext cx="3741741" cy="1702251"/>
          </a:xfrm>
          <a:prstGeom prst="rect">
            <a:avLst/>
          </a:prstGeom>
        </p:spPr>
      </p:pic>
      <p:pic>
        <p:nvPicPr>
          <p:cNvPr id="6" name="Picture 5"/>
          <p:cNvPicPr>
            <a:picLocks noChangeAspect="1"/>
          </p:cNvPicPr>
          <p:nvPr/>
        </p:nvPicPr>
        <p:blipFill>
          <a:blip r:embed="rId4"/>
          <a:stretch>
            <a:fillRect/>
          </a:stretch>
        </p:blipFill>
        <p:spPr>
          <a:xfrm>
            <a:off x="4159136" y="3571278"/>
            <a:ext cx="4721339" cy="1067923"/>
          </a:xfrm>
          <a:prstGeom prst="rect">
            <a:avLst/>
          </a:prstGeom>
        </p:spPr>
      </p:pic>
    </p:spTree>
    <p:extLst>
      <p:ext uri="{BB962C8B-B14F-4D97-AF65-F5344CB8AC3E}">
        <p14:creationId xmlns:p14="http://schemas.microsoft.com/office/powerpoint/2010/main" val="1544868910"/>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An IPv4 </a:t>
            </a:r>
            <a:r>
              <a:rPr lang="en-CA" dirty="0"/>
              <a:t>ACL </a:t>
            </a:r>
            <a:r>
              <a:rPr lang="en-CA" dirty="0" smtClean="0"/>
              <a:t>is </a:t>
            </a:r>
            <a:r>
              <a:rPr lang="en-CA" dirty="0"/>
              <a:t>linked to an interface using the </a:t>
            </a:r>
            <a:r>
              <a:rPr lang="en-CA" dirty="0" smtClean="0"/>
              <a:t>following interface </a:t>
            </a:r>
            <a:r>
              <a:rPr lang="en-CA" dirty="0"/>
              <a:t>configuration </a:t>
            </a:r>
            <a:r>
              <a:rPr lang="en-CA" dirty="0" smtClean="0"/>
              <a:t>mode command:</a:t>
            </a:r>
            <a:endParaRPr lang="en-CA" dirty="0"/>
          </a:p>
          <a:p>
            <a:pPr lvl="1"/>
            <a:r>
              <a:rPr lang="en-CA" b="1" dirty="0" err="1" smtClean="0">
                <a:latin typeface="Courier New" panose="02070309020205020404" pitchFamily="49" charset="0"/>
                <a:cs typeface="Courier New" panose="02070309020205020404" pitchFamily="49" charset="0"/>
              </a:rPr>
              <a:t>ip</a:t>
            </a:r>
            <a:r>
              <a:rPr lang="en-CA" b="1" dirty="0" smtClean="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access-group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ACL-#</a:t>
            </a:r>
            <a:r>
              <a:rPr lang="en-CA" dirty="0" smtClean="0">
                <a:latin typeface="Courier New" panose="02070309020205020404" pitchFamily="49" charset="0"/>
                <a:cs typeface="Courier New" panose="02070309020205020404" pitchFamily="49" charset="0"/>
              </a:rPr>
              <a:t> | </a:t>
            </a:r>
            <a:r>
              <a:rPr lang="en-CA" i="1" dirty="0" smtClean="0">
                <a:latin typeface="Courier New" panose="02070309020205020404" pitchFamily="49" charset="0"/>
                <a:cs typeface="Courier New" panose="02070309020205020404" pitchFamily="49" charset="0"/>
              </a:rPr>
              <a:t>access-list-name</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in </a:t>
            </a:r>
            <a:r>
              <a:rPr lang="en-CA"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out</a:t>
            </a:r>
            <a:r>
              <a:rPr lang="en-CA" dirty="0" smtClean="0">
                <a:latin typeface="Courier New" panose="02070309020205020404" pitchFamily="49" charset="0"/>
                <a:cs typeface="Courier New" panose="02070309020205020404" pitchFamily="49" charset="0"/>
              </a:rPr>
              <a:t>}</a:t>
            </a:r>
            <a:endParaRPr lang="en-CA" dirty="0">
              <a:latin typeface="Courier New" panose="02070309020205020404" pitchFamily="49" charset="0"/>
              <a:cs typeface="Courier New" panose="02070309020205020404" pitchFamily="49" charset="0"/>
            </a:endParaRPr>
          </a:p>
          <a:p>
            <a:endParaRPr lang="en-US" dirty="0" smtClean="0"/>
          </a:p>
          <a:p>
            <a:endParaRPr lang="en-US" dirty="0"/>
          </a:p>
          <a:p>
            <a:endParaRPr lang="en-US" dirty="0" smtClean="0"/>
          </a:p>
          <a:p>
            <a:endParaRPr lang="en-US" dirty="0"/>
          </a:p>
          <a:p>
            <a:endParaRPr lang="en-US" dirty="0" smtClean="0"/>
          </a:p>
          <a:p>
            <a:endParaRPr lang="en-US" dirty="0"/>
          </a:p>
          <a:p>
            <a:r>
              <a:rPr lang="en-CA" b="1" dirty="0" smtClean="0"/>
              <a:t>Note</a:t>
            </a:r>
            <a:r>
              <a:rPr lang="en-CA" dirty="0" smtClean="0"/>
              <a:t>:</a:t>
            </a:r>
          </a:p>
          <a:p>
            <a:pPr lvl="1"/>
            <a:r>
              <a:rPr lang="en-CA" dirty="0" smtClean="0"/>
              <a:t>To </a:t>
            </a:r>
            <a:r>
              <a:rPr lang="en-CA" dirty="0"/>
              <a:t>remove an ACL from an interface, first enter the </a:t>
            </a:r>
            <a:r>
              <a:rPr lang="en-CA" b="1" dirty="0"/>
              <a:t>no </a:t>
            </a:r>
            <a:r>
              <a:rPr lang="en-CA" b="1" dirty="0" err="1"/>
              <a:t>ip</a:t>
            </a:r>
            <a:r>
              <a:rPr lang="en-CA" b="1" dirty="0"/>
              <a:t> access-group </a:t>
            </a:r>
            <a:r>
              <a:rPr lang="en-CA" dirty="0"/>
              <a:t>command on the interface, and then enter the global </a:t>
            </a:r>
            <a:r>
              <a:rPr lang="en-CA" b="1" dirty="0"/>
              <a:t>no access-list</a:t>
            </a:r>
            <a:r>
              <a:rPr lang="en-CA" dirty="0"/>
              <a:t> command to remove the entire ACL.</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888928" y="1612850"/>
            <a:ext cx="2794144" cy="191779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3740052" y="1812765"/>
            <a:ext cx="4153881" cy="758984"/>
          </a:xfrm>
          <a:prstGeom prst="rect">
            <a:avLst/>
          </a:prstGeom>
        </p:spPr>
      </p:pic>
    </p:spTree>
    <p:extLst>
      <p:ext uri="{BB962C8B-B14F-4D97-AF65-F5344CB8AC3E}">
        <p14:creationId xmlns:p14="http://schemas.microsoft.com/office/powerpoint/2010/main" val="423269068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159455" cy="4155319"/>
          </a:xfrm>
        </p:spPr>
        <p:txBody>
          <a:bodyPr/>
          <a:lstStyle/>
          <a:p>
            <a:r>
              <a:rPr lang="en-CA" dirty="0" smtClean="0"/>
              <a:t>To create a standard </a:t>
            </a:r>
            <a:r>
              <a:rPr lang="en-CA" dirty="0"/>
              <a:t>named </a:t>
            </a:r>
            <a:r>
              <a:rPr lang="en-CA" dirty="0" smtClean="0"/>
              <a:t>ACL.</a:t>
            </a:r>
          </a:p>
          <a:p>
            <a:pPr lvl="1"/>
            <a:r>
              <a:rPr lang="en-CA" dirty="0" smtClean="0"/>
              <a:t>Use </a:t>
            </a:r>
            <a:r>
              <a:rPr lang="en-CA" dirty="0"/>
              <a:t>the</a:t>
            </a:r>
            <a:r>
              <a:rPr lang="en-CA" b="1" dirty="0"/>
              <a:t> </a:t>
            </a:r>
            <a:r>
              <a:rPr lang="en-CA" b="1" dirty="0" err="1"/>
              <a:t>ip</a:t>
            </a:r>
            <a:r>
              <a:rPr lang="en-CA" b="1" dirty="0"/>
              <a:t> access-list </a:t>
            </a:r>
            <a:r>
              <a:rPr lang="en-CA" b="1" dirty="0" smtClean="0"/>
              <a:t>standard </a:t>
            </a:r>
            <a:r>
              <a:rPr lang="en-CA" i="1" dirty="0" smtClean="0"/>
              <a:t>name </a:t>
            </a:r>
            <a:r>
              <a:rPr lang="en-CA" dirty="0" smtClean="0"/>
              <a:t>global </a:t>
            </a:r>
            <a:r>
              <a:rPr lang="en-CA" dirty="0" err="1" smtClean="0"/>
              <a:t>config</a:t>
            </a:r>
            <a:r>
              <a:rPr lang="en-CA" dirty="0" smtClean="0"/>
              <a:t> command.</a:t>
            </a:r>
          </a:p>
          <a:p>
            <a:pPr lvl="2"/>
            <a:r>
              <a:rPr lang="en-CA" dirty="0" smtClean="0"/>
              <a:t>Names </a:t>
            </a:r>
            <a:r>
              <a:rPr lang="en-CA" dirty="0"/>
              <a:t>are alphanumeric, case sensitive, and must be unique. </a:t>
            </a:r>
            <a:endParaRPr lang="en-CA" dirty="0" smtClean="0"/>
          </a:p>
          <a:p>
            <a:pPr lvl="2"/>
            <a:r>
              <a:rPr lang="en-CA" dirty="0" smtClean="0"/>
              <a:t>The command enters standard named </a:t>
            </a:r>
            <a:r>
              <a:rPr lang="en-CA" dirty="0"/>
              <a:t>ACL </a:t>
            </a:r>
            <a:r>
              <a:rPr lang="en-CA" dirty="0" smtClean="0"/>
              <a:t>configuration mode.</a:t>
            </a:r>
            <a:endParaRPr lang="en-CA" dirty="0"/>
          </a:p>
          <a:p>
            <a:pPr lvl="1"/>
            <a:r>
              <a:rPr lang="en-CA" dirty="0" smtClean="0"/>
              <a:t>Use </a:t>
            </a:r>
            <a:r>
              <a:rPr lang="en-CA" b="1" dirty="0" smtClean="0"/>
              <a:t>permit, deny, </a:t>
            </a:r>
            <a:r>
              <a:rPr lang="en-CA" dirty="0" smtClean="0"/>
              <a:t>or </a:t>
            </a:r>
            <a:r>
              <a:rPr lang="en-CA" b="1" dirty="0" smtClean="0"/>
              <a:t>remark </a:t>
            </a:r>
            <a:r>
              <a:rPr lang="en-CA" dirty="0" smtClean="0"/>
              <a:t>statements.</a:t>
            </a:r>
            <a:endParaRPr lang="en-CA" dirty="0"/>
          </a:p>
          <a:p>
            <a:pPr lvl="1"/>
            <a:r>
              <a:rPr lang="en-CA" dirty="0" smtClean="0"/>
              <a:t>Apply </a:t>
            </a:r>
            <a:r>
              <a:rPr lang="en-CA" dirty="0"/>
              <a:t>the ACL to an interface using the </a:t>
            </a:r>
            <a:r>
              <a:rPr lang="en-CA" b="1" dirty="0" err="1"/>
              <a:t>ip</a:t>
            </a:r>
            <a:r>
              <a:rPr lang="en-CA" b="1" dirty="0"/>
              <a:t> access-group </a:t>
            </a:r>
            <a:r>
              <a:rPr lang="en-CA" i="1" dirty="0"/>
              <a:t>name </a:t>
            </a:r>
            <a:r>
              <a:rPr lang="en-CA" dirty="0"/>
              <a:t>command. </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5303520" y="908942"/>
            <a:ext cx="3657710" cy="2222877"/>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303519" y="3241816"/>
            <a:ext cx="3458515" cy="1260735"/>
          </a:xfrm>
          <a:prstGeom prst="rect">
            <a:avLst/>
          </a:prstGeom>
        </p:spPr>
      </p:pic>
    </p:spTree>
    <p:extLst>
      <p:ext uri="{BB962C8B-B14F-4D97-AF65-F5344CB8AC3E}">
        <p14:creationId xmlns:p14="http://schemas.microsoft.com/office/powerpoint/2010/main" val="2087842281"/>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068015" cy="4155319"/>
          </a:xfrm>
        </p:spPr>
        <p:txBody>
          <a:bodyPr/>
          <a:lstStyle/>
          <a:p>
            <a:r>
              <a:rPr lang="en-CA" dirty="0" smtClean="0"/>
              <a:t>Use </a:t>
            </a:r>
            <a:r>
              <a:rPr lang="en-CA" dirty="0"/>
              <a:t>the </a:t>
            </a:r>
            <a:r>
              <a:rPr lang="en-CA" b="1" dirty="0"/>
              <a:t>show </a:t>
            </a:r>
            <a:r>
              <a:rPr lang="en-CA" b="1" dirty="0" err="1"/>
              <a:t>ip</a:t>
            </a:r>
            <a:r>
              <a:rPr lang="en-CA" b="1" dirty="0"/>
              <a:t> interface </a:t>
            </a:r>
            <a:r>
              <a:rPr lang="en-CA" dirty="0"/>
              <a:t>command </a:t>
            </a:r>
            <a:r>
              <a:rPr lang="en-CA" dirty="0" smtClean="0"/>
              <a:t>to </a:t>
            </a:r>
            <a:r>
              <a:rPr lang="en-CA" dirty="0"/>
              <a:t>verify the ACL on the interface. </a:t>
            </a:r>
            <a:endParaRPr lang="en-CA" dirty="0" smtClean="0"/>
          </a:p>
          <a:p>
            <a:pPr lvl="1"/>
            <a:r>
              <a:rPr lang="en-CA" dirty="0" smtClean="0"/>
              <a:t>The </a:t>
            </a:r>
            <a:r>
              <a:rPr lang="en-CA" dirty="0"/>
              <a:t>output </a:t>
            </a:r>
            <a:r>
              <a:rPr lang="en-CA" dirty="0" smtClean="0"/>
              <a:t>includes </a:t>
            </a:r>
            <a:r>
              <a:rPr lang="en-CA" dirty="0"/>
              <a:t>the number or name of the access list and the direction in which the ACL was applied. </a:t>
            </a:r>
            <a:endParaRPr lang="en-US" dirty="0"/>
          </a:p>
          <a:p>
            <a:endParaRPr lang="en-CA" dirty="0"/>
          </a:p>
          <a:p>
            <a:r>
              <a:rPr lang="en-CA" dirty="0" smtClean="0"/>
              <a:t>Use the </a:t>
            </a:r>
            <a:r>
              <a:rPr lang="en-CA" b="1" dirty="0"/>
              <a:t>show access-lists </a:t>
            </a:r>
            <a:r>
              <a:rPr lang="en-CA" dirty="0" smtClean="0"/>
              <a:t>[</a:t>
            </a:r>
            <a:r>
              <a:rPr lang="en-CA" i="1" dirty="0" smtClean="0"/>
              <a:t>ACL-# </a:t>
            </a:r>
            <a:r>
              <a:rPr lang="en-CA" dirty="0" smtClean="0"/>
              <a:t>| </a:t>
            </a:r>
            <a:r>
              <a:rPr lang="en-CA" i="1" dirty="0" smtClean="0"/>
              <a:t>access-list-name</a:t>
            </a:r>
            <a:r>
              <a:rPr lang="en-CA" dirty="0" smtClean="0"/>
              <a:t>]</a:t>
            </a:r>
            <a:r>
              <a:rPr lang="en-CA" b="1" dirty="0" smtClean="0"/>
              <a:t> </a:t>
            </a:r>
            <a:r>
              <a:rPr lang="en-CA" dirty="0" smtClean="0"/>
              <a:t>command to view the content of a standard ACL.</a:t>
            </a:r>
          </a:p>
          <a:p>
            <a:pPr lvl="1"/>
            <a:r>
              <a:rPr lang="en-CA" dirty="0" smtClean="0"/>
              <a:t>Notice </a:t>
            </a:r>
            <a:r>
              <a:rPr lang="en-CA" dirty="0"/>
              <a:t>that the NO_ACCESS statements are out of </a:t>
            </a:r>
            <a:r>
              <a:rPr lang="en-CA" dirty="0" smtClean="0"/>
              <a:t>order because </a:t>
            </a:r>
            <a:r>
              <a:rPr lang="en-CA" dirty="0"/>
              <a:t>Cisco IOS uses a special hashing function for standard ACLs and re-orders host ACEs so they are processed first optimizing the search for a host ACL entry. </a:t>
            </a:r>
            <a:endParaRPr lang="en-CA" dirty="0" smtClean="0"/>
          </a:p>
          <a:p>
            <a:pPr lvl="1"/>
            <a:r>
              <a:rPr lang="en-CA" dirty="0" smtClean="0"/>
              <a:t>Standard </a:t>
            </a:r>
            <a:r>
              <a:rPr lang="en-CA" dirty="0"/>
              <a:t>ACLs process network ACEs in the order in which they were entered.</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5613722" y="622913"/>
            <a:ext cx="3052838" cy="2028549"/>
          </a:xfrm>
          <a:prstGeom prst="rect">
            <a:avLst/>
          </a:prstGeom>
        </p:spPr>
      </p:pic>
      <p:pic>
        <p:nvPicPr>
          <p:cNvPr id="4" name="Picture 3"/>
          <p:cNvPicPr>
            <a:picLocks noChangeAspect="1"/>
          </p:cNvPicPr>
          <p:nvPr/>
        </p:nvPicPr>
        <p:blipFill>
          <a:blip r:embed="rId4"/>
          <a:stretch>
            <a:fillRect/>
          </a:stretch>
        </p:blipFill>
        <p:spPr>
          <a:xfrm>
            <a:off x="5370169" y="2815643"/>
            <a:ext cx="3296391" cy="1432266"/>
          </a:xfrm>
          <a:prstGeom prst="rect">
            <a:avLst/>
          </a:prstGeom>
        </p:spPr>
      </p:pic>
    </p:spTree>
    <p:extLst>
      <p:ext uri="{BB962C8B-B14F-4D97-AF65-F5344CB8AC3E}">
        <p14:creationId xmlns:p14="http://schemas.microsoft.com/office/powerpoint/2010/main" val="154790461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4.2 Extended IPv4 ACLs</a:t>
            </a:r>
            <a:endParaRPr lang="en-US" dirty="0"/>
          </a:p>
        </p:txBody>
      </p:sp>
    </p:spTree>
    <p:extLst>
      <p:ext uri="{BB962C8B-B14F-4D97-AF65-F5344CB8AC3E}">
        <p14:creationId xmlns:p14="http://schemas.microsoft.com/office/powerpoint/2010/main" val="10103388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00375" cy="4155319"/>
          </a:xfrm>
        </p:spPr>
        <p:txBody>
          <a:bodyPr/>
          <a:lstStyle/>
          <a:p>
            <a:r>
              <a:rPr lang="en-CA" dirty="0" smtClean="0"/>
              <a:t>Extended </a:t>
            </a:r>
            <a:r>
              <a:rPr lang="en-CA" dirty="0"/>
              <a:t>IPv4 ACLs </a:t>
            </a:r>
            <a:r>
              <a:rPr lang="en-CA" dirty="0" smtClean="0"/>
              <a:t>provide more precise filtering. </a:t>
            </a:r>
          </a:p>
          <a:p>
            <a:pPr lvl="1"/>
            <a:r>
              <a:rPr lang="en-CA" dirty="0" smtClean="0"/>
              <a:t>Extended </a:t>
            </a:r>
            <a:r>
              <a:rPr lang="en-CA" dirty="0"/>
              <a:t>ACLs are numbered 100 to 199 and 2000 to 2699, providing a total of 799 possible extended numbered ACLs. </a:t>
            </a:r>
            <a:endParaRPr lang="en-CA" dirty="0" smtClean="0"/>
          </a:p>
          <a:p>
            <a:pPr lvl="1"/>
            <a:r>
              <a:rPr lang="en-CA" dirty="0" smtClean="0"/>
              <a:t>Extended </a:t>
            </a:r>
            <a:r>
              <a:rPr lang="en-CA" dirty="0"/>
              <a:t>ACLs can also be </a:t>
            </a:r>
            <a:r>
              <a:rPr lang="en-CA" dirty="0" smtClean="0"/>
              <a:t>named.</a:t>
            </a:r>
          </a:p>
          <a:p>
            <a:pPr lvl="1"/>
            <a:r>
              <a:rPr lang="en-CA" dirty="0" smtClean="0"/>
              <a:t>Extended </a:t>
            </a:r>
            <a:r>
              <a:rPr lang="en-CA" dirty="0"/>
              <a:t>ACLs are used more often than standard ACLs because they provide a greater degree of control. </a:t>
            </a:r>
            <a:endParaRPr lang="en-CA" dirty="0" smtClean="0"/>
          </a:p>
          <a:p>
            <a:pPr lvl="1"/>
            <a:endParaRPr lang="en-CA"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Structure of an Extended IPv4 ACLs</a:t>
            </a:r>
            <a:endParaRPr lang="en-US" dirty="0"/>
          </a:p>
        </p:txBody>
      </p:sp>
      <p:pic>
        <p:nvPicPr>
          <p:cNvPr id="3" name="Picture 2"/>
          <p:cNvPicPr>
            <a:picLocks noChangeAspect="1"/>
          </p:cNvPicPr>
          <p:nvPr/>
        </p:nvPicPr>
        <p:blipFill>
          <a:blip r:embed="rId3"/>
          <a:stretch>
            <a:fillRect/>
          </a:stretch>
        </p:blipFill>
        <p:spPr>
          <a:xfrm>
            <a:off x="5188504" y="853374"/>
            <a:ext cx="3690672" cy="2697546"/>
          </a:xfrm>
          <a:prstGeom prst="rect">
            <a:avLst/>
          </a:prstGeom>
          <a:ln>
            <a:solidFill>
              <a:schemeClr val="accent1"/>
            </a:solidFill>
          </a:ln>
        </p:spPr>
      </p:pic>
    </p:spTree>
    <p:extLst>
      <p:ext uri="{BB962C8B-B14F-4D97-AF65-F5344CB8AC3E}">
        <p14:creationId xmlns:p14="http://schemas.microsoft.com/office/powerpoint/2010/main" val="144662027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dirty="0" smtClean="0"/>
              <a:t>4.1 Standard ACL Operation and Configuration</a:t>
            </a:r>
          </a:p>
          <a:p>
            <a:pPr lvl="1"/>
            <a:r>
              <a:rPr lang="en-US" dirty="0" smtClean="0"/>
              <a:t>Configure standard IPv4 ACLs.</a:t>
            </a:r>
          </a:p>
          <a:p>
            <a:pPr lvl="2"/>
            <a:r>
              <a:rPr lang="en-CA" dirty="0"/>
              <a:t>Explain the purpose and operation of ACLs in small to medium-sized business networks</a:t>
            </a:r>
            <a:r>
              <a:rPr lang="en-CA" dirty="0" smtClean="0"/>
              <a:t>.</a:t>
            </a:r>
          </a:p>
          <a:p>
            <a:pPr lvl="2"/>
            <a:r>
              <a:rPr lang="en-CA" dirty="0"/>
              <a:t>Compare standard and extended IPv4 ACLs</a:t>
            </a:r>
            <a:r>
              <a:rPr lang="en-CA" dirty="0" smtClean="0"/>
              <a:t>.</a:t>
            </a:r>
          </a:p>
          <a:p>
            <a:pPr lvl="2"/>
            <a:r>
              <a:rPr lang="en-CA" dirty="0"/>
              <a:t>Configure standard IPv4 ACLs to filter traffic in a small to medium-sized business network.</a:t>
            </a:r>
            <a:endParaRPr lang="en-US" dirty="0" smtClean="0"/>
          </a:p>
          <a:p>
            <a:endParaRPr lang="en-US" dirty="0" smtClean="0"/>
          </a:p>
          <a:p>
            <a:r>
              <a:rPr lang="en-US" dirty="0" smtClean="0"/>
              <a:t>4.2 Extended IPv4 ACLs</a:t>
            </a:r>
          </a:p>
          <a:p>
            <a:pPr lvl="1"/>
            <a:r>
              <a:rPr lang="en-US" dirty="0" smtClean="0"/>
              <a:t>Configure extended IPv4 ACLs.</a:t>
            </a:r>
          </a:p>
          <a:p>
            <a:pPr lvl="2"/>
            <a:r>
              <a:rPr lang="en-CA" dirty="0"/>
              <a:t>Explain the structure of an extended access control entry (ACE</a:t>
            </a:r>
            <a:r>
              <a:rPr lang="en-CA" dirty="0" smtClean="0"/>
              <a:t>).</a:t>
            </a:r>
          </a:p>
          <a:p>
            <a:pPr lvl="2"/>
            <a:r>
              <a:rPr lang="en-CA" dirty="0"/>
              <a:t>Configure extended IPv4 ACLs to filter traffic according to networking requirements</a:t>
            </a:r>
            <a:r>
              <a:rPr lang="en-CA" dirty="0" smtClean="0"/>
              <a:t>.</a:t>
            </a:r>
          </a:p>
        </p:txBody>
      </p:sp>
      <p:sp>
        <p:nvSpPr>
          <p:cNvPr id="4098" name="Rectangle 33"/>
          <p:cNvSpPr>
            <a:spLocks noGrp="1" noChangeArrowheads="1"/>
          </p:cNvSpPr>
          <p:nvPr>
            <p:ph type="title"/>
          </p:nvPr>
        </p:nvSpPr>
        <p:spPr/>
        <p:txBody>
          <a:bodyPr/>
          <a:lstStyle/>
          <a:p>
            <a:r>
              <a:rPr lang="en-US" smtClean="0"/>
              <a:t>Chapter 4 - Sections &amp; Objectives</a:t>
            </a:r>
            <a:endParaRPr lang="en-US" dirty="0" smtClean="0"/>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can filter on </a:t>
            </a:r>
            <a:r>
              <a:rPr lang="en-CA" dirty="0"/>
              <a:t>protocol and port </a:t>
            </a:r>
            <a:r>
              <a:rPr lang="en-CA" dirty="0" smtClean="0"/>
              <a:t>number.</a:t>
            </a:r>
          </a:p>
          <a:p>
            <a:endParaRPr lang="en-CA" dirty="0" smtClean="0"/>
          </a:p>
          <a:p>
            <a:r>
              <a:rPr lang="en-CA" dirty="0" smtClean="0"/>
              <a:t>An </a:t>
            </a:r>
            <a:r>
              <a:rPr lang="en-CA" dirty="0"/>
              <a:t>application can be specified by configuring </a:t>
            </a:r>
            <a:r>
              <a:rPr lang="en-CA" dirty="0" smtClean="0"/>
              <a:t>either:</a:t>
            </a:r>
          </a:p>
          <a:p>
            <a:pPr lvl="1"/>
            <a:r>
              <a:rPr lang="en-CA" dirty="0" smtClean="0"/>
              <a:t>The </a:t>
            </a:r>
            <a:r>
              <a:rPr lang="en-CA" dirty="0"/>
              <a:t>port number </a:t>
            </a:r>
            <a:endParaRPr lang="en-CA" dirty="0" smtClean="0"/>
          </a:p>
          <a:p>
            <a:pPr lvl="1"/>
            <a:endParaRPr lang="en-US" dirty="0"/>
          </a:p>
          <a:p>
            <a:pPr lvl="1"/>
            <a:endParaRPr lang="en-US" dirty="0" smtClean="0"/>
          </a:p>
          <a:p>
            <a:pPr lvl="1"/>
            <a:endParaRPr lang="en-CA" dirty="0" smtClean="0"/>
          </a:p>
          <a:p>
            <a:pPr lvl="1"/>
            <a:r>
              <a:rPr lang="en-CA" dirty="0"/>
              <a:t>T</a:t>
            </a:r>
            <a:r>
              <a:rPr lang="en-CA" dirty="0" smtClean="0"/>
              <a:t>he </a:t>
            </a:r>
            <a:r>
              <a:rPr lang="en-CA" dirty="0"/>
              <a:t>name of a well-known port</a:t>
            </a:r>
            <a:r>
              <a:rPr lang="en-CA" dirty="0" smtClean="0"/>
              <a:t>.</a:t>
            </a:r>
          </a:p>
          <a:p>
            <a:pPr lvl="1"/>
            <a:endParaRPr lang="en-US" dirty="0"/>
          </a:p>
          <a:p>
            <a:r>
              <a:rPr lang="en-US" dirty="0" smtClean="0"/>
              <a:t>Note: </a:t>
            </a:r>
          </a:p>
          <a:p>
            <a:pPr lvl="1"/>
            <a:r>
              <a:rPr lang="en-US" dirty="0" smtClean="0"/>
              <a:t>Use the question mark (?) to see available well-known port names.</a:t>
            </a:r>
          </a:p>
          <a:p>
            <a:pPr lvl="1"/>
            <a:r>
              <a:rPr lang="en-CA" dirty="0" smtClean="0"/>
              <a:t>E.g.,  </a:t>
            </a:r>
            <a:r>
              <a:rPr lang="en-CA" b="1" dirty="0" smtClean="0"/>
              <a:t>access-list </a:t>
            </a:r>
            <a:r>
              <a:rPr lang="en-CA" b="1" dirty="0"/>
              <a:t>101 permit </a:t>
            </a:r>
            <a:r>
              <a:rPr lang="en-CA" b="1" dirty="0" err="1"/>
              <a:t>tcp</a:t>
            </a:r>
            <a:r>
              <a:rPr lang="en-CA" b="1" dirty="0"/>
              <a:t> any </a:t>
            </a:r>
            <a:r>
              <a:rPr lang="en-CA" b="1" dirty="0" err="1"/>
              <a:t>any</a:t>
            </a:r>
            <a:r>
              <a:rPr lang="en-CA" b="1" dirty="0"/>
              <a:t> </a:t>
            </a:r>
            <a:r>
              <a:rPr lang="en-CA" b="1" dirty="0" err="1"/>
              <a:t>eq</a:t>
            </a:r>
            <a:r>
              <a:rPr lang="en-CA" b="1" dirty="0"/>
              <a:t> ?</a:t>
            </a:r>
            <a:endParaRPr lang="en-CA"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Structure of an Extended IPv4 ACLs</a:t>
            </a:r>
            <a:endParaRPr lang="en-US" dirty="0"/>
          </a:p>
        </p:txBody>
      </p:sp>
      <p:pic>
        <p:nvPicPr>
          <p:cNvPr id="3" name="Picture 2"/>
          <p:cNvPicPr>
            <a:picLocks noChangeAspect="1"/>
          </p:cNvPicPr>
          <p:nvPr/>
        </p:nvPicPr>
        <p:blipFill>
          <a:blip r:embed="rId3"/>
          <a:stretch>
            <a:fillRect/>
          </a:stretch>
        </p:blipFill>
        <p:spPr>
          <a:xfrm>
            <a:off x="3198440" y="1956771"/>
            <a:ext cx="4192333" cy="557851"/>
          </a:xfrm>
          <a:prstGeom prst="rect">
            <a:avLst/>
          </a:prstGeom>
        </p:spPr>
      </p:pic>
      <p:pic>
        <p:nvPicPr>
          <p:cNvPr id="4" name="Picture 3"/>
          <p:cNvPicPr>
            <a:picLocks noChangeAspect="1"/>
          </p:cNvPicPr>
          <p:nvPr/>
        </p:nvPicPr>
        <p:blipFill>
          <a:blip r:embed="rId4"/>
          <a:stretch>
            <a:fillRect/>
          </a:stretch>
        </p:blipFill>
        <p:spPr>
          <a:xfrm>
            <a:off x="3198440" y="3078502"/>
            <a:ext cx="4521974" cy="507137"/>
          </a:xfrm>
          <a:prstGeom prst="rect">
            <a:avLst/>
          </a:prstGeom>
        </p:spPr>
      </p:pic>
    </p:spTree>
    <p:extLst>
      <p:ext uri="{BB962C8B-B14F-4D97-AF65-F5344CB8AC3E}">
        <p14:creationId xmlns:p14="http://schemas.microsoft.com/office/powerpoint/2010/main" val="246435779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full syntax of the </a:t>
            </a:r>
            <a:r>
              <a:rPr lang="en-CA" dirty="0" smtClean="0"/>
              <a:t>extended </a:t>
            </a:r>
            <a:r>
              <a:rPr lang="en-CA" dirty="0"/>
              <a:t>ACL command is as follows:</a:t>
            </a:r>
          </a:p>
          <a:p>
            <a:pPr lvl="1"/>
            <a:r>
              <a:rPr lang="en-CA" b="1" dirty="0">
                <a:latin typeface="Courier New" panose="02070309020205020404" pitchFamily="49" charset="0"/>
                <a:cs typeface="Courier New" panose="02070309020205020404" pitchFamily="49" charset="0"/>
              </a:rPr>
              <a:t>access-list </a:t>
            </a:r>
            <a:r>
              <a:rPr lang="en-CA" i="1" dirty="0">
                <a:latin typeface="Courier New" panose="02070309020205020404" pitchFamily="49" charset="0"/>
                <a:cs typeface="Courier New" panose="02070309020205020404" pitchFamily="49" charset="0"/>
              </a:rPr>
              <a:t>ACL-#</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deny </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permit </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remark</a:t>
            </a:r>
            <a:r>
              <a:rPr lang="en-CA" dirty="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protocol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source source-wildcard</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operator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port-number</a:t>
            </a:r>
            <a:r>
              <a:rPr lang="en-CA" dirty="0" smtClean="0">
                <a:latin typeface="Courier New" panose="02070309020205020404" pitchFamily="49" charset="0"/>
                <a:cs typeface="Courier New" panose="02070309020205020404" pitchFamily="49" charset="0"/>
              </a:rPr>
              <a:t> | </a:t>
            </a:r>
            <a:r>
              <a:rPr lang="en-CA" i="1" dirty="0" smtClean="0">
                <a:latin typeface="Courier New" panose="02070309020205020404" pitchFamily="49" charset="0"/>
                <a:cs typeface="Courier New" panose="02070309020205020404" pitchFamily="49" charset="0"/>
              </a:rPr>
              <a:t>port-name</a:t>
            </a:r>
            <a:r>
              <a:rPr lang="en-CA" dirty="0" smtClean="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destination destination-wildcard</a:t>
            </a:r>
            <a:r>
              <a:rPr lang="en-CA" dirty="0">
                <a:latin typeface="Courier New" panose="02070309020205020404" pitchFamily="49" charset="0"/>
                <a:cs typeface="Courier New" panose="02070309020205020404" pitchFamily="49" charset="0"/>
              </a:rPr>
              <a:t>][</a:t>
            </a:r>
            <a:r>
              <a:rPr lang="en-CA" i="1" dirty="0">
                <a:latin typeface="Courier New" panose="02070309020205020404" pitchFamily="49" charset="0"/>
                <a:cs typeface="Courier New" panose="02070309020205020404" pitchFamily="49" charset="0"/>
              </a:rPr>
              <a:t>operator </a:t>
            </a:r>
            <a:r>
              <a:rPr lang="en-CA" dirty="0">
                <a:latin typeface="Courier New" panose="02070309020205020404" pitchFamily="49" charset="0"/>
                <a:cs typeface="Courier New" panose="02070309020205020404" pitchFamily="49" charset="0"/>
              </a:rPr>
              <a:t>[</a:t>
            </a:r>
            <a:r>
              <a:rPr lang="en-CA" i="1" dirty="0">
                <a:latin typeface="Courier New" panose="02070309020205020404" pitchFamily="49" charset="0"/>
                <a:cs typeface="Courier New" panose="02070309020205020404" pitchFamily="49" charset="0"/>
              </a:rPr>
              <a:t>port-number</a:t>
            </a:r>
            <a:r>
              <a:rPr lang="en-CA" dirty="0">
                <a:latin typeface="Courier New" panose="02070309020205020404" pitchFamily="49" charset="0"/>
                <a:cs typeface="Courier New" panose="02070309020205020404" pitchFamily="49" charset="0"/>
              </a:rPr>
              <a:t> | </a:t>
            </a:r>
            <a:r>
              <a:rPr lang="en-CA" i="1" dirty="0">
                <a:latin typeface="Courier New" panose="02070309020205020404" pitchFamily="49" charset="0"/>
                <a:cs typeface="Courier New" panose="02070309020205020404" pitchFamily="49" charset="0"/>
              </a:rPr>
              <a:t>port-name</a:t>
            </a:r>
            <a:r>
              <a:rPr lang="en-CA" dirty="0">
                <a:latin typeface="Courier New" panose="02070309020205020404" pitchFamily="49" charset="0"/>
                <a:cs typeface="Courier New" panose="02070309020205020404" pitchFamily="49" charset="0"/>
              </a:rPr>
              <a:t>]]</a:t>
            </a:r>
          </a:p>
          <a:p>
            <a:endParaRPr lang="en-CA" dirty="0" smtClean="0"/>
          </a:p>
          <a:p>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sp>
        <p:nvSpPr>
          <p:cNvPr id="4" name="Content Placeholder 1"/>
          <p:cNvSpPr txBox="1">
            <a:spLocks/>
          </p:cNvSpPr>
          <p:nvPr/>
        </p:nvSpPr>
        <p:spPr bwMode="auto">
          <a:xfrm>
            <a:off x="144064" y="1941944"/>
            <a:ext cx="4245055" cy="27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lvl="1" indent="-169863">
              <a:spcBef>
                <a:spcPts val="600"/>
              </a:spcBef>
              <a:spcAft>
                <a:spcPts val="600"/>
              </a:spcAft>
              <a:buSzPct val="90000"/>
              <a:buFont typeface="Wingdings" panose="05000000000000000000" pitchFamily="2" charset="2"/>
              <a:buChar char="§"/>
            </a:pPr>
            <a:r>
              <a:rPr lang="en-CA" sz="1500" dirty="0" smtClean="0"/>
              <a:t>For example:</a:t>
            </a:r>
          </a:p>
          <a:p>
            <a:pPr lvl="1">
              <a:buSzPct val="90000"/>
            </a:pPr>
            <a:r>
              <a:rPr lang="en-CA" dirty="0" smtClean="0"/>
              <a:t>ACL 103 allows requests to port 80 and 443.</a:t>
            </a:r>
          </a:p>
          <a:p>
            <a:pPr marL="142875" lvl="1" indent="0">
              <a:buSzPct val="90000"/>
              <a:buNone/>
            </a:pPr>
            <a:endParaRPr lang="en-CA" sz="1000" dirty="0"/>
          </a:p>
          <a:p>
            <a:pPr lvl="1">
              <a:buSzPct val="90000"/>
            </a:pPr>
            <a:r>
              <a:rPr lang="en-CA" dirty="0" smtClean="0"/>
              <a:t>ACL 104 allows established HTTP and HTTPS replies.</a:t>
            </a:r>
          </a:p>
          <a:p>
            <a:pPr lvl="1">
              <a:buSzPct val="90000"/>
            </a:pPr>
            <a:endParaRPr lang="en-US" dirty="0"/>
          </a:p>
          <a:p>
            <a:pPr lvl="1">
              <a:buSzPct val="90000"/>
            </a:pPr>
            <a:r>
              <a:rPr lang="en-CA" dirty="0"/>
              <a:t>The </a:t>
            </a:r>
            <a:r>
              <a:rPr lang="en-CA" b="1" dirty="0"/>
              <a:t>established</a:t>
            </a:r>
            <a:r>
              <a:rPr lang="en-CA" dirty="0"/>
              <a:t> parameter allows only responses to traffic that originates from the 192.168.10.0/24 network to return to that network. </a:t>
            </a:r>
          </a:p>
        </p:txBody>
      </p:sp>
      <p:pic>
        <p:nvPicPr>
          <p:cNvPr id="3" name="Picture 2"/>
          <p:cNvPicPr>
            <a:picLocks noChangeAspect="1"/>
          </p:cNvPicPr>
          <p:nvPr/>
        </p:nvPicPr>
        <p:blipFill>
          <a:blip r:embed="rId3"/>
          <a:stretch>
            <a:fillRect/>
          </a:stretch>
        </p:blipFill>
        <p:spPr>
          <a:xfrm>
            <a:off x="4647843" y="1941944"/>
            <a:ext cx="3810196" cy="181619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547503" y="3842373"/>
            <a:ext cx="4179808" cy="648604"/>
          </a:xfrm>
          <a:prstGeom prst="rect">
            <a:avLst/>
          </a:prstGeom>
        </p:spPr>
      </p:pic>
    </p:spTree>
    <p:extLst>
      <p:ext uri="{BB962C8B-B14F-4D97-AF65-F5344CB8AC3E}">
        <p14:creationId xmlns:p14="http://schemas.microsoft.com/office/powerpoint/2010/main" val="1335961806"/>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Applying extended ACLs is similar to standard ACLs except that they should be applied as close to the source.</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856998" y="1606025"/>
            <a:ext cx="3835597" cy="1822544"/>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276741" y="1868519"/>
            <a:ext cx="4433607" cy="860597"/>
          </a:xfrm>
          <a:prstGeom prst="rect">
            <a:avLst/>
          </a:prstGeom>
        </p:spPr>
      </p:pic>
    </p:spTree>
    <p:extLst>
      <p:ext uri="{BB962C8B-B14F-4D97-AF65-F5344CB8AC3E}">
        <p14:creationId xmlns:p14="http://schemas.microsoft.com/office/powerpoint/2010/main" val="44679551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In this example, FTP </a:t>
            </a:r>
            <a:r>
              <a:rPr lang="en-CA" dirty="0"/>
              <a:t>traffic from subnet 192.168.11.0 </a:t>
            </a:r>
            <a:r>
              <a:rPr lang="en-CA" dirty="0" smtClean="0"/>
              <a:t>going </a:t>
            </a:r>
            <a:r>
              <a:rPr lang="en-CA" dirty="0"/>
              <a:t>to subnet </a:t>
            </a:r>
            <a:r>
              <a:rPr lang="en-CA" dirty="0" smtClean="0"/>
              <a:t>192.168.10.0 is denied, </a:t>
            </a:r>
            <a:r>
              <a:rPr lang="en-CA" dirty="0"/>
              <a:t>but </a:t>
            </a:r>
            <a:r>
              <a:rPr lang="en-CA" dirty="0" smtClean="0"/>
              <a:t>all </a:t>
            </a:r>
            <a:r>
              <a:rPr lang="en-CA" dirty="0"/>
              <a:t>other </a:t>
            </a:r>
            <a:r>
              <a:rPr lang="en-CA" dirty="0" smtClean="0"/>
              <a:t>traffic is permitted. </a:t>
            </a:r>
            <a:endParaRPr lang="en-US" dirty="0" smtClean="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4" name="Picture 3"/>
          <p:cNvPicPr>
            <a:picLocks noChangeAspect="1"/>
          </p:cNvPicPr>
          <p:nvPr/>
        </p:nvPicPr>
        <p:blipFill>
          <a:blip r:embed="rId3"/>
          <a:stretch>
            <a:fillRect/>
          </a:stretch>
        </p:blipFill>
        <p:spPr>
          <a:xfrm>
            <a:off x="4570708" y="1269340"/>
            <a:ext cx="3759393" cy="1739989"/>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570707" y="3118464"/>
            <a:ext cx="3759393" cy="1032155"/>
          </a:xfrm>
          <a:prstGeom prst="rect">
            <a:avLst/>
          </a:prstGeom>
        </p:spPr>
      </p:pic>
      <p:sp>
        <p:nvSpPr>
          <p:cNvPr id="7" name="Content Placeholder 1"/>
          <p:cNvSpPr txBox="1">
            <a:spLocks/>
          </p:cNvSpPr>
          <p:nvPr/>
        </p:nvSpPr>
        <p:spPr bwMode="auto">
          <a:xfrm>
            <a:off x="144065" y="1334215"/>
            <a:ext cx="4085035" cy="31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dirty="0" smtClean="0"/>
              <a:t>FTP utilizes two port numbers (TCP port 20 and 21) therefore two ACEs are required.</a:t>
            </a:r>
          </a:p>
          <a:p>
            <a:pPr lvl="1"/>
            <a:r>
              <a:rPr lang="en-CA" dirty="0" smtClean="0"/>
              <a:t>The example uses the well-known port names </a:t>
            </a:r>
            <a:r>
              <a:rPr lang="en-CA" b="1" dirty="0" smtClean="0"/>
              <a:t>ftp </a:t>
            </a:r>
            <a:r>
              <a:rPr lang="en-CA" dirty="0" smtClean="0"/>
              <a:t>and </a:t>
            </a:r>
            <a:r>
              <a:rPr lang="en-CA" b="1" dirty="0" smtClean="0"/>
              <a:t>ftp-data</a:t>
            </a:r>
            <a:r>
              <a:rPr lang="en-CA" dirty="0" smtClean="0"/>
              <a:t>.</a:t>
            </a:r>
          </a:p>
          <a:p>
            <a:pPr lvl="1"/>
            <a:r>
              <a:rPr lang="en-CA" dirty="0" smtClean="0"/>
              <a:t>Without at least one permit statement in an ACL, all traffic on the interface where that ACL was applied would be dropped. </a:t>
            </a:r>
          </a:p>
          <a:p>
            <a:pPr lvl="1"/>
            <a:r>
              <a:rPr lang="en-CA" dirty="0" smtClean="0"/>
              <a:t>The ACL is applied incoming on the R1 G0/1 interface.</a:t>
            </a:r>
          </a:p>
          <a:p>
            <a:endParaRPr lang="en-CA" dirty="0" smtClean="0"/>
          </a:p>
          <a:p>
            <a:endParaRPr lang="en-CA" dirty="0" smtClean="0"/>
          </a:p>
          <a:p>
            <a:endParaRPr lang="en-CA" dirty="0" smtClean="0"/>
          </a:p>
          <a:p>
            <a:endParaRPr lang="en-CA" dirty="0" smtClean="0"/>
          </a:p>
        </p:txBody>
      </p:sp>
    </p:spTree>
    <p:extLst>
      <p:ext uri="{BB962C8B-B14F-4D97-AF65-F5344CB8AC3E}">
        <p14:creationId xmlns:p14="http://schemas.microsoft.com/office/powerpoint/2010/main" val="4135282338"/>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Named extended ACLs are created in </a:t>
            </a:r>
            <a:r>
              <a:rPr lang="en-CA" dirty="0" smtClean="0"/>
              <a:t>the </a:t>
            </a:r>
            <a:r>
              <a:rPr lang="en-CA" dirty="0"/>
              <a:t>same way that named standard ACLs are created. </a:t>
            </a:r>
            <a:endParaRPr lang="en-CA" dirty="0" smtClean="0"/>
          </a:p>
          <a:p>
            <a:r>
              <a:rPr lang="en-US" dirty="0" smtClean="0"/>
              <a:t>In this example, two named ACLs are created.</a:t>
            </a:r>
          </a:p>
          <a:p>
            <a:pPr lvl="1"/>
            <a:r>
              <a:rPr lang="en-US" dirty="0" smtClean="0"/>
              <a:t>SURFING permits users on the 192.168.10.0/24 network to exit going to ports 80 and 443.</a:t>
            </a:r>
          </a:p>
          <a:p>
            <a:pPr lvl="1"/>
            <a:r>
              <a:rPr lang="en-US" dirty="0" smtClean="0"/>
              <a:t>BROWSING enables return HTTP and HTTPs traffic.</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915488" y="2571749"/>
            <a:ext cx="3708591" cy="1778091"/>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77912" y="2800349"/>
            <a:ext cx="4290926" cy="1360171"/>
          </a:xfrm>
          <a:prstGeom prst="rect">
            <a:avLst/>
          </a:prstGeom>
        </p:spPr>
      </p:pic>
    </p:spTree>
    <p:extLst>
      <p:ext uri="{BB962C8B-B14F-4D97-AF65-F5344CB8AC3E}">
        <p14:creationId xmlns:p14="http://schemas.microsoft.com/office/powerpoint/2010/main" val="4142755247"/>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a:t>
            </a:r>
            <a:r>
              <a:rPr lang="en-CA" b="1" dirty="0" smtClean="0"/>
              <a:t>show </a:t>
            </a:r>
            <a:r>
              <a:rPr lang="en-CA" b="1" dirty="0" err="1" smtClean="0"/>
              <a:t>ip</a:t>
            </a:r>
            <a:r>
              <a:rPr lang="en-CA" b="1" dirty="0" smtClean="0"/>
              <a:t> interface </a:t>
            </a:r>
            <a:r>
              <a:rPr lang="en-CA" dirty="0" smtClean="0"/>
              <a:t>and </a:t>
            </a:r>
            <a:r>
              <a:rPr lang="en-CA" b="1" dirty="0" smtClean="0"/>
              <a:t>show access-lists </a:t>
            </a:r>
            <a:r>
              <a:rPr lang="en-CA" dirty="0" smtClean="0"/>
              <a:t>commands can be used to verify the content of extended ACLs.</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5716328" y="1594358"/>
            <a:ext cx="3281023" cy="945119"/>
          </a:xfrm>
          <a:prstGeom prst="rect">
            <a:avLst/>
          </a:prstGeom>
        </p:spPr>
      </p:pic>
      <p:pic>
        <p:nvPicPr>
          <p:cNvPr id="4" name="Picture 3"/>
          <p:cNvPicPr>
            <a:picLocks noChangeAspect="1"/>
          </p:cNvPicPr>
          <p:nvPr/>
        </p:nvPicPr>
        <p:blipFill>
          <a:blip r:embed="rId4"/>
          <a:stretch>
            <a:fillRect/>
          </a:stretch>
        </p:blipFill>
        <p:spPr>
          <a:xfrm>
            <a:off x="5716328" y="3567329"/>
            <a:ext cx="2635576" cy="1029642"/>
          </a:xfrm>
          <a:prstGeom prst="rect">
            <a:avLst/>
          </a:prstGeom>
        </p:spPr>
      </p:pic>
      <p:sp>
        <p:nvSpPr>
          <p:cNvPr id="6" name="Content Placeholder 1"/>
          <p:cNvSpPr txBox="1">
            <a:spLocks/>
          </p:cNvSpPr>
          <p:nvPr/>
        </p:nvSpPr>
        <p:spPr bwMode="auto">
          <a:xfrm>
            <a:off x="144064" y="1556496"/>
            <a:ext cx="5647135" cy="438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a:t>The output and sequence numbers displayed in the </a:t>
            </a:r>
            <a:r>
              <a:rPr lang="en-CA" b="1" dirty="0"/>
              <a:t>show access-lists </a:t>
            </a:r>
            <a:r>
              <a:rPr lang="en-CA" dirty="0"/>
              <a:t>command output is the order in which the statements were entered. </a:t>
            </a:r>
            <a:endParaRPr lang="en-CA" dirty="0" smtClean="0"/>
          </a:p>
          <a:p>
            <a:pPr lvl="1"/>
            <a:r>
              <a:rPr lang="en-CA" dirty="0" smtClean="0"/>
              <a:t>Unlike standard ACLs, extended ACLs do not implement the same internal logic and hashing function. </a:t>
            </a:r>
          </a:p>
          <a:p>
            <a:pPr lvl="1"/>
            <a:r>
              <a:rPr lang="en-CA" dirty="0" smtClean="0"/>
              <a:t>Host entries are not automatically listed prior to range entries.</a:t>
            </a:r>
          </a:p>
          <a:p>
            <a:endParaRPr lang="en-CA" sz="1050" dirty="0" smtClean="0"/>
          </a:p>
          <a:p>
            <a:r>
              <a:rPr lang="en-CA" dirty="0" smtClean="0"/>
              <a:t>The </a:t>
            </a:r>
            <a:r>
              <a:rPr lang="en-CA" b="1" dirty="0" smtClean="0"/>
              <a:t>show </a:t>
            </a:r>
            <a:r>
              <a:rPr lang="en-CA" b="1" dirty="0" err="1" smtClean="0"/>
              <a:t>ip</a:t>
            </a:r>
            <a:r>
              <a:rPr lang="en-CA" b="1" dirty="0" smtClean="0"/>
              <a:t> interface </a:t>
            </a:r>
            <a:r>
              <a:rPr lang="en-CA" dirty="0" smtClean="0"/>
              <a:t>command is used to verify the ACL on the interface and the direction in which it was applied. </a:t>
            </a:r>
          </a:p>
          <a:p>
            <a:pPr lvl="1"/>
            <a:r>
              <a:rPr lang="en-CA" dirty="0" smtClean="0"/>
              <a:t>The output from this command includes the number or name of the access list and the direction in which the ACL was applied. </a:t>
            </a:r>
            <a:endParaRPr lang="en-CA" dirty="0"/>
          </a:p>
        </p:txBody>
      </p:sp>
    </p:spTree>
    <p:extLst>
      <p:ext uri="{BB962C8B-B14F-4D97-AF65-F5344CB8AC3E}">
        <p14:creationId xmlns:p14="http://schemas.microsoft.com/office/powerpoint/2010/main" val="241560645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933" y="1910235"/>
            <a:ext cx="4108661" cy="2473382"/>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 name="Content Placeholder 1"/>
          <p:cNvSpPr>
            <a:spLocks noGrp="1"/>
          </p:cNvSpPr>
          <p:nvPr>
            <p:ph idx="1"/>
          </p:nvPr>
        </p:nvSpPr>
        <p:spPr>
          <a:xfrm>
            <a:off x="144065" y="798944"/>
            <a:ext cx="4825868" cy="4155319"/>
          </a:xfrm>
        </p:spPr>
        <p:txBody>
          <a:bodyPr/>
          <a:lstStyle/>
          <a:p>
            <a:r>
              <a:rPr lang="en-CA" dirty="0"/>
              <a:t>An extended ACL can be edited in one of two ways:</a:t>
            </a:r>
          </a:p>
          <a:p>
            <a:pPr lvl="1"/>
            <a:r>
              <a:rPr lang="en-CA" b="1" dirty="0" smtClean="0"/>
              <a:t>Method </a:t>
            </a:r>
            <a:r>
              <a:rPr lang="en-CA" b="1" dirty="0"/>
              <a:t>1 Text </a:t>
            </a:r>
            <a:r>
              <a:rPr lang="en-CA" b="1" dirty="0" smtClean="0"/>
              <a:t>editor</a:t>
            </a:r>
          </a:p>
          <a:p>
            <a:pPr lvl="2"/>
            <a:r>
              <a:rPr lang="en-CA" dirty="0" smtClean="0"/>
              <a:t>The </a:t>
            </a:r>
            <a:r>
              <a:rPr lang="en-CA" dirty="0"/>
              <a:t>ACL is copied and pasted into </a:t>
            </a:r>
            <a:r>
              <a:rPr lang="en-CA" dirty="0" smtClean="0"/>
              <a:t>where </a:t>
            </a:r>
            <a:r>
              <a:rPr lang="en-CA" dirty="0"/>
              <a:t>the changes are made. </a:t>
            </a:r>
            <a:endParaRPr lang="en-CA" dirty="0" smtClean="0"/>
          </a:p>
          <a:p>
            <a:pPr lvl="2"/>
            <a:r>
              <a:rPr lang="en-CA" dirty="0" smtClean="0"/>
              <a:t>The </a:t>
            </a:r>
            <a:r>
              <a:rPr lang="en-CA" dirty="0"/>
              <a:t>current access list is removed using the </a:t>
            </a:r>
            <a:r>
              <a:rPr lang="en-CA" b="1" dirty="0"/>
              <a:t>no access-list </a:t>
            </a:r>
            <a:r>
              <a:rPr lang="en-CA" dirty="0"/>
              <a:t>command. </a:t>
            </a:r>
            <a:endParaRPr lang="en-CA" dirty="0" smtClean="0"/>
          </a:p>
          <a:p>
            <a:pPr lvl="2"/>
            <a:r>
              <a:rPr lang="en-CA" dirty="0" smtClean="0"/>
              <a:t>The </a:t>
            </a:r>
            <a:r>
              <a:rPr lang="en-CA" dirty="0"/>
              <a:t>modified ACL is then pasted back into the configuration.</a:t>
            </a:r>
          </a:p>
          <a:p>
            <a:pPr lvl="1"/>
            <a:r>
              <a:rPr lang="en-CA" b="1" dirty="0"/>
              <a:t>Method 2 Sequence </a:t>
            </a:r>
            <a:r>
              <a:rPr lang="en-CA" b="1" dirty="0" smtClean="0"/>
              <a:t>numbers</a:t>
            </a:r>
          </a:p>
          <a:p>
            <a:pPr lvl="2"/>
            <a:r>
              <a:rPr lang="en-CA" dirty="0" smtClean="0"/>
              <a:t>Sequence </a:t>
            </a:r>
            <a:r>
              <a:rPr lang="en-CA" dirty="0"/>
              <a:t>numbers can be used to delete or insert an ACL statement. </a:t>
            </a:r>
            <a:endParaRPr lang="en-CA" dirty="0" smtClean="0"/>
          </a:p>
          <a:p>
            <a:pPr lvl="2"/>
            <a:r>
              <a:rPr lang="en-CA" dirty="0" smtClean="0"/>
              <a:t>The </a:t>
            </a:r>
            <a:r>
              <a:rPr lang="en-CA" b="1" dirty="0" err="1"/>
              <a:t>ip</a:t>
            </a:r>
            <a:r>
              <a:rPr lang="en-CA" b="1" dirty="0"/>
              <a:t> access-list extended </a:t>
            </a:r>
            <a:r>
              <a:rPr lang="en-CA" i="1" dirty="0"/>
              <a:t>name </a:t>
            </a:r>
            <a:r>
              <a:rPr lang="en-CA" dirty="0"/>
              <a:t>command is used to enter named-ACL configuration mode. </a:t>
            </a:r>
            <a:endParaRPr lang="en-CA" dirty="0" smtClean="0"/>
          </a:p>
          <a:p>
            <a:pPr lvl="2"/>
            <a:r>
              <a:rPr lang="en-CA" dirty="0" smtClean="0"/>
              <a:t>If </a:t>
            </a:r>
            <a:r>
              <a:rPr lang="en-CA" dirty="0"/>
              <a:t>the ACL is numbered instead of named, the ACL number is used in the name parameter. </a:t>
            </a:r>
            <a:endParaRPr lang="en-CA" dirty="0" smtClean="0"/>
          </a:p>
          <a:p>
            <a:pPr lvl="2"/>
            <a:r>
              <a:rPr lang="en-CA" dirty="0" smtClean="0"/>
              <a:t>ACEs </a:t>
            </a:r>
            <a:r>
              <a:rPr lang="en-CA" dirty="0"/>
              <a:t>can be inserted or removed.</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969933" y="1910235"/>
            <a:ext cx="4108661" cy="2216264"/>
          </a:xfrm>
          <a:prstGeom prst="rect">
            <a:avLst/>
          </a:prstGeom>
        </p:spPr>
      </p:pic>
      <p:pic>
        <p:nvPicPr>
          <p:cNvPr id="4" name="Picture 3"/>
          <p:cNvPicPr>
            <a:picLocks noChangeAspect="1"/>
          </p:cNvPicPr>
          <p:nvPr/>
        </p:nvPicPr>
        <p:blipFill>
          <a:blip r:embed="rId4"/>
          <a:stretch>
            <a:fillRect/>
          </a:stretch>
        </p:blipFill>
        <p:spPr>
          <a:xfrm>
            <a:off x="5190058" y="4120149"/>
            <a:ext cx="2209914" cy="120656"/>
          </a:xfrm>
          <a:prstGeom prst="rect">
            <a:avLst/>
          </a:prstGeom>
        </p:spPr>
      </p:pic>
      <p:sp>
        <p:nvSpPr>
          <p:cNvPr id="6" name="Rectangle 5"/>
          <p:cNvSpPr/>
          <p:nvPr/>
        </p:nvSpPr>
        <p:spPr>
          <a:xfrm>
            <a:off x="4908818" y="1339590"/>
            <a:ext cx="4156066" cy="570646"/>
          </a:xfrm>
          <a:prstGeom prst="rect">
            <a:avLst/>
          </a:prstGeom>
        </p:spPr>
        <p:txBody>
          <a:bodyPr wrap="square">
            <a:noAutofit/>
          </a:bodyPr>
          <a:lstStyle/>
          <a:p>
            <a:r>
              <a:rPr lang="en-CA" sz="1050" dirty="0" smtClean="0">
                <a:solidFill>
                  <a:srgbClr val="000000"/>
                </a:solidFill>
              </a:rPr>
              <a:t>In this example, Method 2 is used to correct the named ACL SURFING which incorrectly permits 192.168.11.0/24 and is edited to permit 192.168.10.0/24.</a:t>
            </a:r>
            <a:endParaRPr lang="en-CA" sz="1050" dirty="0">
              <a:solidFill>
                <a:srgbClr val="000000"/>
              </a:solidFill>
            </a:endParaRPr>
          </a:p>
        </p:txBody>
      </p:sp>
    </p:spTree>
    <p:extLst>
      <p:ext uri="{BB962C8B-B14F-4D97-AF65-F5344CB8AC3E}">
        <p14:creationId xmlns:p14="http://schemas.microsoft.com/office/powerpoint/2010/main" val="196316975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4.3 IPv6 ACLs</a:t>
            </a:r>
            <a:endParaRPr lang="en-US" dirty="0"/>
          </a:p>
        </p:txBody>
      </p:sp>
    </p:spTree>
    <p:extLst>
      <p:ext uri="{BB962C8B-B14F-4D97-AF65-F5344CB8AC3E}">
        <p14:creationId xmlns:p14="http://schemas.microsoft.com/office/powerpoint/2010/main" val="269418740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IPv6 ACLs are similar to IPv4 ACLs in both operation and configuration</a:t>
            </a:r>
            <a:r>
              <a:rPr lang="en-CA" dirty="0" smtClean="0"/>
              <a:t>.</a:t>
            </a:r>
            <a:endParaRPr lang="en-CA" dirty="0"/>
          </a:p>
          <a:p>
            <a:endParaRPr lang="en-US" dirty="0" smtClean="0"/>
          </a:p>
          <a:p>
            <a:endParaRPr lang="en-US" dirty="0"/>
          </a:p>
          <a:p>
            <a:endParaRPr lang="en-US" dirty="0" smtClean="0"/>
          </a:p>
          <a:p>
            <a:endParaRPr lang="en-US" dirty="0" smtClean="0"/>
          </a:p>
          <a:p>
            <a:endParaRPr lang="en-US" dirty="0"/>
          </a:p>
          <a:p>
            <a:endParaRPr lang="en-US" dirty="0"/>
          </a:p>
          <a:p>
            <a:endParaRPr lang="en-CA" dirty="0"/>
          </a:p>
          <a:p>
            <a:r>
              <a:rPr lang="en-CA" b="1" dirty="0" smtClean="0"/>
              <a:t>Note:</a:t>
            </a:r>
          </a:p>
          <a:p>
            <a:pPr lvl="1"/>
            <a:r>
              <a:rPr lang="en-CA" dirty="0" smtClean="0"/>
              <a:t>An </a:t>
            </a:r>
            <a:r>
              <a:rPr lang="en-CA" dirty="0"/>
              <a:t>IPv4 ACL and an IPv6 ACL cannot share the same name.</a:t>
            </a:r>
            <a:endParaRPr lang="en-US" dirty="0"/>
          </a:p>
        </p:txBody>
      </p:sp>
      <p:sp>
        <p:nvSpPr>
          <p:cNvPr id="21505" name="Rectangle 2"/>
          <p:cNvSpPr>
            <a:spLocks noGrp="1" noChangeArrowheads="1"/>
          </p:cNvSpPr>
          <p:nvPr>
            <p:ph type="title"/>
          </p:nvPr>
        </p:nvSpPr>
        <p:spPr/>
        <p:txBody>
          <a:bodyPr/>
          <a:lstStyle/>
          <a:p>
            <a:r>
              <a:rPr lang="en-CA" sz="1600" dirty="0"/>
              <a:t>IPv6 ACLs</a:t>
            </a:r>
            <a:r>
              <a:rPr lang="en-US" dirty="0"/>
              <a:t/>
            </a:r>
            <a:br>
              <a:rPr lang="en-US" dirty="0"/>
            </a:br>
            <a:r>
              <a:rPr lang="en-CA" dirty="0" smtClean="0"/>
              <a:t>IPv6 ACL Creation</a:t>
            </a:r>
            <a:endParaRPr lang="en-US" dirty="0"/>
          </a:p>
        </p:txBody>
      </p:sp>
      <p:pic>
        <p:nvPicPr>
          <p:cNvPr id="3" name="Picture 2"/>
          <p:cNvPicPr>
            <a:picLocks noChangeAspect="1"/>
          </p:cNvPicPr>
          <p:nvPr/>
        </p:nvPicPr>
        <p:blipFill>
          <a:blip r:embed="rId3"/>
          <a:stretch>
            <a:fillRect/>
          </a:stretch>
        </p:blipFill>
        <p:spPr>
          <a:xfrm>
            <a:off x="2287261" y="1475974"/>
            <a:ext cx="4222967" cy="1803493"/>
          </a:xfrm>
          <a:prstGeom prst="rect">
            <a:avLst/>
          </a:prstGeom>
          <a:ln>
            <a:solidFill>
              <a:schemeClr val="accent1"/>
            </a:solidFill>
          </a:ln>
        </p:spPr>
      </p:pic>
      <p:sp>
        <p:nvSpPr>
          <p:cNvPr id="4" name="Rectangle 3"/>
          <p:cNvSpPr/>
          <p:nvPr/>
        </p:nvSpPr>
        <p:spPr>
          <a:xfrm>
            <a:off x="205620" y="1475974"/>
            <a:ext cx="1934992" cy="1600438"/>
          </a:xfrm>
          <a:prstGeom prst="rect">
            <a:avLst/>
          </a:prstGeom>
        </p:spPr>
        <p:txBody>
          <a:bodyPr wrap="square">
            <a:spAutoFit/>
          </a:bodyPr>
          <a:lstStyle/>
          <a:p>
            <a:r>
              <a:rPr lang="en-CA" sz="1400" dirty="0">
                <a:solidFill>
                  <a:srgbClr val="000000"/>
                </a:solidFill>
              </a:rPr>
              <a:t>In IPv4 there are two types of ACLs, standard and extended and both types of ACLs can be either numbered or named ACLs.</a:t>
            </a:r>
          </a:p>
        </p:txBody>
      </p:sp>
      <p:sp>
        <p:nvSpPr>
          <p:cNvPr id="5" name="Rectangle 4"/>
          <p:cNvSpPr/>
          <p:nvPr/>
        </p:nvSpPr>
        <p:spPr>
          <a:xfrm>
            <a:off x="6656877" y="1475974"/>
            <a:ext cx="2340474" cy="1384995"/>
          </a:xfrm>
          <a:prstGeom prst="rect">
            <a:avLst/>
          </a:prstGeom>
        </p:spPr>
        <p:txBody>
          <a:bodyPr wrap="square">
            <a:spAutoFit/>
          </a:bodyPr>
          <a:lstStyle/>
          <a:p>
            <a:r>
              <a:rPr lang="en-CA" sz="1400" dirty="0">
                <a:solidFill>
                  <a:srgbClr val="000000"/>
                </a:solidFill>
              </a:rPr>
              <a:t>With IPv6, there is only one type of ACL, which is equivalent to an IPv4 extended named ACL and there are no numbered ACLs in IPv6.</a:t>
            </a:r>
          </a:p>
        </p:txBody>
      </p:sp>
    </p:spTree>
    <p:extLst>
      <p:ext uri="{BB962C8B-B14F-4D97-AF65-F5344CB8AC3E}">
        <p14:creationId xmlns:p14="http://schemas.microsoft.com/office/powerpoint/2010/main" val="1825255238"/>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There </a:t>
            </a:r>
            <a:r>
              <a:rPr lang="en-CA" dirty="0"/>
              <a:t>are three significant differences between </a:t>
            </a:r>
            <a:r>
              <a:rPr lang="en-CA" dirty="0" smtClean="0"/>
              <a:t>IPv4 and IPv6 ACLs:</a:t>
            </a:r>
            <a:endParaRPr lang="en-CA" dirty="0"/>
          </a:p>
          <a:p>
            <a:pPr lvl="1"/>
            <a:r>
              <a:rPr lang="en-CA" dirty="0" smtClean="0"/>
              <a:t>The </a:t>
            </a:r>
            <a:r>
              <a:rPr lang="en-CA" dirty="0"/>
              <a:t>command used to apply an IPv6 ACL to an </a:t>
            </a:r>
            <a:r>
              <a:rPr lang="en-CA" dirty="0" smtClean="0"/>
              <a:t>interface is </a:t>
            </a:r>
            <a:r>
              <a:rPr lang="en-CA" b="1" dirty="0" smtClean="0"/>
              <a:t>ipv6 </a:t>
            </a:r>
            <a:r>
              <a:rPr lang="en-CA" b="1" dirty="0"/>
              <a:t>traffic-filter </a:t>
            </a:r>
            <a:r>
              <a:rPr lang="en-CA" dirty="0" smtClean="0"/>
              <a:t>command.</a:t>
            </a:r>
            <a:endParaRPr lang="en-CA" dirty="0"/>
          </a:p>
          <a:p>
            <a:pPr lvl="1"/>
            <a:r>
              <a:rPr lang="en-CA" dirty="0" smtClean="0"/>
              <a:t>IPv6 </a:t>
            </a:r>
            <a:r>
              <a:rPr lang="en-CA" dirty="0"/>
              <a:t>ACLs do not use wildcard </a:t>
            </a:r>
            <a:r>
              <a:rPr lang="en-CA" dirty="0" smtClean="0"/>
              <a:t>masks but instead specifies the prefix-length to </a:t>
            </a:r>
            <a:r>
              <a:rPr lang="en-CA" dirty="0"/>
              <a:t>indicate how much of an IPv6 source or destination address should be matched.</a:t>
            </a:r>
          </a:p>
          <a:p>
            <a:pPr lvl="1"/>
            <a:r>
              <a:rPr lang="en-CA" dirty="0" smtClean="0"/>
              <a:t>An IPv6 ACL adds two </a:t>
            </a:r>
            <a:r>
              <a:rPr lang="en-CA" dirty="0"/>
              <a:t>implicit permit statements at the end of each IPv6 access list. </a:t>
            </a:r>
            <a:endParaRPr lang="en-CA" dirty="0" smtClean="0"/>
          </a:p>
          <a:p>
            <a:pPr lvl="2"/>
            <a:r>
              <a:rPr lang="en-CA" b="1" dirty="0"/>
              <a:t>permit </a:t>
            </a:r>
            <a:r>
              <a:rPr lang="en-CA" b="1" dirty="0" err="1"/>
              <a:t>icmp</a:t>
            </a:r>
            <a:r>
              <a:rPr lang="en-CA" b="1" dirty="0"/>
              <a:t> any </a:t>
            </a:r>
            <a:r>
              <a:rPr lang="en-CA" b="1" dirty="0" err="1"/>
              <a:t>any</a:t>
            </a:r>
            <a:r>
              <a:rPr lang="en-CA" b="1" dirty="0"/>
              <a:t> </a:t>
            </a:r>
            <a:r>
              <a:rPr lang="en-CA" b="1" dirty="0" err="1"/>
              <a:t>nd-na</a:t>
            </a:r>
            <a:r>
              <a:rPr lang="en-CA" b="1" dirty="0"/>
              <a:t> </a:t>
            </a:r>
            <a:endParaRPr lang="en-CA" b="1" dirty="0" smtClean="0"/>
          </a:p>
          <a:p>
            <a:pPr lvl="2"/>
            <a:r>
              <a:rPr lang="en-CA" b="1" dirty="0" smtClean="0"/>
              <a:t>permit </a:t>
            </a:r>
            <a:r>
              <a:rPr lang="en-CA" b="1" dirty="0" err="1"/>
              <a:t>icmp</a:t>
            </a:r>
            <a:r>
              <a:rPr lang="en-CA" b="1" dirty="0"/>
              <a:t> any </a:t>
            </a:r>
            <a:r>
              <a:rPr lang="en-CA" b="1" dirty="0" err="1"/>
              <a:t>any</a:t>
            </a:r>
            <a:r>
              <a:rPr lang="en-CA" b="1" dirty="0"/>
              <a:t> </a:t>
            </a:r>
            <a:r>
              <a:rPr lang="en-CA" b="1" dirty="0" err="1"/>
              <a:t>nd</a:t>
            </a:r>
            <a:r>
              <a:rPr lang="en-CA" b="1" dirty="0"/>
              <a:t>-ns </a:t>
            </a:r>
            <a:endParaRPr lang="en-CA" b="1" dirty="0" smtClean="0"/>
          </a:p>
          <a:p>
            <a:pPr lvl="2"/>
            <a:r>
              <a:rPr lang="en-CA" b="1" dirty="0" smtClean="0"/>
              <a:t>deny </a:t>
            </a:r>
            <a:r>
              <a:rPr lang="en-CA" b="1" dirty="0"/>
              <a:t>ipv6 any </a:t>
            </a:r>
            <a:r>
              <a:rPr lang="en-CA" b="1" dirty="0" err="1"/>
              <a:t>any</a:t>
            </a:r>
            <a:r>
              <a:rPr lang="en-CA" b="1" dirty="0"/>
              <a:t> </a:t>
            </a:r>
            <a:r>
              <a:rPr lang="en-CA" b="1" dirty="0" smtClean="0"/>
              <a:t>statement</a:t>
            </a:r>
            <a:endParaRPr lang="en-CA" dirty="0"/>
          </a:p>
        </p:txBody>
      </p:sp>
      <p:sp>
        <p:nvSpPr>
          <p:cNvPr id="21505" name="Rectangle 2"/>
          <p:cNvSpPr>
            <a:spLocks noGrp="1" noChangeArrowheads="1"/>
          </p:cNvSpPr>
          <p:nvPr>
            <p:ph type="title"/>
          </p:nvPr>
        </p:nvSpPr>
        <p:spPr/>
        <p:txBody>
          <a:bodyPr/>
          <a:lstStyle/>
          <a:p>
            <a:r>
              <a:rPr lang="en-CA" sz="1600" dirty="0"/>
              <a:t>IPv6 ACLs</a:t>
            </a:r>
            <a:r>
              <a:rPr lang="en-US" dirty="0"/>
              <a:t/>
            </a:r>
            <a:br>
              <a:rPr lang="en-US" dirty="0"/>
            </a:br>
            <a:r>
              <a:rPr lang="en-CA" dirty="0"/>
              <a:t>IPv6 ACL Creation</a:t>
            </a:r>
            <a:endParaRPr lang="en-US" dirty="0"/>
          </a:p>
        </p:txBody>
      </p:sp>
      <p:pic>
        <p:nvPicPr>
          <p:cNvPr id="3" name="Picture 2"/>
          <p:cNvPicPr>
            <a:picLocks noChangeAspect="1"/>
          </p:cNvPicPr>
          <p:nvPr/>
        </p:nvPicPr>
        <p:blipFill>
          <a:blip r:embed="rId3"/>
          <a:stretch>
            <a:fillRect/>
          </a:stretch>
        </p:blipFill>
        <p:spPr>
          <a:xfrm>
            <a:off x="5499870" y="2571303"/>
            <a:ext cx="3245017" cy="1752690"/>
          </a:xfrm>
          <a:prstGeom prst="rect">
            <a:avLst/>
          </a:prstGeom>
          <a:ln>
            <a:solidFill>
              <a:schemeClr val="accent1"/>
            </a:solidFill>
          </a:ln>
        </p:spPr>
      </p:pic>
      <p:sp>
        <p:nvSpPr>
          <p:cNvPr id="5" name="Content Placeholder 1"/>
          <p:cNvSpPr txBox="1">
            <a:spLocks/>
          </p:cNvSpPr>
          <p:nvPr/>
        </p:nvSpPr>
        <p:spPr bwMode="auto">
          <a:xfrm>
            <a:off x="144065" y="3253391"/>
            <a:ext cx="5211741" cy="12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These two additional statements allow IPv6 ICMP Neighbor Discovery (ND) and Neighbor Solicitation (NS) messages to accomplish the same thing as IPv4 ARP.</a:t>
            </a:r>
            <a:endParaRPr lang="en-CA" dirty="0"/>
          </a:p>
        </p:txBody>
      </p:sp>
    </p:spTree>
    <p:extLst>
      <p:ext uri="{BB962C8B-B14F-4D97-AF65-F5344CB8AC3E}">
        <p14:creationId xmlns:p14="http://schemas.microsoft.com/office/powerpoint/2010/main" val="374767339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dirty="0" smtClean="0"/>
              <a:t>4.3 IPv6 ACLs</a:t>
            </a:r>
          </a:p>
          <a:p>
            <a:pPr lvl="1"/>
            <a:r>
              <a:rPr lang="en-US" dirty="0" smtClean="0"/>
              <a:t>Configure IPv6 ACLs.</a:t>
            </a:r>
          </a:p>
          <a:p>
            <a:pPr lvl="2"/>
            <a:r>
              <a:rPr lang="en-CA" dirty="0"/>
              <a:t>Compare IPv4 and IPv6 ACL creation</a:t>
            </a:r>
            <a:r>
              <a:rPr lang="en-CA" dirty="0" smtClean="0"/>
              <a:t>.</a:t>
            </a:r>
          </a:p>
          <a:p>
            <a:pPr lvl="2"/>
            <a:r>
              <a:rPr lang="en-CA" dirty="0"/>
              <a:t>Configure IPv6 ACLs to filter traffic according to networking requirements.</a:t>
            </a:r>
            <a:endParaRPr lang="en-US" dirty="0" smtClean="0"/>
          </a:p>
          <a:p>
            <a:endParaRPr lang="en-US" dirty="0" smtClean="0"/>
          </a:p>
          <a:p>
            <a:r>
              <a:rPr lang="en-US" dirty="0" smtClean="0"/>
              <a:t>4.4 Troubleshoot ACLs</a:t>
            </a:r>
          </a:p>
          <a:p>
            <a:pPr lvl="1"/>
            <a:r>
              <a:rPr lang="en-US" dirty="0" smtClean="0"/>
              <a:t>Troubleshoot ACLs.</a:t>
            </a:r>
          </a:p>
          <a:p>
            <a:pPr lvl="2"/>
            <a:r>
              <a:rPr lang="en-CA" dirty="0"/>
              <a:t>Explain how a router processes packets when an ACL is applied</a:t>
            </a:r>
            <a:r>
              <a:rPr lang="en-CA" dirty="0" smtClean="0"/>
              <a:t>.</a:t>
            </a:r>
          </a:p>
          <a:p>
            <a:pPr lvl="2"/>
            <a:r>
              <a:rPr lang="en-CA" dirty="0"/>
              <a:t>Troubleshoot common ACL errors using CLI commands.</a:t>
            </a:r>
            <a:endParaRPr lang="en-US" dirty="0"/>
          </a:p>
        </p:txBody>
      </p:sp>
      <p:sp>
        <p:nvSpPr>
          <p:cNvPr id="4098" name="Rectangle 33"/>
          <p:cNvSpPr>
            <a:spLocks noGrp="1" noChangeArrowheads="1"/>
          </p:cNvSpPr>
          <p:nvPr>
            <p:ph type="title"/>
          </p:nvPr>
        </p:nvSpPr>
        <p:spPr/>
        <p:txBody>
          <a:bodyPr/>
          <a:lstStyle/>
          <a:p>
            <a:r>
              <a:rPr lang="en-US" dirty="0" smtClean="0"/>
              <a:t>Chapter 4 - Sections &amp; Objectives (Cont.)</a:t>
            </a:r>
          </a:p>
        </p:txBody>
      </p:sp>
    </p:spTree>
    <p:extLst>
      <p:ext uri="{BB962C8B-B14F-4D97-AF65-F5344CB8AC3E}">
        <p14:creationId xmlns:p14="http://schemas.microsoft.com/office/powerpoint/2010/main" val="177352784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is the sample topology that will be used to demonstrate IPv6 ACLs.</a:t>
            </a:r>
          </a:p>
          <a:p>
            <a:pPr lvl="1"/>
            <a:r>
              <a:rPr lang="en-US" dirty="0" smtClean="0"/>
              <a:t>All interfaces are configured and active.</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660318" y="1949753"/>
            <a:ext cx="1836451" cy="1759613"/>
          </a:xfrm>
          <a:prstGeom prst="rect">
            <a:avLst/>
          </a:prstGeom>
        </p:spPr>
      </p:pic>
      <p:pic>
        <p:nvPicPr>
          <p:cNvPr id="4" name="Picture 3"/>
          <p:cNvPicPr>
            <a:picLocks noChangeAspect="1"/>
          </p:cNvPicPr>
          <p:nvPr/>
        </p:nvPicPr>
        <p:blipFill>
          <a:blip r:embed="rId4"/>
          <a:stretch>
            <a:fillRect/>
          </a:stretch>
        </p:blipFill>
        <p:spPr>
          <a:xfrm>
            <a:off x="2761956" y="1816380"/>
            <a:ext cx="3638737" cy="2794144"/>
          </a:xfrm>
          <a:prstGeom prst="rect">
            <a:avLst/>
          </a:prstGeom>
          <a:ln>
            <a:solidFill>
              <a:schemeClr val="accent1"/>
            </a:solidFill>
          </a:ln>
        </p:spPr>
      </p:pic>
      <p:pic>
        <p:nvPicPr>
          <p:cNvPr id="5" name="Picture 4"/>
          <p:cNvPicPr>
            <a:picLocks noChangeAspect="1"/>
          </p:cNvPicPr>
          <p:nvPr/>
        </p:nvPicPr>
        <p:blipFill>
          <a:blip r:embed="rId5"/>
          <a:stretch>
            <a:fillRect/>
          </a:stretch>
        </p:blipFill>
        <p:spPr>
          <a:xfrm>
            <a:off x="6665881" y="1469509"/>
            <a:ext cx="1828768" cy="1360050"/>
          </a:xfrm>
          <a:prstGeom prst="rect">
            <a:avLst/>
          </a:prstGeom>
        </p:spPr>
      </p:pic>
      <p:pic>
        <p:nvPicPr>
          <p:cNvPr id="6" name="Picture 5"/>
          <p:cNvPicPr>
            <a:picLocks noChangeAspect="1"/>
          </p:cNvPicPr>
          <p:nvPr/>
        </p:nvPicPr>
        <p:blipFill>
          <a:blip r:embed="rId6"/>
          <a:stretch>
            <a:fillRect/>
          </a:stretch>
        </p:blipFill>
        <p:spPr>
          <a:xfrm>
            <a:off x="6642830" y="3125389"/>
            <a:ext cx="1851819" cy="1167953"/>
          </a:xfrm>
          <a:prstGeom prst="rect">
            <a:avLst/>
          </a:prstGeom>
        </p:spPr>
      </p:pic>
    </p:spTree>
    <p:extLst>
      <p:ext uri="{BB962C8B-B14F-4D97-AF65-F5344CB8AC3E}">
        <p14:creationId xmlns:p14="http://schemas.microsoft.com/office/powerpoint/2010/main" val="396091182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IPv6 there are only named </a:t>
            </a:r>
            <a:r>
              <a:rPr lang="en-CA" dirty="0" smtClean="0"/>
              <a:t>ACLs and the configuration </a:t>
            </a:r>
            <a:r>
              <a:rPr lang="en-CA" dirty="0"/>
              <a:t>is similar to </a:t>
            </a:r>
            <a:r>
              <a:rPr lang="en-CA" dirty="0" smtClean="0"/>
              <a:t>IPv4 </a:t>
            </a:r>
            <a:r>
              <a:rPr lang="en-CA" dirty="0"/>
              <a:t>extended named </a:t>
            </a:r>
            <a:r>
              <a:rPr lang="en-CA" dirty="0" smtClean="0"/>
              <a:t>ACLs.</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1470809" y="1219758"/>
            <a:ext cx="6199704" cy="557974"/>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534039" y="2030929"/>
            <a:ext cx="3463312" cy="2659437"/>
          </a:xfrm>
          <a:prstGeom prst="rect">
            <a:avLst/>
          </a:prstGeom>
          <a:ln>
            <a:solidFill>
              <a:schemeClr val="accent1"/>
            </a:solidFill>
          </a:ln>
        </p:spPr>
      </p:pic>
      <p:pic>
        <p:nvPicPr>
          <p:cNvPr id="4" name="Picture 3"/>
          <p:cNvPicPr>
            <a:picLocks noChangeAspect="1"/>
          </p:cNvPicPr>
          <p:nvPr/>
        </p:nvPicPr>
        <p:blipFill>
          <a:blip r:embed="rId5"/>
          <a:stretch>
            <a:fillRect/>
          </a:stretch>
        </p:blipFill>
        <p:spPr>
          <a:xfrm>
            <a:off x="899608" y="2392054"/>
            <a:ext cx="4302731" cy="811090"/>
          </a:xfrm>
          <a:prstGeom prst="rect">
            <a:avLst/>
          </a:prstGeom>
        </p:spPr>
      </p:pic>
      <p:sp>
        <p:nvSpPr>
          <p:cNvPr id="7" name="Content Placeholder 1"/>
          <p:cNvSpPr txBox="1">
            <a:spLocks/>
          </p:cNvSpPr>
          <p:nvPr/>
        </p:nvSpPr>
        <p:spPr bwMode="auto">
          <a:xfrm>
            <a:off x="144018" y="3279647"/>
            <a:ext cx="5583014" cy="133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sz="1600" dirty="0" smtClean="0"/>
              <a:t>In this example:</a:t>
            </a:r>
          </a:p>
          <a:p>
            <a:pPr lvl="1"/>
            <a:r>
              <a:rPr lang="en-CA" dirty="0" smtClean="0"/>
              <a:t>The 1</a:t>
            </a:r>
            <a:r>
              <a:rPr lang="en-CA" baseline="30000" dirty="0" smtClean="0"/>
              <a:t>st</a:t>
            </a:r>
            <a:r>
              <a:rPr lang="en-CA" dirty="0" smtClean="0"/>
              <a:t> statement names the IPv6 ACL </a:t>
            </a:r>
            <a:r>
              <a:rPr lang="en-CA" b="1" dirty="0" smtClean="0"/>
              <a:t>NO-R3-LAN-ACCESS</a:t>
            </a:r>
            <a:r>
              <a:rPr lang="en-CA" dirty="0" smtClean="0"/>
              <a:t>. </a:t>
            </a:r>
          </a:p>
          <a:p>
            <a:pPr lvl="1"/>
            <a:r>
              <a:rPr lang="en-CA" dirty="0" smtClean="0"/>
              <a:t>The 2</a:t>
            </a:r>
            <a:r>
              <a:rPr lang="en-CA" baseline="30000" dirty="0" smtClean="0"/>
              <a:t>nd</a:t>
            </a:r>
            <a:r>
              <a:rPr lang="en-CA" dirty="0" smtClean="0"/>
              <a:t> statement denies all IPv6 packets from the 2001:DB8:CAFE:30::/64 destined for any IPv6 network. </a:t>
            </a:r>
          </a:p>
          <a:p>
            <a:pPr lvl="1"/>
            <a:r>
              <a:rPr lang="en-CA" dirty="0" smtClean="0"/>
              <a:t>The 3</a:t>
            </a:r>
            <a:r>
              <a:rPr lang="en-CA" baseline="30000" dirty="0" smtClean="0"/>
              <a:t>rd</a:t>
            </a:r>
            <a:r>
              <a:rPr lang="en-CA" dirty="0" smtClean="0"/>
              <a:t> statement allows all other IPv6 packets.</a:t>
            </a:r>
            <a:endParaRPr lang="en-CA" dirty="0"/>
          </a:p>
        </p:txBody>
      </p:sp>
    </p:spTree>
    <p:extLst>
      <p:ext uri="{BB962C8B-B14F-4D97-AF65-F5344CB8AC3E}">
        <p14:creationId xmlns:p14="http://schemas.microsoft.com/office/powerpoint/2010/main" val="1613362882"/>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After an IPv6 ACL is configured, it is linked to an interface using the </a:t>
            </a:r>
            <a:r>
              <a:rPr lang="en-CA" dirty="0" smtClean="0"/>
              <a:t>following interface command:</a:t>
            </a:r>
          </a:p>
          <a:p>
            <a:pPr lvl="1"/>
            <a:r>
              <a:rPr lang="en-CA" b="1" dirty="0" smtClean="0">
                <a:latin typeface="Courier New" panose="02070309020205020404" pitchFamily="49" charset="0"/>
                <a:cs typeface="Courier New" panose="02070309020205020404" pitchFamily="49" charset="0"/>
              </a:rPr>
              <a:t>ipv6 </a:t>
            </a:r>
            <a:r>
              <a:rPr lang="en-CA" b="1" dirty="0">
                <a:latin typeface="Courier New" panose="02070309020205020404" pitchFamily="49" charset="0"/>
                <a:cs typeface="Courier New" panose="02070309020205020404" pitchFamily="49" charset="0"/>
              </a:rPr>
              <a:t>traffic-filter </a:t>
            </a:r>
            <a:r>
              <a:rPr lang="en-CA" i="1" dirty="0">
                <a:latin typeface="Courier New" panose="02070309020205020404" pitchFamily="49" charset="0"/>
                <a:cs typeface="Courier New" panose="02070309020205020404" pitchFamily="49" charset="0"/>
              </a:rPr>
              <a:t>access-list-name </a:t>
            </a:r>
            <a:r>
              <a:rPr lang="en-CA" dirty="0" smtClean="0">
                <a:latin typeface="Courier New" panose="02070309020205020404" pitchFamily="49" charset="0"/>
                <a:cs typeface="Courier New" panose="02070309020205020404" pitchFamily="49" charset="0"/>
              </a:rPr>
              <a:t>{</a:t>
            </a:r>
            <a:r>
              <a:rPr lang="en-CA" b="1" dirty="0" smtClean="0">
                <a:latin typeface="Courier New" panose="02070309020205020404" pitchFamily="49" charset="0"/>
                <a:cs typeface="Courier New" panose="02070309020205020404" pitchFamily="49" charset="0"/>
              </a:rPr>
              <a:t>in</a:t>
            </a:r>
            <a:r>
              <a:rPr lang="en-CA" dirty="0" smtClean="0">
                <a:latin typeface="Courier New" panose="02070309020205020404" pitchFamily="49" charset="0"/>
                <a:cs typeface="Courier New" panose="02070309020205020404" pitchFamily="49" charset="0"/>
              </a:rPr>
              <a:t> </a:t>
            </a:r>
            <a:r>
              <a:rPr lang="en-CA" dirty="0">
                <a:latin typeface="Courier New" panose="02070309020205020404" pitchFamily="49" charset="0"/>
                <a:cs typeface="Courier New" panose="02070309020205020404" pitchFamily="49" charset="0"/>
              </a:rPr>
              <a:t>|</a:t>
            </a:r>
            <a:r>
              <a:rPr lang="en-CA" b="1"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out</a:t>
            </a:r>
            <a:r>
              <a:rPr lang="en-CA" dirty="0" smtClean="0">
                <a:latin typeface="Courier New" panose="02070309020205020404" pitchFamily="49" charset="0"/>
                <a:cs typeface="Courier New" panose="02070309020205020404" pitchFamily="49" charset="0"/>
              </a:rPr>
              <a:t>}</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5536334" y="2030929"/>
            <a:ext cx="3461017" cy="2492945"/>
          </a:xfrm>
          <a:prstGeom prst="rect">
            <a:avLst/>
          </a:prstGeom>
          <a:ln>
            <a:solidFill>
              <a:schemeClr val="accent1"/>
            </a:solidFill>
          </a:ln>
        </p:spPr>
      </p:pic>
      <p:sp>
        <p:nvSpPr>
          <p:cNvPr id="6" name="Content Placeholder 1"/>
          <p:cNvSpPr txBox="1">
            <a:spLocks/>
          </p:cNvSpPr>
          <p:nvPr/>
        </p:nvSpPr>
        <p:spPr bwMode="auto">
          <a:xfrm>
            <a:off x="144065" y="2666198"/>
            <a:ext cx="5534840" cy="202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r>
              <a:rPr lang="en-CA" dirty="0" smtClean="0"/>
              <a:t>To remove an IPv6 ACL, enter the </a:t>
            </a:r>
            <a:r>
              <a:rPr lang="en-CA" b="1" dirty="0" smtClean="0"/>
              <a:t>no ipv6 traffic-filter </a:t>
            </a:r>
            <a:r>
              <a:rPr lang="en-CA" dirty="0" smtClean="0"/>
              <a:t>command on the interface, and then enter the global </a:t>
            </a:r>
            <a:r>
              <a:rPr lang="en-CA" b="1" dirty="0" smtClean="0"/>
              <a:t>no ipv6 access-list </a:t>
            </a:r>
            <a:r>
              <a:rPr lang="en-CA" dirty="0" smtClean="0"/>
              <a:t>command to remove the access list.</a:t>
            </a:r>
          </a:p>
          <a:p>
            <a:endParaRPr lang="en-CA" sz="400" dirty="0" smtClean="0"/>
          </a:p>
          <a:p>
            <a:r>
              <a:rPr lang="en-CA" dirty="0" smtClean="0"/>
              <a:t>Note that IPv4 and IPv6 both use the </a:t>
            </a:r>
            <a:r>
              <a:rPr lang="en-CA" b="1" dirty="0" smtClean="0"/>
              <a:t>access-class </a:t>
            </a:r>
            <a:r>
              <a:rPr lang="en-CA" dirty="0" smtClean="0"/>
              <a:t>command to apply an access list to VTY ports.</a:t>
            </a:r>
            <a:endParaRPr lang="en-CA" dirty="0"/>
          </a:p>
        </p:txBody>
      </p:sp>
      <p:pic>
        <p:nvPicPr>
          <p:cNvPr id="5" name="Picture 4"/>
          <p:cNvPicPr>
            <a:picLocks noChangeAspect="1"/>
          </p:cNvPicPr>
          <p:nvPr/>
        </p:nvPicPr>
        <p:blipFill>
          <a:blip r:embed="rId4"/>
          <a:stretch>
            <a:fillRect/>
          </a:stretch>
        </p:blipFill>
        <p:spPr>
          <a:xfrm>
            <a:off x="968818" y="2373826"/>
            <a:ext cx="4418968" cy="490997"/>
          </a:xfrm>
          <a:prstGeom prst="rect">
            <a:avLst/>
          </a:prstGeom>
        </p:spPr>
      </p:pic>
      <p:sp>
        <p:nvSpPr>
          <p:cNvPr id="7" name="Rectangle 6"/>
          <p:cNvSpPr/>
          <p:nvPr/>
        </p:nvSpPr>
        <p:spPr>
          <a:xfrm>
            <a:off x="892302" y="1870803"/>
            <a:ext cx="4572000" cy="430887"/>
          </a:xfrm>
          <a:prstGeom prst="rect">
            <a:avLst/>
          </a:prstGeom>
        </p:spPr>
        <p:txBody>
          <a:bodyPr>
            <a:spAutoFit/>
          </a:bodyPr>
          <a:lstStyle/>
          <a:p>
            <a:r>
              <a:rPr lang="en-CA" sz="1100" dirty="0">
                <a:solidFill>
                  <a:srgbClr val="000000"/>
                </a:solidFill>
              </a:rPr>
              <a:t>The command applies the NO-R3-LAN-ACCESS IPv6 ACL inbound to the S0/0/0 interface of R1. </a:t>
            </a:r>
          </a:p>
        </p:txBody>
      </p:sp>
    </p:spTree>
    <p:extLst>
      <p:ext uri="{BB962C8B-B14F-4D97-AF65-F5344CB8AC3E}">
        <p14:creationId xmlns:p14="http://schemas.microsoft.com/office/powerpoint/2010/main" val="3650318912"/>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283556" cy="4155319"/>
          </a:xfrm>
        </p:spPr>
        <p:txBody>
          <a:bodyPr/>
          <a:lstStyle/>
          <a:p>
            <a:r>
              <a:rPr lang="en-CA" dirty="0"/>
              <a:t>In </a:t>
            </a:r>
            <a:r>
              <a:rPr lang="en-CA" dirty="0" smtClean="0"/>
              <a:t>this example, an </a:t>
            </a:r>
            <a:r>
              <a:rPr lang="en-CA" dirty="0"/>
              <a:t>IPv6 ACL </a:t>
            </a:r>
            <a:r>
              <a:rPr lang="en-CA" dirty="0" smtClean="0"/>
              <a:t>permits R3 LAN users limited </a:t>
            </a:r>
            <a:r>
              <a:rPr lang="en-CA" dirty="0"/>
              <a:t>access to the LANs on R1. </a:t>
            </a:r>
            <a:endParaRPr lang="en-CA" dirty="0" smtClean="0"/>
          </a:p>
          <a:p>
            <a:pPr marL="485775" lvl="1" indent="-342900">
              <a:buFont typeface="+mj-lt"/>
              <a:buAutoNum type="arabicPeriod"/>
            </a:pPr>
            <a:r>
              <a:rPr lang="en-CA" dirty="0" smtClean="0"/>
              <a:t>These ACES allow </a:t>
            </a:r>
            <a:r>
              <a:rPr lang="en-CA" dirty="0"/>
              <a:t>access from any device to the web server </a:t>
            </a:r>
            <a:r>
              <a:rPr lang="en-CA" sz="1200" dirty="0"/>
              <a:t>(2001:DB8:CAFE:10::10)</a:t>
            </a:r>
            <a:r>
              <a:rPr lang="en-CA" dirty="0" smtClean="0"/>
              <a:t>.</a:t>
            </a:r>
          </a:p>
          <a:p>
            <a:pPr marL="485775" lvl="1" indent="-342900">
              <a:buFont typeface="+mj-lt"/>
              <a:buAutoNum type="arabicPeriod"/>
            </a:pPr>
            <a:r>
              <a:rPr lang="en-CA" dirty="0" smtClean="0"/>
              <a:t>All </a:t>
            </a:r>
            <a:r>
              <a:rPr lang="en-CA" dirty="0"/>
              <a:t>other devices are denied access to the 2001:DB8:CAFE:10::/64 </a:t>
            </a:r>
            <a:r>
              <a:rPr lang="en-CA" dirty="0" smtClean="0"/>
              <a:t>network.</a:t>
            </a:r>
          </a:p>
          <a:p>
            <a:pPr marL="485775" lvl="1" indent="-342900">
              <a:buFont typeface="+mj-lt"/>
              <a:buAutoNum type="arabicPeriod"/>
            </a:pPr>
            <a:r>
              <a:rPr lang="en-CA" dirty="0" smtClean="0"/>
              <a:t>PC3 </a:t>
            </a:r>
            <a:r>
              <a:rPr lang="en-CA" sz="1200" dirty="0" smtClean="0"/>
              <a:t>(2001:DB8:CAFE:30</a:t>
            </a:r>
            <a:r>
              <a:rPr lang="en-CA" sz="1200" dirty="0"/>
              <a:t>::</a:t>
            </a:r>
            <a:r>
              <a:rPr lang="en-CA" sz="1200" dirty="0" smtClean="0"/>
              <a:t>12)</a:t>
            </a:r>
            <a:r>
              <a:rPr lang="en-CA" dirty="0" smtClean="0"/>
              <a:t> </a:t>
            </a:r>
            <a:r>
              <a:rPr lang="en-CA" dirty="0"/>
              <a:t>is permitted Telnet access to PC2 </a:t>
            </a:r>
            <a:r>
              <a:rPr lang="en-CA" sz="1200" dirty="0"/>
              <a:t>(2001:DB8:CAFE:11::11)</a:t>
            </a:r>
            <a:r>
              <a:rPr lang="en-CA" dirty="0" smtClean="0"/>
              <a:t>.</a:t>
            </a:r>
          </a:p>
          <a:p>
            <a:pPr marL="485775" lvl="1" indent="-342900">
              <a:buFont typeface="+mj-lt"/>
              <a:buAutoNum type="arabicPeriod"/>
            </a:pPr>
            <a:r>
              <a:rPr lang="en-CA" dirty="0" smtClean="0"/>
              <a:t>All others </a:t>
            </a:r>
            <a:r>
              <a:rPr lang="en-CA" dirty="0"/>
              <a:t>are denied Telnet access to </a:t>
            </a:r>
            <a:r>
              <a:rPr lang="en-CA" dirty="0" smtClean="0"/>
              <a:t>PC2.</a:t>
            </a:r>
          </a:p>
          <a:p>
            <a:pPr marL="485775" lvl="1" indent="-342900">
              <a:buFont typeface="+mj-lt"/>
              <a:buAutoNum type="arabicPeriod"/>
            </a:pPr>
            <a:r>
              <a:rPr lang="en-CA" dirty="0" smtClean="0"/>
              <a:t> </a:t>
            </a:r>
            <a:r>
              <a:rPr lang="en-CA" dirty="0"/>
              <a:t>All other IPv6 traffic is permitted to all other </a:t>
            </a:r>
            <a:r>
              <a:rPr lang="en-CA" dirty="0" smtClean="0"/>
              <a:t>destinations.</a:t>
            </a:r>
          </a:p>
          <a:p>
            <a:pPr marL="485775" lvl="1" indent="-342900">
              <a:buFont typeface="+mj-lt"/>
              <a:buAutoNum type="arabicPeriod"/>
            </a:pPr>
            <a:r>
              <a:rPr lang="en-CA" dirty="0" smtClean="0"/>
              <a:t>The </a:t>
            </a:r>
            <a:r>
              <a:rPr lang="en-CA" dirty="0"/>
              <a:t>IPv6 access list is applied </a:t>
            </a:r>
            <a:r>
              <a:rPr lang="en-CA" dirty="0" smtClean="0"/>
              <a:t>inbound on G0/0  so </a:t>
            </a:r>
            <a:r>
              <a:rPr lang="en-CA" dirty="0"/>
              <a:t>only the 2001:DB8:CAFE:30::/64 network is affected.</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4316981" y="2312815"/>
            <a:ext cx="4680370" cy="2436448"/>
          </a:xfrm>
          <a:prstGeom prst="rect">
            <a:avLst/>
          </a:prstGeom>
        </p:spPr>
      </p:pic>
      <p:pic>
        <p:nvPicPr>
          <p:cNvPr id="4" name="Picture 3"/>
          <p:cNvPicPr>
            <a:picLocks noChangeAspect="1"/>
          </p:cNvPicPr>
          <p:nvPr/>
        </p:nvPicPr>
        <p:blipFill>
          <a:blip r:embed="rId4"/>
          <a:stretch>
            <a:fillRect/>
          </a:stretch>
        </p:blipFill>
        <p:spPr>
          <a:xfrm>
            <a:off x="6294922" y="227663"/>
            <a:ext cx="2469874" cy="1898882"/>
          </a:xfrm>
          <a:prstGeom prst="rect">
            <a:avLst/>
          </a:prstGeom>
          <a:ln>
            <a:solidFill>
              <a:schemeClr val="accent1"/>
            </a:solidFill>
          </a:ln>
        </p:spPr>
      </p:pic>
    </p:spTree>
    <p:extLst>
      <p:ext uri="{BB962C8B-B14F-4D97-AF65-F5344CB8AC3E}">
        <p14:creationId xmlns:p14="http://schemas.microsoft.com/office/powerpoint/2010/main" val="4029657587"/>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commands used to verify an IPv6 access list are similar to those used for IPv4 ACLs</a:t>
            </a:r>
            <a:r>
              <a:rPr lang="en-CA" dirty="0" smtClean="0"/>
              <a:t>.</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r>
              <a:rPr lang="en-CA" dirty="0"/>
              <a:t>The </a:t>
            </a:r>
            <a:r>
              <a:rPr lang="en-CA" b="1" dirty="0"/>
              <a:t>show running-</a:t>
            </a:r>
            <a:r>
              <a:rPr lang="en-CA" b="1" dirty="0" err="1"/>
              <a:t>config</a:t>
            </a:r>
            <a:r>
              <a:rPr lang="en-CA" b="1" dirty="0"/>
              <a:t> </a:t>
            </a:r>
            <a:r>
              <a:rPr lang="en-CA" dirty="0"/>
              <a:t>command displays all of the ACEs and remark statements. </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5273346" y="1269504"/>
            <a:ext cx="3358854" cy="959673"/>
          </a:xfrm>
          <a:prstGeom prst="rect">
            <a:avLst/>
          </a:prstGeom>
        </p:spPr>
      </p:pic>
      <p:pic>
        <p:nvPicPr>
          <p:cNvPr id="4" name="Picture 3"/>
          <p:cNvPicPr>
            <a:picLocks noChangeAspect="1"/>
          </p:cNvPicPr>
          <p:nvPr/>
        </p:nvPicPr>
        <p:blipFill>
          <a:blip r:embed="rId4"/>
          <a:stretch>
            <a:fillRect/>
          </a:stretch>
        </p:blipFill>
        <p:spPr>
          <a:xfrm>
            <a:off x="5106506" y="2610980"/>
            <a:ext cx="3890845" cy="1320233"/>
          </a:xfrm>
          <a:prstGeom prst="rect">
            <a:avLst/>
          </a:prstGeom>
        </p:spPr>
      </p:pic>
      <p:sp>
        <p:nvSpPr>
          <p:cNvPr id="10" name="Content Placeholder 1"/>
          <p:cNvSpPr txBox="1">
            <a:spLocks/>
          </p:cNvSpPr>
          <p:nvPr/>
        </p:nvSpPr>
        <p:spPr bwMode="auto">
          <a:xfrm>
            <a:off x="144065" y="1269504"/>
            <a:ext cx="5006079" cy="255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defTabSz="684213" eaLnBrk="1" hangingPunct="1">
              <a:lnSpc>
                <a:spcPct val="100000"/>
              </a:lnSpc>
              <a:spcBef>
                <a:spcPts val="600"/>
              </a:spcBef>
              <a:spcAft>
                <a:spcPts val="600"/>
              </a:spcAft>
              <a:buClr>
                <a:schemeClr val="tx2"/>
              </a:buClr>
              <a:buSzPct val="90000"/>
              <a:buFont typeface="Wingdings" panose="05000000000000000000" pitchFamily="2" charset="2"/>
              <a:buChar char="§"/>
              <a:defRPr lang="en-US" sz="1500">
                <a:solidFill>
                  <a:srgbClr val="000000"/>
                </a:solidFill>
                <a:latin typeface="+mn-lt"/>
                <a:ea typeface="ＭＳ Ｐゴシック" charset="0"/>
                <a:cs typeface="CiscoSans"/>
              </a:defRPr>
            </a:lvl1pPr>
            <a:lvl2pPr marL="358775" indent="-215900" defTabSz="684213" eaLnBrk="1" hangingPunct="1">
              <a:lnSpc>
                <a:spcPct val="100000"/>
              </a:lnSpc>
              <a:spcBef>
                <a:spcPts val="300"/>
              </a:spcBef>
              <a:spcAft>
                <a:spcPts val="300"/>
              </a:spcAft>
              <a:buClr>
                <a:schemeClr val="tx2"/>
              </a:buClr>
              <a:buFont typeface="Arial" charset="0"/>
              <a:buChar char="•"/>
              <a:defRPr lang="en-US" sz="1400">
                <a:solidFill>
                  <a:srgbClr val="000000"/>
                </a:solidFill>
                <a:latin typeface="+mn-lt"/>
                <a:ea typeface="ＭＳ Ｐゴシック" charset="0"/>
                <a:cs typeface="CiscoSans"/>
              </a:defRPr>
            </a:lvl2pPr>
            <a:lvl3pPr marL="431800" indent="-169863" defTabSz="684213" eaLnBrk="1" hangingPunct="1">
              <a:lnSpc>
                <a:spcPct val="100000"/>
              </a:lnSpc>
              <a:spcBef>
                <a:spcPts val="300"/>
              </a:spcBef>
              <a:spcAft>
                <a:spcPts val="300"/>
              </a:spcAft>
              <a:buFont typeface="Arial" charset="0"/>
              <a:buChar char="•"/>
              <a:defRPr lang="en-US" sz="1200">
                <a:solidFill>
                  <a:srgbClr val="000000"/>
                </a:solidFill>
                <a:latin typeface="+mn-lt"/>
                <a:ea typeface="ＭＳ Ｐゴシック" charset="0"/>
                <a:cs typeface="CiscoSans"/>
              </a:defRPr>
            </a:lvl3pPr>
            <a:lvl4pPr marL="503238" indent="-169863" defTabSz="684213" eaLnBrk="1" hangingPunct="1">
              <a:lnSpc>
                <a:spcPct val="100000"/>
              </a:lnSpc>
              <a:spcBef>
                <a:spcPts val="300"/>
              </a:spcBef>
              <a:spcAft>
                <a:spcPts val="300"/>
              </a:spcAft>
              <a:buFont typeface="Arial" charset="0"/>
              <a:buChar char="•"/>
              <a:defRPr lang="en-US" sz="1100">
                <a:solidFill>
                  <a:srgbClr val="000000"/>
                </a:solidFill>
                <a:latin typeface="+mn-lt"/>
                <a:ea typeface="ＭＳ Ｐゴシック" charset="0"/>
                <a:cs typeface="CiscoSans"/>
              </a:defRPr>
            </a:lvl4pPr>
            <a:lvl5pPr marL="574675" indent="-169863" defTabSz="684213" eaLnBrk="1" hangingPunct="1">
              <a:lnSpc>
                <a:spcPct val="95000"/>
              </a:lnSpc>
              <a:spcBef>
                <a:spcPts val="625"/>
              </a:spcBef>
              <a:buFont typeface="Arial" charset="0"/>
              <a:buChar char="•"/>
              <a:defRPr lang="en-US" sz="1100" dirty="0">
                <a:latin typeface="+mn-lt"/>
                <a:ea typeface="ＭＳ Ｐゴシック" charset="0"/>
                <a:cs typeface="CiscoSans"/>
              </a:defRPr>
            </a:lvl5pPr>
            <a:lvl6pPr marL="863856" indent="-171445" defTabSz="685777">
              <a:spcBef>
                <a:spcPts val="600"/>
              </a:spcBef>
              <a:buFont typeface="Arial" pitchFamily="34" charset="0"/>
              <a:buChar char="•"/>
              <a:defRPr sz="900" baseline="0">
                <a:latin typeface="+mn-lt"/>
                <a:ea typeface="+mn-ea"/>
              </a:defRPr>
            </a:lvl6pPr>
            <a:lvl7pPr marL="935844" indent="-171422" defTabSz="685777">
              <a:spcBef>
                <a:spcPts val="600"/>
              </a:spcBef>
              <a:buFont typeface="Arial" pitchFamily="34" charset="0"/>
              <a:buChar char="•"/>
              <a:defRPr sz="800" baseline="0">
                <a:latin typeface="+mn-lt"/>
                <a:ea typeface="+mn-ea"/>
              </a:defRPr>
            </a:lvl7pPr>
            <a:lvl8pPr marL="2400220" indent="0" defTabSz="685777">
              <a:spcBef>
                <a:spcPct val="20000"/>
              </a:spcBef>
              <a:buFont typeface="Arial" pitchFamily="34" charset="0"/>
              <a:buNone/>
              <a:defRPr sz="1500">
                <a:latin typeface="+mn-lt"/>
                <a:ea typeface="+mn-ea"/>
              </a:defRPr>
            </a:lvl8pPr>
            <a:lvl9pPr marL="2914553" indent="-171445" defTabSz="685777">
              <a:spcBef>
                <a:spcPct val="20000"/>
              </a:spcBef>
              <a:buFont typeface="Arial" pitchFamily="34" charset="0"/>
              <a:buChar char="•"/>
              <a:defRPr sz="1500">
                <a:latin typeface="+mn-lt"/>
                <a:ea typeface="+mn-ea"/>
              </a:defRPr>
            </a:lvl9pPr>
          </a:lstStyle>
          <a:p>
            <a:pPr marL="169863" lvl="1" indent="-169863">
              <a:spcBef>
                <a:spcPts val="600"/>
              </a:spcBef>
              <a:spcAft>
                <a:spcPts val="600"/>
              </a:spcAft>
              <a:buSzPct val="90000"/>
              <a:buFont typeface="Wingdings" panose="05000000000000000000" pitchFamily="2" charset="2"/>
              <a:buChar char="§"/>
            </a:pPr>
            <a:r>
              <a:rPr lang="en-CA" sz="1500" dirty="0"/>
              <a:t>Use the </a:t>
            </a:r>
            <a:r>
              <a:rPr lang="en-CA" sz="1500" b="1" dirty="0"/>
              <a:t>show ipv6 interface </a:t>
            </a:r>
            <a:r>
              <a:rPr lang="en-CA" sz="1500" dirty="0"/>
              <a:t>command to see which ACL and direction is configured on an interface.</a:t>
            </a:r>
          </a:p>
          <a:p>
            <a:pPr marL="169863" lvl="1" indent="-169863">
              <a:spcBef>
                <a:spcPts val="600"/>
              </a:spcBef>
              <a:spcAft>
                <a:spcPts val="600"/>
              </a:spcAft>
              <a:buSzPct val="90000"/>
              <a:buFont typeface="Wingdings" panose="05000000000000000000" pitchFamily="2" charset="2"/>
              <a:buChar char="§"/>
            </a:pPr>
            <a:endParaRPr lang="en-US" sz="1500" dirty="0" smtClean="0"/>
          </a:p>
          <a:p>
            <a:pPr marL="169863" lvl="1" indent="-169863">
              <a:spcBef>
                <a:spcPts val="600"/>
              </a:spcBef>
              <a:spcAft>
                <a:spcPts val="600"/>
              </a:spcAft>
              <a:buSzPct val="90000"/>
              <a:buFont typeface="Wingdings" panose="05000000000000000000" pitchFamily="2" charset="2"/>
              <a:buChar char="§"/>
            </a:pPr>
            <a:endParaRPr lang="en-US" sz="1500" dirty="0"/>
          </a:p>
          <a:p>
            <a:pPr marL="169863" lvl="1" indent="-169863">
              <a:spcBef>
                <a:spcPts val="600"/>
              </a:spcBef>
              <a:spcAft>
                <a:spcPts val="600"/>
              </a:spcAft>
              <a:buSzPct val="90000"/>
              <a:buFont typeface="Wingdings" panose="05000000000000000000" pitchFamily="2" charset="2"/>
              <a:buChar char="§"/>
            </a:pPr>
            <a:r>
              <a:rPr lang="en-CA" sz="1500" dirty="0" smtClean="0"/>
              <a:t>Use </a:t>
            </a:r>
            <a:r>
              <a:rPr lang="en-CA" sz="1500" dirty="0"/>
              <a:t>the </a:t>
            </a:r>
            <a:r>
              <a:rPr lang="en-CA" sz="1500" b="1" dirty="0"/>
              <a:t>show access-lists </a:t>
            </a:r>
            <a:r>
              <a:rPr lang="en-CA" sz="1500" dirty="0"/>
              <a:t>command displays all configured IPv4 and IPv6 access lists</a:t>
            </a:r>
          </a:p>
          <a:p>
            <a:pPr lvl="2"/>
            <a:r>
              <a:rPr lang="en-CA" dirty="0"/>
              <a:t>Notice that IPv6 </a:t>
            </a:r>
            <a:r>
              <a:rPr lang="en-CA" dirty="0" smtClean="0"/>
              <a:t>ACL sequence </a:t>
            </a:r>
            <a:r>
              <a:rPr lang="en-CA" dirty="0"/>
              <a:t>numbers </a:t>
            </a:r>
            <a:r>
              <a:rPr lang="en-CA" dirty="0" smtClean="0"/>
              <a:t>are </a:t>
            </a:r>
            <a:r>
              <a:rPr lang="en-CA" dirty="0"/>
              <a:t>displayed at the end of the </a:t>
            </a:r>
            <a:r>
              <a:rPr lang="en-CA" dirty="0" smtClean="0"/>
              <a:t>ACE.</a:t>
            </a:r>
            <a:endParaRPr lang="en-CA" dirty="0"/>
          </a:p>
          <a:p>
            <a:pPr lvl="1"/>
            <a:endParaRPr lang="en-US" dirty="0"/>
          </a:p>
          <a:p>
            <a:pPr lvl="1"/>
            <a:endParaRPr lang="en-CA" dirty="0"/>
          </a:p>
        </p:txBody>
      </p:sp>
    </p:spTree>
    <p:extLst>
      <p:ext uri="{BB962C8B-B14F-4D97-AF65-F5344CB8AC3E}">
        <p14:creationId xmlns:p14="http://schemas.microsoft.com/office/powerpoint/2010/main" val="2224829338"/>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4.4 Troubleshoot ACLs</a:t>
            </a:r>
            <a:endParaRPr lang="en-US" dirty="0"/>
          </a:p>
        </p:txBody>
      </p:sp>
    </p:spTree>
    <p:extLst>
      <p:ext uri="{BB962C8B-B14F-4D97-AF65-F5344CB8AC3E}">
        <p14:creationId xmlns:p14="http://schemas.microsoft.com/office/powerpoint/2010/main" val="75529600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It is beneficial to consider how an inbound and outbound ACL is processed.</a:t>
            </a:r>
          </a:p>
          <a:p>
            <a:r>
              <a:rPr lang="en-CA" dirty="0" smtClean="0"/>
              <a:t>Inbound ACLs operate as follows:</a:t>
            </a:r>
          </a:p>
          <a:p>
            <a:pPr lvl="1"/>
            <a:r>
              <a:rPr lang="en-CA" dirty="0" smtClean="0"/>
              <a:t>If </a:t>
            </a:r>
            <a:r>
              <a:rPr lang="en-CA" dirty="0"/>
              <a:t>the information in a packet header and an ACL statement match, the rest of the statements in the list are skipped, and the packet is permitted or denied as specified by the matched statement. </a:t>
            </a:r>
            <a:endParaRPr lang="en-CA" dirty="0" smtClean="0"/>
          </a:p>
          <a:p>
            <a:pPr lvl="1"/>
            <a:r>
              <a:rPr lang="en-CA" dirty="0" smtClean="0"/>
              <a:t>If </a:t>
            </a:r>
            <a:r>
              <a:rPr lang="en-CA" dirty="0"/>
              <a:t>a packet header does not match an ACL statement, the packet is tested against the next statement in the </a:t>
            </a:r>
            <a:r>
              <a:rPr lang="en-CA" dirty="0" smtClean="0"/>
              <a:t>list and this </a:t>
            </a:r>
            <a:r>
              <a:rPr lang="en-CA" dirty="0"/>
              <a:t>matching process continues until the end of the list is </a:t>
            </a:r>
            <a:r>
              <a:rPr lang="en-CA" dirty="0" smtClean="0"/>
              <a:t>reached.</a:t>
            </a:r>
          </a:p>
          <a:p>
            <a:pPr lvl="1"/>
            <a:r>
              <a:rPr lang="en-CA" dirty="0" smtClean="0"/>
              <a:t>At </a:t>
            </a:r>
            <a:r>
              <a:rPr lang="en-CA" dirty="0"/>
              <a:t>the end of every ACL is a statement is an implicit deny any </a:t>
            </a:r>
            <a:r>
              <a:rPr lang="en-CA" dirty="0" smtClean="0"/>
              <a:t>statement and because </a:t>
            </a:r>
            <a:r>
              <a:rPr lang="en-CA" dirty="0"/>
              <a:t>of this statement, an ACL should have at least one permit statement in it; otherwise, the ACL blocks all traffic</a:t>
            </a:r>
            <a:r>
              <a:rPr lang="en-CA" dirty="0" smtClean="0"/>
              <a:t>.</a:t>
            </a:r>
            <a:endParaRPr lang="en-CA" dirty="0"/>
          </a:p>
          <a:p>
            <a:r>
              <a:rPr lang="en-CA" dirty="0"/>
              <a:t>Outbound </a:t>
            </a:r>
            <a:r>
              <a:rPr lang="en-CA" dirty="0" smtClean="0"/>
              <a:t>ACLs operate as follows:</a:t>
            </a:r>
          </a:p>
          <a:p>
            <a:pPr lvl="1"/>
            <a:r>
              <a:rPr lang="en-CA" dirty="0" smtClean="0"/>
              <a:t>The </a:t>
            </a:r>
            <a:r>
              <a:rPr lang="en-CA" dirty="0"/>
              <a:t>router checks the routing table to see if the packet is routable. </a:t>
            </a:r>
            <a:endParaRPr lang="en-CA" dirty="0" smtClean="0"/>
          </a:p>
          <a:p>
            <a:pPr lvl="1"/>
            <a:r>
              <a:rPr lang="en-CA" dirty="0"/>
              <a:t>T</a:t>
            </a:r>
            <a:r>
              <a:rPr lang="en-CA" dirty="0" smtClean="0"/>
              <a:t>he </a:t>
            </a:r>
            <a:r>
              <a:rPr lang="en-CA" dirty="0"/>
              <a:t>router checks to see whether the outbound interface is grouped to an ACL. </a:t>
            </a:r>
            <a:endParaRPr lang="en-CA" dirty="0" smtClean="0"/>
          </a:p>
          <a:p>
            <a:pPr lvl="1"/>
            <a:r>
              <a:rPr lang="en-CA" dirty="0" smtClean="0"/>
              <a:t>If it is, the ACL is </a:t>
            </a:r>
            <a:r>
              <a:rPr lang="en-CA" dirty="0"/>
              <a:t>tested by the combination of ACEs that are associated with that interface. </a:t>
            </a:r>
            <a:endParaRPr lang="en-CA" dirty="0" smtClean="0"/>
          </a:p>
          <a:p>
            <a:pPr lvl="1"/>
            <a:r>
              <a:rPr lang="en-CA" dirty="0" smtClean="0"/>
              <a:t>Based </a:t>
            </a:r>
            <a:r>
              <a:rPr lang="en-CA" dirty="0"/>
              <a:t>on the ACL tests, the packet is permitted or denied</a:t>
            </a:r>
            <a:r>
              <a:rPr lang="en-CA" dirty="0" smtClean="0"/>
              <a:t>.</a:t>
            </a:r>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277597522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When </a:t>
            </a:r>
            <a:r>
              <a:rPr lang="en-CA" dirty="0"/>
              <a:t>a packet arrives at a router </a:t>
            </a:r>
            <a:r>
              <a:rPr lang="en-CA" dirty="0" smtClean="0"/>
              <a:t>interface: </a:t>
            </a:r>
          </a:p>
          <a:p>
            <a:pPr lvl="1"/>
            <a:r>
              <a:rPr lang="en-CA" dirty="0" smtClean="0"/>
              <a:t>The </a:t>
            </a:r>
            <a:r>
              <a:rPr lang="en-CA" dirty="0"/>
              <a:t>router checks to see whether the destination Layer 2 address matches its interface Layer 2 </a:t>
            </a:r>
            <a:r>
              <a:rPr lang="en-CA" dirty="0" smtClean="0"/>
              <a:t>address.</a:t>
            </a:r>
          </a:p>
          <a:p>
            <a:pPr lvl="1"/>
            <a:r>
              <a:rPr lang="en-CA" dirty="0" smtClean="0"/>
              <a:t>If </a:t>
            </a:r>
            <a:r>
              <a:rPr lang="en-CA" dirty="0"/>
              <a:t>the frame </a:t>
            </a:r>
            <a:r>
              <a:rPr lang="en-CA" dirty="0" smtClean="0"/>
              <a:t>is </a:t>
            </a:r>
            <a:r>
              <a:rPr lang="en-CA" dirty="0"/>
              <a:t>accepted, </a:t>
            </a:r>
            <a:r>
              <a:rPr lang="en-CA" dirty="0" smtClean="0"/>
              <a:t>the </a:t>
            </a:r>
            <a:r>
              <a:rPr lang="en-CA" dirty="0"/>
              <a:t>router checks for an ACL on the inbound interface. </a:t>
            </a:r>
            <a:endParaRPr lang="en-CA" dirty="0" smtClean="0"/>
          </a:p>
          <a:p>
            <a:pPr lvl="1"/>
            <a:r>
              <a:rPr lang="en-CA" dirty="0" smtClean="0"/>
              <a:t>If </a:t>
            </a:r>
            <a:r>
              <a:rPr lang="en-CA" dirty="0"/>
              <a:t>an ACL exists, the packet is tested against the </a:t>
            </a:r>
            <a:r>
              <a:rPr lang="en-CA" dirty="0" smtClean="0"/>
              <a:t>ACEs and the </a:t>
            </a:r>
            <a:r>
              <a:rPr lang="en-CA" dirty="0"/>
              <a:t>packet is either permitted or denied. </a:t>
            </a:r>
            <a:endParaRPr lang="en-CA" dirty="0" smtClean="0"/>
          </a:p>
          <a:p>
            <a:pPr lvl="1"/>
            <a:r>
              <a:rPr lang="en-CA" dirty="0" smtClean="0"/>
              <a:t>If </a:t>
            </a:r>
            <a:r>
              <a:rPr lang="en-CA" dirty="0"/>
              <a:t>the packet is </a:t>
            </a:r>
            <a:r>
              <a:rPr lang="en-CA" dirty="0" smtClean="0"/>
              <a:t>permitted, </a:t>
            </a:r>
            <a:r>
              <a:rPr lang="en-CA" dirty="0"/>
              <a:t>it is then checked against routing table </a:t>
            </a:r>
            <a:r>
              <a:rPr lang="en-CA" dirty="0" smtClean="0"/>
              <a:t>to </a:t>
            </a:r>
            <a:r>
              <a:rPr lang="en-CA" dirty="0"/>
              <a:t>determine the destination interface. </a:t>
            </a:r>
            <a:endParaRPr lang="en-CA" dirty="0" smtClean="0"/>
          </a:p>
          <a:p>
            <a:pPr lvl="1"/>
            <a:r>
              <a:rPr lang="en-CA" dirty="0" smtClean="0"/>
              <a:t>If </a:t>
            </a:r>
            <a:r>
              <a:rPr lang="en-CA" dirty="0"/>
              <a:t>a routing table entry exists for the destination, the packet is then switched to the outgoing </a:t>
            </a:r>
            <a:r>
              <a:rPr lang="en-CA" dirty="0" smtClean="0"/>
              <a:t>interface.</a:t>
            </a:r>
            <a:endParaRPr lang="en-CA" dirty="0"/>
          </a:p>
          <a:p>
            <a:endParaRPr lang="en-CA" dirty="0" smtClean="0"/>
          </a:p>
          <a:p>
            <a:r>
              <a:rPr lang="en-CA" dirty="0" smtClean="0"/>
              <a:t>Next</a:t>
            </a:r>
            <a:r>
              <a:rPr lang="en-CA" dirty="0"/>
              <a:t>, the router checks whether the outgoing interface has an ACL. </a:t>
            </a:r>
            <a:endParaRPr lang="en-CA" dirty="0" smtClean="0"/>
          </a:p>
          <a:p>
            <a:pPr lvl="1"/>
            <a:r>
              <a:rPr lang="en-CA" dirty="0" smtClean="0"/>
              <a:t>If </a:t>
            </a:r>
            <a:r>
              <a:rPr lang="en-CA" dirty="0"/>
              <a:t>an ACL exists, the packet is tested against the </a:t>
            </a:r>
            <a:r>
              <a:rPr lang="en-CA" dirty="0" smtClean="0"/>
              <a:t>ACEs.</a:t>
            </a:r>
          </a:p>
          <a:p>
            <a:pPr lvl="1"/>
            <a:r>
              <a:rPr lang="en-CA" dirty="0" smtClean="0"/>
              <a:t>If </a:t>
            </a:r>
            <a:r>
              <a:rPr lang="en-CA" dirty="0"/>
              <a:t>the packet matches </a:t>
            </a:r>
            <a:r>
              <a:rPr lang="en-CA" dirty="0" smtClean="0"/>
              <a:t>an ACE, </a:t>
            </a:r>
            <a:r>
              <a:rPr lang="en-CA" dirty="0"/>
              <a:t>it is either permitted or denied.</a:t>
            </a:r>
          </a:p>
          <a:p>
            <a:pPr lvl="1"/>
            <a:r>
              <a:rPr lang="en-CA" dirty="0" smtClean="0"/>
              <a:t>If </a:t>
            </a:r>
            <a:r>
              <a:rPr lang="en-CA" dirty="0"/>
              <a:t>there is no ACL or the packet is permitted, the packet is encapsulated in the new Layer 2 protocol and forwarded out the interface to the next device.</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528019826"/>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Standard ACLs only examine the source IPv4 address. </a:t>
            </a:r>
            <a:endParaRPr lang="en-CA" dirty="0" smtClean="0"/>
          </a:p>
          <a:p>
            <a:pPr lvl="1"/>
            <a:r>
              <a:rPr lang="en-CA" dirty="0" smtClean="0"/>
              <a:t>The </a:t>
            </a:r>
            <a:r>
              <a:rPr lang="en-CA" dirty="0"/>
              <a:t>destination of the packet and the ports involved are not considered.</a:t>
            </a:r>
          </a:p>
          <a:p>
            <a:endParaRPr lang="en-CA" dirty="0"/>
          </a:p>
          <a:p>
            <a:r>
              <a:rPr lang="en-CA" dirty="0"/>
              <a:t>The </a:t>
            </a:r>
            <a:r>
              <a:rPr lang="en-CA" dirty="0" smtClean="0"/>
              <a:t>Cisco </a:t>
            </a:r>
            <a:r>
              <a:rPr lang="en-CA" dirty="0"/>
              <a:t>IOS software tests addresses against the </a:t>
            </a:r>
            <a:r>
              <a:rPr lang="en-CA" dirty="0" smtClean="0"/>
              <a:t>ACL ACEs. </a:t>
            </a:r>
          </a:p>
          <a:p>
            <a:pPr lvl="1"/>
            <a:r>
              <a:rPr lang="en-CA" dirty="0" smtClean="0"/>
              <a:t>The </a:t>
            </a:r>
            <a:r>
              <a:rPr lang="en-CA" dirty="0"/>
              <a:t>first match determines whether the software accepts or rejects the address. </a:t>
            </a:r>
            <a:endParaRPr lang="en-CA" dirty="0" smtClean="0"/>
          </a:p>
          <a:p>
            <a:pPr lvl="1"/>
            <a:r>
              <a:rPr lang="en-CA" dirty="0" smtClean="0"/>
              <a:t>Because </a:t>
            </a:r>
            <a:r>
              <a:rPr lang="en-CA" dirty="0"/>
              <a:t>the software stops testing conditions after the first match, the order of the conditions is critical. </a:t>
            </a:r>
            <a:endParaRPr lang="en-CA" dirty="0" smtClean="0"/>
          </a:p>
          <a:p>
            <a:pPr lvl="1"/>
            <a:r>
              <a:rPr lang="en-CA" dirty="0" smtClean="0"/>
              <a:t>If </a:t>
            </a:r>
            <a:r>
              <a:rPr lang="en-CA" dirty="0"/>
              <a:t>no conditions match, the address is rejected.</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390620083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filter </a:t>
            </a:r>
            <a:r>
              <a:rPr lang="en-CA" dirty="0"/>
              <a:t>on </a:t>
            </a:r>
            <a:r>
              <a:rPr lang="en-CA" dirty="0" smtClean="0"/>
              <a:t>protocol, source address, destination address, </a:t>
            </a:r>
            <a:r>
              <a:rPr lang="en-CA" dirty="0"/>
              <a:t>and </a:t>
            </a:r>
            <a:r>
              <a:rPr lang="en-CA" dirty="0" smtClean="0"/>
              <a:t>port </a:t>
            </a:r>
            <a:r>
              <a:rPr lang="en-CA" dirty="0"/>
              <a:t>numbers. </a:t>
            </a:r>
            <a:endParaRPr lang="en-CA" dirty="0" smtClean="0"/>
          </a:p>
          <a:p>
            <a:r>
              <a:rPr lang="en-CA" dirty="0" smtClean="0"/>
              <a:t>The </a:t>
            </a:r>
            <a:r>
              <a:rPr lang="en-CA" dirty="0"/>
              <a:t>ACL first filters on the source address, then on the port and protocol of the source. </a:t>
            </a:r>
            <a:endParaRPr lang="en-CA" dirty="0" smtClean="0"/>
          </a:p>
          <a:p>
            <a:r>
              <a:rPr lang="en-CA" dirty="0" smtClean="0"/>
              <a:t>It </a:t>
            </a:r>
            <a:r>
              <a:rPr lang="en-CA" dirty="0"/>
              <a:t>then filters on the destination address, then on </a:t>
            </a:r>
            <a:r>
              <a:rPr lang="en-CA" dirty="0" smtClean="0"/>
              <a:t>the </a:t>
            </a:r>
            <a:r>
              <a:rPr lang="en-CA" dirty="0"/>
              <a:t>port and protocol of the destination, and makes a final permit or deny decision.</a:t>
            </a:r>
          </a:p>
          <a:p>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42554405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4.1 Standard ACL Operation and Configuration Review</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most common ACL errors are entering ACEs in the wrong order or not applying adequate criteria to the ACL rules.</a:t>
            </a:r>
            <a:endParaRPr lang="en-US" dirty="0"/>
          </a:p>
        </p:txBody>
      </p:sp>
      <p:sp>
        <p:nvSpPr>
          <p:cNvPr id="21505" name="Rectangle 2"/>
          <p:cNvSpPr>
            <a:spLocks noGrp="1" noChangeArrowheads="1"/>
          </p:cNvSpPr>
          <p:nvPr>
            <p:ph type="title"/>
          </p:nvPr>
        </p:nvSpPr>
        <p:spPr/>
        <p:txBody>
          <a:bodyPr/>
          <a:lstStyle/>
          <a:p>
            <a:r>
              <a:rPr lang="en-CA" sz="1600" dirty="0" smtClean="0"/>
              <a:t>Troubleshoot ACLs</a:t>
            </a:r>
            <a:r>
              <a:rPr lang="en-US" dirty="0" smtClean="0"/>
              <a:t/>
            </a:r>
            <a:br>
              <a:rPr lang="en-US" dirty="0" smtClean="0"/>
            </a:br>
            <a:r>
              <a:rPr lang="en-CA" dirty="0" smtClean="0"/>
              <a:t>Common ACLs Errors</a:t>
            </a:r>
            <a:endParaRPr lang="en-US" dirty="0"/>
          </a:p>
        </p:txBody>
      </p:sp>
      <p:pic>
        <p:nvPicPr>
          <p:cNvPr id="3" name="Picture 2"/>
          <p:cNvPicPr>
            <a:picLocks noChangeAspect="1"/>
          </p:cNvPicPr>
          <p:nvPr/>
        </p:nvPicPr>
        <p:blipFill>
          <a:blip r:embed="rId3"/>
          <a:stretch>
            <a:fillRect/>
          </a:stretch>
        </p:blipFill>
        <p:spPr>
          <a:xfrm>
            <a:off x="5074846" y="1287303"/>
            <a:ext cx="3695890" cy="218451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074846" y="3609745"/>
            <a:ext cx="3695890" cy="856158"/>
          </a:xfrm>
          <a:prstGeom prst="rect">
            <a:avLst/>
          </a:prstGeom>
        </p:spPr>
      </p:pic>
      <p:sp>
        <p:nvSpPr>
          <p:cNvPr id="8" name="Content Placeholder 1"/>
          <p:cNvSpPr txBox="1">
            <a:spLocks/>
          </p:cNvSpPr>
          <p:nvPr/>
        </p:nvSpPr>
        <p:spPr bwMode="auto">
          <a:xfrm>
            <a:off x="144065" y="1472665"/>
            <a:ext cx="4930781" cy="3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In this example, host 192.168.10.10 has no Telnet connectivity with 192.168.30.12. </a:t>
            </a:r>
          </a:p>
          <a:p>
            <a:pPr lvl="1"/>
            <a:r>
              <a:rPr lang="en-CA" dirty="0" smtClean="0"/>
              <a:t>The </a:t>
            </a:r>
            <a:r>
              <a:rPr lang="en-CA" b="1" dirty="0" smtClean="0"/>
              <a:t>show access-lists </a:t>
            </a:r>
            <a:r>
              <a:rPr lang="en-CA" dirty="0" smtClean="0"/>
              <a:t>command displays matches for the first deny statement indicating that this ACE has been matched by traffic.</a:t>
            </a:r>
          </a:p>
          <a:p>
            <a:endParaRPr lang="en-CA" sz="600" dirty="0" smtClean="0"/>
          </a:p>
          <a:p>
            <a:r>
              <a:rPr lang="en-CA" b="1" dirty="0" smtClean="0"/>
              <a:t>Solution:</a:t>
            </a:r>
          </a:p>
          <a:p>
            <a:pPr lvl="1"/>
            <a:r>
              <a:rPr lang="en-CA" dirty="0" smtClean="0"/>
              <a:t>Host 192.168.10.10 has no connectivity with 192.168.30.12 because statement 10 denies host 192.168.10.10, therefore statement 20 can never be matched. </a:t>
            </a:r>
          </a:p>
          <a:p>
            <a:pPr lvl="1"/>
            <a:r>
              <a:rPr lang="en-CA" dirty="0" smtClean="0"/>
              <a:t>Statements 10 and 20 should be reversed. </a:t>
            </a:r>
          </a:p>
        </p:txBody>
      </p:sp>
    </p:spTree>
    <p:extLst>
      <p:ext uri="{BB962C8B-B14F-4D97-AF65-F5344CB8AC3E}">
        <p14:creationId xmlns:p14="http://schemas.microsoft.com/office/powerpoint/2010/main" val="776700918"/>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49316" cy="4155319"/>
          </a:xfrm>
        </p:spPr>
        <p:txBody>
          <a:bodyPr/>
          <a:lstStyle/>
          <a:p>
            <a:r>
              <a:rPr lang="en-CA" dirty="0"/>
              <a:t>In this example, the 192.168.10.0/24 network cannot use TFTP to connect to the 192.168.30.0/24 network.</a:t>
            </a:r>
          </a:p>
          <a:p>
            <a:endParaRPr lang="en-CA" sz="1000" b="1" dirty="0" smtClean="0"/>
          </a:p>
          <a:p>
            <a:r>
              <a:rPr lang="en-CA" b="1" dirty="0" smtClean="0"/>
              <a:t>Solution:</a:t>
            </a:r>
          </a:p>
          <a:p>
            <a:pPr lvl="1"/>
            <a:r>
              <a:rPr lang="en-CA" dirty="0" smtClean="0"/>
              <a:t>Statement </a:t>
            </a:r>
            <a:r>
              <a:rPr lang="en-CA" dirty="0"/>
              <a:t>30 in access list 120 allows all </a:t>
            </a:r>
            <a:r>
              <a:rPr lang="en-CA" dirty="0" smtClean="0"/>
              <a:t>TCP </a:t>
            </a:r>
            <a:r>
              <a:rPr lang="en-CA" dirty="0"/>
              <a:t>traffic. </a:t>
            </a:r>
            <a:endParaRPr lang="en-CA" dirty="0" smtClean="0"/>
          </a:p>
          <a:p>
            <a:pPr lvl="1"/>
            <a:r>
              <a:rPr lang="en-CA" dirty="0" smtClean="0"/>
              <a:t>However</a:t>
            </a:r>
            <a:r>
              <a:rPr lang="en-CA" dirty="0"/>
              <a:t>, </a:t>
            </a:r>
            <a:r>
              <a:rPr lang="en-CA" dirty="0" smtClean="0"/>
              <a:t>TFTP </a:t>
            </a:r>
            <a:r>
              <a:rPr lang="en-CA" dirty="0"/>
              <a:t>uses UDP instead of </a:t>
            </a:r>
            <a:r>
              <a:rPr lang="en-CA" dirty="0" smtClean="0"/>
              <a:t>TCP and therefore it </a:t>
            </a:r>
            <a:r>
              <a:rPr lang="en-CA" dirty="0"/>
              <a:t>is implicitly denied. </a:t>
            </a:r>
            <a:endParaRPr lang="en-CA" dirty="0" smtClean="0"/>
          </a:p>
          <a:p>
            <a:pPr lvl="1"/>
            <a:r>
              <a:rPr lang="en-CA" dirty="0" smtClean="0"/>
              <a:t>Statement </a:t>
            </a:r>
            <a:r>
              <a:rPr lang="en-CA" dirty="0"/>
              <a:t>30 should be </a:t>
            </a:r>
            <a:r>
              <a:rPr lang="en-CA" b="1" dirty="0" smtClean="0"/>
              <a:t>permit </a:t>
            </a:r>
            <a:r>
              <a:rPr lang="en-CA" b="1" dirty="0" err="1" smtClean="0"/>
              <a:t>ip</a:t>
            </a:r>
            <a:r>
              <a:rPr lang="en-CA" b="1" dirty="0" smtClean="0"/>
              <a:t> </a:t>
            </a:r>
            <a:r>
              <a:rPr lang="en-CA" b="1" dirty="0"/>
              <a:t>any </a:t>
            </a:r>
            <a:r>
              <a:rPr lang="en-CA" b="1" dirty="0" err="1"/>
              <a:t>any</a:t>
            </a:r>
            <a:r>
              <a:rPr lang="en-CA" dirty="0" smtClean="0"/>
              <a:t>.</a:t>
            </a:r>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184000" y="648000"/>
            <a:ext cx="3803845" cy="2241665"/>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184000" y="3040608"/>
            <a:ext cx="3786321" cy="742119"/>
          </a:xfrm>
          <a:prstGeom prst="rect">
            <a:avLst/>
          </a:prstGeom>
        </p:spPr>
      </p:pic>
    </p:spTree>
    <p:extLst>
      <p:ext uri="{BB962C8B-B14F-4D97-AF65-F5344CB8AC3E}">
        <p14:creationId xmlns:p14="http://schemas.microsoft.com/office/powerpoint/2010/main" val="980132626"/>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823935" cy="4155319"/>
          </a:xfrm>
        </p:spPr>
        <p:txBody>
          <a:bodyPr/>
          <a:lstStyle/>
          <a:p>
            <a:r>
              <a:rPr lang="en-CA" dirty="0"/>
              <a:t>In this example, the 192.168.11.0/24 network can use Telnet to connect to 192.168.30.0/24, but according to company policy, this connection should not be allowed. </a:t>
            </a:r>
            <a:endParaRPr lang="en-CA" dirty="0" smtClean="0"/>
          </a:p>
          <a:p>
            <a:r>
              <a:rPr lang="en-CA" dirty="0" smtClean="0"/>
              <a:t>The </a:t>
            </a:r>
            <a:r>
              <a:rPr lang="en-CA" dirty="0"/>
              <a:t>results of the </a:t>
            </a:r>
            <a:r>
              <a:rPr lang="en-CA" b="1" dirty="0"/>
              <a:t>show access-lists 130 </a:t>
            </a:r>
            <a:r>
              <a:rPr lang="en-CA" dirty="0"/>
              <a:t>command indicate that the permit statement has been matched.</a:t>
            </a:r>
          </a:p>
          <a:p>
            <a:endParaRPr lang="en-CA" dirty="0"/>
          </a:p>
          <a:p>
            <a:r>
              <a:rPr lang="en-CA" b="1" dirty="0" smtClean="0"/>
              <a:t>Solution:</a:t>
            </a:r>
          </a:p>
          <a:p>
            <a:pPr lvl="1"/>
            <a:r>
              <a:rPr lang="en-CA" dirty="0" smtClean="0"/>
              <a:t>The Telnet </a:t>
            </a:r>
            <a:r>
              <a:rPr lang="en-CA" dirty="0"/>
              <a:t>port number in statement 10 of </a:t>
            </a:r>
            <a:r>
              <a:rPr lang="en-CA" dirty="0" smtClean="0"/>
              <a:t>ACL 130 </a:t>
            </a:r>
            <a:r>
              <a:rPr lang="en-CA" dirty="0"/>
              <a:t>is listed in the wrong </a:t>
            </a:r>
            <a:r>
              <a:rPr lang="en-CA" dirty="0" smtClean="0"/>
              <a:t>order as it currently </a:t>
            </a:r>
            <a:r>
              <a:rPr lang="en-CA" dirty="0"/>
              <a:t>denies any source packet with a port number </a:t>
            </a:r>
            <a:r>
              <a:rPr lang="en-CA" dirty="0" smtClean="0"/>
              <a:t>equal </a:t>
            </a:r>
            <a:r>
              <a:rPr lang="en-CA" dirty="0"/>
              <a:t>to Telnet. </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189693" y="2863920"/>
            <a:ext cx="3680406" cy="786845"/>
          </a:xfrm>
          <a:prstGeom prst="rect">
            <a:avLst/>
          </a:prstGeom>
        </p:spPr>
      </p:pic>
      <p:pic>
        <p:nvPicPr>
          <p:cNvPr id="4" name="Picture 3"/>
          <p:cNvPicPr>
            <a:picLocks noChangeAspect="1"/>
          </p:cNvPicPr>
          <p:nvPr/>
        </p:nvPicPr>
        <p:blipFill>
          <a:blip r:embed="rId4"/>
          <a:stretch>
            <a:fillRect/>
          </a:stretch>
        </p:blipFill>
        <p:spPr>
          <a:xfrm>
            <a:off x="5184000" y="648000"/>
            <a:ext cx="3708591" cy="2089257"/>
          </a:xfrm>
          <a:prstGeom prst="rect">
            <a:avLst/>
          </a:prstGeom>
          <a:ln>
            <a:solidFill>
              <a:schemeClr val="accent1"/>
            </a:solidFill>
          </a:ln>
        </p:spPr>
      </p:pic>
      <p:sp>
        <p:nvSpPr>
          <p:cNvPr id="6" name="Content Placeholder 1"/>
          <p:cNvSpPr txBox="1">
            <a:spLocks/>
          </p:cNvSpPr>
          <p:nvPr/>
        </p:nvSpPr>
        <p:spPr bwMode="auto">
          <a:xfrm>
            <a:off x="134124" y="4119659"/>
            <a:ext cx="8037725" cy="42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dirty="0" smtClean="0"/>
              <a:t>Configure </a:t>
            </a:r>
            <a:r>
              <a:rPr lang="en-CA" b="1" dirty="0" smtClean="0"/>
              <a:t>10 deny </a:t>
            </a:r>
            <a:r>
              <a:rPr lang="en-CA" b="1" dirty="0" err="1" smtClean="0"/>
              <a:t>tcp</a:t>
            </a:r>
            <a:r>
              <a:rPr lang="en-CA" b="1" dirty="0" smtClean="0"/>
              <a:t> 192.168.11.0 0.0.0.255 192.168.30.0 0.0.0.255 </a:t>
            </a:r>
            <a:r>
              <a:rPr lang="en-CA" b="1" dirty="0" err="1" smtClean="0"/>
              <a:t>eq</a:t>
            </a:r>
            <a:r>
              <a:rPr lang="en-CA" b="1" dirty="0" smtClean="0"/>
              <a:t> telnet</a:t>
            </a:r>
            <a:r>
              <a:rPr lang="en-CA" dirty="0" smtClean="0"/>
              <a:t>.</a:t>
            </a:r>
            <a:endParaRPr lang="en-CA" dirty="0"/>
          </a:p>
        </p:txBody>
      </p:sp>
    </p:spTree>
    <p:extLst>
      <p:ext uri="{BB962C8B-B14F-4D97-AF65-F5344CB8AC3E}">
        <p14:creationId xmlns:p14="http://schemas.microsoft.com/office/powerpoint/2010/main" val="681069403"/>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57324" cy="4155319"/>
          </a:xfrm>
        </p:spPr>
        <p:txBody>
          <a:bodyPr/>
          <a:lstStyle/>
          <a:p>
            <a:r>
              <a:rPr lang="en-CA" dirty="0" smtClean="0"/>
              <a:t>In this example, host </a:t>
            </a:r>
            <a:r>
              <a:rPr lang="en-CA" dirty="0"/>
              <a:t>192.168.30.12 is able to Telnet to connect to 192.168.31.12, but company policy states that this connection should not be allowed. </a:t>
            </a:r>
            <a:endParaRPr lang="en-CA" dirty="0" smtClean="0"/>
          </a:p>
          <a:p>
            <a:r>
              <a:rPr lang="en-CA" dirty="0" smtClean="0"/>
              <a:t>Output </a:t>
            </a:r>
            <a:r>
              <a:rPr lang="en-CA" dirty="0"/>
              <a:t>from the </a:t>
            </a:r>
            <a:r>
              <a:rPr lang="en-CA" b="1" dirty="0"/>
              <a:t>show access-lists 140 </a:t>
            </a:r>
            <a:r>
              <a:rPr lang="en-CA" dirty="0"/>
              <a:t>command indicate that the permit statement has been matched.</a:t>
            </a:r>
          </a:p>
          <a:p>
            <a:endParaRPr lang="en-CA" dirty="0"/>
          </a:p>
          <a:p>
            <a:r>
              <a:rPr lang="en-CA" b="1" dirty="0" smtClean="0"/>
              <a:t>Solution:</a:t>
            </a:r>
          </a:p>
          <a:p>
            <a:pPr lvl="1"/>
            <a:r>
              <a:rPr lang="en-CA" dirty="0" smtClean="0"/>
              <a:t>Host </a:t>
            </a:r>
            <a:r>
              <a:rPr lang="en-CA" dirty="0"/>
              <a:t>192.168.30.12 can use Telnet to connect to 192.168.31.12 because there are no rules that deny host 192.168.30.12 or its network as the source. </a:t>
            </a:r>
            <a:endParaRPr lang="en-CA" dirty="0" smtClean="0"/>
          </a:p>
          <a:p>
            <a:pPr lvl="1"/>
            <a:r>
              <a:rPr lang="en-CA" dirty="0" smtClean="0"/>
              <a:t>Statement </a:t>
            </a:r>
            <a:r>
              <a:rPr lang="en-CA" dirty="0"/>
              <a:t>10 of access list 140 denies the router interface on which traffic enters the router. </a:t>
            </a:r>
            <a:endParaRPr lang="en-CA" dirty="0" smtClean="0"/>
          </a:p>
          <a:p>
            <a:pPr lvl="1"/>
            <a:r>
              <a:rPr lang="en-CA" dirty="0" smtClean="0"/>
              <a:t>The </a:t>
            </a:r>
            <a:r>
              <a:rPr lang="en-CA" dirty="0"/>
              <a:t>host IPv4 address in statement 10 should be 192.168.30.12.</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4" name="Picture 3"/>
          <p:cNvPicPr>
            <a:picLocks noChangeAspect="1"/>
          </p:cNvPicPr>
          <p:nvPr/>
        </p:nvPicPr>
        <p:blipFill>
          <a:blip r:embed="rId3"/>
          <a:stretch>
            <a:fillRect/>
          </a:stretch>
        </p:blipFill>
        <p:spPr>
          <a:xfrm>
            <a:off x="5220000" y="648000"/>
            <a:ext cx="3695890" cy="2159111"/>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5220000" y="2924728"/>
            <a:ext cx="3619994" cy="824673"/>
          </a:xfrm>
          <a:prstGeom prst="rect">
            <a:avLst/>
          </a:prstGeom>
        </p:spPr>
      </p:pic>
    </p:spTree>
    <p:extLst>
      <p:ext uri="{BB962C8B-B14F-4D97-AF65-F5344CB8AC3E}">
        <p14:creationId xmlns:p14="http://schemas.microsoft.com/office/powerpoint/2010/main" val="2130618155"/>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18823" cy="4155319"/>
          </a:xfrm>
        </p:spPr>
        <p:txBody>
          <a:bodyPr/>
          <a:lstStyle/>
          <a:p>
            <a:r>
              <a:rPr lang="en-US" dirty="0" smtClean="0"/>
              <a:t>In this example, </a:t>
            </a:r>
            <a:r>
              <a:rPr lang="en-CA" dirty="0"/>
              <a:t>host 192.168.30.12 can use Telnet to connect to 192.168.31.12, but according to the security policy, this connection should not be allowed. </a:t>
            </a:r>
            <a:endParaRPr lang="en-CA" dirty="0" smtClean="0"/>
          </a:p>
          <a:p>
            <a:r>
              <a:rPr lang="en-CA" dirty="0" smtClean="0"/>
              <a:t>Output </a:t>
            </a:r>
            <a:r>
              <a:rPr lang="en-CA" dirty="0"/>
              <a:t>from the </a:t>
            </a:r>
            <a:r>
              <a:rPr lang="en-CA" b="1" dirty="0"/>
              <a:t>show access-lists 150 </a:t>
            </a:r>
            <a:r>
              <a:rPr lang="en-CA" dirty="0"/>
              <a:t>command indicate that no matches have occurred for the deny statement as expected.</a:t>
            </a:r>
          </a:p>
          <a:p>
            <a:r>
              <a:rPr lang="en-CA" b="1" dirty="0" smtClean="0"/>
              <a:t>Solution:</a:t>
            </a:r>
          </a:p>
          <a:p>
            <a:pPr lvl="1"/>
            <a:r>
              <a:rPr lang="en-CA" dirty="0" smtClean="0"/>
              <a:t>Host </a:t>
            </a:r>
            <a:r>
              <a:rPr lang="en-CA" dirty="0"/>
              <a:t>192.168.30.12 can use Telnet to connect to 192.168.31.12 because of the direction in which access list 150 is applied to the G0/1 interface. </a:t>
            </a:r>
            <a:endParaRPr lang="en-CA" dirty="0" smtClean="0"/>
          </a:p>
          <a:p>
            <a:pPr lvl="1"/>
            <a:r>
              <a:rPr lang="en-CA" dirty="0" smtClean="0"/>
              <a:t>Statement </a:t>
            </a:r>
            <a:r>
              <a:rPr lang="en-CA" dirty="0"/>
              <a:t>10 denies any source address to connect to host 192.168.31.12 using Telnet. </a:t>
            </a:r>
            <a:endParaRPr lang="en-CA" dirty="0" smtClean="0"/>
          </a:p>
          <a:p>
            <a:pPr lvl="1"/>
            <a:r>
              <a:rPr lang="en-CA" dirty="0" smtClean="0"/>
              <a:t>However</a:t>
            </a:r>
            <a:r>
              <a:rPr lang="en-CA" dirty="0"/>
              <a:t>, this filter should be applied outbound on G0/1 to filter correctly.</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206952" y="2975912"/>
            <a:ext cx="3660183" cy="806815"/>
          </a:xfrm>
          <a:prstGeom prst="rect">
            <a:avLst/>
          </a:prstGeom>
        </p:spPr>
      </p:pic>
      <p:pic>
        <p:nvPicPr>
          <p:cNvPr id="6" name="Picture 5"/>
          <p:cNvPicPr>
            <a:picLocks noChangeAspect="1"/>
          </p:cNvPicPr>
          <p:nvPr/>
        </p:nvPicPr>
        <p:blipFill>
          <a:blip r:embed="rId4"/>
          <a:stretch>
            <a:fillRect/>
          </a:stretch>
        </p:blipFill>
        <p:spPr>
          <a:xfrm>
            <a:off x="5184000" y="648000"/>
            <a:ext cx="3657788" cy="2203563"/>
          </a:xfrm>
          <a:prstGeom prst="rect">
            <a:avLst/>
          </a:prstGeom>
          <a:ln>
            <a:solidFill>
              <a:schemeClr val="accent1"/>
            </a:solidFill>
          </a:ln>
        </p:spPr>
      </p:pic>
    </p:spTree>
    <p:extLst>
      <p:ext uri="{BB962C8B-B14F-4D97-AF65-F5344CB8AC3E}">
        <p14:creationId xmlns:p14="http://schemas.microsoft.com/office/powerpoint/2010/main" val="9781816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5078045" cy="4155319"/>
          </a:xfrm>
        </p:spPr>
        <p:txBody>
          <a:bodyPr/>
          <a:lstStyle/>
          <a:p>
            <a:r>
              <a:rPr lang="en-CA" dirty="0" smtClean="0"/>
              <a:t>In this example, R1 </a:t>
            </a:r>
            <a:r>
              <a:rPr lang="en-CA" dirty="0"/>
              <a:t>is configured with an IPv6 ACL to deny FTP access from the :10 network to the :11 network. </a:t>
            </a:r>
            <a:endParaRPr lang="en-CA" dirty="0" smtClean="0"/>
          </a:p>
          <a:p>
            <a:pPr lvl="1"/>
            <a:r>
              <a:rPr lang="en-CA" dirty="0" smtClean="0"/>
              <a:t>However</a:t>
            </a:r>
            <a:r>
              <a:rPr lang="en-CA" dirty="0"/>
              <a:t>, after configuring the ACL, PC1 is still able to connect to the FTP server running on PC2. </a:t>
            </a:r>
            <a:endParaRPr lang="en-CA" dirty="0" smtClean="0"/>
          </a:p>
          <a:p>
            <a:pPr lvl="1"/>
            <a:r>
              <a:rPr lang="en-CA" dirty="0" smtClean="0"/>
              <a:t>The </a:t>
            </a:r>
            <a:r>
              <a:rPr lang="en-CA" dirty="0"/>
              <a:t>output </a:t>
            </a:r>
            <a:r>
              <a:rPr lang="en-CA" dirty="0" smtClean="0"/>
              <a:t>of the </a:t>
            </a:r>
            <a:r>
              <a:rPr lang="en-CA" b="1" dirty="0"/>
              <a:t>show ipv6 access-list </a:t>
            </a:r>
            <a:r>
              <a:rPr lang="en-CA" dirty="0"/>
              <a:t>command </a:t>
            </a:r>
            <a:r>
              <a:rPr lang="en-CA" dirty="0" smtClean="0"/>
              <a:t>displays matches for </a:t>
            </a:r>
            <a:r>
              <a:rPr lang="en-CA" dirty="0"/>
              <a:t>the permit statement but not the deny statements</a:t>
            </a:r>
            <a:r>
              <a:rPr lang="en-CA" dirty="0" smtClean="0"/>
              <a:t>.</a:t>
            </a:r>
          </a:p>
          <a:p>
            <a:pPr lvl="1"/>
            <a:endParaRPr lang="en-CA" dirty="0"/>
          </a:p>
          <a:p>
            <a:r>
              <a:rPr lang="en-CA" b="1" dirty="0" smtClean="0"/>
              <a:t>Solution</a:t>
            </a:r>
            <a:r>
              <a:rPr lang="en-CA" b="1" dirty="0"/>
              <a:t>:</a:t>
            </a:r>
            <a:r>
              <a:rPr lang="en-CA" dirty="0"/>
              <a:t> </a:t>
            </a:r>
          </a:p>
          <a:p>
            <a:pPr lvl="1"/>
            <a:r>
              <a:rPr lang="en-CA" dirty="0"/>
              <a:t>The ACL was applied using the correct name, but not the correct direction. </a:t>
            </a:r>
            <a:endParaRPr lang="en-CA" dirty="0" smtClean="0"/>
          </a:p>
          <a:p>
            <a:pPr lvl="1"/>
            <a:r>
              <a:rPr lang="en-CA" dirty="0" smtClean="0"/>
              <a:t>To </a:t>
            </a:r>
            <a:r>
              <a:rPr lang="en-CA" dirty="0"/>
              <a:t>correct the issue, remove the </a:t>
            </a:r>
            <a:r>
              <a:rPr lang="en-CA" b="1" dirty="0"/>
              <a:t>ipv6 traffic-filter NO-FTP-TO-11 out </a:t>
            </a:r>
            <a:r>
              <a:rPr lang="en-CA" dirty="0"/>
              <a:t>and replace it with </a:t>
            </a:r>
            <a:r>
              <a:rPr lang="en-CA" b="1" dirty="0"/>
              <a:t>ipv6 traffic-filter NO-FTP-TO-11 </a:t>
            </a:r>
            <a:r>
              <a:rPr lang="en-CA" b="1" dirty="0" smtClean="0"/>
              <a:t>in</a:t>
            </a:r>
            <a:r>
              <a:rPr lang="en-CA" dirty="0" smtClean="0"/>
              <a:t>.</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222110" y="184065"/>
            <a:ext cx="3753043" cy="2692538"/>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222110" y="3019275"/>
            <a:ext cx="2813195" cy="1708238"/>
          </a:xfrm>
          <a:prstGeom prst="rect">
            <a:avLst/>
          </a:prstGeom>
        </p:spPr>
      </p:pic>
    </p:spTree>
    <p:extLst>
      <p:ext uri="{BB962C8B-B14F-4D97-AF65-F5344CB8AC3E}">
        <p14:creationId xmlns:p14="http://schemas.microsoft.com/office/powerpoint/2010/main" val="290399066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284583" cy="4155319"/>
          </a:xfrm>
        </p:spPr>
        <p:txBody>
          <a:bodyPr/>
          <a:lstStyle/>
          <a:p>
            <a:r>
              <a:rPr lang="en-CA" dirty="0" smtClean="0"/>
              <a:t>In this example, R3 </a:t>
            </a:r>
            <a:r>
              <a:rPr lang="en-CA" dirty="0"/>
              <a:t>is configured with an IPv6 ACL named RESTRICTED-ACCESS that </a:t>
            </a:r>
            <a:r>
              <a:rPr lang="en-CA" dirty="0" smtClean="0"/>
              <a:t>should permit access to the :10 network, deny </a:t>
            </a:r>
            <a:r>
              <a:rPr lang="en-CA" dirty="0"/>
              <a:t>access to the :11 </a:t>
            </a:r>
            <a:r>
              <a:rPr lang="en-CA" dirty="0" smtClean="0"/>
              <a:t>network, and permit </a:t>
            </a:r>
            <a:r>
              <a:rPr lang="en-CA" dirty="0"/>
              <a:t>SSH access to the PC at 2001:DB8:CAFE:11::11</a:t>
            </a:r>
          </a:p>
          <a:p>
            <a:r>
              <a:rPr lang="en-CA" dirty="0" smtClean="0"/>
              <a:t>After </a:t>
            </a:r>
            <a:r>
              <a:rPr lang="en-CA" dirty="0"/>
              <a:t>configuring the ACL, PC3 cannot reach the 10 </a:t>
            </a:r>
            <a:r>
              <a:rPr lang="en-CA" dirty="0" smtClean="0"/>
              <a:t>or 11 </a:t>
            </a:r>
            <a:r>
              <a:rPr lang="en-CA" dirty="0"/>
              <a:t>network, and </a:t>
            </a:r>
            <a:r>
              <a:rPr lang="en-CA" dirty="0" smtClean="0"/>
              <a:t>cannot </a:t>
            </a:r>
            <a:r>
              <a:rPr lang="en-CA" dirty="0"/>
              <a:t>SSH </a:t>
            </a:r>
            <a:r>
              <a:rPr lang="en-CA" dirty="0" smtClean="0"/>
              <a:t>to 2001:DB8:CAFE:11</a:t>
            </a:r>
            <a:r>
              <a:rPr lang="en-CA" dirty="0"/>
              <a:t>::11</a:t>
            </a:r>
            <a:r>
              <a:rPr lang="en-CA" dirty="0" smtClean="0"/>
              <a:t>.</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621274" y="172154"/>
            <a:ext cx="3427995" cy="1878028"/>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621274" y="2180943"/>
            <a:ext cx="3427995" cy="1018216"/>
          </a:xfrm>
          <a:prstGeom prst="rect">
            <a:avLst/>
          </a:prstGeom>
        </p:spPr>
      </p:pic>
      <p:sp>
        <p:nvSpPr>
          <p:cNvPr id="6" name="Content Placeholder 1"/>
          <p:cNvSpPr txBox="1">
            <a:spLocks/>
          </p:cNvSpPr>
          <p:nvPr/>
        </p:nvSpPr>
        <p:spPr bwMode="auto">
          <a:xfrm>
            <a:off x="144065" y="2807734"/>
            <a:ext cx="8905204" cy="17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b="1" dirty="0" smtClean="0"/>
              <a:t>Solution:</a:t>
            </a:r>
            <a:r>
              <a:rPr lang="en-CA" dirty="0" smtClean="0"/>
              <a:t> </a:t>
            </a:r>
          </a:p>
          <a:p>
            <a:pPr lvl="1"/>
            <a:r>
              <a:rPr lang="en-CA" dirty="0" smtClean="0"/>
              <a:t>The first permit statement should allow access to the :10 network but only access to the 2001:DB8:CAFE:10:: host is allowed.</a:t>
            </a:r>
          </a:p>
          <a:p>
            <a:pPr lvl="1"/>
            <a:r>
              <a:rPr lang="en-CA" dirty="0" smtClean="0"/>
              <a:t>To correct this issue, remove the host argument and change the prefix to /64. You can do this without removing the ACL by replacing the ACE using the sequence number 10.</a:t>
            </a:r>
          </a:p>
          <a:p>
            <a:pPr lvl="1"/>
            <a:r>
              <a:rPr lang="en-CA" dirty="0" smtClean="0"/>
              <a:t>The second error in the ACL is the order of the next two statements therefore remove the statements first, and then enter them in the correct order.</a:t>
            </a:r>
            <a:endParaRPr lang="en-CA" dirty="0"/>
          </a:p>
        </p:txBody>
      </p:sp>
    </p:spTree>
    <p:extLst>
      <p:ext uri="{BB962C8B-B14F-4D97-AF65-F5344CB8AC3E}">
        <p14:creationId xmlns:p14="http://schemas.microsoft.com/office/powerpoint/2010/main" val="4150209804"/>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695138" cy="4155319"/>
          </a:xfrm>
        </p:spPr>
        <p:txBody>
          <a:bodyPr/>
          <a:lstStyle/>
          <a:p>
            <a:r>
              <a:rPr lang="en-CA" dirty="0" smtClean="0"/>
              <a:t>In this example, </a:t>
            </a:r>
            <a:r>
              <a:rPr lang="en-CA" dirty="0"/>
              <a:t>R1 is configured with an IPv6 ACL named DENY-ACCESS that should </a:t>
            </a:r>
            <a:r>
              <a:rPr lang="en-CA" dirty="0" smtClean="0"/>
              <a:t>permit </a:t>
            </a:r>
            <a:r>
              <a:rPr lang="en-CA" dirty="0"/>
              <a:t>access to the :11 network from the :30 </a:t>
            </a:r>
            <a:r>
              <a:rPr lang="en-CA" dirty="0" smtClean="0"/>
              <a:t>network, but deny </a:t>
            </a:r>
            <a:r>
              <a:rPr lang="en-CA" dirty="0"/>
              <a:t>access to the :10 </a:t>
            </a:r>
            <a:r>
              <a:rPr lang="en-CA" dirty="0" smtClean="0"/>
              <a:t>network.</a:t>
            </a:r>
          </a:p>
          <a:p>
            <a:pPr lvl="1"/>
            <a:r>
              <a:rPr lang="en-CA" dirty="0"/>
              <a:t>The DENY-ACCESS ACL is supposed to permit access to the :11 network from the :30 network while denying access to the :10 network. </a:t>
            </a:r>
            <a:endParaRPr lang="en-CA" dirty="0" smtClean="0"/>
          </a:p>
          <a:p>
            <a:pPr lvl="1"/>
            <a:r>
              <a:rPr lang="en-CA" dirty="0" smtClean="0"/>
              <a:t>However</a:t>
            </a:r>
            <a:r>
              <a:rPr lang="en-CA" dirty="0"/>
              <a:t>, after applying the ACL to the interface the :10 network is still reachable from the :30 network</a:t>
            </a:r>
            <a:r>
              <a:rPr lang="en-CA" dirty="0" smtClean="0"/>
              <a:t>.</a:t>
            </a:r>
            <a:endParaRPr lang="en-CA" dirty="0"/>
          </a:p>
          <a:p>
            <a:r>
              <a:rPr lang="en-CA" b="1" dirty="0" smtClean="0"/>
              <a:t>Solution</a:t>
            </a:r>
            <a:r>
              <a:rPr lang="en-CA" b="1" dirty="0"/>
              <a:t>:</a:t>
            </a:r>
            <a:r>
              <a:rPr lang="en-CA" dirty="0"/>
              <a:t> </a:t>
            </a:r>
          </a:p>
          <a:p>
            <a:pPr lvl="1"/>
            <a:r>
              <a:rPr lang="en-CA" dirty="0" smtClean="0"/>
              <a:t>The problem is with the </a:t>
            </a:r>
            <a:r>
              <a:rPr lang="en-CA" dirty="0"/>
              <a:t>location of the </a:t>
            </a:r>
            <a:r>
              <a:rPr lang="en-CA" dirty="0" smtClean="0"/>
              <a:t>ACL and should </a:t>
            </a:r>
            <a:r>
              <a:rPr lang="en-CA" dirty="0"/>
              <a:t>be applied closest to the source of the traffic. </a:t>
            </a:r>
            <a:endParaRPr lang="en-CA" dirty="0" smtClean="0"/>
          </a:p>
          <a:p>
            <a:pPr lvl="1"/>
            <a:r>
              <a:rPr lang="en-CA" dirty="0" smtClean="0"/>
              <a:t>Remove the ACL </a:t>
            </a:r>
            <a:r>
              <a:rPr lang="en-CA" dirty="0"/>
              <a:t>on R1 and </a:t>
            </a:r>
            <a:r>
              <a:rPr lang="en-CA" dirty="0" smtClean="0"/>
              <a:t>apply the </a:t>
            </a:r>
            <a:r>
              <a:rPr lang="en-CA" dirty="0"/>
              <a:t>ACL on R3.</a:t>
            </a:r>
            <a:endParaRPr lang="en-CA" dirty="0" smtClean="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6525927" y="92703"/>
            <a:ext cx="2384795" cy="175364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6525927" y="1906868"/>
            <a:ext cx="2471423" cy="1319583"/>
          </a:xfrm>
          <a:prstGeom prst="rect">
            <a:avLst/>
          </a:prstGeom>
        </p:spPr>
      </p:pic>
      <p:pic>
        <p:nvPicPr>
          <p:cNvPr id="5" name="Picture 4"/>
          <p:cNvPicPr>
            <a:picLocks noChangeAspect="1"/>
          </p:cNvPicPr>
          <p:nvPr/>
        </p:nvPicPr>
        <p:blipFill>
          <a:blip r:embed="rId5"/>
          <a:stretch>
            <a:fillRect/>
          </a:stretch>
        </p:blipFill>
        <p:spPr>
          <a:xfrm>
            <a:off x="5334937" y="3412103"/>
            <a:ext cx="2603634" cy="1295467"/>
          </a:xfrm>
          <a:prstGeom prst="rect">
            <a:avLst/>
          </a:prstGeom>
        </p:spPr>
      </p:pic>
    </p:spTree>
    <p:extLst>
      <p:ext uri="{BB962C8B-B14F-4D97-AF65-F5344CB8AC3E}">
        <p14:creationId xmlns:p14="http://schemas.microsoft.com/office/powerpoint/2010/main" val="1468953717"/>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4.5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By default a router does not filter traffic. Traffic that enters the router is routed solely based on information within the routing table.</a:t>
            </a:r>
          </a:p>
          <a:p>
            <a:r>
              <a:rPr lang="en-US" dirty="0" smtClean="0"/>
              <a:t>An ACL is a sequential list of permit or deny statements. The last statement of an ACL is always an implicit deny any statement which blocks all traffic. To prevent the implied deny any statement at the end of the ACL from blocking all traffic, the </a:t>
            </a:r>
            <a:r>
              <a:rPr lang="en-US" b="1" dirty="0" smtClean="0"/>
              <a:t>permit </a:t>
            </a:r>
            <a:r>
              <a:rPr lang="en-US" b="1" dirty="0" err="1" smtClean="0"/>
              <a:t>ip</a:t>
            </a:r>
            <a:r>
              <a:rPr lang="en-US" b="1" dirty="0" smtClean="0"/>
              <a:t> any </a:t>
            </a:r>
            <a:r>
              <a:rPr lang="en-US" b="1" dirty="0" err="1" smtClean="0"/>
              <a:t>any</a:t>
            </a:r>
            <a:r>
              <a:rPr lang="en-US" b="1" dirty="0" smtClean="0"/>
              <a:t> </a:t>
            </a:r>
            <a:r>
              <a:rPr lang="en-US" dirty="0" smtClean="0"/>
              <a:t>statement can be added.</a:t>
            </a:r>
          </a:p>
          <a:p>
            <a:r>
              <a:rPr lang="en-US" dirty="0" smtClean="0"/>
              <a:t>When network traffic passes through an interface configured with an ACL, the router compares the information within the packet against each entry, in sequential order, to determine if the packet matches one of the statements. If a match is found, the packet is processed accordingly.</a:t>
            </a:r>
          </a:p>
          <a:p>
            <a:r>
              <a:rPr lang="en-US" dirty="0" smtClean="0"/>
              <a:t>ACLs can be applied to inbound traffic or to outbound traffic.</a:t>
            </a:r>
          </a:p>
          <a:p>
            <a:r>
              <a:rPr lang="en-US" dirty="0" smtClean="0"/>
              <a:t>Standard ACLs can be used to permit or deny traffic only from a source IPv4 addresses. The basic rule for placing a standard ACL is to place it close to the destination.</a:t>
            </a:r>
          </a:p>
          <a:p>
            <a:r>
              <a:rPr lang="en-US" dirty="0" smtClean="0"/>
              <a:t>Extended ACLs filter packets based on several attributes: protocol type, source or destination IPv4 address, and source or destination ports. The basic rule for placing an extended ACL is to place it as close to the source as possible.</a:t>
            </a:r>
            <a:endParaRPr lang="en-US"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a:t>
            </a:r>
            <a:endParaRPr lang="en-US" dirty="0"/>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An ACL </a:t>
            </a:r>
            <a:r>
              <a:rPr lang="en-CA" dirty="0" smtClean="0"/>
              <a:t>contains a </a:t>
            </a:r>
            <a:r>
              <a:rPr lang="en-CA" dirty="0"/>
              <a:t>sequential list of </a:t>
            </a:r>
            <a:r>
              <a:rPr lang="en-CA" b="1" dirty="0"/>
              <a:t>permit</a:t>
            </a:r>
            <a:r>
              <a:rPr lang="en-CA" dirty="0"/>
              <a:t> or </a:t>
            </a:r>
            <a:r>
              <a:rPr lang="en-CA" b="1" dirty="0"/>
              <a:t>deny</a:t>
            </a:r>
            <a:r>
              <a:rPr lang="en-CA" dirty="0"/>
              <a:t> statements, known as access control entries (ACEs). </a:t>
            </a:r>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3" name="Picture 2"/>
          <p:cNvPicPr>
            <a:picLocks noChangeAspect="1"/>
          </p:cNvPicPr>
          <p:nvPr/>
        </p:nvPicPr>
        <p:blipFill>
          <a:blip r:embed="rId3"/>
          <a:stretch>
            <a:fillRect/>
          </a:stretch>
        </p:blipFill>
        <p:spPr>
          <a:xfrm>
            <a:off x="3840481" y="1396947"/>
            <a:ext cx="5104844" cy="3375277"/>
          </a:xfrm>
          <a:prstGeom prst="rect">
            <a:avLst/>
          </a:prstGeom>
        </p:spPr>
      </p:pic>
      <p:sp>
        <p:nvSpPr>
          <p:cNvPr id="5" name="Content Placeholder 1"/>
          <p:cNvSpPr txBox="1">
            <a:spLocks/>
          </p:cNvSpPr>
          <p:nvPr/>
        </p:nvSpPr>
        <p:spPr bwMode="auto">
          <a:xfrm>
            <a:off x="275474" y="1051560"/>
            <a:ext cx="3123046" cy="39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pPr lvl="1"/>
            <a:r>
              <a:rPr lang="en-CA" dirty="0" smtClean="0"/>
              <a:t>ACEs are also commonly called </a:t>
            </a:r>
            <a:r>
              <a:rPr lang="en-CA" i="1" dirty="0" smtClean="0"/>
              <a:t>ACL statements</a:t>
            </a:r>
            <a:r>
              <a:rPr lang="en-CA" dirty="0" smtClean="0"/>
              <a:t>.</a:t>
            </a:r>
          </a:p>
          <a:p>
            <a:pPr lvl="1"/>
            <a:r>
              <a:rPr lang="en-CA" dirty="0" smtClean="0"/>
              <a:t>IPv4 ACEs include the use of wildcard masks which are a string of 32 binary digits used by the router to determine which bits of the address to examine for a match.</a:t>
            </a:r>
            <a:endParaRPr lang="en-CA" dirty="0"/>
          </a:p>
        </p:txBody>
      </p:sp>
    </p:spTree>
    <p:extLst>
      <p:ext uri="{BB962C8B-B14F-4D97-AF65-F5344CB8AC3E}">
        <p14:creationId xmlns:p14="http://schemas.microsoft.com/office/powerpoint/2010/main" val="2055289921"/>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CA" dirty="0"/>
              <a:t>The </a:t>
            </a:r>
            <a:r>
              <a:rPr lang="en-CA" b="1" dirty="0"/>
              <a:t>access-list </a:t>
            </a:r>
            <a:r>
              <a:rPr lang="en-CA" dirty="0"/>
              <a:t>global configuration command defines a standard ACL with a number in the range of 1 through 99 or an extended ACL with numbers in the range of 100 to 199. The </a:t>
            </a:r>
            <a:r>
              <a:rPr lang="en-CA" b="1" dirty="0" err="1"/>
              <a:t>ip</a:t>
            </a:r>
            <a:r>
              <a:rPr lang="en-CA" b="1" dirty="0"/>
              <a:t> access-list standard </a:t>
            </a:r>
            <a:r>
              <a:rPr lang="en-CA" i="1" dirty="0"/>
              <a:t>name </a:t>
            </a:r>
            <a:r>
              <a:rPr lang="en-CA" dirty="0"/>
              <a:t>is used to create a standard named ACL, whereas the command </a:t>
            </a:r>
            <a:r>
              <a:rPr lang="en-CA" b="1" dirty="0" err="1"/>
              <a:t>ip</a:t>
            </a:r>
            <a:r>
              <a:rPr lang="en-CA" b="1" dirty="0"/>
              <a:t> access-list extended </a:t>
            </a:r>
            <a:r>
              <a:rPr lang="en-CA" i="1" dirty="0"/>
              <a:t>name </a:t>
            </a:r>
            <a:r>
              <a:rPr lang="en-CA" dirty="0"/>
              <a:t>is for an extended access list.</a:t>
            </a:r>
          </a:p>
          <a:p>
            <a:r>
              <a:rPr lang="en-CA" dirty="0"/>
              <a:t>After an ACL is configured, it is linked to an interface using the </a:t>
            </a:r>
            <a:r>
              <a:rPr lang="en-CA" b="1" dirty="0" err="1"/>
              <a:t>ip</a:t>
            </a:r>
            <a:r>
              <a:rPr lang="en-CA" b="1" dirty="0"/>
              <a:t> access-group </a:t>
            </a:r>
            <a:r>
              <a:rPr lang="en-CA" dirty="0"/>
              <a:t>command in interface configuration mode. A device an only have one ACL per protocol, per direction, per interface.</a:t>
            </a:r>
          </a:p>
          <a:p>
            <a:r>
              <a:rPr lang="en-CA" dirty="0"/>
              <a:t>To remove an ACL from an interface, first enter the </a:t>
            </a:r>
            <a:r>
              <a:rPr lang="en-CA" b="1" dirty="0"/>
              <a:t>no </a:t>
            </a:r>
            <a:r>
              <a:rPr lang="en-CA" b="1" dirty="0" err="1"/>
              <a:t>ip</a:t>
            </a:r>
            <a:r>
              <a:rPr lang="en-CA" b="1" dirty="0"/>
              <a:t> access-group </a:t>
            </a:r>
            <a:r>
              <a:rPr lang="en-CA" dirty="0"/>
              <a:t>command on the interface, and then enter the global </a:t>
            </a:r>
            <a:r>
              <a:rPr lang="en-CA" b="1" dirty="0"/>
              <a:t>no access-list </a:t>
            </a:r>
            <a:r>
              <a:rPr lang="en-CA" dirty="0"/>
              <a:t>command to remove the entire ACL.</a:t>
            </a:r>
          </a:p>
          <a:p>
            <a:r>
              <a:rPr lang="en-CA" dirty="0"/>
              <a:t>The </a:t>
            </a:r>
            <a:r>
              <a:rPr lang="en-CA" b="1" dirty="0"/>
              <a:t>show running-</a:t>
            </a:r>
            <a:r>
              <a:rPr lang="en-CA" b="1" dirty="0" err="1"/>
              <a:t>config</a:t>
            </a:r>
            <a:r>
              <a:rPr lang="en-CA" b="1" dirty="0"/>
              <a:t> </a:t>
            </a:r>
            <a:r>
              <a:rPr lang="en-CA" dirty="0"/>
              <a:t>and </a:t>
            </a:r>
            <a:r>
              <a:rPr lang="en-CA" b="1" dirty="0"/>
              <a:t>show access-lists </a:t>
            </a:r>
            <a:r>
              <a:rPr lang="en-CA" dirty="0"/>
              <a:t>commands are used to verify ACL configuration. The </a:t>
            </a:r>
            <a:r>
              <a:rPr lang="en-CA" b="1" dirty="0"/>
              <a:t>show </a:t>
            </a:r>
            <a:r>
              <a:rPr lang="en-CA" b="1" dirty="0" err="1"/>
              <a:t>ip</a:t>
            </a:r>
            <a:r>
              <a:rPr lang="en-CA" b="1" dirty="0"/>
              <a:t> interface </a:t>
            </a:r>
            <a:r>
              <a:rPr lang="en-CA" dirty="0"/>
              <a:t>command is used to verify the ACL on the interface and the direction in which it was applied.</a:t>
            </a:r>
          </a:p>
          <a:p>
            <a:r>
              <a:rPr lang="en-CA" dirty="0"/>
              <a:t>The </a:t>
            </a:r>
            <a:r>
              <a:rPr lang="en-CA" b="1" dirty="0"/>
              <a:t>access-class </a:t>
            </a:r>
            <a:r>
              <a:rPr lang="en-CA" dirty="0"/>
              <a:t>command configured in line configuration mode is used to link an ACL to a particular VTY line</a:t>
            </a:r>
            <a:r>
              <a:rPr lang="en-CA" dirty="0" smtClean="0"/>
              <a:t>.</a:t>
            </a:r>
            <a:endParaRPr lang="en-CA"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 (Cont.)</a:t>
            </a:r>
            <a:endParaRPr lang="en-US" dirty="0"/>
          </a:p>
        </p:txBody>
      </p:sp>
    </p:spTree>
    <p:extLst>
      <p:ext uri="{BB962C8B-B14F-4D97-AF65-F5344CB8AC3E}">
        <p14:creationId xmlns:p14="http://schemas.microsoft.com/office/powerpoint/2010/main" val="1021123041"/>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CA" dirty="0" smtClean="0"/>
              <a:t>From </a:t>
            </a:r>
            <a:r>
              <a:rPr lang="en-CA" dirty="0"/>
              <a:t>global configuration mode, use the </a:t>
            </a:r>
            <a:r>
              <a:rPr lang="en-CA" b="1" dirty="0"/>
              <a:t>ipv6 access-list </a:t>
            </a:r>
            <a:r>
              <a:rPr lang="en-CA" i="1" dirty="0"/>
              <a:t>name </a:t>
            </a:r>
            <a:r>
              <a:rPr lang="en-CA" dirty="0"/>
              <a:t>command to create an IPv6 ACL. Unlike IPv4 ACLs, IPv6 ACLs do not use wildcard masks. Instead, the prefix-length is used to indicate how much of an IPv6 source or destination address should be matched.</a:t>
            </a:r>
          </a:p>
          <a:p>
            <a:r>
              <a:rPr lang="en-CA" dirty="0"/>
              <a:t>After an IPv6 ACL is configured, it is linked to an interface using the </a:t>
            </a:r>
            <a:r>
              <a:rPr lang="en-CA" b="1" dirty="0"/>
              <a:t>ipv6 traffic-filter </a:t>
            </a:r>
            <a:r>
              <a:rPr lang="en-CA" dirty="0"/>
              <a:t>command</a:t>
            </a:r>
            <a:r>
              <a:rPr lang="en-US" dirty="0" smtClean="0"/>
              <a:t>.</a:t>
            </a:r>
          </a:p>
          <a:p>
            <a:r>
              <a:rPr lang="en-CA" dirty="0"/>
              <a:t>Unlike IPv4, IPv6 ACLs do not have support for a standard or extended option.</a:t>
            </a:r>
          </a:p>
          <a:p>
            <a:endParaRPr lang="en-US"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 (Cont.)</a:t>
            </a:r>
            <a:endParaRPr lang="en-US" dirty="0"/>
          </a:p>
        </p:txBody>
      </p:sp>
    </p:spTree>
    <p:extLst>
      <p:ext uri="{BB962C8B-B14F-4D97-AF65-F5344CB8AC3E}">
        <p14:creationId xmlns:p14="http://schemas.microsoft.com/office/powerpoint/2010/main" val="349322793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You </a:t>
            </a:r>
            <a:r>
              <a:rPr lang="en-CA" dirty="0"/>
              <a:t>can </a:t>
            </a:r>
            <a:r>
              <a:rPr lang="en-CA" dirty="0" smtClean="0"/>
              <a:t>configure:</a:t>
            </a:r>
            <a:endParaRPr lang="en-CA" dirty="0"/>
          </a:p>
          <a:p>
            <a:pPr lvl="1"/>
            <a:r>
              <a:rPr lang="en-CA" b="1" dirty="0" smtClean="0"/>
              <a:t>One </a:t>
            </a:r>
            <a:r>
              <a:rPr lang="en-CA" b="1" dirty="0"/>
              <a:t>ACL per protocol </a:t>
            </a:r>
            <a:r>
              <a:rPr lang="en-CA" dirty="0"/>
              <a:t>- To control traffic flow on an interface, an ACL must be defined for each protocol enabled on the interface.</a:t>
            </a:r>
          </a:p>
          <a:p>
            <a:pPr lvl="1"/>
            <a:r>
              <a:rPr lang="en-CA" b="1" dirty="0"/>
              <a:t>One ACL per direction </a:t>
            </a:r>
            <a:r>
              <a:rPr lang="en-CA" dirty="0"/>
              <a:t>- ACLs control traffic in one direction at a time on an interface. Two separate ACLs must be created to control inbound and outbound traffic.</a:t>
            </a:r>
          </a:p>
          <a:p>
            <a:pPr lvl="1"/>
            <a:r>
              <a:rPr lang="en-CA" b="1" dirty="0"/>
              <a:t>One ACL per interface </a:t>
            </a:r>
            <a:r>
              <a:rPr lang="en-CA" dirty="0"/>
              <a:t>- ACLs control traffic for an interface, for example, </a:t>
            </a:r>
            <a:r>
              <a:rPr lang="en-CA" dirty="0" err="1"/>
              <a:t>GigabitEthernet</a:t>
            </a:r>
            <a:r>
              <a:rPr lang="en-CA" dirty="0"/>
              <a:t> 0/0.</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5" name="Picture 4"/>
          <p:cNvPicPr>
            <a:picLocks noChangeAspect="1"/>
          </p:cNvPicPr>
          <p:nvPr/>
        </p:nvPicPr>
        <p:blipFill>
          <a:blip r:embed="rId3"/>
          <a:stretch>
            <a:fillRect/>
          </a:stretch>
        </p:blipFill>
        <p:spPr>
          <a:xfrm>
            <a:off x="2727231" y="2729833"/>
            <a:ext cx="3689540" cy="1238314"/>
          </a:xfrm>
          <a:prstGeom prst="rect">
            <a:avLst/>
          </a:prstGeom>
          <a:ln>
            <a:solidFill>
              <a:schemeClr val="accent1"/>
            </a:solidFill>
          </a:ln>
        </p:spPr>
      </p:pic>
    </p:spTree>
    <p:extLst>
      <p:ext uri="{BB962C8B-B14F-4D97-AF65-F5344CB8AC3E}">
        <p14:creationId xmlns:p14="http://schemas.microsoft.com/office/powerpoint/2010/main" val="154698114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can filter </a:t>
            </a:r>
            <a:r>
              <a:rPr lang="en-CA" dirty="0"/>
              <a:t>traffic by examining </a:t>
            </a:r>
            <a:r>
              <a:rPr lang="en-CA" dirty="0" smtClean="0"/>
              <a:t>TCP port numbers. </a:t>
            </a:r>
          </a:p>
          <a:p>
            <a:r>
              <a:rPr lang="en-US" dirty="0" smtClean="0"/>
              <a:t>Common TCP and UDP ports numbers include:</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4" name="Picture 3"/>
          <p:cNvPicPr>
            <a:picLocks noChangeAspect="1"/>
          </p:cNvPicPr>
          <p:nvPr/>
        </p:nvPicPr>
        <p:blipFill>
          <a:blip r:embed="rId3"/>
          <a:stretch>
            <a:fillRect/>
          </a:stretch>
        </p:blipFill>
        <p:spPr>
          <a:xfrm>
            <a:off x="1527858" y="1620457"/>
            <a:ext cx="5727945" cy="2943924"/>
          </a:xfrm>
          <a:prstGeom prst="rect">
            <a:avLst/>
          </a:prstGeom>
          <a:ln>
            <a:solidFill>
              <a:schemeClr val="accent1"/>
            </a:solidFill>
          </a:ln>
        </p:spPr>
      </p:pic>
    </p:spTree>
    <p:extLst>
      <p:ext uri="{BB962C8B-B14F-4D97-AF65-F5344CB8AC3E}">
        <p14:creationId xmlns:p14="http://schemas.microsoft.com/office/powerpoint/2010/main" val="890102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To help explain how an ACL operates, refer to the decision path used to filter web traffic.</a:t>
            </a:r>
          </a:p>
        </p:txBody>
      </p:sp>
      <p:sp>
        <p:nvSpPr>
          <p:cNvPr id="21505" name="Rectangle 2"/>
          <p:cNvSpPr>
            <a:spLocks noGrp="1" noChangeArrowheads="1"/>
          </p:cNvSpPr>
          <p:nvPr>
            <p:ph type="title"/>
          </p:nvPr>
        </p:nvSpPr>
        <p:spPr/>
        <p:txBody>
          <a:bodyPr/>
          <a:lstStyle/>
          <a:p>
            <a:r>
              <a:rPr lang="en-CA" sz="1600" dirty="0" smtClean="0"/>
              <a:t>Standard ACL Operation and Configuration Review</a:t>
            </a:r>
            <a:r>
              <a:rPr lang="en-US" dirty="0" smtClean="0"/>
              <a:t/>
            </a:r>
            <a:br>
              <a:rPr lang="en-US" dirty="0" smtClean="0"/>
            </a:br>
            <a:r>
              <a:rPr lang="en-US" dirty="0" smtClean="0"/>
              <a:t>ACL Operation Overview</a:t>
            </a:r>
            <a:endParaRPr lang="en-US" dirty="0"/>
          </a:p>
        </p:txBody>
      </p:sp>
      <p:pic>
        <p:nvPicPr>
          <p:cNvPr id="3" name="Picture 2"/>
          <p:cNvPicPr>
            <a:picLocks noChangeAspect="1"/>
          </p:cNvPicPr>
          <p:nvPr/>
        </p:nvPicPr>
        <p:blipFill>
          <a:blip r:embed="rId3"/>
          <a:stretch>
            <a:fillRect/>
          </a:stretch>
        </p:blipFill>
        <p:spPr>
          <a:xfrm>
            <a:off x="4241754" y="1238491"/>
            <a:ext cx="4673840" cy="3505868"/>
          </a:xfrm>
          <a:prstGeom prst="rect">
            <a:avLst/>
          </a:prstGeom>
          <a:ln>
            <a:solidFill>
              <a:schemeClr val="accent1"/>
            </a:solidFill>
          </a:ln>
        </p:spPr>
      </p:pic>
      <p:sp>
        <p:nvSpPr>
          <p:cNvPr id="7" name="Content Placeholder 1"/>
          <p:cNvSpPr txBox="1">
            <a:spLocks/>
          </p:cNvSpPr>
          <p:nvPr/>
        </p:nvSpPr>
        <p:spPr bwMode="auto">
          <a:xfrm>
            <a:off x="144065" y="1556495"/>
            <a:ext cx="3953625" cy="278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An ACL has been configured to:</a:t>
            </a:r>
          </a:p>
          <a:p>
            <a:pPr lvl="1"/>
            <a:r>
              <a:rPr lang="en-CA" dirty="0" smtClean="0"/>
              <a:t>Permit web access to users from Network A but deny all other services to Network A users. </a:t>
            </a:r>
          </a:p>
          <a:p>
            <a:pPr lvl="1"/>
            <a:r>
              <a:rPr lang="en-CA" dirty="0" smtClean="0"/>
              <a:t>Deny HTTP access to users from Network B, but permit network B users to have all other access.</a:t>
            </a:r>
          </a:p>
        </p:txBody>
      </p:sp>
    </p:spTree>
    <p:extLst>
      <p:ext uri="{BB962C8B-B14F-4D97-AF65-F5344CB8AC3E}">
        <p14:creationId xmlns:p14="http://schemas.microsoft.com/office/powerpoint/2010/main" val="378483116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Standard ACLs filter packets based on the source address only.</a:t>
            </a:r>
          </a:p>
          <a:p>
            <a:endParaRPr lang="en-US" dirty="0"/>
          </a:p>
          <a:p>
            <a:endParaRPr lang="en-US" dirty="0" smtClean="0"/>
          </a:p>
          <a:p>
            <a:r>
              <a:rPr lang="en-US" dirty="0" smtClean="0"/>
              <a:t>Extended ACLs filter packets based on:</a:t>
            </a:r>
          </a:p>
          <a:p>
            <a:pPr lvl="1"/>
            <a:r>
              <a:rPr lang="en-US" dirty="0" smtClean="0"/>
              <a:t>Protocol </a:t>
            </a:r>
            <a:r>
              <a:rPr lang="en-US" dirty="0"/>
              <a:t>type / Protocol number (e.g., IP, ICMP, UDP, TCP, …) </a:t>
            </a:r>
          </a:p>
          <a:p>
            <a:pPr lvl="1"/>
            <a:r>
              <a:rPr lang="en-US" dirty="0"/>
              <a:t>Source and destination IP addresses</a:t>
            </a:r>
          </a:p>
          <a:p>
            <a:pPr lvl="1"/>
            <a:r>
              <a:rPr lang="en-US" dirty="0" smtClean="0"/>
              <a:t>Source and Destination TCP and UDP ports</a:t>
            </a:r>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682906" y="1169043"/>
            <a:ext cx="4475419" cy="501613"/>
          </a:xfrm>
          <a:prstGeom prst="rect">
            <a:avLst/>
          </a:prstGeom>
        </p:spPr>
      </p:pic>
      <p:pic>
        <p:nvPicPr>
          <p:cNvPr id="4" name="Picture 3"/>
          <p:cNvPicPr>
            <a:picLocks noChangeAspect="1"/>
          </p:cNvPicPr>
          <p:nvPr/>
        </p:nvPicPr>
        <p:blipFill>
          <a:blip r:embed="rId4"/>
          <a:stretch>
            <a:fillRect/>
          </a:stretch>
        </p:blipFill>
        <p:spPr>
          <a:xfrm>
            <a:off x="682906" y="3287211"/>
            <a:ext cx="5629296" cy="519812"/>
          </a:xfrm>
          <a:prstGeom prst="rect">
            <a:avLst/>
          </a:prstGeom>
        </p:spPr>
      </p:pic>
    </p:spTree>
    <p:extLst>
      <p:ext uri="{BB962C8B-B14F-4D97-AF65-F5344CB8AC3E}">
        <p14:creationId xmlns:p14="http://schemas.microsoft.com/office/powerpoint/2010/main" val="2597896012"/>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15938</TotalTime>
  <Words>4889</Words>
  <Application>Microsoft Office PowerPoint</Application>
  <PresentationFormat>On-screen Show (16:9)</PresentationFormat>
  <Paragraphs>546</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Theme</vt:lpstr>
      <vt:lpstr>Chapter 4: Access Control Lists</vt:lpstr>
      <vt:lpstr>Chapter 4 - Sections &amp; Objectives</vt:lpstr>
      <vt:lpstr>Chapter 4 - Sections &amp; Objectives (Cont.)</vt:lpstr>
      <vt:lpstr>4.1 Standard ACL Operation and Configuration Review</vt:lpstr>
      <vt:lpstr>Standard ACL Operation and Configuration Review ACL Operation Overview</vt:lpstr>
      <vt:lpstr>Standard ACL Operation and Configuration Review ACL Operation Overview</vt:lpstr>
      <vt:lpstr>Standard ACL Operation and Configuration Review ACL Operation Overview</vt:lpstr>
      <vt:lpstr>Standard ACL Operation and Configuration Review ACL Operation Overview</vt:lpstr>
      <vt:lpstr>Standard ACL Operation and Configuration Review Types of IPv4 ACLs</vt:lpstr>
      <vt:lpstr>Standard ACL Operation and Configuration Review Types of IPv4 ACLs</vt:lpstr>
      <vt:lpstr>Standard ACL Operation and Configuration Review ACL Operation Overview</vt:lpstr>
      <vt:lpstr>Standard ACL Operation and Configuration Review Types of IPv4 ACLs</vt:lpstr>
      <vt:lpstr>Standard ACL Operation and Configuration Review Types of IPv4 ACLs</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4.2 Extended IPv4 ACLs</vt:lpstr>
      <vt:lpstr>Extended IPv4 ACLs Structure of an Extended IPv4 ACLs</vt:lpstr>
      <vt:lpstr>Extended IPv4 ACLs Structure of an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4.3 IPv6 ACLs</vt:lpstr>
      <vt:lpstr>IPv6 ACLs IPv6 ACL Creation</vt:lpstr>
      <vt:lpstr>IPv6 ACLs IPv6 ACL Creation</vt:lpstr>
      <vt:lpstr>IPv6 ACLs Configuring IPv6 ACLs</vt:lpstr>
      <vt:lpstr>IPv6 ACLs Configuring IPv6 ACLs</vt:lpstr>
      <vt:lpstr>IPv6 ACLs Configuring IPv6 ACLs</vt:lpstr>
      <vt:lpstr>IPv6 ACLs Configuring IPv6 ACLs</vt:lpstr>
      <vt:lpstr>IPv6 ACLs Configuring IPv6 ACLs</vt:lpstr>
      <vt:lpstr>4.4 Troubleshoot ACLs</vt:lpstr>
      <vt:lpstr>Troubleshoot ACLs Processing Packets with ACLs</vt:lpstr>
      <vt:lpstr>Troubleshoot ACLs Processing Packets with ACLs</vt:lpstr>
      <vt:lpstr>Troubleshoot ACLs Processing Packets with ACLs</vt:lpstr>
      <vt:lpstr>Troubleshoot ACLs Processing Packets with ACLs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4.5 Chapter Summary</vt:lpstr>
      <vt:lpstr>Conclusion Chapter 4: Access Control Lists</vt:lpstr>
      <vt:lpstr>Conclusion Chapter 4: Access Control Lists (Cont.)</vt:lpstr>
      <vt:lpstr>Conclusion Chapter 4: Access Control Lists (Cont.)</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607</cp:revision>
  <dcterms:created xsi:type="dcterms:W3CDTF">2016-08-22T22:27:36Z</dcterms:created>
  <dcterms:modified xsi:type="dcterms:W3CDTF">2018-07-30T18:26:32Z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