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2"/>
  </p:notesMasterIdLst>
  <p:sldIdLst>
    <p:sldId id="758" r:id="rId2"/>
    <p:sldId id="760" r:id="rId3"/>
    <p:sldId id="759" r:id="rId4"/>
    <p:sldId id="628" r:id="rId5"/>
    <p:sldId id="957" r:id="rId6"/>
    <p:sldId id="958" r:id="rId7"/>
    <p:sldId id="959" r:id="rId8"/>
    <p:sldId id="960" r:id="rId9"/>
    <p:sldId id="961" r:id="rId10"/>
    <p:sldId id="962" r:id="rId11"/>
    <p:sldId id="963" r:id="rId12"/>
    <p:sldId id="965" r:id="rId13"/>
    <p:sldId id="967" r:id="rId14"/>
    <p:sldId id="968" r:id="rId15"/>
    <p:sldId id="969" r:id="rId16"/>
    <p:sldId id="906" r:id="rId17"/>
    <p:sldId id="970" r:id="rId18"/>
    <p:sldId id="971" r:id="rId19"/>
    <p:sldId id="972" r:id="rId20"/>
    <p:sldId id="973" r:id="rId21"/>
    <p:sldId id="975" r:id="rId22"/>
    <p:sldId id="976" r:id="rId23"/>
    <p:sldId id="977" r:id="rId24"/>
    <p:sldId id="978" r:id="rId25"/>
    <p:sldId id="979" r:id="rId26"/>
    <p:sldId id="980" r:id="rId27"/>
    <p:sldId id="981" r:id="rId28"/>
    <p:sldId id="982" r:id="rId29"/>
    <p:sldId id="983" r:id="rId30"/>
    <p:sldId id="984" r:id="rId31"/>
    <p:sldId id="974" r:id="rId32"/>
    <p:sldId id="985" r:id="rId33"/>
    <p:sldId id="986" r:id="rId34"/>
    <p:sldId id="987" r:id="rId35"/>
    <p:sldId id="988" r:id="rId36"/>
    <p:sldId id="989" r:id="rId37"/>
    <p:sldId id="990" r:id="rId38"/>
    <p:sldId id="991" r:id="rId39"/>
    <p:sldId id="992" r:id="rId40"/>
    <p:sldId id="993" r:id="rId41"/>
    <p:sldId id="994" r:id="rId42"/>
    <p:sldId id="995" r:id="rId43"/>
    <p:sldId id="996" r:id="rId44"/>
    <p:sldId id="997" r:id="rId45"/>
    <p:sldId id="999" r:id="rId46"/>
    <p:sldId id="765" r:id="rId47"/>
    <p:sldId id="773" r:id="rId48"/>
    <p:sldId id="903" r:id="rId49"/>
    <p:sldId id="998" r:id="rId50"/>
    <p:sldId id="291" r:id="rId5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7" autoAdjust="0"/>
    <p:restoredTop sz="81004" autoAdjust="0"/>
  </p:normalViewPr>
  <p:slideViewPr>
    <p:cSldViewPr snapToGrid="0" showGuides="1">
      <p:cViewPr varScale="1">
        <p:scale>
          <a:sx n="125" d="100"/>
          <a:sy n="125" d="100"/>
        </p:scale>
        <p:origin x="-1230"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6"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Connecting Networks v6.0</a:t>
            </a:r>
          </a:p>
          <a:p>
            <a:pPr>
              <a:buFontTx/>
              <a:buNone/>
            </a:pPr>
            <a:r>
              <a:rPr lang="en-US" b="0" dirty="0"/>
              <a:t>Chapter </a:t>
            </a:r>
            <a:r>
              <a:rPr lang="en-US" b="0" dirty="0" smtClean="0"/>
              <a:t>7: Network Evolution</a:t>
            </a:r>
            <a:endParaRPr lang="en-US" b="0"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7.1.2.3</a:t>
            </a:r>
            <a:r>
              <a:rPr lang="en-US" baseline="0" dirty="0" smtClean="0">
                <a:latin typeface="Arial" charset="0"/>
              </a:rPr>
              <a:t> </a:t>
            </a:r>
            <a:r>
              <a:rPr lang="en-US" baseline="0" dirty="0">
                <a:latin typeface="Arial" charset="0"/>
              </a:rPr>
              <a:t>– </a:t>
            </a:r>
            <a:r>
              <a:rPr lang="en-US" baseline="0" dirty="0" smtClean="0">
                <a:latin typeface="Arial" charset="0"/>
              </a:rPr>
              <a:t>The Security Pillar</a:t>
            </a:r>
            <a:endParaRPr lang="en-US" dirty="0"/>
          </a:p>
        </p:txBody>
      </p:sp>
    </p:spTree>
    <p:extLst>
      <p:ext uri="{BB962C8B-B14F-4D97-AF65-F5344CB8AC3E}">
        <p14:creationId xmlns:p14="http://schemas.microsoft.com/office/powerpoint/2010/main" val="119020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7.1.2.4</a:t>
            </a:r>
            <a:r>
              <a:rPr lang="en-US" baseline="0" dirty="0" smtClean="0">
                <a:latin typeface="Arial" charset="0"/>
              </a:rPr>
              <a:t> </a:t>
            </a:r>
            <a:r>
              <a:rPr lang="en-US" baseline="0" dirty="0">
                <a:latin typeface="Arial" charset="0"/>
              </a:rPr>
              <a:t>– </a:t>
            </a:r>
            <a:r>
              <a:rPr lang="en-US" baseline="0" dirty="0" smtClean="0">
                <a:latin typeface="Arial" charset="0"/>
              </a:rPr>
              <a:t>Data Analytics Pillar</a:t>
            </a:r>
            <a:endParaRPr lang="en-US" dirty="0"/>
          </a:p>
        </p:txBody>
      </p:sp>
    </p:spTree>
    <p:extLst>
      <p:ext uri="{BB962C8B-B14F-4D97-AF65-F5344CB8AC3E}">
        <p14:creationId xmlns:p14="http://schemas.microsoft.com/office/powerpoint/2010/main" val="140178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7.1.2.5</a:t>
            </a:r>
            <a:r>
              <a:rPr lang="en-US" baseline="0" dirty="0" smtClean="0">
                <a:latin typeface="Arial" charset="0"/>
              </a:rPr>
              <a:t> </a:t>
            </a:r>
            <a:r>
              <a:rPr lang="en-US" baseline="0" dirty="0">
                <a:latin typeface="Arial" charset="0"/>
              </a:rPr>
              <a:t>– </a:t>
            </a:r>
            <a:r>
              <a:rPr lang="en-US" baseline="0" dirty="0" smtClean="0">
                <a:latin typeface="Arial" charset="0"/>
              </a:rPr>
              <a:t>Management and Automation Pillar</a:t>
            </a:r>
            <a:endParaRPr lang="en-US" dirty="0"/>
          </a:p>
        </p:txBody>
      </p:sp>
    </p:spTree>
    <p:extLst>
      <p:ext uri="{BB962C8B-B14F-4D97-AF65-F5344CB8AC3E}">
        <p14:creationId xmlns:p14="http://schemas.microsoft.com/office/powerpoint/2010/main" val="15602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7.2 </a:t>
            </a:r>
            <a:r>
              <a:rPr lang="en-US" sz="1200" b="0" dirty="0"/>
              <a:t>– </a:t>
            </a:r>
            <a:r>
              <a:rPr lang="en-US" sz="1200" b="0" dirty="0" smtClean="0"/>
              <a:t>Cloud and Virtualization</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37351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a:latin typeface="Arial" charset="0"/>
            </a:endParaRPr>
          </a:p>
          <a:p>
            <a:pPr>
              <a:lnSpc>
                <a:spcPct val="80000"/>
              </a:lnSpc>
              <a:buFontTx/>
              <a:buNone/>
            </a:pPr>
            <a:r>
              <a:rPr lang="en-US" dirty="0" smtClean="0">
                <a:latin typeface="Arial" charset="0"/>
              </a:rPr>
              <a:t>7.2.1.1</a:t>
            </a:r>
            <a:r>
              <a:rPr lang="en-US" baseline="0" dirty="0" smtClean="0">
                <a:latin typeface="Arial" charset="0"/>
              </a:rPr>
              <a:t> </a:t>
            </a:r>
            <a:r>
              <a:rPr lang="en-US" baseline="0" dirty="0">
                <a:latin typeface="Arial" charset="0"/>
              </a:rPr>
              <a:t>– </a:t>
            </a:r>
            <a:r>
              <a:rPr lang="en-US" baseline="0" dirty="0" smtClean="0">
                <a:latin typeface="Arial" charset="0"/>
              </a:rPr>
              <a:t>Video – Cloud and </a:t>
            </a:r>
            <a:r>
              <a:rPr lang="en-US" baseline="0" dirty="0" err="1" smtClean="0">
                <a:latin typeface="Arial" charset="0"/>
              </a:rPr>
              <a:t>Virtualizaion</a:t>
            </a:r>
            <a:endParaRPr lang="en-US" dirty="0"/>
          </a:p>
        </p:txBody>
      </p:sp>
    </p:spTree>
    <p:extLst>
      <p:ext uri="{BB962C8B-B14F-4D97-AF65-F5344CB8AC3E}">
        <p14:creationId xmlns:p14="http://schemas.microsoft.com/office/powerpoint/2010/main" val="107561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a:latin typeface="Arial" charset="0"/>
            </a:endParaRPr>
          </a:p>
          <a:p>
            <a:pPr>
              <a:lnSpc>
                <a:spcPct val="80000"/>
              </a:lnSpc>
              <a:buFontTx/>
              <a:buNone/>
            </a:pPr>
            <a:r>
              <a:rPr lang="en-US" dirty="0" smtClean="0">
                <a:latin typeface="Arial" charset="0"/>
              </a:rPr>
              <a:t>7.2.1.1</a:t>
            </a:r>
            <a:r>
              <a:rPr lang="en-US" baseline="0" dirty="0" smtClean="0">
                <a:latin typeface="Arial" charset="0"/>
              </a:rPr>
              <a:t> </a:t>
            </a:r>
            <a:r>
              <a:rPr lang="en-US" baseline="0" dirty="0">
                <a:latin typeface="Arial" charset="0"/>
              </a:rPr>
              <a:t>– </a:t>
            </a:r>
            <a:r>
              <a:rPr lang="en-US" baseline="0" dirty="0" smtClean="0">
                <a:latin typeface="Arial" charset="0"/>
              </a:rPr>
              <a:t>Video – Cloud and </a:t>
            </a:r>
            <a:r>
              <a:rPr lang="en-US" baseline="0" dirty="0" err="1" smtClean="0">
                <a:latin typeface="Arial" charset="0"/>
              </a:rPr>
              <a:t>Virtualizaion</a:t>
            </a:r>
            <a:r>
              <a:rPr lang="en-US" baseline="0" dirty="0" smtClean="0">
                <a:latin typeface="Arial" charset="0"/>
              </a:rPr>
              <a:t> (Cont.)</a:t>
            </a:r>
            <a:endParaRPr lang="en-US" dirty="0"/>
          </a:p>
        </p:txBody>
      </p:sp>
    </p:spTree>
    <p:extLst>
      <p:ext uri="{BB962C8B-B14F-4D97-AF65-F5344CB8AC3E}">
        <p14:creationId xmlns:p14="http://schemas.microsoft.com/office/powerpoint/2010/main" val="145096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7.2.1.2</a:t>
            </a:r>
            <a:r>
              <a:rPr lang="en-US" baseline="0" dirty="0" smtClean="0">
                <a:latin typeface="Arial" charset="0"/>
              </a:rPr>
              <a:t> – Cloud Overview</a:t>
            </a:r>
            <a:endParaRPr lang="en-US" dirty="0"/>
          </a:p>
        </p:txBody>
      </p:sp>
    </p:spTree>
    <p:extLst>
      <p:ext uri="{BB962C8B-B14F-4D97-AF65-F5344CB8AC3E}">
        <p14:creationId xmlns:p14="http://schemas.microsoft.com/office/powerpoint/2010/main" val="310651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7.2.1.3</a:t>
            </a:r>
            <a:r>
              <a:rPr lang="en-US" baseline="0" dirty="0" smtClean="0">
                <a:latin typeface="Arial" charset="0"/>
              </a:rPr>
              <a:t> – Cloud Services</a:t>
            </a:r>
            <a:endParaRPr lang="en-US" dirty="0"/>
          </a:p>
        </p:txBody>
      </p:sp>
    </p:spTree>
    <p:extLst>
      <p:ext uri="{BB962C8B-B14F-4D97-AF65-F5344CB8AC3E}">
        <p14:creationId xmlns:p14="http://schemas.microsoft.com/office/powerpoint/2010/main" val="78615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7.2.1.4</a:t>
            </a:r>
            <a:r>
              <a:rPr lang="en-US" baseline="0" dirty="0" smtClean="0">
                <a:latin typeface="Arial" charset="0"/>
              </a:rPr>
              <a:t> – Cloud Models</a:t>
            </a:r>
            <a:endParaRPr lang="en-US" dirty="0"/>
          </a:p>
        </p:txBody>
      </p:sp>
    </p:spTree>
    <p:extLst>
      <p:ext uri="{BB962C8B-B14F-4D97-AF65-F5344CB8AC3E}">
        <p14:creationId xmlns:p14="http://schemas.microsoft.com/office/powerpoint/2010/main" val="1977032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7.2.1.5</a:t>
            </a:r>
            <a:r>
              <a:rPr lang="en-US" baseline="0" dirty="0" smtClean="0">
                <a:latin typeface="Arial" charset="0"/>
              </a:rPr>
              <a:t> – Cloud Computing versus Data Center</a:t>
            </a:r>
            <a:endParaRPr lang="en-US" dirty="0"/>
          </a:p>
        </p:txBody>
      </p:sp>
    </p:spTree>
    <p:extLst>
      <p:ext uri="{BB962C8B-B14F-4D97-AF65-F5344CB8AC3E}">
        <p14:creationId xmlns:p14="http://schemas.microsoft.com/office/powerpoint/2010/main" val="93068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Connecting Networks v6.0</a:t>
            </a:r>
          </a:p>
          <a:p>
            <a:pPr>
              <a:buFontTx/>
              <a:buNone/>
            </a:pPr>
            <a:r>
              <a:rPr lang="en-US" b="0" dirty="0"/>
              <a:t>Chapter </a:t>
            </a:r>
            <a:r>
              <a:rPr lang="en-US" b="0" dirty="0" smtClean="0"/>
              <a:t>7: Network Evolution</a:t>
            </a:r>
            <a:endParaRPr lang="en-US" b="0" dirty="0"/>
          </a:p>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7.2.2.1</a:t>
            </a:r>
            <a:r>
              <a:rPr lang="en-US" baseline="0" dirty="0" smtClean="0">
                <a:latin typeface="Arial" charset="0"/>
              </a:rPr>
              <a:t> – Cloud Computing and Virtualization</a:t>
            </a:r>
            <a:endParaRPr lang="en-US" dirty="0"/>
          </a:p>
        </p:txBody>
      </p:sp>
    </p:spTree>
    <p:extLst>
      <p:ext uri="{BB962C8B-B14F-4D97-AF65-F5344CB8AC3E}">
        <p14:creationId xmlns:p14="http://schemas.microsoft.com/office/powerpoint/2010/main" val="1448676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7.2.2.2</a:t>
            </a:r>
            <a:r>
              <a:rPr lang="en-US" baseline="0" dirty="0" smtClean="0">
                <a:latin typeface="Arial" charset="0"/>
              </a:rPr>
              <a:t> – Dedicated Servers</a:t>
            </a:r>
            <a:endParaRPr lang="en-US" dirty="0"/>
          </a:p>
        </p:txBody>
      </p:sp>
    </p:spTree>
    <p:extLst>
      <p:ext uri="{BB962C8B-B14F-4D97-AF65-F5344CB8AC3E}">
        <p14:creationId xmlns:p14="http://schemas.microsoft.com/office/powerpoint/2010/main" val="1659155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7.2.2.3</a:t>
            </a:r>
            <a:r>
              <a:rPr lang="en-US" baseline="0" dirty="0" smtClean="0">
                <a:latin typeface="Arial" charset="0"/>
              </a:rPr>
              <a:t> – Server Virtualization</a:t>
            </a:r>
            <a:endParaRPr lang="en-US" dirty="0"/>
          </a:p>
        </p:txBody>
      </p:sp>
    </p:spTree>
    <p:extLst>
      <p:ext uri="{BB962C8B-B14F-4D97-AF65-F5344CB8AC3E}">
        <p14:creationId xmlns:p14="http://schemas.microsoft.com/office/powerpoint/2010/main" val="112015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7.2.2.4</a:t>
            </a:r>
            <a:r>
              <a:rPr lang="en-US" baseline="0" dirty="0" smtClean="0">
                <a:latin typeface="Arial" charset="0"/>
              </a:rPr>
              <a:t> – Advantages of Virtualization</a:t>
            </a:r>
            <a:endParaRPr lang="en-US" dirty="0"/>
          </a:p>
        </p:txBody>
      </p:sp>
    </p:spTree>
    <p:extLst>
      <p:ext uri="{BB962C8B-B14F-4D97-AF65-F5344CB8AC3E}">
        <p14:creationId xmlns:p14="http://schemas.microsoft.com/office/powerpoint/2010/main" val="194950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7.2.2.5</a:t>
            </a:r>
            <a:r>
              <a:rPr lang="en-US" baseline="0" dirty="0" smtClean="0">
                <a:latin typeface="Arial" charset="0"/>
              </a:rPr>
              <a:t> – Abstraction Layers</a:t>
            </a:r>
            <a:endParaRPr lang="en-US" dirty="0"/>
          </a:p>
        </p:txBody>
      </p:sp>
    </p:spTree>
    <p:extLst>
      <p:ext uri="{BB962C8B-B14F-4D97-AF65-F5344CB8AC3E}">
        <p14:creationId xmlns:p14="http://schemas.microsoft.com/office/powerpoint/2010/main" val="122108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7.2.2.6</a:t>
            </a:r>
            <a:r>
              <a:rPr lang="en-US" baseline="0" dirty="0" smtClean="0">
                <a:latin typeface="Arial" charset="0"/>
              </a:rPr>
              <a:t> – Type 2 Hypervisors</a:t>
            </a:r>
            <a:endParaRPr lang="en-US" dirty="0"/>
          </a:p>
        </p:txBody>
      </p:sp>
    </p:spTree>
    <p:extLst>
      <p:ext uri="{BB962C8B-B14F-4D97-AF65-F5344CB8AC3E}">
        <p14:creationId xmlns:p14="http://schemas.microsoft.com/office/powerpoint/2010/main" val="132451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7.2.3.1</a:t>
            </a:r>
            <a:r>
              <a:rPr lang="en-US" baseline="0" dirty="0" smtClean="0">
                <a:latin typeface="Arial" charset="0"/>
              </a:rPr>
              <a:t> – Type 1 Hypervisors</a:t>
            </a:r>
            <a:endParaRPr lang="en-US" dirty="0"/>
          </a:p>
        </p:txBody>
      </p:sp>
    </p:spTree>
    <p:extLst>
      <p:ext uri="{BB962C8B-B14F-4D97-AF65-F5344CB8AC3E}">
        <p14:creationId xmlns:p14="http://schemas.microsoft.com/office/powerpoint/2010/main" val="1980004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7.2.3.2</a:t>
            </a:r>
            <a:r>
              <a:rPr lang="en-US" baseline="0" dirty="0" smtClean="0">
                <a:latin typeface="Arial" charset="0"/>
              </a:rPr>
              <a:t> – Installing a VM on a Hypervisor</a:t>
            </a:r>
            <a:endParaRPr lang="en-US" dirty="0"/>
          </a:p>
        </p:txBody>
      </p:sp>
    </p:spTree>
    <p:extLst>
      <p:ext uri="{BB962C8B-B14F-4D97-AF65-F5344CB8AC3E}">
        <p14:creationId xmlns:p14="http://schemas.microsoft.com/office/powerpoint/2010/main" val="479139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7.2.3.2</a:t>
            </a:r>
            <a:r>
              <a:rPr lang="en-US" baseline="0" dirty="0" smtClean="0">
                <a:latin typeface="Arial" charset="0"/>
              </a:rPr>
              <a:t> – Installing a VM on a Hypervisor (Cont.)</a:t>
            </a:r>
            <a:endParaRPr lang="en-US" dirty="0"/>
          </a:p>
        </p:txBody>
      </p:sp>
    </p:spTree>
    <p:extLst>
      <p:ext uri="{BB962C8B-B14F-4D97-AF65-F5344CB8AC3E}">
        <p14:creationId xmlns:p14="http://schemas.microsoft.com/office/powerpoint/2010/main" val="60339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7.2.3.3</a:t>
            </a:r>
            <a:r>
              <a:rPr lang="en-US" baseline="0" dirty="0" smtClean="0">
                <a:latin typeface="Arial" charset="0"/>
              </a:rPr>
              <a:t> – Network Virtualization</a:t>
            </a:r>
            <a:endParaRPr lang="en-US" dirty="0"/>
          </a:p>
        </p:txBody>
      </p:sp>
    </p:spTree>
    <p:extLst>
      <p:ext uri="{BB962C8B-B14F-4D97-AF65-F5344CB8AC3E}">
        <p14:creationId xmlns:p14="http://schemas.microsoft.com/office/powerpoint/2010/main" val="170496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7.1 </a:t>
            </a:r>
            <a:r>
              <a:rPr lang="en-US" sz="1200" b="0" dirty="0"/>
              <a:t>– Remote Access Connections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7.2 </a:t>
            </a:r>
            <a:r>
              <a:rPr lang="en-US" sz="1200" b="0" dirty="0"/>
              <a:t>– </a:t>
            </a:r>
            <a:r>
              <a:rPr lang="en-US" sz="1200" b="0" dirty="0" smtClean="0"/>
              <a:t>Cloud and Virtualization</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00397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7.3.1.1</a:t>
            </a:r>
            <a:r>
              <a:rPr lang="en-US" baseline="0" dirty="0" smtClean="0">
                <a:latin typeface="Arial" charset="0"/>
              </a:rPr>
              <a:t> – Video – Network Programming, SDN, and Controllers</a:t>
            </a:r>
            <a:endParaRPr lang="en-US" dirty="0"/>
          </a:p>
        </p:txBody>
      </p:sp>
    </p:spTree>
    <p:extLst>
      <p:ext uri="{BB962C8B-B14F-4D97-AF65-F5344CB8AC3E}">
        <p14:creationId xmlns:p14="http://schemas.microsoft.com/office/powerpoint/2010/main" val="478739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7.3.1.2</a:t>
            </a:r>
            <a:r>
              <a:rPr lang="en-US" baseline="0" dirty="0" smtClean="0">
                <a:latin typeface="Arial" charset="0"/>
              </a:rPr>
              <a:t> – Control Plane and Data Plane</a:t>
            </a:r>
            <a:endParaRPr lang="en-US" dirty="0"/>
          </a:p>
        </p:txBody>
      </p:sp>
    </p:spTree>
    <p:extLst>
      <p:ext uri="{BB962C8B-B14F-4D97-AF65-F5344CB8AC3E}">
        <p14:creationId xmlns:p14="http://schemas.microsoft.com/office/powerpoint/2010/main" val="1896987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7.3.1.2</a:t>
            </a:r>
            <a:r>
              <a:rPr lang="en-US" baseline="0" dirty="0" smtClean="0">
                <a:latin typeface="Arial" charset="0"/>
              </a:rPr>
              <a:t> – Control Plane and Data Plane (Cont.)</a:t>
            </a:r>
            <a:endParaRPr lang="en-US" dirty="0"/>
          </a:p>
        </p:txBody>
      </p:sp>
    </p:spTree>
    <p:extLst>
      <p:ext uri="{BB962C8B-B14F-4D97-AF65-F5344CB8AC3E}">
        <p14:creationId xmlns:p14="http://schemas.microsoft.com/office/powerpoint/2010/main" val="1325384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7.3.1.3</a:t>
            </a:r>
            <a:r>
              <a:rPr lang="en-US" baseline="0" dirty="0" smtClean="0">
                <a:latin typeface="Arial" charset="0"/>
              </a:rPr>
              <a:t> – Virtualizing the Network</a:t>
            </a:r>
            <a:endParaRPr lang="en-US" dirty="0"/>
          </a:p>
        </p:txBody>
      </p:sp>
    </p:spTree>
    <p:extLst>
      <p:ext uri="{BB962C8B-B14F-4D97-AF65-F5344CB8AC3E}">
        <p14:creationId xmlns:p14="http://schemas.microsoft.com/office/powerpoint/2010/main" val="1915352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7.3.1.4</a:t>
            </a:r>
            <a:r>
              <a:rPr lang="en-US" baseline="0" dirty="0" smtClean="0">
                <a:latin typeface="Arial" charset="0"/>
              </a:rPr>
              <a:t> – SDN Architecture</a:t>
            </a:r>
            <a:endParaRPr lang="en-US" dirty="0"/>
          </a:p>
        </p:txBody>
      </p:sp>
    </p:spTree>
    <p:extLst>
      <p:ext uri="{BB962C8B-B14F-4D97-AF65-F5344CB8AC3E}">
        <p14:creationId xmlns:p14="http://schemas.microsoft.com/office/powerpoint/2010/main" val="1697831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7.3.1.4</a:t>
            </a:r>
            <a:r>
              <a:rPr lang="en-US" baseline="0" dirty="0" smtClean="0">
                <a:latin typeface="Arial" charset="0"/>
              </a:rPr>
              <a:t> – SDN Architecture (Cont.)</a:t>
            </a:r>
            <a:endParaRPr lang="en-US" dirty="0"/>
          </a:p>
        </p:txBody>
      </p:sp>
    </p:spTree>
    <p:extLst>
      <p:ext uri="{BB962C8B-B14F-4D97-AF65-F5344CB8AC3E}">
        <p14:creationId xmlns:p14="http://schemas.microsoft.com/office/powerpoint/2010/main" val="774417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7.3.2.1</a:t>
            </a:r>
            <a:r>
              <a:rPr lang="en-US" baseline="0" dirty="0" smtClean="0">
                <a:latin typeface="Arial" charset="0"/>
              </a:rPr>
              <a:t> – SDN Controller and Operations</a:t>
            </a:r>
            <a:endParaRPr lang="en-US" dirty="0"/>
          </a:p>
        </p:txBody>
      </p:sp>
    </p:spTree>
    <p:extLst>
      <p:ext uri="{BB962C8B-B14F-4D97-AF65-F5344CB8AC3E}">
        <p14:creationId xmlns:p14="http://schemas.microsoft.com/office/powerpoint/2010/main" val="1400294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7.3.2.2</a:t>
            </a:r>
            <a:r>
              <a:rPr lang="en-US" baseline="0" dirty="0" smtClean="0">
                <a:latin typeface="Arial" charset="0"/>
              </a:rPr>
              <a:t> – Video - Cisco Application Centric Infrastructure</a:t>
            </a:r>
            <a:endParaRPr lang="en-US" dirty="0"/>
          </a:p>
        </p:txBody>
      </p:sp>
    </p:spTree>
    <p:extLst>
      <p:ext uri="{BB962C8B-B14F-4D97-AF65-F5344CB8AC3E}">
        <p14:creationId xmlns:p14="http://schemas.microsoft.com/office/powerpoint/2010/main" val="1455361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7.3.2.3</a:t>
            </a:r>
            <a:r>
              <a:rPr lang="en-US" baseline="0" dirty="0" smtClean="0">
                <a:latin typeface="Arial" charset="0"/>
              </a:rPr>
              <a:t> – Core Components of ACI</a:t>
            </a:r>
            <a:endParaRPr lang="en-US" dirty="0"/>
          </a:p>
        </p:txBody>
      </p:sp>
    </p:spTree>
    <p:extLst>
      <p:ext uri="{BB962C8B-B14F-4D97-AF65-F5344CB8AC3E}">
        <p14:creationId xmlns:p14="http://schemas.microsoft.com/office/powerpoint/2010/main" val="37372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a:latin typeface="Arial" charset="0"/>
              </a:rPr>
              <a:t>7</a:t>
            </a:r>
            <a:r>
              <a:rPr lang="en-US" dirty="0" smtClean="0">
                <a:latin typeface="Arial" charset="0"/>
              </a:rPr>
              <a:t>.1.1.1</a:t>
            </a:r>
            <a:r>
              <a:rPr lang="en-US" baseline="0" dirty="0" smtClean="0">
                <a:latin typeface="Arial" charset="0"/>
              </a:rPr>
              <a:t> </a:t>
            </a:r>
            <a:r>
              <a:rPr lang="en-US" baseline="0" dirty="0">
                <a:latin typeface="Arial" charset="0"/>
              </a:rPr>
              <a:t>– What is </a:t>
            </a:r>
            <a:r>
              <a:rPr lang="en-US" baseline="0" dirty="0" smtClean="0">
                <a:latin typeface="Arial" charset="0"/>
              </a:rPr>
              <a:t>the </a:t>
            </a:r>
            <a:r>
              <a:rPr lang="en-US" baseline="0" dirty="0" err="1" smtClean="0">
                <a:latin typeface="Arial" charset="0"/>
              </a:rPr>
              <a:t>IoT</a:t>
            </a:r>
            <a:r>
              <a:rPr lang="en-US" baseline="0" dirty="0" smtClean="0">
                <a:latin typeface="Arial" charset="0"/>
              </a:rPr>
              <a:t>?</a:t>
            </a:r>
            <a:endParaRPr lang="en-US" dirty="0"/>
          </a:p>
        </p:txBody>
      </p:sp>
    </p:spTree>
    <p:extLst>
      <p:ext uri="{BB962C8B-B14F-4D97-AF65-F5344CB8AC3E}">
        <p14:creationId xmlns:p14="http://schemas.microsoft.com/office/powerpoint/2010/main" val="352519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7.3.2.4</a:t>
            </a:r>
            <a:r>
              <a:rPr lang="en-US" baseline="0" dirty="0" smtClean="0">
                <a:latin typeface="Arial" charset="0"/>
              </a:rPr>
              <a:t> – Spine-Leaf Topology</a:t>
            </a:r>
            <a:endParaRPr lang="en-US" dirty="0"/>
          </a:p>
        </p:txBody>
      </p:sp>
    </p:spTree>
    <p:extLst>
      <p:ext uri="{BB962C8B-B14F-4D97-AF65-F5344CB8AC3E}">
        <p14:creationId xmlns:p14="http://schemas.microsoft.com/office/powerpoint/2010/main" val="153389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7.3.2.5</a:t>
            </a:r>
            <a:r>
              <a:rPr lang="en-US" baseline="0" dirty="0" smtClean="0">
                <a:latin typeface="Arial" charset="0"/>
              </a:rPr>
              <a:t> – SDN Types</a:t>
            </a:r>
            <a:endParaRPr lang="en-US" dirty="0"/>
          </a:p>
        </p:txBody>
      </p:sp>
    </p:spTree>
    <p:extLst>
      <p:ext uri="{BB962C8B-B14F-4D97-AF65-F5344CB8AC3E}">
        <p14:creationId xmlns:p14="http://schemas.microsoft.com/office/powerpoint/2010/main" val="1988382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7.3.2.5</a:t>
            </a:r>
            <a:r>
              <a:rPr lang="en-US" baseline="0" dirty="0" smtClean="0">
                <a:latin typeface="Arial" charset="0"/>
              </a:rPr>
              <a:t> – SDN Types (Cont.)</a:t>
            </a:r>
            <a:endParaRPr lang="en-US" dirty="0"/>
          </a:p>
        </p:txBody>
      </p:sp>
    </p:spTree>
    <p:extLst>
      <p:ext uri="{BB962C8B-B14F-4D97-AF65-F5344CB8AC3E}">
        <p14:creationId xmlns:p14="http://schemas.microsoft.com/office/powerpoint/2010/main" val="569450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7.3.2.6</a:t>
            </a:r>
            <a:r>
              <a:rPr lang="en-US" baseline="0" dirty="0" smtClean="0">
                <a:latin typeface="Arial" charset="0"/>
              </a:rPr>
              <a:t> – APIC-EM Features</a:t>
            </a:r>
            <a:endParaRPr lang="en-US" dirty="0"/>
          </a:p>
        </p:txBody>
      </p:sp>
    </p:spTree>
    <p:extLst>
      <p:ext uri="{BB962C8B-B14F-4D97-AF65-F5344CB8AC3E}">
        <p14:creationId xmlns:p14="http://schemas.microsoft.com/office/powerpoint/2010/main" val="531086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7.3.2.7</a:t>
            </a:r>
            <a:r>
              <a:rPr lang="en-US" baseline="0" dirty="0" smtClean="0">
                <a:latin typeface="Arial" charset="0"/>
              </a:rPr>
              <a:t> – APIC-EM ACL Analysis</a:t>
            </a:r>
            <a:endParaRPr lang="en-US" dirty="0"/>
          </a:p>
        </p:txBody>
      </p:sp>
    </p:spTree>
    <p:extLst>
      <p:ext uri="{BB962C8B-B14F-4D97-AF65-F5344CB8AC3E}">
        <p14:creationId xmlns:p14="http://schemas.microsoft.com/office/powerpoint/2010/main" val="99742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7.4 </a:t>
            </a:r>
            <a:r>
              <a:rPr lang="en-US" sz="1200" b="0" dirty="0"/>
              <a:t>– </a:t>
            </a:r>
            <a:r>
              <a:rPr lang="en-US" sz="1200" b="0" dirty="0" smtClean="0"/>
              <a:t>Summary</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216356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7.4 </a:t>
            </a:r>
            <a:r>
              <a:rPr lang="en-US" dirty="0"/>
              <a:t>– Summary</a:t>
            </a:r>
          </a:p>
          <a:p>
            <a:r>
              <a:rPr lang="en-US" dirty="0" smtClean="0"/>
              <a:t>7.4.1 </a:t>
            </a:r>
            <a:r>
              <a:rPr lang="en-US" dirty="0"/>
              <a:t>– Conclusion </a:t>
            </a:r>
            <a:r>
              <a:rPr lang="en-US" sz="1200" b="0" i="0" kern="1200" dirty="0">
                <a:solidFill>
                  <a:schemeClr val="tx1"/>
                </a:solidFill>
                <a:effectLst/>
                <a:latin typeface="+mn-lt"/>
                <a:ea typeface="+mn-ea"/>
                <a:cs typeface="+mn-cs"/>
              </a:rPr>
              <a:t>	</a:t>
            </a:r>
            <a:endParaRPr lang="en-US" dirty="0"/>
          </a:p>
          <a:p>
            <a:pPr>
              <a:lnSpc>
                <a:spcPct val="80000"/>
              </a:lnSpc>
              <a:buFontTx/>
              <a:buNone/>
            </a:pPr>
            <a:r>
              <a:rPr lang="en-US" altLang="en-US" dirty="0" smtClean="0"/>
              <a:t>7.4.1.1 </a:t>
            </a:r>
            <a:r>
              <a:rPr lang="en-US" altLang="en-US" dirty="0"/>
              <a:t>- </a:t>
            </a:r>
            <a:r>
              <a:rPr lang="en-US" altLang="en-US" dirty="0" smtClean="0"/>
              <a:t>Chapter 7: Network Evolution</a:t>
            </a:r>
            <a:endParaRPr lang="en-US" altLang="en-US" dirty="0"/>
          </a:p>
        </p:txBody>
      </p:sp>
    </p:spTree>
    <p:extLst>
      <p:ext uri="{BB962C8B-B14F-4D97-AF65-F5344CB8AC3E}">
        <p14:creationId xmlns:p14="http://schemas.microsoft.com/office/powerpoint/2010/main" val="2423798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47</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48</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555992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49</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54937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7.1.1.2</a:t>
            </a:r>
            <a:r>
              <a:rPr lang="en-US" baseline="0" dirty="0" smtClean="0">
                <a:latin typeface="Arial" charset="0"/>
              </a:rPr>
              <a:t> </a:t>
            </a:r>
            <a:r>
              <a:rPr lang="en-US" baseline="0" dirty="0">
                <a:latin typeface="Arial" charset="0"/>
              </a:rPr>
              <a:t>– </a:t>
            </a:r>
            <a:r>
              <a:rPr lang="en-US" baseline="0" dirty="0" smtClean="0">
                <a:latin typeface="Arial" charset="0"/>
              </a:rPr>
              <a:t>The Converged Network and Things</a:t>
            </a:r>
            <a:endParaRPr lang="en-US" dirty="0"/>
          </a:p>
        </p:txBody>
      </p:sp>
    </p:spTree>
    <p:extLst>
      <p:ext uri="{BB962C8B-B14F-4D97-AF65-F5344CB8AC3E}">
        <p14:creationId xmlns:p14="http://schemas.microsoft.com/office/powerpoint/2010/main" val="136708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7.1.1.3</a:t>
            </a:r>
            <a:r>
              <a:rPr lang="en-US" baseline="0" dirty="0" smtClean="0">
                <a:latin typeface="Arial" charset="0"/>
              </a:rPr>
              <a:t> </a:t>
            </a:r>
            <a:r>
              <a:rPr lang="en-US" baseline="0" dirty="0">
                <a:latin typeface="Arial" charset="0"/>
              </a:rPr>
              <a:t>– </a:t>
            </a:r>
            <a:r>
              <a:rPr lang="en-US" baseline="0" dirty="0" smtClean="0">
                <a:latin typeface="Arial" charset="0"/>
              </a:rPr>
              <a:t>Challenges of Connecting Things</a:t>
            </a:r>
            <a:endParaRPr lang="en-US" dirty="0"/>
          </a:p>
        </p:txBody>
      </p:sp>
    </p:spTree>
    <p:extLst>
      <p:ext uri="{BB962C8B-B14F-4D97-AF65-F5344CB8AC3E}">
        <p14:creationId xmlns:p14="http://schemas.microsoft.com/office/powerpoint/2010/main" val="199025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7.1.1.4</a:t>
            </a:r>
            <a:r>
              <a:rPr lang="en-US" baseline="0" dirty="0" smtClean="0">
                <a:latin typeface="Arial" charset="0"/>
              </a:rPr>
              <a:t> </a:t>
            </a:r>
            <a:r>
              <a:rPr lang="en-US" baseline="0" dirty="0">
                <a:latin typeface="Arial" charset="0"/>
              </a:rPr>
              <a:t>– </a:t>
            </a:r>
            <a:r>
              <a:rPr lang="en-US" baseline="0" dirty="0" smtClean="0">
                <a:latin typeface="Arial" charset="0"/>
              </a:rPr>
              <a:t>The Six Pillars of the Cisco </a:t>
            </a:r>
            <a:r>
              <a:rPr lang="en-US" baseline="0" dirty="0" err="1" smtClean="0">
                <a:latin typeface="Arial" charset="0"/>
              </a:rPr>
              <a:t>IoT</a:t>
            </a:r>
            <a:r>
              <a:rPr lang="en-US" baseline="0" dirty="0" smtClean="0">
                <a:latin typeface="Arial" charset="0"/>
              </a:rPr>
              <a:t> System</a:t>
            </a:r>
            <a:endParaRPr lang="en-US" dirty="0"/>
          </a:p>
        </p:txBody>
      </p:sp>
    </p:spTree>
    <p:extLst>
      <p:ext uri="{BB962C8B-B14F-4D97-AF65-F5344CB8AC3E}">
        <p14:creationId xmlns:p14="http://schemas.microsoft.com/office/powerpoint/2010/main" val="7390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7.1.2.1</a:t>
            </a:r>
            <a:r>
              <a:rPr lang="en-US" baseline="0" dirty="0" smtClean="0">
                <a:latin typeface="Arial" charset="0"/>
              </a:rPr>
              <a:t> </a:t>
            </a:r>
            <a:r>
              <a:rPr lang="en-US" baseline="0" dirty="0">
                <a:latin typeface="Arial" charset="0"/>
              </a:rPr>
              <a:t>– </a:t>
            </a:r>
            <a:r>
              <a:rPr lang="en-US" baseline="0" dirty="0" smtClean="0">
                <a:latin typeface="Arial" charset="0"/>
              </a:rPr>
              <a:t>The Network Connectivity Pillar</a:t>
            </a:r>
            <a:endParaRPr lang="en-US" dirty="0"/>
          </a:p>
        </p:txBody>
      </p:sp>
    </p:spTree>
    <p:extLst>
      <p:ext uri="{BB962C8B-B14F-4D97-AF65-F5344CB8AC3E}">
        <p14:creationId xmlns:p14="http://schemas.microsoft.com/office/powerpoint/2010/main" val="141897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7.1.2.2</a:t>
            </a:r>
            <a:r>
              <a:rPr lang="en-US" baseline="0" dirty="0" smtClean="0">
                <a:latin typeface="Arial" charset="0"/>
              </a:rPr>
              <a:t> </a:t>
            </a:r>
            <a:r>
              <a:rPr lang="en-US" baseline="0" dirty="0">
                <a:latin typeface="Arial" charset="0"/>
              </a:rPr>
              <a:t>– </a:t>
            </a:r>
            <a:r>
              <a:rPr lang="en-US" baseline="0" dirty="0" smtClean="0">
                <a:latin typeface="Arial" charset="0"/>
              </a:rPr>
              <a:t>The Fog Computing Pillar</a:t>
            </a:r>
            <a:endParaRPr lang="en-US" dirty="0"/>
          </a:p>
        </p:txBody>
      </p:sp>
    </p:spTree>
    <p:extLst>
      <p:ext uri="{BB962C8B-B14F-4D97-AF65-F5344CB8AC3E}">
        <p14:creationId xmlns:p14="http://schemas.microsoft.com/office/powerpoint/2010/main" val="828730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6807548" cy="644730"/>
          </a:xfrm>
        </p:spPr>
        <p:txBody>
          <a:bodyPr/>
          <a:lstStyle/>
          <a:p>
            <a:r>
              <a:rPr lang="en-US" dirty="0"/>
              <a:t>Chapter </a:t>
            </a:r>
            <a:r>
              <a:rPr lang="en-US" dirty="0" smtClean="0"/>
              <a:t>7: Network Evolution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5186" y="2931661"/>
            <a:ext cx="1287954" cy="1260551"/>
          </a:xfrm>
          <a:prstGeom prst="rect">
            <a:avLst/>
          </a:prstGeom>
        </p:spPr>
      </p:pic>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The Security Pillar</a:t>
            </a:r>
            <a:endParaRPr lang="en-US" altLang="en-US" dirty="0"/>
          </a:p>
        </p:txBody>
      </p:sp>
      <p:sp>
        <p:nvSpPr>
          <p:cNvPr id="3" name="Rectangle 2"/>
          <p:cNvSpPr/>
          <p:nvPr/>
        </p:nvSpPr>
        <p:spPr>
          <a:xfrm>
            <a:off x="95250" y="884889"/>
            <a:ext cx="9048749" cy="2200602"/>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err="1">
                <a:solidFill>
                  <a:srgbClr val="000000"/>
                </a:solidFill>
                <a:latin typeface="+mn-lt"/>
                <a:ea typeface="ＭＳ Ｐゴシック" charset="0"/>
                <a:cs typeface="CiscoSans"/>
              </a:rPr>
              <a:t>IoT</a:t>
            </a:r>
            <a:r>
              <a:rPr lang="en-US" sz="1600" dirty="0">
                <a:solidFill>
                  <a:srgbClr val="000000"/>
                </a:solidFill>
                <a:latin typeface="+mn-lt"/>
                <a:ea typeface="ＭＳ Ｐゴシック" charset="0"/>
                <a:cs typeface="CiscoSans"/>
              </a:rPr>
              <a:t> introduces new attack vectors not typically encountered with normal enterprise networks.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C</a:t>
            </a:r>
            <a:r>
              <a:rPr lang="en-US" sz="1600" dirty="0" smtClean="0">
                <a:solidFill>
                  <a:srgbClr val="000000"/>
                </a:solidFill>
                <a:latin typeface="+mn-lt"/>
                <a:ea typeface="ＭＳ Ｐゴシック" charset="0"/>
                <a:cs typeface="CiscoSans"/>
              </a:rPr>
              <a:t>ybersecurity </a:t>
            </a:r>
            <a:r>
              <a:rPr lang="en-US" sz="1600" dirty="0">
                <a:solidFill>
                  <a:srgbClr val="000000"/>
                </a:solidFill>
                <a:latin typeface="+mn-lt"/>
                <a:ea typeface="ＭＳ Ｐゴシック" charset="0"/>
                <a:cs typeface="CiscoSans"/>
              </a:rPr>
              <a:t>solutions </a:t>
            </a:r>
            <a:r>
              <a:rPr lang="en-US" sz="1600" dirty="0" smtClean="0">
                <a:solidFill>
                  <a:srgbClr val="000000"/>
                </a:solidFill>
                <a:latin typeface="+mn-lt"/>
                <a:ea typeface="ＭＳ Ｐゴシック" charset="0"/>
                <a:cs typeface="CiscoSans"/>
              </a:rPr>
              <a:t>include:</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Operational </a:t>
            </a:r>
            <a:r>
              <a:rPr lang="en-US" sz="1600" dirty="0">
                <a:solidFill>
                  <a:srgbClr val="000000"/>
                </a:solidFill>
                <a:latin typeface="+mn-lt"/>
                <a:ea typeface="ＭＳ Ｐゴシック" charset="0"/>
                <a:cs typeface="CiscoSans"/>
              </a:rPr>
              <a:t>Technology (OT) specific security – OT is the hardware and software that keeps power plants running and manages factory process lines. </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Network security – Includes network and perimeter security </a:t>
            </a:r>
            <a:r>
              <a:rPr lang="en-US" sz="1600" dirty="0" smtClean="0">
                <a:solidFill>
                  <a:srgbClr val="000000"/>
                </a:solidFill>
                <a:latin typeface="+mn-lt"/>
                <a:ea typeface="ＭＳ Ｐゴシック" charset="0"/>
                <a:cs typeface="CiscoSans"/>
              </a:rPr>
              <a:t>devices.</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Physical security - Cisco Video Surveillance IP </a:t>
            </a:r>
            <a:r>
              <a:rPr lang="en-US" sz="1600" dirty="0" smtClean="0">
                <a:solidFill>
                  <a:srgbClr val="000000"/>
                </a:solidFill>
                <a:latin typeface="+mn-lt"/>
                <a:ea typeface="ＭＳ Ｐゴシック" charset="0"/>
                <a:cs typeface="CiscoSans"/>
              </a:rPr>
              <a:t>Cameras.</a:t>
            </a:r>
          </a:p>
          <a:p>
            <a:pPr marL="342900" lvl="1" indent="-177800" defTabSz="684213">
              <a:spcBef>
                <a:spcPts val="600"/>
              </a:spcBef>
              <a:spcAft>
                <a:spcPts val="0"/>
              </a:spcAft>
              <a:buClr>
                <a:schemeClr val="tx2"/>
              </a:buClr>
              <a:buSzPct val="90000"/>
              <a:buFont typeface="Arial" charset="0"/>
              <a:buChar char="•"/>
            </a:pPr>
            <a:endParaRPr lang="en-US" sz="1600" dirty="0">
              <a:solidFill>
                <a:srgbClr val="000000"/>
              </a:solidFill>
              <a:latin typeface="+mn-lt"/>
              <a:ea typeface="ＭＳ Ｐゴシック" charset="0"/>
              <a:cs typeface="CiscoSans"/>
            </a:endParaRPr>
          </a:p>
        </p:txBody>
      </p:sp>
      <p:pic>
        <p:nvPicPr>
          <p:cNvPr id="5" name="Picture 4"/>
          <p:cNvPicPr>
            <a:picLocks noChangeAspect="1"/>
          </p:cNvPicPr>
          <p:nvPr/>
        </p:nvPicPr>
        <p:blipFill>
          <a:blip r:embed="rId4"/>
          <a:stretch>
            <a:fillRect/>
          </a:stretch>
        </p:blipFill>
        <p:spPr>
          <a:xfrm>
            <a:off x="6769102" y="2931661"/>
            <a:ext cx="1771036" cy="816662"/>
          </a:xfrm>
          <a:prstGeom prst="rect">
            <a:avLst/>
          </a:prstGeom>
          <a:ln>
            <a:noFill/>
          </a:ln>
        </p:spPr>
      </p:pic>
      <p:pic>
        <p:nvPicPr>
          <p:cNvPr id="11" name="Picture 10"/>
          <p:cNvPicPr>
            <a:picLocks noChangeAspect="1"/>
          </p:cNvPicPr>
          <p:nvPr/>
        </p:nvPicPr>
        <p:blipFill>
          <a:blip r:embed="rId5"/>
          <a:stretch>
            <a:fillRect/>
          </a:stretch>
        </p:blipFill>
        <p:spPr>
          <a:xfrm>
            <a:off x="2667001" y="3171436"/>
            <a:ext cx="3810000" cy="1086701"/>
          </a:xfrm>
          <a:prstGeom prst="rect">
            <a:avLst/>
          </a:prstGeom>
        </p:spPr>
      </p:pic>
      <p:sp>
        <p:nvSpPr>
          <p:cNvPr id="12" name="TextBox 11"/>
          <p:cNvSpPr txBox="1"/>
          <p:nvPr/>
        </p:nvSpPr>
        <p:spPr>
          <a:xfrm>
            <a:off x="3088066" y="4174805"/>
            <a:ext cx="3009900"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a:t>
            </a:r>
            <a:r>
              <a:rPr lang="en-US" sz="1600" dirty="0" err="1">
                <a:solidFill>
                  <a:srgbClr val="000000"/>
                </a:solidFill>
                <a:latin typeface="+mn-lt"/>
                <a:ea typeface="ＭＳ Ｐゴシック" charset="0"/>
                <a:cs typeface="CiscoSans"/>
              </a:rPr>
              <a:t>FirePOWER</a:t>
            </a:r>
            <a:r>
              <a:rPr lang="en-US" sz="1600" dirty="0">
                <a:solidFill>
                  <a:srgbClr val="000000"/>
                </a:solidFill>
                <a:latin typeface="+mn-lt"/>
                <a:ea typeface="ＭＳ Ｐゴシック" charset="0"/>
                <a:cs typeface="CiscoSans"/>
              </a:rPr>
              <a:t> Appliance</a:t>
            </a:r>
          </a:p>
        </p:txBody>
      </p:sp>
      <p:sp>
        <p:nvSpPr>
          <p:cNvPr id="13" name="TextBox 12"/>
          <p:cNvSpPr txBox="1"/>
          <p:nvPr/>
        </p:nvSpPr>
        <p:spPr>
          <a:xfrm>
            <a:off x="578170" y="4171310"/>
            <a:ext cx="1949130" cy="584775"/>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Industrial Security Appliance</a:t>
            </a:r>
          </a:p>
        </p:txBody>
      </p:sp>
      <p:sp>
        <p:nvSpPr>
          <p:cNvPr id="14" name="TextBox 13"/>
          <p:cNvSpPr txBox="1"/>
          <p:nvPr/>
        </p:nvSpPr>
        <p:spPr>
          <a:xfrm>
            <a:off x="7037767" y="3776713"/>
            <a:ext cx="1618638" cy="830997"/>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Video Surveillance Cameras</a:t>
            </a:r>
          </a:p>
        </p:txBody>
      </p:sp>
    </p:spTree>
    <p:extLst>
      <p:ext uri="{BB962C8B-B14F-4D97-AF65-F5344CB8AC3E}">
        <p14:creationId xmlns:p14="http://schemas.microsoft.com/office/powerpoint/2010/main" val="37112409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a:t>V</a:t>
            </a:r>
            <a:r>
              <a:rPr lang="en-US" altLang="en-US" dirty="0" smtClean="0"/>
              <a:t>ideo - Data Analytics Pillar</a:t>
            </a:r>
            <a:endParaRPr lang="en-US" altLang="en-US" dirty="0"/>
          </a:p>
        </p:txBody>
      </p:sp>
      <p:sp>
        <p:nvSpPr>
          <p:cNvPr id="3" name="Rectangle 2"/>
          <p:cNvSpPr/>
          <p:nvPr/>
        </p:nvSpPr>
        <p:spPr>
          <a:xfrm>
            <a:off x="95251" y="944319"/>
            <a:ext cx="9048749" cy="907941"/>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can connect billions of devices capable of creating exabytes of data every day. </a:t>
            </a:r>
            <a:r>
              <a:rPr lang="en-US" sz="1600" dirty="0" smtClean="0">
                <a:solidFill>
                  <a:srgbClr val="000000"/>
                </a:solidFill>
                <a:latin typeface="+mn-lt"/>
                <a:ea typeface="ＭＳ Ｐゴシック" charset="0"/>
                <a:cs typeface="CiscoSans"/>
              </a:rPr>
              <a:t>To </a:t>
            </a:r>
            <a:r>
              <a:rPr lang="en-US" sz="1600" dirty="0">
                <a:solidFill>
                  <a:srgbClr val="000000"/>
                </a:solidFill>
                <a:latin typeface="+mn-lt"/>
                <a:ea typeface="ＭＳ Ｐゴシック" charset="0"/>
                <a:cs typeface="CiscoSans"/>
              </a:rPr>
              <a:t>provide value, this data must be rapidly processed and transformed into actionable intelligence.</a:t>
            </a:r>
          </a:p>
          <a:p>
            <a:pPr marL="342900" lvl="1" indent="-177800" defTabSz="684213">
              <a:spcBef>
                <a:spcPts val="600"/>
              </a:spcBef>
              <a:spcAft>
                <a:spcPts val="0"/>
              </a:spcAft>
              <a:buClr>
                <a:schemeClr val="tx2"/>
              </a:buClr>
              <a:buSzPct val="90000"/>
              <a:buFont typeface="Arial" charset="0"/>
              <a:buChar char="•"/>
            </a:pPr>
            <a:r>
              <a:rPr lang="en-US" sz="1500" dirty="0">
                <a:solidFill>
                  <a:srgbClr val="000000"/>
                </a:solidFill>
                <a:latin typeface="+mn-lt"/>
                <a:ea typeface="ＭＳ Ｐゴシック" charset="0"/>
                <a:cs typeface="CiscoSans"/>
              </a:rPr>
              <a:t>Need to bring centers of data together and take advantage of data.</a:t>
            </a:r>
          </a:p>
        </p:txBody>
      </p:sp>
      <p:pic>
        <p:nvPicPr>
          <p:cNvPr id="2" name="Picture 1"/>
          <p:cNvPicPr>
            <a:picLocks noChangeAspect="1"/>
          </p:cNvPicPr>
          <p:nvPr/>
        </p:nvPicPr>
        <p:blipFill>
          <a:blip r:embed="rId3"/>
          <a:stretch>
            <a:fillRect/>
          </a:stretch>
        </p:blipFill>
        <p:spPr>
          <a:xfrm>
            <a:off x="2466974" y="2136700"/>
            <a:ext cx="4305300" cy="979245"/>
          </a:xfrm>
          <a:prstGeom prst="rect">
            <a:avLst/>
          </a:prstGeom>
        </p:spPr>
      </p:pic>
      <p:pic>
        <p:nvPicPr>
          <p:cNvPr id="6" name="Picture 5"/>
          <p:cNvPicPr>
            <a:picLocks noChangeAspect="1"/>
          </p:cNvPicPr>
          <p:nvPr/>
        </p:nvPicPr>
        <p:blipFill>
          <a:blip r:embed="rId4"/>
          <a:stretch>
            <a:fillRect/>
          </a:stretch>
        </p:blipFill>
        <p:spPr>
          <a:xfrm>
            <a:off x="671513" y="3311997"/>
            <a:ext cx="2387600" cy="667427"/>
          </a:xfrm>
          <a:prstGeom prst="rect">
            <a:avLst/>
          </a:prstGeom>
        </p:spPr>
      </p:pic>
      <p:pic>
        <p:nvPicPr>
          <p:cNvPr id="7" name="Picture 6"/>
          <p:cNvPicPr>
            <a:picLocks noChangeAspect="1"/>
          </p:cNvPicPr>
          <p:nvPr/>
        </p:nvPicPr>
        <p:blipFill>
          <a:blip r:embed="rId5"/>
          <a:stretch>
            <a:fillRect/>
          </a:stretch>
        </p:blipFill>
        <p:spPr>
          <a:xfrm>
            <a:off x="3606801" y="3238379"/>
            <a:ext cx="1930400" cy="590288"/>
          </a:xfrm>
          <a:prstGeom prst="rect">
            <a:avLst/>
          </a:prstGeom>
        </p:spPr>
      </p:pic>
      <p:pic>
        <p:nvPicPr>
          <p:cNvPr id="8" name="Picture 7"/>
          <p:cNvPicPr>
            <a:picLocks noChangeAspect="1"/>
          </p:cNvPicPr>
          <p:nvPr/>
        </p:nvPicPr>
        <p:blipFill>
          <a:blip r:embed="rId6"/>
          <a:stretch>
            <a:fillRect/>
          </a:stretch>
        </p:blipFill>
        <p:spPr>
          <a:xfrm>
            <a:off x="3448053" y="3951101"/>
            <a:ext cx="2528886" cy="527194"/>
          </a:xfrm>
          <a:prstGeom prst="rect">
            <a:avLst/>
          </a:prstGeom>
        </p:spPr>
      </p:pic>
      <p:pic>
        <p:nvPicPr>
          <p:cNvPr id="9" name="Picture 8"/>
          <p:cNvPicPr>
            <a:picLocks noChangeAspect="1"/>
          </p:cNvPicPr>
          <p:nvPr/>
        </p:nvPicPr>
        <p:blipFill>
          <a:blip r:embed="rId7"/>
          <a:stretch>
            <a:fillRect/>
          </a:stretch>
        </p:blipFill>
        <p:spPr>
          <a:xfrm>
            <a:off x="6213481" y="3388225"/>
            <a:ext cx="2111374" cy="514969"/>
          </a:xfrm>
          <a:prstGeom prst="rect">
            <a:avLst/>
          </a:prstGeom>
        </p:spPr>
      </p:pic>
    </p:spTree>
    <p:extLst>
      <p:ext uri="{BB962C8B-B14F-4D97-AF65-F5344CB8AC3E}">
        <p14:creationId xmlns:p14="http://schemas.microsoft.com/office/powerpoint/2010/main" val="191616984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Management and Automation Pillar</a:t>
            </a:r>
            <a:endParaRPr lang="en-US" altLang="en-US" dirty="0"/>
          </a:p>
        </p:txBody>
      </p:sp>
      <p:sp>
        <p:nvSpPr>
          <p:cNvPr id="3" name="Rectangle 2"/>
          <p:cNvSpPr/>
          <p:nvPr/>
        </p:nvSpPr>
        <p:spPr>
          <a:xfrm>
            <a:off x="95251" y="944319"/>
            <a:ext cx="8743949" cy="1862048"/>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err="1" smtClean="0">
                <a:solidFill>
                  <a:srgbClr val="000000"/>
                </a:solidFill>
                <a:latin typeface="+mn-lt"/>
                <a:ea typeface="ＭＳ Ｐゴシック" charset="0"/>
                <a:cs typeface="CiscoSans"/>
              </a:rPr>
              <a:t>IoT</a:t>
            </a:r>
            <a:r>
              <a:rPr lang="en-US" sz="1500" dirty="0" smtClean="0">
                <a:solidFill>
                  <a:srgbClr val="000000"/>
                </a:solidFill>
                <a:latin typeface="+mn-lt"/>
                <a:ea typeface="ＭＳ Ｐゴシック" charset="0"/>
                <a:cs typeface="CiscoSans"/>
              </a:rPr>
              <a:t> expands </a:t>
            </a:r>
            <a:r>
              <a:rPr lang="en-US" sz="1500" dirty="0">
                <a:solidFill>
                  <a:srgbClr val="000000"/>
                </a:solidFill>
                <a:latin typeface="+mn-lt"/>
                <a:ea typeface="ＭＳ Ｐゴシック" charset="0"/>
                <a:cs typeface="CiscoSans"/>
              </a:rPr>
              <a:t>the size and diversity of the network to include the billions of smart objects that sense, monitor, control, and </a:t>
            </a:r>
            <a:r>
              <a:rPr lang="en-US" sz="1500" dirty="0" smtClean="0">
                <a:solidFill>
                  <a:srgbClr val="000000"/>
                </a:solidFill>
                <a:latin typeface="+mn-lt"/>
                <a:ea typeface="ＭＳ Ｐゴシック" charset="0"/>
                <a:cs typeface="CiscoSans"/>
              </a:rPr>
              <a:t>react. Each </a:t>
            </a:r>
            <a:r>
              <a:rPr lang="en-US" sz="1500" dirty="0">
                <a:solidFill>
                  <a:srgbClr val="000000"/>
                </a:solidFill>
                <a:latin typeface="+mn-lt"/>
                <a:ea typeface="ＭＳ Ｐゴシック" charset="0"/>
                <a:cs typeface="CiscoSans"/>
              </a:rPr>
              <a:t>of these areas also has distinctive requirements, including the need to track specific metrics.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Cisco </a:t>
            </a:r>
            <a:r>
              <a:rPr lang="en-US" sz="1500" dirty="0">
                <a:solidFill>
                  <a:srgbClr val="000000"/>
                </a:solidFill>
                <a:latin typeface="+mn-lt"/>
                <a:ea typeface="ＭＳ Ｐゴシック" charset="0"/>
                <a:cs typeface="CiscoSans"/>
              </a:rPr>
              <a:t>management and automation products can be customized for specific industries to provide enhanced security and control and support.</a:t>
            </a:r>
          </a:p>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Management Tools: Cisco </a:t>
            </a:r>
            <a:r>
              <a:rPr lang="en-US" sz="1500" dirty="0" err="1">
                <a:solidFill>
                  <a:srgbClr val="000000"/>
                </a:solidFill>
                <a:latin typeface="+mn-lt"/>
                <a:ea typeface="ＭＳ Ｐゴシック" charset="0"/>
                <a:cs typeface="CiscoSans"/>
              </a:rPr>
              <a:t>IoT</a:t>
            </a:r>
            <a:r>
              <a:rPr lang="en-US" sz="1500" dirty="0">
                <a:solidFill>
                  <a:srgbClr val="000000"/>
                </a:solidFill>
                <a:latin typeface="+mn-lt"/>
                <a:ea typeface="ＭＳ Ｐゴシック" charset="0"/>
                <a:cs typeface="CiscoSans"/>
              </a:rPr>
              <a:t> Field Network </a:t>
            </a:r>
            <a:r>
              <a:rPr lang="en-US" sz="1500" dirty="0" smtClean="0">
                <a:solidFill>
                  <a:srgbClr val="000000"/>
                </a:solidFill>
                <a:latin typeface="+mn-lt"/>
                <a:ea typeface="ＭＳ Ｐゴシック" charset="0"/>
                <a:cs typeface="CiscoSans"/>
              </a:rPr>
              <a:t>Director, Cisco </a:t>
            </a:r>
            <a:r>
              <a:rPr lang="en-US" sz="1500" dirty="0">
                <a:solidFill>
                  <a:srgbClr val="000000"/>
                </a:solidFill>
                <a:latin typeface="+mn-lt"/>
                <a:ea typeface="ＭＳ Ｐゴシック" charset="0"/>
                <a:cs typeface="CiscoSans"/>
              </a:rPr>
              <a:t>Prime, Cisco Video Surveillance Manager, and more.</a:t>
            </a:r>
          </a:p>
        </p:txBody>
      </p:sp>
      <p:pic>
        <p:nvPicPr>
          <p:cNvPr id="4" name="Picture 3"/>
          <p:cNvPicPr>
            <a:picLocks noChangeAspect="1"/>
          </p:cNvPicPr>
          <p:nvPr/>
        </p:nvPicPr>
        <p:blipFill>
          <a:blip r:embed="rId3"/>
          <a:stretch>
            <a:fillRect/>
          </a:stretch>
        </p:blipFill>
        <p:spPr>
          <a:xfrm>
            <a:off x="2759075" y="2656996"/>
            <a:ext cx="3721100" cy="2302353"/>
          </a:xfrm>
          <a:prstGeom prst="rect">
            <a:avLst/>
          </a:prstGeom>
        </p:spPr>
      </p:pic>
    </p:spTree>
    <p:extLst>
      <p:ext uri="{BB962C8B-B14F-4D97-AF65-F5344CB8AC3E}">
        <p14:creationId xmlns:p14="http://schemas.microsoft.com/office/powerpoint/2010/main" val="36991260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7.2 Cloud and Virtualization</a:t>
            </a:r>
            <a:r>
              <a:rPr lang="en-US" dirty="0"/>
              <a:t/>
            </a:r>
            <a:br>
              <a:rPr lang="en-US" dirty="0"/>
            </a:br>
            <a:endParaRPr lang="en-US" dirty="0"/>
          </a:p>
        </p:txBody>
      </p:sp>
    </p:spTree>
    <p:extLst>
      <p:ext uri="{BB962C8B-B14F-4D97-AF65-F5344CB8AC3E}">
        <p14:creationId xmlns:p14="http://schemas.microsoft.com/office/powerpoint/2010/main" val="115119020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Video – Cloud and Virtualization</a:t>
            </a:r>
            <a:endParaRPr lang="en-US" altLang="en-US" dirty="0"/>
          </a:p>
        </p:txBody>
      </p:sp>
      <p:pic>
        <p:nvPicPr>
          <p:cNvPr id="4" name="Picture 3"/>
          <p:cNvPicPr>
            <a:picLocks noChangeAspect="1"/>
          </p:cNvPicPr>
          <p:nvPr/>
        </p:nvPicPr>
        <p:blipFill>
          <a:blip r:embed="rId3"/>
          <a:stretch>
            <a:fillRect/>
          </a:stretch>
        </p:blipFill>
        <p:spPr>
          <a:xfrm>
            <a:off x="2710039" y="812564"/>
            <a:ext cx="3454400" cy="1677616"/>
          </a:xfrm>
          <a:prstGeom prst="rect">
            <a:avLst/>
          </a:prstGeom>
        </p:spPr>
      </p:pic>
      <p:pic>
        <p:nvPicPr>
          <p:cNvPr id="6" name="Picture 5"/>
          <p:cNvPicPr>
            <a:picLocks noChangeAspect="1"/>
          </p:cNvPicPr>
          <p:nvPr/>
        </p:nvPicPr>
        <p:blipFill>
          <a:blip r:embed="rId4"/>
          <a:stretch>
            <a:fillRect/>
          </a:stretch>
        </p:blipFill>
        <p:spPr>
          <a:xfrm>
            <a:off x="584576" y="2316269"/>
            <a:ext cx="2590424" cy="1762848"/>
          </a:xfrm>
          <a:prstGeom prst="rect">
            <a:avLst/>
          </a:prstGeom>
        </p:spPr>
      </p:pic>
      <p:pic>
        <p:nvPicPr>
          <p:cNvPr id="7" name="Picture 6"/>
          <p:cNvPicPr>
            <a:picLocks noChangeAspect="1"/>
          </p:cNvPicPr>
          <p:nvPr/>
        </p:nvPicPr>
        <p:blipFill>
          <a:blip r:embed="rId5"/>
          <a:stretch>
            <a:fillRect/>
          </a:stretch>
        </p:blipFill>
        <p:spPr>
          <a:xfrm>
            <a:off x="3273614" y="3258967"/>
            <a:ext cx="2596774" cy="1334182"/>
          </a:xfrm>
          <a:prstGeom prst="rect">
            <a:avLst/>
          </a:prstGeom>
        </p:spPr>
      </p:pic>
      <p:pic>
        <p:nvPicPr>
          <p:cNvPr id="8" name="Picture 7"/>
          <p:cNvPicPr>
            <a:picLocks noChangeAspect="1"/>
          </p:cNvPicPr>
          <p:nvPr/>
        </p:nvPicPr>
        <p:blipFill>
          <a:blip r:embed="rId6"/>
          <a:stretch>
            <a:fillRect/>
          </a:stretch>
        </p:blipFill>
        <p:spPr>
          <a:xfrm>
            <a:off x="6064854" y="2316269"/>
            <a:ext cx="2746547" cy="1885397"/>
          </a:xfrm>
          <a:prstGeom prst="rect">
            <a:avLst/>
          </a:prstGeom>
        </p:spPr>
      </p:pic>
    </p:spTree>
    <p:extLst>
      <p:ext uri="{BB962C8B-B14F-4D97-AF65-F5344CB8AC3E}">
        <p14:creationId xmlns:p14="http://schemas.microsoft.com/office/powerpoint/2010/main" val="126693496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Video – Cloud and Virtualization (Cont.)</a:t>
            </a:r>
            <a:endParaRPr lang="en-US" altLang="en-US" dirty="0"/>
          </a:p>
        </p:txBody>
      </p:sp>
      <p:pic>
        <p:nvPicPr>
          <p:cNvPr id="2" name="Picture 1"/>
          <p:cNvPicPr>
            <a:picLocks noChangeAspect="1"/>
          </p:cNvPicPr>
          <p:nvPr/>
        </p:nvPicPr>
        <p:blipFill>
          <a:blip r:embed="rId3"/>
          <a:stretch>
            <a:fillRect/>
          </a:stretch>
        </p:blipFill>
        <p:spPr>
          <a:xfrm>
            <a:off x="6438899" y="242238"/>
            <a:ext cx="2041647" cy="1537356"/>
          </a:xfrm>
          <a:prstGeom prst="rect">
            <a:avLst/>
          </a:prstGeom>
        </p:spPr>
      </p:pic>
      <p:pic>
        <p:nvPicPr>
          <p:cNvPr id="5" name="Picture 4"/>
          <p:cNvPicPr>
            <a:picLocks noChangeAspect="1"/>
          </p:cNvPicPr>
          <p:nvPr/>
        </p:nvPicPr>
        <p:blipFill>
          <a:blip r:embed="rId4"/>
          <a:stretch>
            <a:fillRect/>
          </a:stretch>
        </p:blipFill>
        <p:spPr>
          <a:xfrm>
            <a:off x="3158137" y="1027793"/>
            <a:ext cx="2559050" cy="1616587"/>
          </a:xfrm>
          <a:prstGeom prst="rect">
            <a:avLst/>
          </a:prstGeom>
        </p:spPr>
      </p:pic>
      <p:pic>
        <p:nvPicPr>
          <p:cNvPr id="9" name="Picture 8"/>
          <p:cNvPicPr>
            <a:picLocks noChangeAspect="1"/>
          </p:cNvPicPr>
          <p:nvPr/>
        </p:nvPicPr>
        <p:blipFill>
          <a:blip r:embed="rId5"/>
          <a:stretch>
            <a:fillRect/>
          </a:stretch>
        </p:blipFill>
        <p:spPr>
          <a:xfrm>
            <a:off x="187478" y="1908657"/>
            <a:ext cx="2678155" cy="1471446"/>
          </a:xfrm>
          <a:prstGeom prst="rect">
            <a:avLst/>
          </a:prstGeom>
        </p:spPr>
      </p:pic>
      <p:pic>
        <p:nvPicPr>
          <p:cNvPr id="10" name="Picture 9"/>
          <p:cNvPicPr>
            <a:picLocks noChangeAspect="1"/>
          </p:cNvPicPr>
          <p:nvPr/>
        </p:nvPicPr>
        <p:blipFill>
          <a:blip r:embed="rId6"/>
          <a:stretch>
            <a:fillRect/>
          </a:stretch>
        </p:blipFill>
        <p:spPr>
          <a:xfrm>
            <a:off x="5717187" y="1908657"/>
            <a:ext cx="2917234" cy="1507130"/>
          </a:xfrm>
          <a:prstGeom prst="rect">
            <a:avLst/>
          </a:prstGeom>
        </p:spPr>
      </p:pic>
      <p:pic>
        <p:nvPicPr>
          <p:cNvPr id="11" name="Picture 10"/>
          <p:cNvPicPr>
            <a:picLocks noChangeAspect="1"/>
          </p:cNvPicPr>
          <p:nvPr/>
        </p:nvPicPr>
        <p:blipFill>
          <a:blip r:embed="rId7"/>
          <a:stretch>
            <a:fillRect/>
          </a:stretch>
        </p:blipFill>
        <p:spPr>
          <a:xfrm>
            <a:off x="3209406" y="3380103"/>
            <a:ext cx="2214807" cy="1558341"/>
          </a:xfrm>
          <a:prstGeom prst="rect">
            <a:avLst/>
          </a:prstGeom>
        </p:spPr>
      </p:pic>
    </p:spTree>
    <p:extLst>
      <p:ext uri="{BB962C8B-B14F-4D97-AF65-F5344CB8AC3E}">
        <p14:creationId xmlns:p14="http://schemas.microsoft.com/office/powerpoint/2010/main" val="11253846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8385786" cy="3818775"/>
          </a:xfrm>
        </p:spPr>
        <p:txBody>
          <a:bodyPr/>
          <a:lstStyle/>
          <a:p>
            <a:r>
              <a:rPr lang="en-US" sz="1800" dirty="0"/>
              <a:t>Cloud computing </a:t>
            </a:r>
          </a:p>
          <a:p>
            <a:pPr lvl="1"/>
            <a:r>
              <a:rPr lang="en-US" sz="1600" dirty="0" smtClean="0"/>
              <a:t>The “pay-as-you-go” model where capital expenditures are transferred to operating expenses.</a:t>
            </a:r>
          </a:p>
          <a:p>
            <a:pPr lvl="1"/>
            <a:r>
              <a:rPr lang="en-US" sz="1600" dirty="0" smtClean="0"/>
              <a:t>Large numbers </a:t>
            </a:r>
            <a:r>
              <a:rPr lang="en-US" sz="1600" dirty="0"/>
              <a:t>of </a:t>
            </a:r>
            <a:r>
              <a:rPr lang="en-US" sz="1600" dirty="0" smtClean="0"/>
              <a:t>networked computers physically </a:t>
            </a:r>
            <a:r>
              <a:rPr lang="en-US" sz="1600" dirty="0"/>
              <a:t>located anywhere. </a:t>
            </a:r>
          </a:p>
          <a:p>
            <a:pPr lvl="1"/>
            <a:r>
              <a:rPr lang="en-US" sz="1600" dirty="0" smtClean="0"/>
              <a:t>Providers </a:t>
            </a:r>
            <a:r>
              <a:rPr lang="en-US" sz="1600" dirty="0"/>
              <a:t>rely heavily on </a:t>
            </a:r>
            <a:r>
              <a:rPr lang="en-US" sz="1600" dirty="0" smtClean="0"/>
              <a:t>virtualization.</a:t>
            </a:r>
          </a:p>
          <a:p>
            <a:pPr lvl="1"/>
            <a:r>
              <a:rPr lang="en-US" sz="1600" dirty="0" smtClean="0"/>
              <a:t>Reduce </a:t>
            </a:r>
            <a:r>
              <a:rPr lang="en-US" sz="1600" dirty="0"/>
              <a:t>operational costs by using resources more efficiently. </a:t>
            </a:r>
            <a:endParaRPr lang="en-US" sz="1600" dirty="0" smtClean="0"/>
          </a:p>
          <a:p>
            <a:pPr lvl="1"/>
            <a:r>
              <a:rPr lang="en-US" sz="1600" dirty="0" smtClean="0"/>
              <a:t>Supports a </a:t>
            </a:r>
            <a:r>
              <a:rPr lang="en-US" sz="1600" dirty="0"/>
              <a:t>variety of data management issues:</a:t>
            </a:r>
          </a:p>
          <a:p>
            <a:pPr lvl="3"/>
            <a:r>
              <a:rPr lang="en-US" sz="1400" dirty="0"/>
              <a:t>Enables access to organizational data anywhere and at any time</a:t>
            </a:r>
          </a:p>
          <a:p>
            <a:pPr lvl="3"/>
            <a:r>
              <a:rPr lang="en-US" sz="1400" dirty="0"/>
              <a:t>Streamlines the organization’s IT operations by subscribing only to needed services</a:t>
            </a:r>
          </a:p>
          <a:p>
            <a:pPr lvl="3"/>
            <a:r>
              <a:rPr lang="en-US" sz="1400" dirty="0"/>
              <a:t>Eliminates or reduces the need for onsite IT equipment, maintenance, and management</a:t>
            </a:r>
          </a:p>
          <a:p>
            <a:pPr lvl="3"/>
            <a:r>
              <a:rPr lang="en-US" sz="1400" dirty="0"/>
              <a:t>Reduces cost for equipment, energy, physical plant requirements, and personnel training needs</a:t>
            </a:r>
          </a:p>
          <a:p>
            <a:pPr lvl="3"/>
            <a:r>
              <a:rPr lang="en-US" sz="1400" dirty="0"/>
              <a:t>Enables rapid responses to increasing data volume </a:t>
            </a:r>
            <a:r>
              <a:rPr lang="en-US" sz="1400" dirty="0" smtClean="0"/>
              <a:t>requirements</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Overview</a:t>
            </a:r>
            <a:endParaRPr lang="en-US" altLang="en-US" dirty="0"/>
          </a:p>
        </p:txBody>
      </p:sp>
    </p:spTree>
    <p:extLst>
      <p:ext uri="{BB962C8B-B14F-4D97-AF65-F5344CB8AC3E}">
        <p14:creationId xmlns:p14="http://schemas.microsoft.com/office/powerpoint/2010/main" val="411554244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1365" y="823188"/>
            <a:ext cx="8385786" cy="3636578"/>
          </a:xfrm>
        </p:spPr>
        <p:txBody>
          <a:bodyPr/>
          <a:lstStyle/>
          <a:p>
            <a:r>
              <a:rPr lang="en-US" sz="1800" dirty="0"/>
              <a:t>C</a:t>
            </a:r>
            <a:r>
              <a:rPr lang="en-US" sz="1800" dirty="0" smtClean="0"/>
              <a:t>loud </a:t>
            </a:r>
            <a:r>
              <a:rPr lang="en-US" sz="1800" dirty="0"/>
              <a:t>computing services defined by the National Institute of Standards and Technology (NIST</a:t>
            </a:r>
            <a:r>
              <a:rPr lang="en-US" sz="1800" dirty="0" smtClean="0"/>
              <a:t>):</a:t>
            </a:r>
            <a:endParaRPr lang="en-US" sz="1800" dirty="0"/>
          </a:p>
          <a:p>
            <a:pPr lvl="1"/>
            <a:r>
              <a:rPr lang="en-US" sz="1700" b="1" dirty="0"/>
              <a:t>Software as a Service (SaaS</a:t>
            </a:r>
            <a:r>
              <a:rPr lang="en-US" sz="1700" b="1" dirty="0" smtClean="0"/>
              <a:t>)</a:t>
            </a:r>
            <a:r>
              <a:rPr lang="en-US" sz="1700" dirty="0" smtClean="0"/>
              <a:t>: Access to services, such as email and </a:t>
            </a:r>
            <a:r>
              <a:rPr lang="en-US" sz="1700" dirty="0"/>
              <a:t>Office </a:t>
            </a:r>
            <a:r>
              <a:rPr lang="en-US" sz="1700" dirty="0" smtClean="0"/>
              <a:t>365 that are delivered over the Internet.</a:t>
            </a:r>
            <a:endParaRPr lang="en-US" sz="1700" dirty="0"/>
          </a:p>
          <a:p>
            <a:pPr lvl="1"/>
            <a:r>
              <a:rPr lang="en-US" sz="1700" b="1" dirty="0"/>
              <a:t>Platform as a Service (PaaS)</a:t>
            </a:r>
            <a:r>
              <a:rPr lang="en-US" sz="1700" dirty="0"/>
              <a:t>: </a:t>
            </a:r>
            <a:r>
              <a:rPr lang="en-US" sz="1700" dirty="0" smtClean="0"/>
              <a:t>Access to the development tools </a:t>
            </a:r>
            <a:r>
              <a:rPr lang="en-US" sz="1700" dirty="0"/>
              <a:t>and services used to deliver the applications.</a:t>
            </a:r>
          </a:p>
          <a:p>
            <a:pPr lvl="1"/>
            <a:r>
              <a:rPr lang="en-US" sz="1700" b="1" dirty="0"/>
              <a:t>Infrastructure as a Service (IaaS)</a:t>
            </a:r>
            <a:r>
              <a:rPr lang="en-US" sz="1700" dirty="0"/>
              <a:t>: </a:t>
            </a:r>
            <a:r>
              <a:rPr lang="en-US" sz="1700" dirty="0" smtClean="0"/>
              <a:t>Access to </a:t>
            </a:r>
            <a:r>
              <a:rPr lang="en-US" sz="1700" dirty="0"/>
              <a:t>the network equipment, virtualized network services, and supporting network infrastructure.</a:t>
            </a:r>
          </a:p>
          <a:p>
            <a:pPr lvl="1"/>
            <a:r>
              <a:rPr lang="en-US" sz="1700" b="1" dirty="0" smtClean="0"/>
              <a:t>IT as a Service (</a:t>
            </a:r>
            <a:r>
              <a:rPr lang="en-US" sz="1700" b="1" dirty="0" err="1" smtClean="0"/>
              <a:t>ITaaS</a:t>
            </a:r>
            <a:r>
              <a:rPr lang="en-US" sz="1700" b="1" dirty="0" smtClean="0"/>
              <a:t>)</a:t>
            </a:r>
            <a:r>
              <a:rPr lang="en-US" sz="1700" dirty="0" smtClean="0"/>
              <a:t>: IT Professionals support applications, platforms and infrastructure.</a:t>
            </a:r>
            <a:endParaRPr lang="en-US" sz="1700" dirty="0"/>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Services</a:t>
            </a:r>
            <a:endParaRPr lang="en-US" altLang="en-US" dirty="0"/>
          </a:p>
        </p:txBody>
      </p:sp>
    </p:spTree>
    <p:extLst>
      <p:ext uri="{BB962C8B-B14F-4D97-AF65-F5344CB8AC3E}">
        <p14:creationId xmlns:p14="http://schemas.microsoft.com/office/powerpoint/2010/main" val="121184750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810488"/>
            <a:ext cx="8385786" cy="3636578"/>
          </a:xfrm>
        </p:spPr>
        <p:txBody>
          <a:bodyPr/>
          <a:lstStyle/>
          <a:p>
            <a:r>
              <a:rPr lang="en-US" sz="1600" b="1" dirty="0" smtClean="0"/>
              <a:t>Public </a:t>
            </a:r>
            <a:r>
              <a:rPr lang="en-US" sz="1600" b="1" dirty="0"/>
              <a:t>clouds</a:t>
            </a:r>
            <a:r>
              <a:rPr lang="en-US" sz="1600" dirty="0"/>
              <a:t>: </a:t>
            </a:r>
            <a:r>
              <a:rPr lang="en-US" sz="1600" dirty="0" smtClean="0"/>
              <a:t>Application and services made </a:t>
            </a:r>
            <a:r>
              <a:rPr lang="en-US" sz="1600" dirty="0"/>
              <a:t>available to the general population. Services may be free or are offered on a pay-per-use model, such as paying for online storage. U</a:t>
            </a:r>
            <a:r>
              <a:rPr lang="en-US" sz="1600" dirty="0" smtClean="0"/>
              <a:t>ses </a:t>
            </a:r>
            <a:r>
              <a:rPr lang="en-US" sz="1600" dirty="0"/>
              <a:t>the Internet to provide services.</a:t>
            </a:r>
          </a:p>
          <a:p>
            <a:r>
              <a:rPr lang="en-US" sz="1600" b="1" dirty="0"/>
              <a:t>Private clouds</a:t>
            </a:r>
            <a:r>
              <a:rPr lang="en-US" sz="1600" dirty="0"/>
              <a:t>: </a:t>
            </a:r>
            <a:r>
              <a:rPr lang="en-US" sz="1600" dirty="0" smtClean="0"/>
              <a:t>Applications and services are intended </a:t>
            </a:r>
            <a:r>
              <a:rPr lang="en-US" sz="1600" dirty="0"/>
              <a:t>for a specific organization or entity, such as the government. A private cloud can be set up using the organization’s private network, though this can be expensive to build and maintain. A private cloud can also be managed by an outside organization with strict access security.</a:t>
            </a:r>
          </a:p>
          <a:p>
            <a:r>
              <a:rPr lang="en-US" sz="1600" b="1" dirty="0"/>
              <a:t>Hybrid clouds</a:t>
            </a:r>
            <a:r>
              <a:rPr lang="en-US" sz="1600" dirty="0"/>
              <a:t>: </a:t>
            </a:r>
            <a:r>
              <a:rPr lang="en-US" sz="1600" dirty="0" smtClean="0"/>
              <a:t>Made up </a:t>
            </a:r>
            <a:r>
              <a:rPr lang="en-US" sz="1600" dirty="0"/>
              <a:t>of two or more clouds (example: part private, part public), where each part remains a distinctive object, but both are connected using a single architecture. </a:t>
            </a:r>
            <a:endParaRPr lang="en-US" sz="1600" dirty="0" smtClean="0"/>
          </a:p>
          <a:p>
            <a:r>
              <a:rPr lang="en-US" sz="1600" b="1" dirty="0" smtClean="0"/>
              <a:t>Community </a:t>
            </a:r>
            <a:r>
              <a:rPr lang="en-US" sz="1600" b="1" dirty="0"/>
              <a:t>clouds</a:t>
            </a:r>
            <a:r>
              <a:rPr lang="en-US" sz="1600" dirty="0"/>
              <a:t>: A community cloud is created for exclusive use by a specific community. </a:t>
            </a:r>
            <a:r>
              <a:rPr lang="en-US" sz="1600" dirty="0" smtClean="0"/>
              <a:t>For </a:t>
            </a:r>
            <a:r>
              <a:rPr lang="en-US" sz="1600" dirty="0"/>
              <a:t>example, healthcare organizations must remain compliant with policies and laws (e.g., HIPAA) that require special authentication and confidentiality.</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Models</a:t>
            </a:r>
            <a:endParaRPr lang="en-US" altLang="en-US" dirty="0"/>
          </a:p>
        </p:txBody>
      </p:sp>
    </p:spTree>
    <p:extLst>
      <p:ext uri="{BB962C8B-B14F-4D97-AF65-F5344CB8AC3E}">
        <p14:creationId xmlns:p14="http://schemas.microsoft.com/office/powerpoint/2010/main" val="22538172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810488"/>
            <a:ext cx="8385786" cy="1704112"/>
          </a:xfrm>
        </p:spPr>
        <p:txBody>
          <a:bodyPr/>
          <a:lstStyle/>
          <a:p>
            <a:r>
              <a:rPr lang="en-US" sz="1600" b="1" dirty="0"/>
              <a:t>Data center</a:t>
            </a:r>
            <a:r>
              <a:rPr lang="en-US" sz="1600" dirty="0"/>
              <a:t>: Typically a data storage and processing facility run by an in-house IT department or leased offsite.</a:t>
            </a:r>
          </a:p>
          <a:p>
            <a:r>
              <a:rPr lang="en-US" sz="1600" b="1" dirty="0"/>
              <a:t>Cloud computing</a:t>
            </a:r>
            <a:r>
              <a:rPr lang="en-US" sz="1600" dirty="0"/>
              <a:t>: Typically an off-premise service that offers on-demand access to a shared pool of configurable computing resources. These resources can be rapidly provisioned and released with minimal management effort.</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Computing versus Data Center</a:t>
            </a:r>
            <a:endParaRPr lang="en-US" altLang="en-US" dirty="0"/>
          </a:p>
        </p:txBody>
      </p:sp>
      <p:pic>
        <p:nvPicPr>
          <p:cNvPr id="2" name="Picture 1"/>
          <p:cNvPicPr>
            <a:picLocks noChangeAspect="1"/>
          </p:cNvPicPr>
          <p:nvPr/>
        </p:nvPicPr>
        <p:blipFill rotWithShape="1">
          <a:blip r:embed="rId3"/>
          <a:srcRect l="3516"/>
          <a:stretch/>
        </p:blipFill>
        <p:spPr>
          <a:xfrm>
            <a:off x="3190270" y="2246744"/>
            <a:ext cx="2763461" cy="2617356"/>
          </a:xfrm>
          <a:prstGeom prst="rect">
            <a:avLst/>
          </a:prstGeom>
        </p:spPr>
      </p:pic>
      <p:sp>
        <p:nvSpPr>
          <p:cNvPr id="3" name="TextBox 2"/>
          <p:cNvSpPr txBox="1"/>
          <p:nvPr/>
        </p:nvSpPr>
        <p:spPr>
          <a:xfrm>
            <a:off x="1422400" y="2736274"/>
            <a:ext cx="1231900" cy="1169551"/>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Cloud computing is possible because of data centers.</a:t>
            </a:r>
          </a:p>
        </p:txBody>
      </p:sp>
      <p:sp>
        <p:nvSpPr>
          <p:cNvPr id="4" name="Rectangle 3"/>
          <p:cNvSpPr/>
          <p:nvPr/>
        </p:nvSpPr>
        <p:spPr>
          <a:xfrm>
            <a:off x="6400801" y="2832100"/>
            <a:ext cx="1587500" cy="977900"/>
          </a:xfrm>
          <a:prstGeom prst="rect">
            <a:avLst/>
          </a:prstGeom>
          <a:ln>
            <a:solidFill>
              <a:srgbClr val="000000"/>
            </a:solidFill>
          </a:ln>
        </p:spPr>
        <p:txBody>
          <a:bodyPr wrap="square">
            <a:spAutoFit/>
          </a:bodyPr>
          <a:lstStyle/>
          <a:p>
            <a:r>
              <a:rPr lang="en-US" sz="1400" dirty="0">
                <a:solidFill>
                  <a:srgbClr val="000000"/>
                </a:solidFill>
                <a:latin typeface="+mn-lt"/>
                <a:ea typeface="ＭＳ Ｐゴシック" charset="0"/>
                <a:cs typeface="CiscoSans"/>
              </a:rPr>
              <a:t>Cloud computing is often a service provided by data </a:t>
            </a:r>
            <a:r>
              <a:rPr lang="en-US" sz="1400" dirty="0" smtClean="0">
                <a:solidFill>
                  <a:srgbClr val="000000"/>
                </a:solidFill>
                <a:latin typeface="+mn-lt"/>
                <a:ea typeface="ＭＳ Ｐゴシック" charset="0"/>
                <a:cs typeface="CiscoSans"/>
              </a:rPr>
              <a:t>centers</a:t>
            </a:r>
            <a:r>
              <a:rPr lang="en-US" sz="14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200226092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5357" y="641281"/>
            <a:ext cx="8853286" cy="4155319"/>
          </a:xfrm>
        </p:spPr>
        <p:txBody>
          <a:bodyPr/>
          <a:lstStyle/>
          <a:p>
            <a:pPr>
              <a:spcAft>
                <a:spcPts val="0"/>
              </a:spcAft>
            </a:pPr>
            <a:r>
              <a:rPr lang="en-CA" sz="1600" dirty="0" smtClean="0"/>
              <a:t>7.1 Internet of Things</a:t>
            </a:r>
            <a:endParaRPr lang="en-CA" sz="1600" dirty="0"/>
          </a:p>
          <a:p>
            <a:pPr marL="393700" indent="-228600">
              <a:buFont typeface="Arial" panose="020B0604020202020204" pitchFamily="34" charset="0"/>
              <a:buChar char="•"/>
            </a:pPr>
            <a:r>
              <a:rPr lang="en-US" dirty="0" smtClean="0"/>
              <a:t>Explain the value of the Internet of Things.</a:t>
            </a:r>
            <a:endParaRPr lang="en-US" dirty="0"/>
          </a:p>
          <a:p>
            <a:pPr marL="571500" lvl="1" indent="-177800">
              <a:buFont typeface="Arial" panose="020B0604020202020204" pitchFamily="34" charset="0"/>
              <a:buChar char="•"/>
            </a:pPr>
            <a:r>
              <a:rPr lang="en-US" dirty="0"/>
              <a:t>Describe the Cisco </a:t>
            </a:r>
            <a:r>
              <a:rPr lang="en-US" dirty="0" err="1"/>
              <a:t>IoT</a:t>
            </a:r>
            <a:r>
              <a:rPr lang="en-US" dirty="0"/>
              <a:t> System.</a:t>
            </a:r>
          </a:p>
          <a:p>
            <a:pPr marL="571500" lvl="1" indent="-177800">
              <a:buFont typeface="Arial" panose="020B0604020202020204" pitchFamily="34" charset="0"/>
              <a:buChar char="•"/>
            </a:pPr>
            <a:r>
              <a:rPr lang="en-US" dirty="0"/>
              <a:t>Describe the pillars of the Cisco </a:t>
            </a:r>
            <a:r>
              <a:rPr lang="en-US" dirty="0" err="1"/>
              <a:t>IoT</a:t>
            </a:r>
            <a:r>
              <a:rPr lang="en-US" dirty="0"/>
              <a:t> System.</a:t>
            </a:r>
          </a:p>
          <a:p>
            <a:pPr>
              <a:spcAft>
                <a:spcPts val="0"/>
              </a:spcAft>
            </a:pPr>
            <a:r>
              <a:rPr lang="en-US" sz="1600" dirty="0" smtClean="0"/>
              <a:t>7.2 Cloud and Virtualization</a:t>
            </a:r>
            <a:endParaRPr lang="en-US" sz="1600" dirty="0"/>
          </a:p>
          <a:p>
            <a:pPr marL="393700" lvl="1" indent="-228600">
              <a:spcBef>
                <a:spcPts val="600"/>
              </a:spcBef>
              <a:spcAft>
                <a:spcPts val="600"/>
              </a:spcAft>
              <a:buSzPct val="90000"/>
              <a:buFont typeface="Arial" panose="020B0604020202020204" pitchFamily="34" charset="0"/>
              <a:buChar char="•"/>
            </a:pPr>
            <a:r>
              <a:rPr lang="en-US" sz="1500" dirty="0" smtClean="0"/>
              <a:t>Explain why cloud computing and virtualization are necessary for evolving networks.</a:t>
            </a:r>
            <a:endParaRPr lang="en-US" sz="1500" dirty="0"/>
          </a:p>
          <a:p>
            <a:pPr marL="571500" lvl="1" indent="-177800">
              <a:buFont typeface="Arial" panose="020B0604020202020204" pitchFamily="34" charset="0"/>
              <a:buChar char="•"/>
            </a:pPr>
            <a:r>
              <a:rPr lang="en-US" dirty="0"/>
              <a:t>Explain the importance of cloud computing.</a:t>
            </a:r>
          </a:p>
          <a:p>
            <a:pPr marL="571500" lvl="1" indent="-177800">
              <a:buFont typeface="Arial" panose="020B0604020202020204" pitchFamily="34" charset="0"/>
              <a:buChar char="•"/>
            </a:pPr>
            <a:r>
              <a:rPr lang="en-US" dirty="0"/>
              <a:t>Explain the importance of virtualization.</a:t>
            </a:r>
          </a:p>
          <a:p>
            <a:pPr marL="571500" lvl="1" indent="-177800">
              <a:buFont typeface="Arial" panose="020B0604020202020204" pitchFamily="34" charset="0"/>
              <a:buChar char="•"/>
            </a:pPr>
            <a:r>
              <a:rPr lang="en-US" dirty="0"/>
              <a:t>Describe the virtualization of network devices and services. </a:t>
            </a:r>
            <a:endParaRPr lang="en-US" dirty="0" smtClean="0"/>
          </a:p>
          <a:p>
            <a:pPr marL="169863" lvl="1" indent="-169863">
              <a:spcBef>
                <a:spcPts val="600"/>
              </a:spcBef>
              <a:spcAft>
                <a:spcPts val="0"/>
              </a:spcAft>
              <a:buSzPct val="90000"/>
              <a:buFont typeface="Wingdings" panose="05000000000000000000" pitchFamily="2" charset="2"/>
              <a:buChar char="§"/>
            </a:pPr>
            <a:r>
              <a:rPr lang="en-US" sz="1600" dirty="0"/>
              <a:t>7.3 </a:t>
            </a:r>
            <a:r>
              <a:rPr lang="en-US" sz="1600" dirty="0" smtClean="0"/>
              <a:t>Network Programming</a:t>
            </a:r>
            <a:endParaRPr lang="en-US" sz="1600" dirty="0"/>
          </a:p>
          <a:p>
            <a:pPr marL="393700" lvl="1" indent="-228600">
              <a:spcBef>
                <a:spcPts val="600"/>
              </a:spcBef>
              <a:spcAft>
                <a:spcPts val="600"/>
              </a:spcAft>
              <a:buSzPct val="90000"/>
              <a:buFont typeface="Arial" panose="020B0604020202020204" pitchFamily="34" charset="0"/>
              <a:buChar char="•"/>
            </a:pPr>
            <a:r>
              <a:rPr lang="en-US" sz="1500" dirty="0"/>
              <a:t>Explain </a:t>
            </a:r>
            <a:r>
              <a:rPr lang="en-US" sz="1500" dirty="0" smtClean="0"/>
              <a:t>why network programmability is necessary for evolving networks.</a:t>
            </a:r>
            <a:endParaRPr lang="en-US" sz="1500" dirty="0"/>
          </a:p>
          <a:p>
            <a:pPr marL="571500" lvl="1" indent="-177800">
              <a:buFont typeface="Arial" panose="020B0604020202020204" pitchFamily="34" charset="0"/>
              <a:buChar char="•"/>
            </a:pPr>
            <a:r>
              <a:rPr lang="en-US" dirty="0"/>
              <a:t>Describe software-defined networking.</a:t>
            </a:r>
          </a:p>
          <a:p>
            <a:pPr marL="571500" lvl="1" indent="-177800">
              <a:buFont typeface="Arial" panose="020B0604020202020204" pitchFamily="34" charset="0"/>
              <a:buChar char="•"/>
            </a:pPr>
            <a:r>
              <a:rPr lang="en-US" dirty="0"/>
              <a:t>Describe controllers used in network programming</a:t>
            </a:r>
            <a:r>
              <a:rPr lang="en-US" dirty="0" smtClean="0"/>
              <a:t>.</a:t>
            </a:r>
            <a:endParaRPr lang="en-US" dirty="0"/>
          </a:p>
          <a:p>
            <a:pPr lvl="1"/>
            <a:endParaRPr lang="en-US" sz="1300" dirty="0"/>
          </a:p>
        </p:txBody>
      </p:sp>
      <p:sp>
        <p:nvSpPr>
          <p:cNvPr id="4098" name="Rectangle 33"/>
          <p:cNvSpPr>
            <a:spLocks noGrp="1" noChangeArrowheads="1"/>
          </p:cNvSpPr>
          <p:nvPr>
            <p:ph type="title"/>
          </p:nvPr>
        </p:nvSpPr>
        <p:spPr>
          <a:xfrm>
            <a:off x="0" y="0"/>
            <a:ext cx="9144000" cy="757551"/>
          </a:xfrm>
        </p:spPr>
        <p:txBody>
          <a:bodyPr/>
          <a:lstStyle/>
          <a:p>
            <a:pPr eaLnBrk="1" hangingPunct="1"/>
            <a:r>
              <a:rPr lang="en-US" dirty="0"/>
              <a:t>Chapter </a:t>
            </a:r>
            <a:r>
              <a:rPr lang="en-US" dirty="0" smtClean="0"/>
              <a:t>7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56765" y="975588"/>
            <a:ext cx="8385786" cy="2250212"/>
          </a:xfrm>
        </p:spPr>
        <p:txBody>
          <a:bodyPr/>
          <a:lstStyle/>
          <a:p>
            <a:r>
              <a:rPr lang="en-US" sz="1600" dirty="0" smtClean="0"/>
              <a:t>Virtualization </a:t>
            </a:r>
            <a:r>
              <a:rPr lang="en-US" sz="1600" dirty="0"/>
              <a:t>is the foundation of cloud computing. Without it, cloud </a:t>
            </a:r>
            <a:r>
              <a:rPr lang="en-US" sz="1600" dirty="0" smtClean="0"/>
              <a:t>computing would </a:t>
            </a:r>
            <a:r>
              <a:rPr lang="en-US" sz="1600" dirty="0"/>
              <a:t>not be possible.</a:t>
            </a:r>
          </a:p>
          <a:p>
            <a:r>
              <a:rPr lang="en-US" sz="1600" dirty="0"/>
              <a:t>Cloud computing separates the application from the hardware. </a:t>
            </a:r>
            <a:endParaRPr lang="en-US" sz="1600" dirty="0" smtClean="0"/>
          </a:p>
          <a:p>
            <a:r>
              <a:rPr lang="en-US" sz="1600" dirty="0" smtClean="0"/>
              <a:t>Virtualization </a:t>
            </a:r>
            <a:r>
              <a:rPr lang="en-US" sz="1600" dirty="0"/>
              <a:t>separates the OS from the hardware. </a:t>
            </a:r>
            <a:endParaRPr lang="en-US" sz="1600" dirty="0" smtClean="0"/>
          </a:p>
          <a:p>
            <a:r>
              <a:rPr lang="en-US" sz="1600" dirty="0" smtClean="0"/>
              <a:t>Amazon </a:t>
            </a:r>
            <a:r>
              <a:rPr lang="en-US" sz="1600" dirty="0"/>
              <a:t>Elastic Compute cloud (Amazon EC2) web service provides a simple way for customers to dynamically provision the </a:t>
            </a:r>
            <a:r>
              <a:rPr lang="en-US" sz="1600" dirty="0" smtClean="0"/>
              <a:t>computer </a:t>
            </a:r>
            <a:r>
              <a:rPr lang="en-US" sz="1600" dirty="0"/>
              <a:t>resources they need. These virtualized instances of servers are created on demand in Amazon’s EC2.</a:t>
            </a:r>
          </a:p>
        </p:txBody>
      </p:sp>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Cloud Computing and Virtualization</a:t>
            </a:r>
            <a:endParaRPr lang="en-US" altLang="en-US" dirty="0"/>
          </a:p>
        </p:txBody>
      </p:sp>
    </p:spTree>
    <p:extLst>
      <p:ext uri="{BB962C8B-B14F-4D97-AF65-F5344CB8AC3E}">
        <p14:creationId xmlns:p14="http://schemas.microsoft.com/office/powerpoint/2010/main" val="203640718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Dedicated Servers</a:t>
            </a:r>
            <a:endParaRPr lang="en-US" altLang="en-US" dirty="0"/>
          </a:p>
        </p:txBody>
      </p:sp>
      <p:pic>
        <p:nvPicPr>
          <p:cNvPr id="4" name="Picture 3"/>
          <p:cNvPicPr>
            <a:picLocks noChangeAspect="1"/>
          </p:cNvPicPr>
          <p:nvPr/>
        </p:nvPicPr>
        <p:blipFill rotWithShape="1">
          <a:blip r:embed="rId3"/>
          <a:srcRect t="10095"/>
          <a:stretch/>
        </p:blipFill>
        <p:spPr>
          <a:xfrm>
            <a:off x="1079500" y="889000"/>
            <a:ext cx="6400800" cy="3772565"/>
          </a:xfrm>
          <a:prstGeom prst="rect">
            <a:avLst/>
          </a:prstGeom>
        </p:spPr>
      </p:pic>
    </p:spTree>
    <p:extLst>
      <p:ext uri="{BB962C8B-B14F-4D97-AF65-F5344CB8AC3E}">
        <p14:creationId xmlns:p14="http://schemas.microsoft.com/office/powerpoint/2010/main" val="182035528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Server Virtualization</a:t>
            </a:r>
            <a:endParaRPr lang="en-US" altLang="en-US" dirty="0"/>
          </a:p>
        </p:txBody>
      </p:sp>
      <p:pic>
        <p:nvPicPr>
          <p:cNvPr id="2" name="Picture 1"/>
          <p:cNvPicPr>
            <a:picLocks noChangeAspect="1"/>
          </p:cNvPicPr>
          <p:nvPr/>
        </p:nvPicPr>
        <p:blipFill>
          <a:blip r:embed="rId3"/>
          <a:stretch>
            <a:fillRect/>
          </a:stretch>
        </p:blipFill>
        <p:spPr>
          <a:xfrm>
            <a:off x="159365" y="798944"/>
            <a:ext cx="4067807" cy="3694544"/>
          </a:xfrm>
          <a:prstGeom prst="rect">
            <a:avLst/>
          </a:prstGeom>
        </p:spPr>
      </p:pic>
      <p:sp>
        <p:nvSpPr>
          <p:cNvPr id="3" name="Rectangle 2"/>
          <p:cNvSpPr/>
          <p:nvPr/>
        </p:nvSpPr>
        <p:spPr>
          <a:xfrm>
            <a:off x="4386536" y="522558"/>
            <a:ext cx="4572000" cy="4001095"/>
          </a:xfrm>
          <a:prstGeom prst="rect">
            <a:avLst/>
          </a:prstGeom>
        </p:spPr>
        <p:txBody>
          <a:bodyPr>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In the </a:t>
            </a:r>
            <a:r>
              <a:rPr lang="en-US" sz="1600" dirty="0">
                <a:solidFill>
                  <a:srgbClr val="000000"/>
                </a:solidFill>
                <a:latin typeface="+mn-lt"/>
                <a:ea typeface="ＭＳ Ｐゴシック" charset="0"/>
                <a:cs typeface="CiscoSans"/>
              </a:rPr>
              <a:t>figure, the previous eight dedicated servers have been consolidated into two servers using hypervisors to support multiple virtual instances of the operating </a:t>
            </a:r>
            <a:r>
              <a:rPr lang="en-US" sz="1600" dirty="0" smtClean="0">
                <a:solidFill>
                  <a:srgbClr val="000000"/>
                </a:solidFill>
                <a:latin typeface="+mn-lt"/>
                <a:ea typeface="ＭＳ Ｐゴシック" charset="0"/>
                <a:cs typeface="CiscoSans"/>
              </a:rPr>
              <a:t>systems.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Hypervisor is </a:t>
            </a:r>
            <a:r>
              <a:rPr lang="en-US" sz="1600" dirty="0">
                <a:solidFill>
                  <a:srgbClr val="000000"/>
                </a:solidFill>
                <a:latin typeface="+mn-lt"/>
                <a:ea typeface="ＭＳ Ｐゴシック" charset="0"/>
                <a:cs typeface="CiscoSans"/>
              </a:rPr>
              <a:t>a program, firmware, or hardware that adds an abstraction layer on top of the real physical hardware.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abstraction layer is used to create virtual machines which have access to all the hardware of the physical machine such as CPUs, memory, disk controllers, and NICs.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a:t>
            </a:r>
            <a:r>
              <a:rPr lang="en-US" sz="1600" dirty="0" smtClean="0">
                <a:solidFill>
                  <a:srgbClr val="000000"/>
                </a:solidFill>
                <a:latin typeface="+mn-lt"/>
                <a:ea typeface="ＭＳ Ｐゴシック" charset="0"/>
                <a:cs typeface="CiscoSans"/>
              </a:rPr>
              <a:t>t </a:t>
            </a:r>
            <a:r>
              <a:rPr lang="en-US" sz="1600" dirty="0">
                <a:solidFill>
                  <a:srgbClr val="000000"/>
                </a:solidFill>
                <a:latin typeface="+mn-lt"/>
                <a:ea typeface="ＭＳ Ｐゴシック" charset="0"/>
                <a:cs typeface="CiscoSans"/>
              </a:rPr>
              <a:t>is not uncommon for 100 physical servers to be consolidated as virtual machines on top of 10 physical servers that are using hypervisors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201185519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Advantages of Virtualization</a:t>
            </a:r>
            <a:endParaRPr lang="en-US" altLang="en-US" dirty="0"/>
          </a:p>
        </p:txBody>
      </p:sp>
      <p:sp>
        <p:nvSpPr>
          <p:cNvPr id="3" name="Rectangle 2"/>
          <p:cNvSpPr/>
          <p:nvPr/>
        </p:nvSpPr>
        <p:spPr>
          <a:xfrm>
            <a:off x="127000" y="850900"/>
            <a:ext cx="8831536" cy="3854901"/>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One major advantage of virtualization is overall reduced cost:</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equipment is required - Server consolidation and lower maintenance costs.</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energy is consumed - Consolidating servers lowers the monthly power and cooling costs. </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space is required - Fewer servers, network devices, and racks reduce the amount of required floor space.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Additional benefits </a:t>
            </a:r>
            <a:r>
              <a:rPr lang="en-US" sz="1600" dirty="0">
                <a:solidFill>
                  <a:srgbClr val="000000"/>
                </a:solidFill>
                <a:latin typeface="+mn-lt"/>
                <a:ea typeface="ＭＳ Ｐゴシック" charset="0"/>
                <a:cs typeface="CiscoSans"/>
              </a:rPr>
              <a:t>of virtualization:</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Easier prototyping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Faster </a:t>
            </a:r>
            <a:r>
              <a:rPr lang="en-US" sz="1600" dirty="0">
                <a:solidFill>
                  <a:srgbClr val="000000"/>
                </a:solidFill>
                <a:latin typeface="+mn-lt"/>
                <a:ea typeface="ＭＳ Ｐゴシック" charset="0"/>
                <a:cs typeface="CiscoSans"/>
              </a:rPr>
              <a:t>server provisioning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Increased </a:t>
            </a:r>
            <a:r>
              <a:rPr lang="en-US" sz="1600" dirty="0">
                <a:solidFill>
                  <a:srgbClr val="000000"/>
                </a:solidFill>
                <a:latin typeface="+mn-lt"/>
                <a:ea typeface="ＭＳ Ｐゴシック" charset="0"/>
                <a:cs typeface="CiscoSans"/>
              </a:rPr>
              <a:t>server uptime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Improved </a:t>
            </a:r>
            <a:r>
              <a:rPr lang="en-US" sz="1600" dirty="0">
                <a:solidFill>
                  <a:srgbClr val="000000"/>
                </a:solidFill>
                <a:latin typeface="+mn-lt"/>
                <a:ea typeface="ＭＳ Ｐゴシック" charset="0"/>
                <a:cs typeface="CiscoSans"/>
              </a:rPr>
              <a:t>disaster </a:t>
            </a:r>
            <a:r>
              <a:rPr lang="en-US" sz="1600" dirty="0" smtClean="0">
                <a:solidFill>
                  <a:srgbClr val="000000"/>
                </a:solidFill>
                <a:latin typeface="+mn-lt"/>
                <a:ea typeface="ＭＳ Ｐゴシック" charset="0"/>
                <a:cs typeface="CiscoSans"/>
              </a:rPr>
              <a:t>recovery</a:t>
            </a:r>
            <a:endParaRPr lang="en-US" sz="1600" dirty="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Legacy </a:t>
            </a:r>
            <a:r>
              <a:rPr lang="en-US" sz="1600" dirty="0">
                <a:solidFill>
                  <a:srgbClr val="000000"/>
                </a:solidFill>
                <a:latin typeface="+mn-lt"/>
                <a:ea typeface="ＭＳ Ｐゴシック" charset="0"/>
                <a:cs typeface="CiscoSans"/>
              </a:rPr>
              <a:t>Support </a:t>
            </a:r>
          </a:p>
        </p:txBody>
      </p:sp>
    </p:spTree>
    <p:extLst>
      <p:ext uri="{BB962C8B-B14F-4D97-AF65-F5344CB8AC3E}">
        <p14:creationId xmlns:p14="http://schemas.microsoft.com/office/powerpoint/2010/main" val="162321855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Abstraction Layers</a:t>
            </a:r>
            <a:endParaRPr lang="en-US" altLang="en-US" dirty="0"/>
          </a:p>
        </p:txBody>
      </p:sp>
      <p:pic>
        <p:nvPicPr>
          <p:cNvPr id="2" name="Picture 1"/>
          <p:cNvPicPr>
            <a:picLocks noChangeAspect="1"/>
          </p:cNvPicPr>
          <p:nvPr/>
        </p:nvPicPr>
        <p:blipFill>
          <a:blip r:embed="rId3"/>
          <a:stretch>
            <a:fillRect/>
          </a:stretch>
        </p:blipFill>
        <p:spPr>
          <a:xfrm>
            <a:off x="212867" y="1066800"/>
            <a:ext cx="4051110" cy="3479800"/>
          </a:xfrm>
          <a:prstGeom prst="rect">
            <a:avLst/>
          </a:prstGeom>
        </p:spPr>
      </p:pic>
      <p:pic>
        <p:nvPicPr>
          <p:cNvPr id="4" name="Picture 3"/>
          <p:cNvPicPr>
            <a:picLocks noChangeAspect="1"/>
          </p:cNvPicPr>
          <p:nvPr/>
        </p:nvPicPr>
        <p:blipFill>
          <a:blip r:embed="rId4"/>
          <a:stretch>
            <a:fillRect/>
          </a:stretch>
        </p:blipFill>
        <p:spPr>
          <a:xfrm>
            <a:off x="4572001" y="420168"/>
            <a:ext cx="4006593" cy="3479800"/>
          </a:xfrm>
          <a:prstGeom prst="rect">
            <a:avLst/>
          </a:prstGeom>
        </p:spPr>
      </p:pic>
      <p:sp>
        <p:nvSpPr>
          <p:cNvPr id="5" name="TextBox 4"/>
          <p:cNvSpPr txBox="1"/>
          <p:nvPr/>
        </p:nvSpPr>
        <p:spPr>
          <a:xfrm>
            <a:off x="4898897" y="3888336"/>
            <a:ext cx="3229103" cy="760932"/>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400" dirty="0" smtClean="0">
                <a:solidFill>
                  <a:srgbClr val="000000"/>
                </a:solidFill>
                <a:latin typeface="+mn-lt"/>
                <a:ea typeface="ＭＳ Ｐゴシック" charset="0"/>
                <a:cs typeface="CiscoSans"/>
              </a:rPr>
              <a:t>A </a:t>
            </a:r>
            <a:r>
              <a:rPr lang="en-US" sz="1400" dirty="0">
                <a:solidFill>
                  <a:srgbClr val="000000"/>
                </a:solidFill>
                <a:latin typeface="+mn-lt"/>
                <a:ea typeface="ＭＳ Ｐゴシック" charset="0"/>
                <a:cs typeface="CiscoSans"/>
              </a:rPr>
              <a:t>hypervisor is installed between the firmware and the OS. The hypervisor can support multiple instances of OSs.</a:t>
            </a:r>
          </a:p>
        </p:txBody>
      </p:sp>
    </p:spTree>
    <p:extLst>
      <p:ext uri="{BB962C8B-B14F-4D97-AF65-F5344CB8AC3E}">
        <p14:creationId xmlns:p14="http://schemas.microsoft.com/office/powerpoint/2010/main" val="170597222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Type 2 Hypervisors</a:t>
            </a:r>
            <a:endParaRPr lang="en-US" altLang="en-US" dirty="0"/>
          </a:p>
        </p:txBody>
      </p:sp>
      <p:sp>
        <p:nvSpPr>
          <p:cNvPr id="3" name="Rectangle 2"/>
          <p:cNvSpPr/>
          <p:nvPr/>
        </p:nvSpPr>
        <p:spPr>
          <a:xfrm>
            <a:off x="127000" y="850900"/>
            <a:ext cx="8831536" cy="3608680"/>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hypervisor is software that creates and runs VM instances.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computer, on which a hypervisor is supporting one or more VMs, is a host machine.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Type 2 hypervisors are also called hosted hypervisors. This is because the hypervisor is installed on top of the existing OS, such as Mac OS X, Windows, or </a:t>
            </a:r>
            <a:r>
              <a:rPr lang="en-US" sz="1600" dirty="0" smtClean="0">
                <a:solidFill>
                  <a:srgbClr val="000000"/>
                </a:solidFill>
                <a:latin typeface="+mn-lt"/>
                <a:ea typeface="ＭＳ Ｐゴシック" charset="0"/>
                <a:cs typeface="CiscoSans"/>
              </a:rPr>
              <a:t>Linux.</a:t>
            </a:r>
            <a:endParaRPr lang="en-US" sz="16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Type 2 hypervisors are very popular with consumers and for organizations experimenting with virtualization. Common Type 2 hypervisors include:</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Virtual PC</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VMware Workstation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Oracle VM </a:t>
            </a:r>
            <a:r>
              <a:rPr lang="en-US" sz="1500" dirty="0" err="1">
                <a:solidFill>
                  <a:srgbClr val="000000"/>
                </a:solidFill>
                <a:latin typeface="+mn-lt"/>
                <a:ea typeface="ＭＳ Ｐゴシック" charset="0"/>
                <a:cs typeface="CiscoSans"/>
              </a:rPr>
              <a:t>VirtualBox</a:t>
            </a:r>
            <a:endParaRPr lang="en-US" sz="1500" dirty="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VMware Fusion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Mac OS X Parallels</a:t>
            </a:r>
          </a:p>
        </p:txBody>
      </p:sp>
      <p:pic>
        <p:nvPicPr>
          <p:cNvPr id="2" name="Picture 1"/>
          <p:cNvPicPr>
            <a:picLocks noChangeAspect="1"/>
          </p:cNvPicPr>
          <p:nvPr/>
        </p:nvPicPr>
        <p:blipFill>
          <a:blip r:embed="rId3"/>
          <a:stretch>
            <a:fillRect/>
          </a:stretch>
        </p:blipFill>
        <p:spPr>
          <a:xfrm>
            <a:off x="5524500" y="2616768"/>
            <a:ext cx="3206750" cy="2345235"/>
          </a:xfrm>
          <a:prstGeom prst="rect">
            <a:avLst/>
          </a:prstGeom>
        </p:spPr>
      </p:pic>
      <p:sp>
        <p:nvSpPr>
          <p:cNvPr id="4" name="TextBox 3"/>
          <p:cNvSpPr txBox="1"/>
          <p:nvPr/>
        </p:nvSpPr>
        <p:spPr>
          <a:xfrm>
            <a:off x="6819900" y="379454"/>
            <a:ext cx="1092200" cy="591323"/>
          </a:xfrm>
          <a:prstGeom prst="rect">
            <a:avLst/>
          </a:prstGeom>
          <a:noFill/>
          <a:ln>
            <a:solidFill>
              <a:srgbClr val="000000"/>
            </a:solidFill>
          </a:ln>
        </p:spPr>
        <p:txBody>
          <a:bodyPr wrap="square" rtlCol="0">
            <a:spAutoFit/>
          </a:bodyPr>
          <a:lstStyle/>
          <a:p>
            <a:r>
              <a:rPr lang="en-US" sz="1600" dirty="0">
                <a:solidFill>
                  <a:srgbClr val="000000"/>
                </a:solidFill>
                <a:latin typeface="+mn-lt"/>
                <a:ea typeface="ＭＳ Ｐゴシック" charset="0"/>
                <a:cs typeface="CiscoSans"/>
              </a:rPr>
              <a:t>“Hosted” Approach</a:t>
            </a:r>
          </a:p>
        </p:txBody>
      </p:sp>
    </p:spTree>
    <p:extLst>
      <p:ext uri="{BB962C8B-B14F-4D97-AF65-F5344CB8AC3E}">
        <p14:creationId xmlns:p14="http://schemas.microsoft.com/office/powerpoint/2010/main" val="48382802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Virtual Network Infrastructure </a:t>
            </a:r>
            <a:r>
              <a:rPr lang="en-US" altLang="en-US" sz="1600" dirty="0" smtClean="0"/>
              <a:t/>
            </a:r>
            <a:br>
              <a:rPr lang="en-US" altLang="en-US" sz="1600" dirty="0" smtClean="0"/>
            </a:br>
            <a:r>
              <a:rPr lang="en-US" altLang="en-US" dirty="0" smtClean="0"/>
              <a:t>Type 1 Hypervisors</a:t>
            </a:r>
            <a:endParaRPr lang="en-US" altLang="en-US" dirty="0"/>
          </a:p>
        </p:txBody>
      </p:sp>
      <p:sp>
        <p:nvSpPr>
          <p:cNvPr id="3" name="Rectangle 2"/>
          <p:cNvSpPr/>
          <p:nvPr/>
        </p:nvSpPr>
        <p:spPr>
          <a:xfrm>
            <a:off x="127000" y="850900"/>
            <a:ext cx="8831536" cy="193899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H</a:t>
            </a:r>
            <a:r>
              <a:rPr lang="en-US" sz="1600" dirty="0" smtClean="0">
                <a:solidFill>
                  <a:srgbClr val="000000"/>
                </a:solidFill>
                <a:latin typeface="+mn-lt"/>
                <a:ea typeface="ＭＳ Ｐゴシック" charset="0"/>
                <a:cs typeface="CiscoSans"/>
              </a:rPr>
              <a:t>ypervisor </a:t>
            </a:r>
            <a:r>
              <a:rPr lang="en-US" sz="1600" dirty="0">
                <a:solidFill>
                  <a:srgbClr val="000000"/>
                </a:solidFill>
                <a:latin typeface="+mn-lt"/>
                <a:ea typeface="ＭＳ Ｐゴシック" charset="0"/>
                <a:cs typeface="CiscoSans"/>
              </a:rPr>
              <a:t>is installed directly on the hardware.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a:t>
            </a:r>
            <a:r>
              <a:rPr lang="en-US" sz="1600" dirty="0" smtClean="0">
                <a:solidFill>
                  <a:srgbClr val="000000"/>
                </a:solidFill>
                <a:latin typeface="+mn-lt"/>
                <a:ea typeface="ＭＳ Ｐゴシック" charset="0"/>
                <a:cs typeface="CiscoSans"/>
              </a:rPr>
              <a:t>sually </a:t>
            </a:r>
            <a:r>
              <a:rPr lang="en-US" sz="1600" dirty="0">
                <a:solidFill>
                  <a:srgbClr val="000000"/>
                </a:solidFill>
                <a:latin typeface="+mn-lt"/>
                <a:ea typeface="ＭＳ Ｐゴシック" charset="0"/>
                <a:cs typeface="CiscoSans"/>
              </a:rPr>
              <a:t>used on enterprise servers and data center networking devices.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a:t>
            </a:r>
            <a:r>
              <a:rPr lang="en-US" sz="1600" dirty="0" smtClean="0">
                <a:solidFill>
                  <a:srgbClr val="000000"/>
                </a:solidFill>
                <a:latin typeface="+mn-lt"/>
                <a:ea typeface="ＭＳ Ｐゴシック" charset="0"/>
                <a:cs typeface="CiscoSans"/>
              </a:rPr>
              <a:t>nstances </a:t>
            </a:r>
            <a:r>
              <a:rPr lang="en-US" sz="1600" dirty="0">
                <a:solidFill>
                  <a:srgbClr val="000000"/>
                </a:solidFill>
                <a:latin typeface="+mn-lt"/>
                <a:ea typeface="ＭＳ Ｐゴシック" charset="0"/>
                <a:cs typeface="CiscoSans"/>
              </a:rPr>
              <a:t>of an OS are installed on the </a:t>
            </a:r>
            <a:r>
              <a:rPr lang="en-US" sz="1600" dirty="0" smtClean="0">
                <a:solidFill>
                  <a:srgbClr val="000000"/>
                </a:solidFill>
                <a:latin typeface="+mn-lt"/>
                <a:ea typeface="ＭＳ Ｐゴシック" charset="0"/>
                <a:cs typeface="CiscoSans"/>
              </a:rPr>
              <a:t>hypervisor.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Type </a:t>
            </a:r>
            <a:r>
              <a:rPr lang="en-US" sz="1600" dirty="0">
                <a:solidFill>
                  <a:srgbClr val="000000"/>
                </a:solidFill>
                <a:latin typeface="+mn-lt"/>
                <a:ea typeface="ＭＳ Ｐゴシック" charset="0"/>
                <a:cs typeface="CiscoSans"/>
              </a:rPr>
              <a:t>1 hypervisors have direct access to the </a:t>
            </a:r>
            <a:r>
              <a:rPr lang="en-US" sz="1600" dirty="0" smtClean="0">
                <a:solidFill>
                  <a:srgbClr val="000000"/>
                </a:solidFill>
                <a:latin typeface="+mn-lt"/>
                <a:ea typeface="ＭＳ Ｐゴシック" charset="0"/>
                <a:cs typeface="CiscoSans"/>
              </a:rPr>
              <a:t>hardware resources.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Improve </a:t>
            </a:r>
            <a:r>
              <a:rPr lang="en-US" sz="1600" dirty="0">
                <a:solidFill>
                  <a:srgbClr val="000000"/>
                </a:solidFill>
                <a:latin typeface="+mn-lt"/>
                <a:ea typeface="ＭＳ Ｐゴシック" charset="0"/>
                <a:cs typeface="CiscoSans"/>
              </a:rPr>
              <a:t>scalability, performance, and robustness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pic>
        <p:nvPicPr>
          <p:cNvPr id="4" name="Picture 3"/>
          <p:cNvPicPr>
            <a:picLocks noChangeAspect="1"/>
          </p:cNvPicPr>
          <p:nvPr/>
        </p:nvPicPr>
        <p:blipFill>
          <a:blip r:embed="rId3"/>
          <a:stretch>
            <a:fillRect/>
          </a:stretch>
        </p:blipFill>
        <p:spPr>
          <a:xfrm>
            <a:off x="4881911" y="2789892"/>
            <a:ext cx="3812480" cy="2301652"/>
          </a:xfrm>
          <a:prstGeom prst="rect">
            <a:avLst/>
          </a:prstGeom>
        </p:spPr>
      </p:pic>
      <p:sp>
        <p:nvSpPr>
          <p:cNvPr id="6" name="TextBox 5"/>
          <p:cNvSpPr txBox="1"/>
          <p:nvPr/>
        </p:nvSpPr>
        <p:spPr>
          <a:xfrm>
            <a:off x="6788151" y="214169"/>
            <a:ext cx="1530349" cy="646331"/>
          </a:xfrm>
          <a:prstGeom prst="rect">
            <a:avLst/>
          </a:prstGeom>
          <a:noFill/>
          <a:ln>
            <a:solidFill>
              <a:srgbClr val="000000"/>
            </a:solidFill>
          </a:ln>
        </p:spPr>
        <p:txBody>
          <a:bodyPr wrap="square" rtlCol="0">
            <a:spAutoFit/>
          </a:bodyPr>
          <a:lstStyle/>
          <a:p>
            <a:pPr algn="ctr" defTabSz="684213">
              <a:spcBef>
                <a:spcPts val="600"/>
              </a:spcBef>
              <a:spcAft>
                <a:spcPts val="600"/>
              </a:spcAft>
              <a:buClr>
                <a:schemeClr val="tx2"/>
              </a:buClr>
              <a:buSzPct val="90000"/>
            </a:pPr>
            <a:r>
              <a:rPr lang="en-US" dirty="0" smtClean="0">
                <a:solidFill>
                  <a:srgbClr val="000000"/>
                </a:solidFill>
                <a:latin typeface="+mn-lt"/>
                <a:ea typeface="ＭＳ Ｐゴシック" charset="0"/>
                <a:cs typeface="CiscoSans"/>
              </a:rPr>
              <a:t>“Bare </a:t>
            </a:r>
            <a:r>
              <a:rPr lang="en-US" dirty="0">
                <a:solidFill>
                  <a:srgbClr val="000000"/>
                </a:solidFill>
                <a:latin typeface="+mn-lt"/>
                <a:ea typeface="ＭＳ Ｐゴシック" charset="0"/>
                <a:cs typeface="CiscoSans"/>
              </a:rPr>
              <a:t>Metal” Approach</a:t>
            </a:r>
          </a:p>
        </p:txBody>
      </p:sp>
    </p:spTree>
    <p:extLst>
      <p:ext uri="{BB962C8B-B14F-4D97-AF65-F5344CB8AC3E}">
        <p14:creationId xmlns:p14="http://schemas.microsoft.com/office/powerpoint/2010/main" val="90628512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Installing a VM on a Hypervisor</a:t>
            </a:r>
            <a:endParaRPr lang="en-US" altLang="en-US" dirty="0"/>
          </a:p>
        </p:txBody>
      </p:sp>
      <p:sp>
        <p:nvSpPr>
          <p:cNvPr id="3" name="Rectangle 2"/>
          <p:cNvSpPr/>
          <p:nvPr/>
        </p:nvSpPr>
        <p:spPr>
          <a:xfrm>
            <a:off x="127000" y="850900"/>
            <a:ext cx="8831536" cy="1384995"/>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Type </a:t>
            </a:r>
            <a:r>
              <a:rPr lang="en-US" sz="1600" dirty="0">
                <a:solidFill>
                  <a:srgbClr val="000000"/>
                </a:solidFill>
                <a:latin typeface="+mn-lt"/>
                <a:ea typeface="ＭＳ Ｐゴシック" charset="0"/>
                <a:cs typeface="CiscoSans"/>
              </a:rPr>
              <a:t>1 hypervisors require a “management console” to manage the hypervisor.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Management </a:t>
            </a:r>
            <a:r>
              <a:rPr lang="en-US" sz="1600" dirty="0">
                <a:solidFill>
                  <a:srgbClr val="000000"/>
                </a:solidFill>
                <a:latin typeface="+mn-lt"/>
                <a:ea typeface="ＭＳ Ｐゴシック" charset="0"/>
                <a:cs typeface="CiscoSans"/>
              </a:rPr>
              <a:t>software is used to manage multiple servers using the same hypervisor.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management console can automatically consolidate servers and power on or off servers as required.</a:t>
            </a:r>
          </a:p>
        </p:txBody>
      </p:sp>
      <p:pic>
        <p:nvPicPr>
          <p:cNvPr id="2" name="Picture 1"/>
          <p:cNvPicPr>
            <a:picLocks noChangeAspect="1"/>
          </p:cNvPicPr>
          <p:nvPr/>
        </p:nvPicPr>
        <p:blipFill>
          <a:blip r:embed="rId3"/>
          <a:stretch>
            <a:fillRect/>
          </a:stretch>
        </p:blipFill>
        <p:spPr>
          <a:xfrm>
            <a:off x="622300" y="2287851"/>
            <a:ext cx="4699000" cy="2195794"/>
          </a:xfrm>
          <a:prstGeom prst="rect">
            <a:avLst/>
          </a:prstGeom>
        </p:spPr>
      </p:pic>
      <p:sp>
        <p:nvSpPr>
          <p:cNvPr id="5" name="Rectangle 4"/>
          <p:cNvSpPr/>
          <p:nvPr/>
        </p:nvSpPr>
        <p:spPr>
          <a:xfrm>
            <a:off x="5562600" y="2463800"/>
            <a:ext cx="3009900" cy="1866900"/>
          </a:xfrm>
          <a:prstGeom prst="rect">
            <a:avLst/>
          </a:prstGeom>
          <a:ln>
            <a:solidFill>
              <a:srgbClr val="000000"/>
            </a:solidFill>
          </a:ln>
        </p:spPr>
        <p:txBody>
          <a:bodyPr wrap="square">
            <a:spAutoFit/>
          </a:bodyPr>
          <a:lstStyle/>
          <a:p>
            <a:r>
              <a:rPr lang="en-US" sz="1600" dirty="0">
                <a:solidFill>
                  <a:srgbClr val="000000"/>
                </a:solidFill>
                <a:latin typeface="+mn-lt"/>
                <a:ea typeface="ＭＳ Ｐゴシック" charset="0"/>
                <a:cs typeface="CiscoSans"/>
              </a:rPr>
              <a:t>A</a:t>
            </a:r>
            <a:r>
              <a:rPr lang="en-US" sz="1600" smtClean="0">
                <a:solidFill>
                  <a:srgbClr val="000000"/>
                </a:solidFill>
                <a:latin typeface="+mn-lt"/>
                <a:ea typeface="ＭＳ Ｐゴシック" charset="0"/>
                <a:cs typeface="CiscoSans"/>
              </a:rPr>
              <a:t>ssume </a:t>
            </a:r>
            <a:r>
              <a:rPr lang="en-US" sz="1600" dirty="0">
                <a:solidFill>
                  <a:srgbClr val="000000"/>
                </a:solidFill>
                <a:latin typeface="+mn-lt"/>
                <a:ea typeface="ＭＳ Ｐゴシック" charset="0"/>
                <a:cs typeface="CiscoSans"/>
              </a:rPr>
              <a:t>that Server1 in the figure becomes low on resources. To make more resources available, the management console moves the Windows instance to the hypervisor on Server2.</a:t>
            </a:r>
          </a:p>
        </p:txBody>
      </p:sp>
    </p:spTree>
    <p:extLst>
      <p:ext uri="{BB962C8B-B14F-4D97-AF65-F5344CB8AC3E}">
        <p14:creationId xmlns:p14="http://schemas.microsoft.com/office/powerpoint/2010/main" val="76078995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Installing a VM on a Hypervisor (Cont.)</a:t>
            </a:r>
            <a:endParaRPr lang="en-US" altLang="en-US" dirty="0"/>
          </a:p>
        </p:txBody>
      </p:sp>
      <p:sp>
        <p:nvSpPr>
          <p:cNvPr id="3" name="Rectangle 2"/>
          <p:cNvSpPr/>
          <p:nvPr/>
        </p:nvSpPr>
        <p:spPr>
          <a:xfrm>
            <a:off x="127000" y="850900"/>
            <a:ext cx="8831536" cy="984885"/>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management console provides recovery from hardware failure.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If </a:t>
            </a:r>
            <a:r>
              <a:rPr lang="en-US" sz="1600" dirty="0">
                <a:solidFill>
                  <a:srgbClr val="000000"/>
                </a:solidFill>
                <a:latin typeface="+mn-lt"/>
                <a:ea typeface="ＭＳ Ｐゴシック" charset="0"/>
                <a:cs typeface="CiscoSans"/>
              </a:rPr>
              <a:t>a server component fails, the management console automatically and seamlessly moves the VM to another server. </a:t>
            </a:r>
          </a:p>
        </p:txBody>
      </p:sp>
      <p:pic>
        <p:nvPicPr>
          <p:cNvPr id="4" name="Picture 3"/>
          <p:cNvPicPr>
            <a:picLocks noChangeAspect="1"/>
          </p:cNvPicPr>
          <p:nvPr/>
        </p:nvPicPr>
        <p:blipFill>
          <a:blip r:embed="rId3"/>
          <a:stretch>
            <a:fillRect/>
          </a:stretch>
        </p:blipFill>
        <p:spPr>
          <a:xfrm>
            <a:off x="1028700" y="1887741"/>
            <a:ext cx="4074431" cy="2705100"/>
          </a:xfrm>
          <a:prstGeom prst="rect">
            <a:avLst/>
          </a:prstGeom>
        </p:spPr>
      </p:pic>
      <p:sp>
        <p:nvSpPr>
          <p:cNvPr id="6" name="TextBox 5"/>
          <p:cNvSpPr txBox="1"/>
          <p:nvPr/>
        </p:nvSpPr>
        <p:spPr>
          <a:xfrm>
            <a:off x="5499100" y="2086129"/>
            <a:ext cx="2489200" cy="2308324"/>
          </a:xfrm>
          <a:prstGeom prst="rect">
            <a:avLst/>
          </a:prstGeom>
          <a:noFill/>
          <a:ln>
            <a:solidFill>
              <a:srgbClr val="000000"/>
            </a:solidFill>
          </a:ln>
        </p:spPr>
        <p:txBody>
          <a:bodyPr wrap="square" rtlCol="0">
            <a:spAutoFit/>
          </a:bodyPr>
          <a:lstStyle/>
          <a:p>
            <a:pPr algn="ctr"/>
            <a:r>
              <a:rPr lang="en-US" sz="1600" dirty="0">
                <a:solidFill>
                  <a:srgbClr val="000000"/>
                </a:solidFill>
                <a:latin typeface="+mn-lt"/>
                <a:ea typeface="ＭＳ Ｐゴシック" charset="0"/>
                <a:cs typeface="CiscoSans"/>
              </a:rPr>
              <a:t>The management console for the Cisco Unified Computing System (UCS) is shown in </a:t>
            </a:r>
            <a:r>
              <a:rPr lang="en-US" sz="1600" dirty="0" smtClean="0">
                <a:solidFill>
                  <a:srgbClr val="000000"/>
                </a:solidFill>
                <a:latin typeface="+mn-lt"/>
                <a:ea typeface="ＭＳ Ｐゴシック" charset="0"/>
                <a:cs typeface="CiscoSans"/>
              </a:rPr>
              <a:t>the figure. </a:t>
            </a:r>
            <a:r>
              <a:rPr lang="en-US" sz="1600" dirty="0">
                <a:solidFill>
                  <a:srgbClr val="000000"/>
                </a:solidFill>
                <a:latin typeface="+mn-lt"/>
                <a:ea typeface="ＭＳ Ｐゴシック" charset="0"/>
                <a:cs typeface="CiscoSans"/>
              </a:rPr>
              <a:t>Cisco UCS Manager </a:t>
            </a:r>
            <a:r>
              <a:rPr lang="en-US" sz="1600" dirty="0" smtClean="0">
                <a:solidFill>
                  <a:srgbClr val="000000"/>
                </a:solidFill>
                <a:latin typeface="+mn-lt"/>
                <a:ea typeface="ＭＳ Ｐゴシック" charset="0"/>
                <a:cs typeface="CiscoSans"/>
              </a:rPr>
              <a:t>controls </a:t>
            </a:r>
            <a:r>
              <a:rPr lang="en-US" sz="1600" dirty="0">
                <a:solidFill>
                  <a:srgbClr val="000000"/>
                </a:solidFill>
                <a:latin typeface="+mn-lt"/>
                <a:ea typeface="ＭＳ Ｐゴシック" charset="0"/>
                <a:cs typeface="CiscoSans"/>
              </a:rPr>
              <a:t>multiple servers and manages resources for thousands of VMs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85327281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Network Virtualization</a:t>
            </a:r>
            <a:endParaRPr lang="en-US" altLang="en-US" dirty="0"/>
          </a:p>
        </p:txBody>
      </p:sp>
      <p:sp>
        <p:nvSpPr>
          <p:cNvPr id="3" name="Rectangle 2"/>
          <p:cNvSpPr/>
          <p:nvPr/>
        </p:nvSpPr>
        <p:spPr>
          <a:xfrm>
            <a:off x="156233" y="896183"/>
            <a:ext cx="8831536" cy="3570208"/>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Server virtualization hides server resources </a:t>
            </a:r>
            <a:r>
              <a:rPr lang="en-US" sz="1400" dirty="0" smtClean="0">
                <a:solidFill>
                  <a:srgbClr val="000000"/>
                </a:solidFill>
                <a:latin typeface="+mn-lt"/>
                <a:ea typeface="ＭＳ Ｐゴシック" charset="0"/>
                <a:cs typeface="CiscoSans"/>
              </a:rPr>
              <a:t>from </a:t>
            </a:r>
            <a:r>
              <a:rPr lang="en-US" sz="1400" dirty="0">
                <a:solidFill>
                  <a:srgbClr val="000000"/>
                </a:solidFill>
                <a:latin typeface="+mn-lt"/>
                <a:ea typeface="ＭＳ Ｐゴシック" charset="0"/>
                <a:cs typeface="CiscoSans"/>
              </a:rPr>
              <a:t>server users. This practice can create problems if the data center is using traditional network architectures.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For example, Virtual LANs (VLANs) used by VMs must be assigned to the same switch port as the physical server running the hypervisor. However, VMs are movable, and the network administrator must be able to add, drop, and change network resources and profiles. This process is difficult to do with traditional network switches.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Another problem is that traffic flows differ substantially from the traditional client-server model. Typically, a data center has a considerable amount of traffic being exchanged between virtual servers (referred to as East-West traffic). These flows change in location and intensity over time, requiring a flexible approach to network resource management.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Existing network infrastructures can respond to changing requirements related to the management of traffic flows by using Quality of Service (</a:t>
            </a:r>
            <a:r>
              <a:rPr lang="en-US" sz="1400" dirty="0" err="1">
                <a:solidFill>
                  <a:srgbClr val="000000"/>
                </a:solidFill>
                <a:latin typeface="+mn-lt"/>
                <a:ea typeface="ＭＳ Ｐゴシック" charset="0"/>
                <a:cs typeface="CiscoSans"/>
              </a:rPr>
              <a:t>QoS</a:t>
            </a:r>
            <a:r>
              <a:rPr lang="en-US" sz="1400" dirty="0">
                <a:solidFill>
                  <a:srgbClr val="000000"/>
                </a:solidFill>
                <a:latin typeface="+mn-lt"/>
                <a:ea typeface="ＭＳ Ｐゴシック" charset="0"/>
                <a:cs typeface="CiscoSans"/>
              </a:rPr>
              <a:t>) and security level configurations for individual flows. However, in large enterprises using multivendor equipment, each time a new VM is enabled, the necessary reconfiguration can be very time-consuming.</a:t>
            </a:r>
          </a:p>
        </p:txBody>
      </p:sp>
    </p:spTree>
    <p:extLst>
      <p:ext uri="{BB962C8B-B14F-4D97-AF65-F5344CB8AC3E}">
        <p14:creationId xmlns:p14="http://schemas.microsoft.com/office/powerpoint/2010/main" val="210171452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7.1 Internet of Things</a:t>
            </a:r>
            <a:r>
              <a:rPr lang="en-US" dirty="0"/>
              <a:t/>
            </a:r>
            <a:br>
              <a:rPr lang="en-US" dirty="0"/>
            </a:b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7.3 Network Programming</a:t>
            </a:r>
            <a:r>
              <a:rPr lang="en-US" dirty="0"/>
              <a:t/>
            </a:r>
            <a:br>
              <a:rPr lang="en-US" dirty="0"/>
            </a:br>
            <a:endParaRPr lang="en-US" dirty="0"/>
          </a:p>
        </p:txBody>
      </p:sp>
    </p:spTree>
    <p:extLst>
      <p:ext uri="{BB962C8B-B14F-4D97-AF65-F5344CB8AC3E}">
        <p14:creationId xmlns:p14="http://schemas.microsoft.com/office/powerpoint/2010/main" val="214744514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Video – Network Programming, SDN, and Controllers</a:t>
            </a:r>
            <a:endParaRPr lang="en-US" altLang="en-US" dirty="0"/>
          </a:p>
        </p:txBody>
      </p:sp>
      <p:pic>
        <p:nvPicPr>
          <p:cNvPr id="7" name="Picture 6"/>
          <p:cNvPicPr>
            <a:picLocks noChangeAspect="1"/>
          </p:cNvPicPr>
          <p:nvPr/>
        </p:nvPicPr>
        <p:blipFill rotWithShape="1">
          <a:blip r:embed="rId3"/>
          <a:srcRect t="18794"/>
          <a:stretch/>
        </p:blipFill>
        <p:spPr>
          <a:xfrm>
            <a:off x="304627" y="2946401"/>
            <a:ext cx="4103436" cy="1850466"/>
          </a:xfrm>
          <a:prstGeom prst="rect">
            <a:avLst/>
          </a:prstGeom>
          <a:ln>
            <a:noFill/>
          </a:ln>
        </p:spPr>
      </p:pic>
      <p:pic>
        <p:nvPicPr>
          <p:cNvPr id="8" name="Picture 7"/>
          <p:cNvPicPr>
            <a:picLocks noChangeAspect="1"/>
          </p:cNvPicPr>
          <p:nvPr/>
        </p:nvPicPr>
        <p:blipFill>
          <a:blip r:embed="rId4"/>
          <a:stretch>
            <a:fillRect/>
          </a:stretch>
        </p:blipFill>
        <p:spPr>
          <a:xfrm>
            <a:off x="4572001" y="1134062"/>
            <a:ext cx="4351271" cy="1477221"/>
          </a:xfrm>
          <a:prstGeom prst="rect">
            <a:avLst/>
          </a:prstGeom>
        </p:spPr>
      </p:pic>
      <p:pic>
        <p:nvPicPr>
          <p:cNvPr id="9" name="Picture 8"/>
          <p:cNvPicPr>
            <a:picLocks noChangeAspect="1"/>
          </p:cNvPicPr>
          <p:nvPr/>
        </p:nvPicPr>
        <p:blipFill>
          <a:blip r:embed="rId5"/>
          <a:stretch>
            <a:fillRect/>
          </a:stretch>
        </p:blipFill>
        <p:spPr>
          <a:xfrm>
            <a:off x="412750" y="1044163"/>
            <a:ext cx="4051128" cy="2004682"/>
          </a:xfrm>
          <a:prstGeom prst="rect">
            <a:avLst/>
          </a:prstGeom>
        </p:spPr>
      </p:pic>
      <p:pic>
        <p:nvPicPr>
          <p:cNvPr id="12" name="Picture 11"/>
          <p:cNvPicPr>
            <a:picLocks noChangeAspect="1"/>
          </p:cNvPicPr>
          <p:nvPr/>
        </p:nvPicPr>
        <p:blipFill>
          <a:blip r:embed="rId6"/>
          <a:stretch>
            <a:fillRect/>
          </a:stretch>
        </p:blipFill>
        <p:spPr>
          <a:xfrm>
            <a:off x="4569900" y="2785115"/>
            <a:ext cx="4353372" cy="1867113"/>
          </a:xfrm>
          <a:prstGeom prst="rect">
            <a:avLst/>
          </a:prstGeom>
        </p:spPr>
      </p:pic>
    </p:spTree>
    <p:extLst>
      <p:ext uri="{BB962C8B-B14F-4D97-AF65-F5344CB8AC3E}">
        <p14:creationId xmlns:p14="http://schemas.microsoft.com/office/powerpoint/2010/main" val="97570440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Control Plane and Data Plane</a:t>
            </a:r>
            <a:endParaRPr lang="en-US" altLang="en-US" dirty="0"/>
          </a:p>
        </p:txBody>
      </p:sp>
      <p:sp>
        <p:nvSpPr>
          <p:cNvPr id="2" name="Rectangle 1"/>
          <p:cNvSpPr/>
          <p:nvPr/>
        </p:nvSpPr>
        <p:spPr>
          <a:xfrm>
            <a:off x="114300" y="798944"/>
            <a:ext cx="8128000" cy="139268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network device contains the following </a:t>
            </a:r>
            <a:r>
              <a:rPr lang="en-US" sz="1600" dirty="0" smtClean="0">
                <a:solidFill>
                  <a:srgbClr val="000000"/>
                </a:solidFill>
                <a:latin typeface="+mn-lt"/>
                <a:ea typeface="ＭＳ Ｐゴシック" charset="0"/>
                <a:cs typeface="CiscoSans"/>
              </a:rPr>
              <a:t>planes: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Control plane - </a:t>
            </a:r>
            <a:r>
              <a:rPr lang="en-US" sz="1400" dirty="0" smtClean="0">
                <a:solidFill>
                  <a:srgbClr val="000000"/>
                </a:solidFill>
                <a:latin typeface="+mn-lt"/>
                <a:ea typeface="ＭＳ Ｐゴシック" charset="0"/>
                <a:cs typeface="CiscoSans"/>
              </a:rPr>
              <a:t>Regarded as </a:t>
            </a:r>
            <a:r>
              <a:rPr lang="en-US" sz="1400" dirty="0">
                <a:solidFill>
                  <a:srgbClr val="000000"/>
                </a:solidFill>
                <a:latin typeface="+mn-lt"/>
                <a:ea typeface="ＭＳ Ｐゴシック" charset="0"/>
                <a:cs typeface="CiscoSans"/>
              </a:rPr>
              <a:t>the brains of a device. U</a:t>
            </a:r>
            <a:r>
              <a:rPr lang="en-US" sz="1400" dirty="0" smtClean="0">
                <a:solidFill>
                  <a:srgbClr val="000000"/>
                </a:solidFill>
                <a:latin typeface="+mn-lt"/>
                <a:ea typeface="ＭＳ Ｐゴシック" charset="0"/>
                <a:cs typeface="CiscoSans"/>
              </a:rPr>
              <a:t>sed </a:t>
            </a:r>
            <a:r>
              <a:rPr lang="en-US" sz="1400" dirty="0">
                <a:solidFill>
                  <a:srgbClr val="000000"/>
                </a:solidFill>
                <a:latin typeface="+mn-lt"/>
                <a:ea typeface="ＭＳ Ｐゴシック" charset="0"/>
                <a:cs typeface="CiscoSans"/>
              </a:rPr>
              <a:t>to make forwarding decisions. </a:t>
            </a:r>
            <a:r>
              <a:rPr lang="en-US" sz="1400" dirty="0" smtClean="0">
                <a:solidFill>
                  <a:srgbClr val="000000"/>
                </a:solidFill>
                <a:latin typeface="+mn-lt"/>
                <a:ea typeface="ＭＳ Ｐゴシック" charset="0"/>
                <a:cs typeface="CiscoSans"/>
              </a:rPr>
              <a:t>Information </a:t>
            </a:r>
            <a:r>
              <a:rPr lang="en-US" sz="1400" dirty="0">
                <a:solidFill>
                  <a:srgbClr val="000000"/>
                </a:solidFill>
                <a:latin typeface="+mn-lt"/>
                <a:ea typeface="ＭＳ Ｐゴシック" charset="0"/>
                <a:cs typeface="CiscoSans"/>
              </a:rPr>
              <a:t>sent to the control plane is processed by the CPU.</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Data plane - Also called the forwarding plane, this plane is </a:t>
            </a: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switch fabric connecting the various network ports on a device. The data plane of each device is used to forward traffic flows. </a:t>
            </a:r>
          </a:p>
        </p:txBody>
      </p:sp>
      <p:pic>
        <p:nvPicPr>
          <p:cNvPr id="3" name="Picture 2"/>
          <p:cNvPicPr>
            <a:picLocks noChangeAspect="1"/>
          </p:cNvPicPr>
          <p:nvPr/>
        </p:nvPicPr>
        <p:blipFill>
          <a:blip r:embed="rId3"/>
          <a:stretch>
            <a:fillRect/>
          </a:stretch>
        </p:blipFill>
        <p:spPr>
          <a:xfrm>
            <a:off x="1424884" y="2222500"/>
            <a:ext cx="3716076" cy="2768600"/>
          </a:xfrm>
          <a:prstGeom prst="rect">
            <a:avLst/>
          </a:prstGeom>
        </p:spPr>
      </p:pic>
      <p:sp>
        <p:nvSpPr>
          <p:cNvPr id="4" name="Rectangle 3"/>
          <p:cNvSpPr/>
          <p:nvPr/>
        </p:nvSpPr>
        <p:spPr>
          <a:xfrm>
            <a:off x="5251507" y="2591137"/>
            <a:ext cx="3467044" cy="2246769"/>
          </a:xfrm>
          <a:prstGeom prst="rect">
            <a:avLst/>
          </a:prstGeom>
          <a:ln>
            <a:solidFill>
              <a:srgbClr val="000000"/>
            </a:solidFill>
          </a:ln>
        </p:spPr>
        <p:txBody>
          <a:bodyPr wrap="square">
            <a:spAutoFit/>
          </a:bodyPr>
          <a:lstStyle/>
          <a:p>
            <a:r>
              <a:rPr lang="en-US" sz="1400" dirty="0">
                <a:solidFill>
                  <a:srgbClr val="000000"/>
                </a:solidFill>
                <a:latin typeface="+mn-lt"/>
                <a:ea typeface="ＭＳ Ｐゴシック" charset="0"/>
                <a:cs typeface="CiscoSans"/>
              </a:rPr>
              <a:t>CEF is an advanced, Layer 3 IP switching technology that enables forwarding of packets to occur at the data plane without consulting the control plane. </a:t>
            </a:r>
            <a:r>
              <a:rPr lang="en-US" sz="1400" dirty="0" smtClean="0">
                <a:solidFill>
                  <a:srgbClr val="000000"/>
                </a:solidFill>
                <a:latin typeface="+mn-lt"/>
                <a:ea typeface="ＭＳ Ｐゴシック" charset="0"/>
                <a:cs typeface="CiscoSans"/>
              </a:rPr>
              <a:t>Packets </a:t>
            </a:r>
            <a:r>
              <a:rPr lang="en-US" sz="1400" dirty="0">
                <a:solidFill>
                  <a:srgbClr val="000000"/>
                </a:solidFill>
                <a:latin typeface="+mn-lt"/>
                <a:ea typeface="ＭＳ Ｐゴシック" charset="0"/>
                <a:cs typeface="CiscoSans"/>
              </a:rPr>
              <a:t>are </a:t>
            </a:r>
            <a:r>
              <a:rPr lang="en-US" sz="1400" dirty="0" smtClean="0">
                <a:solidFill>
                  <a:srgbClr val="000000"/>
                </a:solidFill>
                <a:latin typeface="+mn-lt"/>
                <a:ea typeface="ＭＳ Ｐゴシック" charset="0"/>
                <a:cs typeface="CiscoSans"/>
              </a:rPr>
              <a:t>forwarded </a:t>
            </a:r>
            <a:r>
              <a:rPr lang="en-US" sz="1400" dirty="0">
                <a:solidFill>
                  <a:srgbClr val="000000"/>
                </a:solidFill>
                <a:latin typeface="+mn-lt"/>
                <a:ea typeface="ＭＳ Ｐゴシック" charset="0"/>
                <a:cs typeface="CiscoSans"/>
              </a:rPr>
              <a:t>directly by the data plane based on the information contained in the </a:t>
            </a:r>
            <a:r>
              <a:rPr lang="en-US" sz="1400" dirty="0" smtClean="0">
                <a:solidFill>
                  <a:srgbClr val="000000"/>
                </a:solidFill>
                <a:latin typeface="+mn-lt"/>
                <a:ea typeface="ＭＳ Ｐゴシック" charset="0"/>
                <a:cs typeface="CiscoSans"/>
              </a:rPr>
              <a:t>Forwarding Information Base (FIB) </a:t>
            </a:r>
            <a:r>
              <a:rPr lang="en-US" sz="1400" dirty="0">
                <a:solidFill>
                  <a:srgbClr val="000000"/>
                </a:solidFill>
                <a:latin typeface="+mn-lt"/>
                <a:ea typeface="ＭＳ Ｐゴシック" charset="0"/>
                <a:cs typeface="CiscoSans"/>
              </a:rPr>
              <a:t>and adjacency table, without needing to consult the information in the control plane.</a:t>
            </a:r>
          </a:p>
        </p:txBody>
      </p:sp>
    </p:spTree>
    <p:extLst>
      <p:ext uri="{BB962C8B-B14F-4D97-AF65-F5344CB8AC3E}">
        <p14:creationId xmlns:p14="http://schemas.microsoft.com/office/powerpoint/2010/main" val="10092589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Control Plane and Data Plane (Cont.)</a:t>
            </a:r>
            <a:endParaRPr lang="en-US" altLang="en-US" dirty="0"/>
          </a:p>
        </p:txBody>
      </p:sp>
      <p:sp>
        <p:nvSpPr>
          <p:cNvPr id="4" name="Rectangle 3"/>
          <p:cNvSpPr/>
          <p:nvPr/>
        </p:nvSpPr>
        <p:spPr>
          <a:xfrm>
            <a:off x="127000" y="938644"/>
            <a:ext cx="3847527" cy="3354765"/>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To virtualize the network, the control plane function is removed from each device and is performed by a centralized controller.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centralized controller communicates control plane functions to each device.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Each </a:t>
            </a:r>
            <a:r>
              <a:rPr lang="en-US" sz="1600" dirty="0">
                <a:solidFill>
                  <a:srgbClr val="000000"/>
                </a:solidFill>
                <a:latin typeface="+mn-lt"/>
                <a:ea typeface="ＭＳ Ｐゴシック" charset="0"/>
                <a:cs typeface="CiscoSans"/>
              </a:rPr>
              <a:t>device can now focus on forwarding data while the centralized controller manages data flow, increases security, and provides other services.</a:t>
            </a:r>
          </a:p>
        </p:txBody>
      </p:sp>
      <p:pic>
        <p:nvPicPr>
          <p:cNvPr id="5" name="Picture 4"/>
          <p:cNvPicPr>
            <a:picLocks noChangeAspect="1"/>
          </p:cNvPicPr>
          <p:nvPr/>
        </p:nvPicPr>
        <p:blipFill>
          <a:blip r:embed="rId3"/>
          <a:stretch>
            <a:fillRect/>
          </a:stretch>
        </p:blipFill>
        <p:spPr>
          <a:xfrm>
            <a:off x="4844643" y="938644"/>
            <a:ext cx="3867558" cy="3811156"/>
          </a:xfrm>
          <a:prstGeom prst="rect">
            <a:avLst/>
          </a:prstGeom>
        </p:spPr>
      </p:pic>
    </p:spTree>
    <p:extLst>
      <p:ext uri="{BB962C8B-B14F-4D97-AF65-F5344CB8AC3E}">
        <p14:creationId xmlns:p14="http://schemas.microsoft.com/office/powerpoint/2010/main" val="168029602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Virtualizing the Network</a:t>
            </a:r>
            <a:endParaRPr lang="en-US" altLang="en-US" dirty="0"/>
          </a:p>
        </p:txBody>
      </p:sp>
      <p:sp>
        <p:nvSpPr>
          <p:cNvPr id="4" name="Rectangle 3"/>
          <p:cNvSpPr/>
          <p:nvPr/>
        </p:nvSpPr>
        <p:spPr>
          <a:xfrm>
            <a:off x="21166" y="977887"/>
            <a:ext cx="8318500" cy="271612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Two major network architectures have been developed to support network virtualization: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Software Defined Networking (SDN) - A network architecture that virtualizes the network.</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Cisco Application Centric Infrastructure (ACI) - A </a:t>
            </a:r>
            <a:r>
              <a:rPr lang="en-US" sz="1500" dirty="0" smtClean="0">
                <a:solidFill>
                  <a:srgbClr val="000000"/>
                </a:solidFill>
                <a:latin typeface="+mn-lt"/>
                <a:ea typeface="ＭＳ Ｐゴシック" charset="0"/>
                <a:cs typeface="CiscoSans"/>
              </a:rPr>
              <a:t>hardware </a:t>
            </a:r>
            <a:r>
              <a:rPr lang="en-US" sz="1500" dirty="0">
                <a:solidFill>
                  <a:srgbClr val="000000"/>
                </a:solidFill>
                <a:latin typeface="+mn-lt"/>
                <a:ea typeface="ＭＳ Ｐゴシック" charset="0"/>
                <a:cs typeface="CiscoSans"/>
              </a:rPr>
              <a:t>solution for integrating cloud computing and data center management.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These are some other network virtualization technologies, some of which are included as components in SDN and ACI:</a:t>
            </a:r>
          </a:p>
          <a:p>
            <a:pPr marL="393700" lvl="1" indent="-228600" defTabSz="684213">
              <a:spcBef>
                <a:spcPts val="300"/>
              </a:spcBef>
              <a:spcAft>
                <a:spcPts val="300"/>
              </a:spcAft>
              <a:buClr>
                <a:schemeClr val="tx2"/>
              </a:buClr>
              <a:buSzPct val="90000"/>
              <a:buFont typeface="Arial" charset="0"/>
              <a:buChar char="•"/>
            </a:pPr>
            <a:r>
              <a:rPr lang="en-US" sz="1500" dirty="0" err="1">
                <a:solidFill>
                  <a:srgbClr val="000000"/>
                </a:solidFill>
                <a:latin typeface="+mn-lt"/>
                <a:ea typeface="ＭＳ Ｐゴシック" charset="0"/>
                <a:cs typeface="CiscoSans"/>
              </a:rPr>
              <a:t>OpenFlow</a:t>
            </a:r>
            <a:r>
              <a:rPr lang="en-US" sz="1500" dirty="0">
                <a:solidFill>
                  <a:srgbClr val="000000"/>
                </a:solidFill>
                <a:latin typeface="+mn-lt"/>
                <a:ea typeface="ＭＳ Ｐゴシック" charset="0"/>
                <a:cs typeface="CiscoSans"/>
              </a:rPr>
              <a:t> - The </a:t>
            </a:r>
            <a:r>
              <a:rPr lang="en-US" sz="1500" dirty="0" err="1">
                <a:solidFill>
                  <a:srgbClr val="000000"/>
                </a:solidFill>
                <a:latin typeface="+mn-lt"/>
                <a:ea typeface="ＭＳ Ｐゴシック" charset="0"/>
                <a:cs typeface="CiscoSans"/>
              </a:rPr>
              <a:t>OpenFlow</a:t>
            </a:r>
            <a:r>
              <a:rPr lang="en-US" sz="1500" dirty="0">
                <a:solidFill>
                  <a:srgbClr val="000000"/>
                </a:solidFill>
                <a:latin typeface="+mn-lt"/>
                <a:ea typeface="ＭＳ Ｐゴシック" charset="0"/>
                <a:cs typeface="CiscoSans"/>
              </a:rPr>
              <a:t> protocol is a basic element in building SDN solutions. </a:t>
            </a:r>
            <a:endParaRPr lang="en-US" sz="15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OpenStack</a:t>
            </a:r>
            <a:r>
              <a:rPr lang="en-US" sz="1500" dirty="0">
                <a:solidFill>
                  <a:srgbClr val="000000"/>
                </a:solidFill>
                <a:latin typeface="+mn-lt"/>
                <a:ea typeface="ＭＳ Ｐゴシック" charset="0"/>
                <a:cs typeface="CiscoSans"/>
              </a:rPr>
              <a:t> - This approach is a virtualization and orchestration platform available to build scalable cloud environments and provide an infrastructure as a service (IaaS) solution. </a:t>
            </a:r>
            <a:endParaRPr lang="en-US" sz="16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410883" y="3872958"/>
            <a:ext cx="1769533" cy="965200"/>
          </a:xfrm>
          <a:prstGeom prst="rect">
            <a:avLst/>
          </a:prstGeom>
        </p:spPr>
      </p:pic>
      <p:pic>
        <p:nvPicPr>
          <p:cNvPr id="3" name="Picture 2"/>
          <p:cNvPicPr>
            <a:picLocks noChangeAspect="1"/>
          </p:cNvPicPr>
          <p:nvPr/>
        </p:nvPicPr>
        <p:blipFill>
          <a:blip r:embed="rId4"/>
          <a:stretch>
            <a:fillRect/>
          </a:stretch>
        </p:blipFill>
        <p:spPr>
          <a:xfrm>
            <a:off x="5460122" y="3872958"/>
            <a:ext cx="954436" cy="965200"/>
          </a:xfrm>
          <a:prstGeom prst="rect">
            <a:avLst/>
          </a:prstGeom>
        </p:spPr>
      </p:pic>
    </p:spTree>
    <p:extLst>
      <p:ext uri="{BB962C8B-B14F-4D97-AF65-F5344CB8AC3E}">
        <p14:creationId xmlns:p14="http://schemas.microsoft.com/office/powerpoint/2010/main" val="3371830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SDN Architecture</a:t>
            </a:r>
            <a:endParaRPr lang="en-US" altLang="en-US" dirty="0"/>
          </a:p>
        </p:txBody>
      </p:sp>
      <p:sp>
        <p:nvSpPr>
          <p:cNvPr id="4" name="Rectangle 3"/>
          <p:cNvSpPr/>
          <p:nvPr/>
        </p:nvSpPr>
        <p:spPr>
          <a:xfrm>
            <a:off x="0" y="798944"/>
            <a:ext cx="8318500" cy="1969770"/>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In a traditional router or switch architecture, the control plane and data plane functions occur in the same device. Routing decisions and packet forwarding are the responsibility of the device operating system.</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Software defined networking (SDN) is a network architecture that has been developed to virtualize the network. </a:t>
            </a:r>
            <a:r>
              <a:rPr lang="en-US" sz="1600" dirty="0" smtClean="0">
                <a:solidFill>
                  <a:srgbClr val="000000"/>
                </a:solidFill>
                <a:latin typeface="+mn-lt"/>
                <a:ea typeface="ＭＳ Ｐゴシック" charset="0"/>
                <a:cs typeface="CiscoSans"/>
              </a:rPr>
              <a:t>SDN </a:t>
            </a:r>
            <a:r>
              <a:rPr lang="en-US" sz="1600" dirty="0">
                <a:solidFill>
                  <a:srgbClr val="000000"/>
                </a:solidFill>
                <a:latin typeface="+mn-lt"/>
                <a:ea typeface="ＭＳ Ｐゴシック" charset="0"/>
                <a:cs typeface="CiscoSans"/>
              </a:rPr>
              <a:t>can virtualize the control plane. </a:t>
            </a:r>
            <a:r>
              <a:rPr lang="en-US" sz="1600" dirty="0" smtClean="0">
                <a:solidFill>
                  <a:srgbClr val="000000"/>
                </a:solidFill>
                <a:latin typeface="+mn-lt"/>
                <a:ea typeface="ＭＳ Ｐゴシック" charset="0"/>
                <a:cs typeface="CiscoSans"/>
              </a:rPr>
              <a:t>SDN </a:t>
            </a:r>
            <a:r>
              <a:rPr lang="en-US" sz="1600" dirty="0">
                <a:solidFill>
                  <a:srgbClr val="000000"/>
                </a:solidFill>
                <a:latin typeface="+mn-lt"/>
                <a:ea typeface="ＭＳ Ｐゴシック" charset="0"/>
                <a:cs typeface="CiscoSans"/>
              </a:rPr>
              <a:t>moves the control plane from each network device to a central network intelligence and policy-making entity called the SDN controller. </a:t>
            </a:r>
            <a:endParaRPr lang="en-US" sz="1600" dirty="0" smtClean="0">
              <a:solidFill>
                <a:srgbClr val="000000"/>
              </a:solidFill>
              <a:latin typeface="+mn-lt"/>
              <a:ea typeface="ＭＳ Ｐゴシック" charset="0"/>
              <a:cs typeface="CiscoSans"/>
            </a:endParaRPr>
          </a:p>
        </p:txBody>
      </p:sp>
      <p:pic>
        <p:nvPicPr>
          <p:cNvPr id="5" name="Picture 4"/>
          <p:cNvPicPr>
            <a:picLocks noChangeAspect="1"/>
          </p:cNvPicPr>
          <p:nvPr/>
        </p:nvPicPr>
        <p:blipFill>
          <a:blip r:embed="rId3"/>
          <a:stretch>
            <a:fillRect/>
          </a:stretch>
        </p:blipFill>
        <p:spPr>
          <a:xfrm>
            <a:off x="3626591" y="2590800"/>
            <a:ext cx="3687646" cy="2324100"/>
          </a:xfrm>
          <a:prstGeom prst="rect">
            <a:avLst/>
          </a:prstGeom>
        </p:spPr>
      </p:pic>
    </p:spTree>
    <p:extLst>
      <p:ext uri="{BB962C8B-B14F-4D97-AF65-F5344CB8AC3E}">
        <p14:creationId xmlns:p14="http://schemas.microsoft.com/office/powerpoint/2010/main" val="135909644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SDN Architecture (Cont.)</a:t>
            </a:r>
            <a:endParaRPr lang="en-US" altLang="en-US" dirty="0"/>
          </a:p>
        </p:txBody>
      </p:sp>
      <p:sp>
        <p:nvSpPr>
          <p:cNvPr id="4" name="Rectangle 3"/>
          <p:cNvSpPr/>
          <p:nvPr/>
        </p:nvSpPr>
        <p:spPr>
          <a:xfrm>
            <a:off x="-548" y="909137"/>
            <a:ext cx="5055148" cy="3724096"/>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SDN </a:t>
            </a:r>
            <a:r>
              <a:rPr lang="en-US" sz="1400" dirty="0">
                <a:solidFill>
                  <a:srgbClr val="000000"/>
                </a:solidFill>
                <a:latin typeface="+mn-lt"/>
                <a:ea typeface="ＭＳ Ｐゴシック" charset="0"/>
                <a:cs typeface="CiscoSans"/>
              </a:rPr>
              <a:t>controller </a:t>
            </a:r>
            <a:r>
              <a:rPr lang="en-US" sz="1400" dirty="0" smtClean="0">
                <a:solidFill>
                  <a:srgbClr val="000000"/>
                </a:solidFill>
                <a:latin typeface="+mn-lt"/>
                <a:ea typeface="ＭＳ Ｐゴシック" charset="0"/>
                <a:cs typeface="CiscoSans"/>
              </a:rPr>
              <a:t>enables </a:t>
            </a:r>
            <a:r>
              <a:rPr lang="en-US" sz="1400" dirty="0">
                <a:solidFill>
                  <a:srgbClr val="000000"/>
                </a:solidFill>
                <a:latin typeface="+mn-lt"/>
                <a:ea typeface="ＭＳ Ｐゴシック" charset="0"/>
                <a:cs typeface="CiscoSans"/>
              </a:rPr>
              <a:t>network administrators to manage and dictate how the data plane of virtual switches and routers should handle network traffic.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SDN controller uses northbound APIs to communicate with the upstream applications. These APIs help network administrators shape traffic and deploy services.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SDN controller also uses southbound APIs to define the behavior of the downstream virtual switches and routers.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An API is a set of standardized requests that define the proper way for an application to request services from another application.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err="1" smtClean="0">
                <a:solidFill>
                  <a:srgbClr val="000000"/>
                </a:solidFill>
                <a:latin typeface="+mn-lt"/>
                <a:ea typeface="ＭＳ Ｐゴシック" charset="0"/>
                <a:cs typeface="CiscoSans"/>
              </a:rPr>
              <a:t>OpenFlow</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is the original and widely implemented southbound API</a:t>
            </a:r>
            <a:r>
              <a:rPr lang="en-US" sz="1400" dirty="0" smtClean="0">
                <a:solidFill>
                  <a:srgbClr val="000000"/>
                </a:solidFill>
                <a:latin typeface="+mn-lt"/>
                <a:ea typeface="ＭＳ Ｐゴシック" charset="0"/>
                <a:cs typeface="CiscoSans"/>
              </a:rPr>
              <a:t>.</a:t>
            </a:r>
            <a:endParaRPr lang="en-US" sz="1400" dirty="0"/>
          </a:p>
        </p:txBody>
      </p:sp>
      <p:pic>
        <p:nvPicPr>
          <p:cNvPr id="6" name="Picture 5"/>
          <p:cNvPicPr>
            <a:picLocks noChangeAspect="1"/>
          </p:cNvPicPr>
          <p:nvPr/>
        </p:nvPicPr>
        <p:blipFill>
          <a:blip r:embed="rId3"/>
          <a:stretch>
            <a:fillRect/>
          </a:stretch>
        </p:blipFill>
        <p:spPr>
          <a:xfrm>
            <a:off x="5137179" y="1118528"/>
            <a:ext cx="3625821" cy="2767672"/>
          </a:xfrm>
          <a:prstGeom prst="rect">
            <a:avLst/>
          </a:prstGeom>
        </p:spPr>
      </p:pic>
    </p:spTree>
    <p:extLst>
      <p:ext uri="{BB962C8B-B14F-4D97-AF65-F5344CB8AC3E}">
        <p14:creationId xmlns:p14="http://schemas.microsoft.com/office/powerpoint/2010/main" val="150610841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Controller and Operations</a:t>
            </a:r>
            <a:endParaRPr lang="en-US" altLang="en-US" dirty="0"/>
          </a:p>
        </p:txBody>
      </p:sp>
      <p:sp>
        <p:nvSpPr>
          <p:cNvPr id="4" name="Rectangle 3"/>
          <p:cNvSpPr/>
          <p:nvPr/>
        </p:nvSpPr>
        <p:spPr>
          <a:xfrm>
            <a:off x="-548" y="909137"/>
            <a:ext cx="5055148" cy="357020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SDN </a:t>
            </a:r>
            <a:r>
              <a:rPr lang="en-US" sz="1400" dirty="0">
                <a:solidFill>
                  <a:srgbClr val="000000"/>
                </a:solidFill>
                <a:latin typeface="+mn-lt"/>
                <a:ea typeface="ＭＳ Ｐゴシック" charset="0"/>
                <a:cs typeface="CiscoSans"/>
              </a:rPr>
              <a:t>controller defines the data flows that occur in the SDN Data Plane</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A</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flow could consist of all packets with the same source and destination IP addresses, or all packets with the same VLAN identifier.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Each flow traveling through the network must first get permission from the SDN </a:t>
            </a:r>
            <a:r>
              <a:rPr lang="en-US" sz="1400" dirty="0" smtClean="0">
                <a:solidFill>
                  <a:srgbClr val="000000"/>
                </a:solidFill>
                <a:latin typeface="+mn-lt"/>
                <a:ea typeface="ＭＳ Ｐゴシック" charset="0"/>
                <a:cs typeface="CiscoSans"/>
              </a:rPr>
              <a:t>controller. If </a:t>
            </a:r>
            <a:r>
              <a:rPr lang="en-US" sz="1400" dirty="0">
                <a:solidFill>
                  <a:srgbClr val="000000"/>
                </a:solidFill>
                <a:latin typeface="+mn-lt"/>
                <a:ea typeface="ＭＳ Ｐゴシック" charset="0"/>
                <a:cs typeface="CiscoSans"/>
              </a:rPr>
              <a:t>the controller allows a flow, it computes a route for the flow to take and adds an entry for that flow in each of the switches along the path.</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controller </a:t>
            </a:r>
            <a:r>
              <a:rPr lang="en-US" sz="1400" dirty="0" smtClean="0">
                <a:solidFill>
                  <a:srgbClr val="000000"/>
                </a:solidFill>
                <a:latin typeface="+mn-lt"/>
                <a:ea typeface="ＭＳ Ｐゴシック" charset="0"/>
                <a:cs typeface="CiscoSans"/>
              </a:rPr>
              <a:t>populates and the switches </a:t>
            </a:r>
            <a:r>
              <a:rPr lang="en-US" sz="1400" dirty="0">
                <a:solidFill>
                  <a:srgbClr val="000000"/>
                </a:solidFill>
                <a:latin typeface="+mn-lt"/>
                <a:ea typeface="ＭＳ Ｐゴシック" charset="0"/>
                <a:cs typeface="CiscoSans"/>
              </a:rPr>
              <a:t>manage the flow tables. </a:t>
            </a:r>
            <a:r>
              <a:rPr lang="en-US" sz="1400" dirty="0" smtClean="0">
                <a:solidFill>
                  <a:srgbClr val="000000"/>
                </a:solidFill>
                <a:latin typeface="+mn-lt"/>
                <a:ea typeface="ＭＳ Ｐゴシック" charset="0"/>
                <a:cs typeface="CiscoSans"/>
              </a:rPr>
              <a:t>Each </a:t>
            </a:r>
            <a:r>
              <a:rPr lang="en-US" sz="1400" dirty="0" err="1">
                <a:solidFill>
                  <a:srgbClr val="000000"/>
                </a:solidFill>
                <a:latin typeface="+mn-lt"/>
                <a:ea typeface="ＭＳ Ｐゴシック" charset="0"/>
                <a:cs typeface="CiscoSans"/>
              </a:rPr>
              <a:t>OpenFlow</a:t>
            </a:r>
            <a:r>
              <a:rPr lang="en-US" sz="1400" dirty="0">
                <a:solidFill>
                  <a:srgbClr val="000000"/>
                </a:solidFill>
                <a:latin typeface="+mn-lt"/>
                <a:ea typeface="ＭＳ Ｐゴシック" charset="0"/>
                <a:cs typeface="CiscoSans"/>
              </a:rPr>
              <a:t> switch connects to other </a:t>
            </a:r>
            <a:r>
              <a:rPr lang="en-US" sz="1400" dirty="0" err="1">
                <a:solidFill>
                  <a:srgbClr val="000000"/>
                </a:solidFill>
                <a:latin typeface="+mn-lt"/>
                <a:ea typeface="ＭＳ Ｐゴシック" charset="0"/>
                <a:cs typeface="CiscoSans"/>
              </a:rPr>
              <a:t>OpenFlow</a:t>
            </a:r>
            <a:r>
              <a:rPr lang="en-US" sz="1400" dirty="0">
                <a:solidFill>
                  <a:srgbClr val="000000"/>
                </a:solidFill>
                <a:latin typeface="+mn-lt"/>
                <a:ea typeface="ＭＳ Ｐゴシック" charset="0"/>
                <a:cs typeface="CiscoSans"/>
              </a:rPr>
              <a:t> switches. They can also connect to end-user devices that are part of a packet flow.</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To </a:t>
            </a:r>
            <a:r>
              <a:rPr lang="en-US" sz="1400" dirty="0">
                <a:solidFill>
                  <a:srgbClr val="000000"/>
                </a:solidFill>
                <a:latin typeface="+mn-lt"/>
                <a:ea typeface="ＭＳ Ｐゴシック" charset="0"/>
                <a:cs typeface="CiscoSans"/>
              </a:rPr>
              <a:t>the switch, a flow is a sequence of packets that matches a specific entry in a flow table.</a:t>
            </a:r>
          </a:p>
        </p:txBody>
      </p:sp>
      <p:pic>
        <p:nvPicPr>
          <p:cNvPr id="2" name="Picture 1"/>
          <p:cNvPicPr>
            <a:picLocks noChangeAspect="1"/>
          </p:cNvPicPr>
          <p:nvPr/>
        </p:nvPicPr>
        <p:blipFill>
          <a:blip r:embed="rId3"/>
          <a:stretch>
            <a:fillRect/>
          </a:stretch>
        </p:blipFill>
        <p:spPr>
          <a:xfrm>
            <a:off x="5122673" y="1231900"/>
            <a:ext cx="3730336" cy="3086063"/>
          </a:xfrm>
          <a:prstGeom prst="rect">
            <a:avLst/>
          </a:prstGeom>
        </p:spPr>
      </p:pic>
    </p:spTree>
    <p:extLst>
      <p:ext uri="{BB962C8B-B14F-4D97-AF65-F5344CB8AC3E}">
        <p14:creationId xmlns:p14="http://schemas.microsoft.com/office/powerpoint/2010/main" val="23697477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Video - Cisco Application Centric Infrastructure</a:t>
            </a:r>
            <a:endParaRPr lang="en-US" altLang="en-US" dirty="0"/>
          </a:p>
        </p:txBody>
      </p:sp>
      <p:pic>
        <p:nvPicPr>
          <p:cNvPr id="8" name="Picture 7"/>
          <p:cNvPicPr>
            <a:picLocks noChangeAspect="1"/>
          </p:cNvPicPr>
          <p:nvPr/>
        </p:nvPicPr>
        <p:blipFill>
          <a:blip r:embed="rId3"/>
          <a:stretch>
            <a:fillRect/>
          </a:stretch>
        </p:blipFill>
        <p:spPr>
          <a:xfrm>
            <a:off x="371180" y="798945"/>
            <a:ext cx="1116967" cy="1461656"/>
          </a:xfrm>
          <a:prstGeom prst="rect">
            <a:avLst/>
          </a:prstGeom>
        </p:spPr>
      </p:pic>
      <p:pic>
        <p:nvPicPr>
          <p:cNvPr id="9" name="Picture 8"/>
          <p:cNvPicPr>
            <a:picLocks noChangeAspect="1"/>
          </p:cNvPicPr>
          <p:nvPr/>
        </p:nvPicPr>
        <p:blipFill>
          <a:blip r:embed="rId4"/>
          <a:stretch>
            <a:fillRect/>
          </a:stretch>
        </p:blipFill>
        <p:spPr>
          <a:xfrm>
            <a:off x="1859326" y="819289"/>
            <a:ext cx="1133779" cy="1463365"/>
          </a:xfrm>
          <a:prstGeom prst="rect">
            <a:avLst/>
          </a:prstGeom>
        </p:spPr>
      </p:pic>
      <p:pic>
        <p:nvPicPr>
          <p:cNvPr id="10" name="Picture 9"/>
          <p:cNvPicPr>
            <a:picLocks noChangeAspect="1"/>
          </p:cNvPicPr>
          <p:nvPr/>
        </p:nvPicPr>
        <p:blipFill>
          <a:blip r:embed="rId5"/>
          <a:stretch>
            <a:fillRect/>
          </a:stretch>
        </p:blipFill>
        <p:spPr>
          <a:xfrm>
            <a:off x="3454400" y="852515"/>
            <a:ext cx="1116490" cy="1451438"/>
          </a:xfrm>
          <a:prstGeom prst="rect">
            <a:avLst/>
          </a:prstGeom>
        </p:spPr>
      </p:pic>
      <p:pic>
        <p:nvPicPr>
          <p:cNvPr id="11" name="Picture 10"/>
          <p:cNvPicPr>
            <a:picLocks noChangeAspect="1"/>
          </p:cNvPicPr>
          <p:nvPr/>
        </p:nvPicPr>
        <p:blipFill>
          <a:blip r:embed="rId6"/>
          <a:stretch>
            <a:fillRect/>
          </a:stretch>
        </p:blipFill>
        <p:spPr>
          <a:xfrm>
            <a:off x="4750581" y="819289"/>
            <a:ext cx="3739609" cy="2126942"/>
          </a:xfrm>
          <a:prstGeom prst="rect">
            <a:avLst/>
          </a:prstGeom>
        </p:spPr>
      </p:pic>
      <p:pic>
        <p:nvPicPr>
          <p:cNvPr id="13" name="Picture 12"/>
          <p:cNvPicPr>
            <a:picLocks noChangeAspect="1"/>
          </p:cNvPicPr>
          <p:nvPr/>
        </p:nvPicPr>
        <p:blipFill>
          <a:blip r:embed="rId7"/>
          <a:stretch>
            <a:fillRect/>
          </a:stretch>
        </p:blipFill>
        <p:spPr>
          <a:xfrm>
            <a:off x="1436340" y="2302999"/>
            <a:ext cx="4871007" cy="2830668"/>
          </a:xfrm>
          <a:prstGeom prst="rect">
            <a:avLst/>
          </a:prstGeom>
        </p:spPr>
      </p:pic>
    </p:spTree>
    <p:extLst>
      <p:ext uri="{BB962C8B-B14F-4D97-AF65-F5344CB8AC3E}">
        <p14:creationId xmlns:p14="http://schemas.microsoft.com/office/powerpoint/2010/main" val="100221155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Core Components of ACI</a:t>
            </a:r>
            <a:endParaRPr lang="en-US" altLang="en-US" dirty="0"/>
          </a:p>
        </p:txBody>
      </p:sp>
      <p:sp>
        <p:nvSpPr>
          <p:cNvPr id="4" name="Rectangle 3"/>
          <p:cNvSpPr/>
          <p:nvPr/>
        </p:nvSpPr>
        <p:spPr>
          <a:xfrm>
            <a:off x="33820" y="909137"/>
            <a:ext cx="4538181" cy="337784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Three core </a:t>
            </a:r>
            <a:r>
              <a:rPr lang="en-US" sz="1400" dirty="0">
                <a:solidFill>
                  <a:srgbClr val="000000"/>
                </a:solidFill>
                <a:latin typeface="+mn-lt"/>
                <a:ea typeface="ＭＳ Ｐゴシック" charset="0"/>
                <a:cs typeface="CiscoSans"/>
              </a:rPr>
              <a:t>components of the ACI architecture:</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Application Network Profile (ANP) - Collection of end-point groups (EPG), their connections, and the policies that define those connections. </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Application Policy Infrastructure Controller (APIC) – The brains of the ACI architecture. A centralized software controller that </a:t>
            </a:r>
            <a:r>
              <a:rPr lang="en-US" sz="1400" dirty="0" smtClean="0">
                <a:solidFill>
                  <a:srgbClr val="000000"/>
                </a:solidFill>
                <a:latin typeface="+mn-lt"/>
                <a:ea typeface="ＭＳ Ｐゴシック" charset="0"/>
                <a:cs typeface="CiscoSans"/>
              </a:rPr>
              <a:t>is designed </a:t>
            </a:r>
            <a:r>
              <a:rPr lang="en-US" sz="1400" dirty="0">
                <a:solidFill>
                  <a:srgbClr val="000000"/>
                </a:solidFill>
                <a:latin typeface="+mn-lt"/>
                <a:ea typeface="ＭＳ Ｐゴシック" charset="0"/>
                <a:cs typeface="CiscoSans"/>
              </a:rPr>
              <a:t>for programmability and centralized management. Translates application policies into network programming.</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Cisco Nexus 9000 Series switches – Provide an application-aware switching fabric and work with an APIC to manage the virtual and physical network infrastructure.</a:t>
            </a:r>
          </a:p>
        </p:txBody>
      </p:sp>
      <p:pic>
        <p:nvPicPr>
          <p:cNvPr id="3" name="Picture 2"/>
          <p:cNvPicPr>
            <a:picLocks noChangeAspect="1"/>
          </p:cNvPicPr>
          <p:nvPr/>
        </p:nvPicPr>
        <p:blipFill>
          <a:blip r:embed="rId3"/>
          <a:stretch>
            <a:fillRect/>
          </a:stretch>
        </p:blipFill>
        <p:spPr>
          <a:xfrm>
            <a:off x="4659094" y="595744"/>
            <a:ext cx="4385112" cy="3280256"/>
          </a:xfrm>
          <a:prstGeom prst="rect">
            <a:avLst/>
          </a:prstGeom>
        </p:spPr>
      </p:pic>
      <p:sp>
        <p:nvSpPr>
          <p:cNvPr id="6" name="TextBox 5"/>
          <p:cNvSpPr txBox="1"/>
          <p:nvPr/>
        </p:nvSpPr>
        <p:spPr>
          <a:xfrm>
            <a:off x="4826000" y="3876000"/>
            <a:ext cx="4051300" cy="95410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APIC is positioned between the ANP and the ACI-enabled network infrastructure. The APIC translates the application requirements into a network configuration to meet those needs.</a:t>
            </a:r>
          </a:p>
        </p:txBody>
      </p:sp>
    </p:spTree>
    <p:extLst>
      <p:ext uri="{BB962C8B-B14F-4D97-AF65-F5344CB8AC3E}">
        <p14:creationId xmlns:p14="http://schemas.microsoft.com/office/powerpoint/2010/main" val="33849336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94868" y="964061"/>
            <a:ext cx="8744332" cy="3749907"/>
          </a:xfrm>
        </p:spPr>
        <p:txBody>
          <a:bodyPr/>
          <a:lstStyle/>
          <a:p>
            <a:r>
              <a:rPr lang="en-US" sz="1800" dirty="0" smtClean="0"/>
              <a:t>It </a:t>
            </a:r>
            <a:r>
              <a:rPr lang="en-US" sz="1800" dirty="0"/>
              <a:t>is </a:t>
            </a:r>
            <a:r>
              <a:rPr lang="en-US" sz="1800" dirty="0" smtClean="0"/>
              <a:t>predicted </a:t>
            </a:r>
            <a:r>
              <a:rPr lang="en-US" sz="1800" dirty="0"/>
              <a:t>that the Internet will interconnect 50 billion things by 2020. </a:t>
            </a:r>
            <a:endParaRPr lang="en-US" sz="1800" dirty="0" smtClean="0"/>
          </a:p>
          <a:p>
            <a:r>
              <a:rPr lang="en-US" sz="1800" dirty="0"/>
              <a:t>Using existing and new technologies, we are connecting the physical world to the Internet. </a:t>
            </a:r>
            <a:endParaRPr lang="en-US" sz="1800" dirty="0" smtClean="0"/>
          </a:p>
          <a:p>
            <a:r>
              <a:rPr lang="en-US" sz="1800" dirty="0" smtClean="0"/>
              <a:t>It </a:t>
            </a:r>
            <a:r>
              <a:rPr lang="en-US" sz="1800" dirty="0"/>
              <a:t>is by connecting the unconnected that we transition from the Internet to the Internet of Things (</a:t>
            </a:r>
            <a:r>
              <a:rPr lang="en-US" sz="1800" dirty="0" err="1"/>
              <a:t>IoT</a:t>
            </a:r>
            <a:r>
              <a:rPr lang="en-US" sz="1800" dirty="0"/>
              <a:t>).</a:t>
            </a:r>
            <a:endParaRPr lang="en-US" altLang="ja-JP" sz="1700" dirty="0"/>
          </a:p>
        </p:txBody>
      </p:sp>
      <p:sp>
        <p:nvSpPr>
          <p:cNvPr id="8194" name="Rectangle 2"/>
          <p:cNvSpPr>
            <a:spLocks noGrp="1" noChangeArrowheads="1"/>
          </p:cNvSpPr>
          <p:nvPr>
            <p:ph type="title"/>
          </p:nvPr>
        </p:nvSpPr>
        <p:spPr/>
        <p:txBody>
          <a:bodyPr/>
          <a:lstStyle/>
          <a:p>
            <a:r>
              <a:rPr lang="en-US" altLang="en-US" sz="1600" dirty="0" smtClean="0"/>
              <a:t>Internet of Things</a:t>
            </a:r>
            <a:r>
              <a:rPr lang="en-US" altLang="en-US" dirty="0"/>
              <a:t/>
            </a:r>
            <a:br>
              <a:rPr lang="en-US" altLang="en-US" dirty="0"/>
            </a:br>
            <a:r>
              <a:rPr lang="en-US" altLang="en-US" dirty="0"/>
              <a:t>What is </a:t>
            </a:r>
            <a:r>
              <a:rPr lang="en-US" altLang="en-US" dirty="0" smtClean="0"/>
              <a:t>the </a:t>
            </a:r>
            <a:r>
              <a:rPr lang="en-US" altLang="en-US" dirty="0" err="1" smtClean="0"/>
              <a:t>IoT</a:t>
            </a:r>
            <a:r>
              <a:rPr lang="en-US" altLang="en-US" dirty="0" smtClean="0"/>
              <a:t>?</a:t>
            </a:r>
            <a:endParaRPr lang="en-US" altLang="en-US" dirty="0"/>
          </a:p>
        </p:txBody>
      </p:sp>
      <p:pic>
        <p:nvPicPr>
          <p:cNvPr id="2" name="Picture 1"/>
          <p:cNvPicPr>
            <a:picLocks noChangeAspect="1"/>
          </p:cNvPicPr>
          <p:nvPr/>
        </p:nvPicPr>
        <p:blipFill>
          <a:blip r:embed="rId3"/>
          <a:stretch>
            <a:fillRect/>
          </a:stretch>
        </p:blipFill>
        <p:spPr>
          <a:xfrm>
            <a:off x="266701" y="2839014"/>
            <a:ext cx="4305300" cy="1620994"/>
          </a:xfrm>
          <a:prstGeom prst="rect">
            <a:avLst/>
          </a:prstGeom>
        </p:spPr>
      </p:pic>
      <p:pic>
        <p:nvPicPr>
          <p:cNvPr id="3" name="Picture 2"/>
          <p:cNvPicPr>
            <a:picLocks noChangeAspect="1"/>
          </p:cNvPicPr>
          <p:nvPr/>
        </p:nvPicPr>
        <p:blipFill>
          <a:blip r:embed="rId4"/>
          <a:stretch>
            <a:fillRect/>
          </a:stretch>
        </p:blipFill>
        <p:spPr>
          <a:xfrm>
            <a:off x="4572001" y="2839014"/>
            <a:ext cx="4235029" cy="1620994"/>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Spine-Leaf Topology</a:t>
            </a:r>
            <a:endParaRPr lang="en-US" altLang="en-US" dirty="0"/>
          </a:p>
        </p:txBody>
      </p:sp>
      <p:sp>
        <p:nvSpPr>
          <p:cNvPr id="4" name="Rectangle 3"/>
          <p:cNvSpPr/>
          <p:nvPr/>
        </p:nvSpPr>
        <p:spPr>
          <a:xfrm>
            <a:off x="33820" y="909137"/>
            <a:ext cx="4538181" cy="4247317"/>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ACI fabric is composed of the APIC and the Cisco Nexus 9000 series switches using two-tier spine-leaf topology, as shown in the figure.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L</a:t>
            </a:r>
            <a:r>
              <a:rPr lang="en-US" sz="1400" dirty="0" smtClean="0">
                <a:solidFill>
                  <a:srgbClr val="000000"/>
                </a:solidFill>
                <a:latin typeface="+mn-lt"/>
                <a:ea typeface="ＭＳ Ｐゴシック" charset="0"/>
                <a:cs typeface="CiscoSans"/>
              </a:rPr>
              <a:t>eaf </a:t>
            </a:r>
            <a:r>
              <a:rPr lang="en-US" sz="1400" dirty="0">
                <a:solidFill>
                  <a:srgbClr val="000000"/>
                </a:solidFill>
                <a:latin typeface="+mn-lt"/>
                <a:ea typeface="ＭＳ Ｐゴシック" charset="0"/>
                <a:cs typeface="CiscoSans"/>
              </a:rPr>
              <a:t>switches always attach to the spines, but they never attach to each other. </a:t>
            </a:r>
            <a:r>
              <a:rPr lang="en-US" sz="1400" dirty="0" smtClean="0">
                <a:solidFill>
                  <a:srgbClr val="000000"/>
                </a:solidFill>
                <a:latin typeface="+mn-lt"/>
                <a:ea typeface="ＭＳ Ｐゴシック" charset="0"/>
                <a:cs typeface="CiscoSans"/>
              </a:rPr>
              <a:t>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Spine </a:t>
            </a:r>
            <a:r>
              <a:rPr lang="en-US" sz="1400" dirty="0">
                <a:solidFill>
                  <a:srgbClr val="000000"/>
                </a:solidFill>
                <a:latin typeface="+mn-lt"/>
                <a:ea typeface="ＭＳ Ｐゴシック" charset="0"/>
                <a:cs typeface="CiscoSans"/>
              </a:rPr>
              <a:t>switches only attach to the leaf and core switches (not shown).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APICs and all other devices in the network physically attach to leaf switches.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When compared to SDN, the APIC controller does not manipulate the data path directly.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The APIC centralizes the policy definition and programs the leaf switches to forward traffic based on the defined policies.</a:t>
            </a: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572001" y="1167244"/>
            <a:ext cx="4339997" cy="2807856"/>
          </a:xfrm>
          <a:prstGeom prst="rect">
            <a:avLst/>
          </a:prstGeom>
        </p:spPr>
      </p:pic>
    </p:spTree>
    <p:extLst>
      <p:ext uri="{BB962C8B-B14F-4D97-AF65-F5344CB8AC3E}">
        <p14:creationId xmlns:p14="http://schemas.microsoft.com/office/powerpoint/2010/main" val="202368057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Types</a:t>
            </a:r>
            <a:endParaRPr lang="en-US" altLang="en-US" dirty="0"/>
          </a:p>
        </p:txBody>
      </p:sp>
      <p:sp>
        <p:nvSpPr>
          <p:cNvPr id="4" name="Rectangle 3"/>
          <p:cNvSpPr/>
          <p:nvPr/>
        </p:nvSpPr>
        <p:spPr>
          <a:xfrm>
            <a:off x="33820" y="909137"/>
            <a:ext cx="4538181" cy="3516347"/>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To </a:t>
            </a:r>
            <a:r>
              <a:rPr lang="en-US" sz="1400" dirty="0">
                <a:solidFill>
                  <a:srgbClr val="000000"/>
                </a:solidFill>
                <a:latin typeface="+mn-lt"/>
                <a:ea typeface="ＭＳ Ｐゴシック" charset="0"/>
                <a:cs typeface="CiscoSans"/>
              </a:rPr>
              <a:t>better understand APIC-EM, it is helpful to take a broader look at the three types of SDN:</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Device-based SDN </a:t>
            </a:r>
            <a:r>
              <a:rPr lang="en-US" sz="1400" dirty="0" smtClean="0">
                <a:solidFill>
                  <a:srgbClr val="000000"/>
                </a:solidFill>
                <a:latin typeface="+mn-lt"/>
                <a:ea typeface="ＭＳ Ｐゴシック" charset="0"/>
                <a:cs typeface="CiscoSans"/>
              </a:rPr>
              <a:t>- The devices </a:t>
            </a:r>
            <a:r>
              <a:rPr lang="en-US" sz="1400" dirty="0">
                <a:solidFill>
                  <a:srgbClr val="000000"/>
                </a:solidFill>
                <a:latin typeface="+mn-lt"/>
                <a:ea typeface="ＭＳ Ｐゴシック" charset="0"/>
                <a:cs typeface="CiscoSans"/>
              </a:rPr>
              <a:t>are programmable by applications running on the device itself or on a server in the network. Cisco </a:t>
            </a:r>
            <a:r>
              <a:rPr lang="en-US" sz="1400" dirty="0" err="1">
                <a:solidFill>
                  <a:srgbClr val="000000"/>
                </a:solidFill>
                <a:latin typeface="+mn-lt"/>
                <a:ea typeface="ＭＳ Ｐゴシック" charset="0"/>
                <a:cs typeface="CiscoSans"/>
              </a:rPr>
              <a:t>OnePK</a:t>
            </a:r>
            <a:r>
              <a:rPr lang="en-US" sz="1400" dirty="0">
                <a:solidFill>
                  <a:srgbClr val="000000"/>
                </a:solidFill>
                <a:latin typeface="+mn-lt"/>
                <a:ea typeface="ＭＳ Ｐゴシック" charset="0"/>
                <a:cs typeface="CiscoSans"/>
              </a:rPr>
              <a:t> is an example of a device-based SDN. It enables programmers to build applications to integrate and interact with Cisco devices.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Controller-based SDN - U</a:t>
            </a:r>
            <a:r>
              <a:rPr lang="en-US" sz="1400" dirty="0" smtClean="0">
                <a:solidFill>
                  <a:srgbClr val="000000"/>
                </a:solidFill>
                <a:latin typeface="+mn-lt"/>
                <a:ea typeface="ＭＳ Ｐゴシック" charset="0"/>
                <a:cs typeface="CiscoSans"/>
              </a:rPr>
              <a:t>ses </a:t>
            </a:r>
            <a:r>
              <a:rPr lang="en-US" sz="1400" dirty="0">
                <a:solidFill>
                  <a:srgbClr val="000000"/>
                </a:solidFill>
                <a:latin typeface="+mn-lt"/>
                <a:ea typeface="ＭＳ Ｐゴシック" charset="0"/>
                <a:cs typeface="CiscoSans"/>
              </a:rPr>
              <a:t>a centralized controller that has knowledge of all devices in the </a:t>
            </a:r>
            <a:r>
              <a:rPr lang="en-US" sz="1400" dirty="0" smtClean="0">
                <a:solidFill>
                  <a:srgbClr val="000000"/>
                </a:solidFill>
                <a:latin typeface="+mn-lt"/>
                <a:ea typeface="ＭＳ Ｐゴシック" charset="0"/>
                <a:cs typeface="CiscoSans"/>
              </a:rPr>
              <a:t>network. </a:t>
            </a:r>
            <a:r>
              <a:rPr lang="en-US" sz="1400" dirty="0">
                <a:solidFill>
                  <a:srgbClr val="000000"/>
                </a:solidFill>
                <a:latin typeface="+mn-lt"/>
                <a:ea typeface="ＭＳ Ｐゴシック" charset="0"/>
                <a:cs typeface="CiscoSans"/>
              </a:rPr>
              <a:t>The applications can interface with the controller responsible for managing devices and manipulating traffic flows throughout the network. The Cisco Open SDN Controller is a commercial distribution of </a:t>
            </a:r>
            <a:r>
              <a:rPr lang="en-US" sz="1400" dirty="0" err="1">
                <a:solidFill>
                  <a:srgbClr val="000000"/>
                </a:solidFill>
                <a:latin typeface="+mn-lt"/>
                <a:ea typeface="ＭＳ Ｐゴシック" charset="0"/>
                <a:cs typeface="CiscoSans"/>
              </a:rPr>
              <a:t>OpenDaylight</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pic>
        <p:nvPicPr>
          <p:cNvPr id="3" name="Picture 2"/>
          <p:cNvPicPr>
            <a:picLocks noChangeAspect="1"/>
          </p:cNvPicPr>
          <p:nvPr/>
        </p:nvPicPr>
        <p:blipFill>
          <a:blip r:embed="rId3"/>
          <a:stretch>
            <a:fillRect/>
          </a:stretch>
        </p:blipFill>
        <p:spPr>
          <a:xfrm>
            <a:off x="5080000" y="798944"/>
            <a:ext cx="2535367" cy="1639456"/>
          </a:xfrm>
          <a:prstGeom prst="rect">
            <a:avLst/>
          </a:prstGeom>
        </p:spPr>
      </p:pic>
      <p:pic>
        <p:nvPicPr>
          <p:cNvPr id="5" name="Picture 4"/>
          <p:cNvPicPr>
            <a:picLocks noChangeAspect="1"/>
          </p:cNvPicPr>
          <p:nvPr/>
        </p:nvPicPr>
        <p:blipFill>
          <a:blip r:embed="rId4"/>
          <a:stretch>
            <a:fillRect/>
          </a:stretch>
        </p:blipFill>
        <p:spPr>
          <a:xfrm>
            <a:off x="5141163" y="2794000"/>
            <a:ext cx="2474204" cy="2017336"/>
          </a:xfrm>
          <a:prstGeom prst="rect">
            <a:avLst/>
          </a:prstGeom>
        </p:spPr>
      </p:pic>
    </p:spTree>
    <p:extLst>
      <p:ext uri="{BB962C8B-B14F-4D97-AF65-F5344CB8AC3E}">
        <p14:creationId xmlns:p14="http://schemas.microsoft.com/office/powerpoint/2010/main" val="44476893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Types (Cont.)</a:t>
            </a:r>
            <a:endParaRPr lang="en-US" altLang="en-US" dirty="0"/>
          </a:p>
        </p:txBody>
      </p:sp>
      <p:sp>
        <p:nvSpPr>
          <p:cNvPr id="4" name="Rectangle 3"/>
          <p:cNvSpPr/>
          <p:nvPr/>
        </p:nvSpPr>
        <p:spPr>
          <a:xfrm>
            <a:off x="33820" y="909137"/>
            <a:ext cx="4538181" cy="2908489"/>
          </a:xfrm>
          <a:prstGeom prst="rect">
            <a:avLst/>
          </a:prstGeom>
          <a:ln>
            <a:noFill/>
          </a:ln>
        </p:spPr>
        <p:txBody>
          <a:bodyPr wrap="square">
            <a:spAutoFit/>
          </a:bodyPr>
          <a:lstStyle/>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Policy-based </a:t>
            </a:r>
            <a:r>
              <a:rPr lang="en-US" sz="1400" dirty="0">
                <a:solidFill>
                  <a:srgbClr val="000000"/>
                </a:solidFill>
                <a:latin typeface="+mn-lt"/>
                <a:ea typeface="ＭＳ Ｐゴシック" charset="0"/>
                <a:cs typeface="CiscoSans"/>
              </a:rPr>
              <a:t>SDN - </a:t>
            </a:r>
            <a:r>
              <a:rPr lang="en-US" sz="1400" dirty="0" smtClean="0">
                <a:solidFill>
                  <a:srgbClr val="000000"/>
                </a:solidFill>
                <a:latin typeface="+mn-lt"/>
                <a:ea typeface="ＭＳ Ｐゴシック" charset="0"/>
                <a:cs typeface="CiscoSans"/>
              </a:rPr>
              <a:t>Similar </a:t>
            </a:r>
            <a:r>
              <a:rPr lang="en-US" sz="1400" dirty="0">
                <a:solidFill>
                  <a:srgbClr val="000000"/>
                </a:solidFill>
                <a:latin typeface="+mn-lt"/>
                <a:ea typeface="ＭＳ Ｐゴシック" charset="0"/>
                <a:cs typeface="CiscoSans"/>
              </a:rPr>
              <a:t>to controller-based SDN where a centralized controller has a view of all devices in the </a:t>
            </a:r>
            <a:r>
              <a:rPr lang="en-US" sz="1400" dirty="0" smtClean="0">
                <a:solidFill>
                  <a:srgbClr val="000000"/>
                </a:solidFill>
                <a:latin typeface="+mn-lt"/>
                <a:ea typeface="ＭＳ Ｐゴシック" charset="0"/>
                <a:cs typeface="CiscoSans"/>
              </a:rPr>
              <a:t>network. </a:t>
            </a:r>
            <a:r>
              <a:rPr lang="en-US" sz="1400" dirty="0">
                <a:solidFill>
                  <a:srgbClr val="000000"/>
                </a:solidFill>
                <a:latin typeface="+mn-lt"/>
                <a:ea typeface="ＭＳ Ｐゴシック" charset="0"/>
                <a:cs typeface="CiscoSans"/>
              </a:rPr>
              <a:t>I</a:t>
            </a:r>
            <a:r>
              <a:rPr lang="en-US" sz="1400" dirty="0" smtClean="0">
                <a:solidFill>
                  <a:srgbClr val="000000"/>
                </a:solidFill>
                <a:latin typeface="+mn-lt"/>
                <a:ea typeface="ＭＳ Ｐゴシック" charset="0"/>
                <a:cs typeface="CiscoSans"/>
              </a:rPr>
              <a:t>ncludes </a:t>
            </a:r>
            <a:r>
              <a:rPr lang="en-US" sz="1400" dirty="0">
                <a:solidFill>
                  <a:srgbClr val="000000"/>
                </a:solidFill>
                <a:latin typeface="+mn-lt"/>
                <a:ea typeface="ＭＳ Ｐゴシック" charset="0"/>
                <a:cs typeface="CiscoSans"/>
              </a:rPr>
              <a:t>an additional Policy </a:t>
            </a:r>
            <a:r>
              <a:rPr lang="en-US" sz="1400" dirty="0" smtClean="0">
                <a:solidFill>
                  <a:srgbClr val="000000"/>
                </a:solidFill>
                <a:latin typeface="+mn-lt"/>
                <a:ea typeface="ＭＳ Ｐゴシック" charset="0"/>
                <a:cs typeface="CiscoSans"/>
              </a:rPr>
              <a:t>layer. Uses </a:t>
            </a:r>
            <a:r>
              <a:rPr lang="en-US" sz="1400" dirty="0">
                <a:solidFill>
                  <a:srgbClr val="000000"/>
                </a:solidFill>
                <a:latin typeface="+mn-lt"/>
                <a:ea typeface="ＭＳ Ｐゴシック" charset="0"/>
                <a:cs typeface="CiscoSans"/>
              </a:rPr>
              <a:t>built-in applications that automate advanced configuration tasks via a guided workflow and user-friendly GUI. No programming skills are required. Cisco APIC-EM is an example of this type of SDN</a:t>
            </a:r>
            <a:r>
              <a:rPr lang="en-US" sz="1400" dirty="0" smtClean="0">
                <a:solidFill>
                  <a:srgbClr val="000000"/>
                </a:solidFill>
                <a:latin typeface="+mn-lt"/>
                <a:ea typeface="ＭＳ Ｐゴシック" charset="0"/>
                <a:cs typeface="CiscoSans"/>
              </a:rPr>
              <a: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Policy-based SDN is the most robust, providing for a simple mechanism to control and manage policies across the entire network.</a:t>
            </a:r>
          </a:p>
          <a:p>
            <a:pPr marL="393700" lvl="1" indent="-228600" defTabSz="684213">
              <a:spcBef>
                <a:spcPts val="300"/>
              </a:spcBef>
              <a:spcAft>
                <a:spcPts val="300"/>
              </a:spcAft>
              <a:buClr>
                <a:schemeClr val="tx2"/>
              </a:buClr>
              <a:buSzPct val="90000"/>
              <a:buFont typeface="Arial" charset="0"/>
              <a:buChar char="•"/>
            </a:pP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764236" y="798944"/>
            <a:ext cx="3763813" cy="3117850"/>
          </a:xfrm>
          <a:prstGeom prst="rect">
            <a:avLst/>
          </a:prstGeom>
        </p:spPr>
      </p:pic>
    </p:spTree>
    <p:extLst>
      <p:ext uri="{BB962C8B-B14F-4D97-AF65-F5344CB8AC3E}">
        <p14:creationId xmlns:p14="http://schemas.microsoft.com/office/powerpoint/2010/main" val="160772528"/>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APIC-EM Features</a:t>
            </a:r>
            <a:endParaRPr lang="en-US" altLang="en-US" dirty="0"/>
          </a:p>
        </p:txBody>
      </p:sp>
      <p:sp>
        <p:nvSpPr>
          <p:cNvPr id="4" name="Rectangle 3"/>
          <p:cNvSpPr/>
          <p:nvPr/>
        </p:nvSpPr>
        <p:spPr>
          <a:xfrm>
            <a:off x="33820" y="798944"/>
            <a:ext cx="4538181" cy="3670236"/>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APIC-EM provides the following features: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Discovery - Supports a discovery functionality that is used to populate the controller's device and host inventory database.</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Device Inventory - Collects detailed information from devices within the network including device name, device status, MAC address, IPv4/IPv6 addresses, IOS/Firmware, platform, up time, and configuration.</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Host Inventory - Collects detailed information from hosts with the network including host name, user ID, MAC address, IPv4/IPv6 addresses, and network attachment point.</a:t>
            </a:r>
          </a:p>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a:t>
            </a:r>
            <a:r>
              <a:rPr lang="en-US" sz="1400" dirty="0">
                <a:solidFill>
                  <a:srgbClr val="000000"/>
                </a:solidFill>
                <a:latin typeface="+mn-lt"/>
                <a:ea typeface="ＭＳ Ｐゴシック" charset="0"/>
                <a:cs typeface="CiscoSans"/>
              </a:rPr>
              <a:t> - Ability to view and control policies across the entire network including </a:t>
            </a:r>
            <a:r>
              <a:rPr lang="en-US" sz="1400" dirty="0" err="1">
                <a:solidFill>
                  <a:srgbClr val="000000"/>
                </a:solidFill>
                <a:latin typeface="+mn-lt"/>
                <a:ea typeface="ＭＳ Ｐゴシック" charset="0"/>
                <a:cs typeface="CiscoSans"/>
              </a:rPr>
              <a:t>QoS</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pic>
        <p:nvPicPr>
          <p:cNvPr id="3" name="Picture 2"/>
          <p:cNvPicPr>
            <a:picLocks noChangeAspect="1"/>
          </p:cNvPicPr>
          <p:nvPr/>
        </p:nvPicPr>
        <p:blipFill>
          <a:blip r:embed="rId3"/>
          <a:stretch>
            <a:fillRect/>
          </a:stretch>
        </p:blipFill>
        <p:spPr>
          <a:xfrm>
            <a:off x="5126976" y="420168"/>
            <a:ext cx="3462049" cy="2424544"/>
          </a:xfrm>
          <a:prstGeom prst="rect">
            <a:avLst/>
          </a:prstGeom>
        </p:spPr>
      </p:pic>
      <p:sp>
        <p:nvSpPr>
          <p:cNvPr id="5" name="TextBox 4"/>
          <p:cNvSpPr txBox="1"/>
          <p:nvPr/>
        </p:nvSpPr>
        <p:spPr>
          <a:xfrm>
            <a:off x="4831080" y="2933700"/>
            <a:ext cx="3757945" cy="1677382"/>
          </a:xfrm>
          <a:prstGeom prst="rect">
            <a:avLst/>
          </a:prstGeom>
          <a:noFill/>
        </p:spPr>
        <p:txBody>
          <a:bodyPr wrap="square" rtlCol="0">
            <a:spAutoFit/>
          </a:bodyPr>
          <a:lstStyle/>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Topology - Supports a graphical view of the network (topology view). </a:t>
            </a:r>
            <a:endParaRPr lang="en-US" sz="14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 </a:t>
            </a:r>
            <a:r>
              <a:rPr lang="en-US" sz="1400" dirty="0">
                <a:solidFill>
                  <a:srgbClr val="000000"/>
                </a:solidFill>
                <a:latin typeface="+mn-lt"/>
                <a:ea typeface="ＭＳ Ｐゴシック" charset="0"/>
                <a:cs typeface="CiscoSans"/>
              </a:rPr>
              <a:t>Analysis - Inspection and analysis of network access control policies. Ability to trace application specific paths between end devices to quickly identify ACLs in use and problem areas. </a:t>
            </a:r>
            <a:endParaRPr lang="en-US" dirty="0"/>
          </a:p>
        </p:txBody>
      </p:sp>
    </p:spTree>
    <p:extLst>
      <p:ext uri="{BB962C8B-B14F-4D97-AF65-F5344CB8AC3E}">
        <p14:creationId xmlns:p14="http://schemas.microsoft.com/office/powerpoint/2010/main" val="1451534796"/>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APIC-EM ACL Analysis</a:t>
            </a:r>
            <a:endParaRPr lang="en-US" altLang="en-US" dirty="0"/>
          </a:p>
        </p:txBody>
      </p:sp>
      <p:sp>
        <p:nvSpPr>
          <p:cNvPr id="4" name="Rectangle 3"/>
          <p:cNvSpPr/>
          <p:nvPr/>
        </p:nvSpPr>
        <p:spPr>
          <a:xfrm>
            <a:off x="33820" y="938748"/>
            <a:ext cx="4538181" cy="3139321"/>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One of the most important features of the APIC-EM controller is the ability to manage policies across the entire network.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APIC-EM </a:t>
            </a:r>
            <a:r>
              <a:rPr lang="en-US" sz="1400" dirty="0">
                <a:solidFill>
                  <a:srgbClr val="000000"/>
                </a:solidFill>
                <a:latin typeface="+mn-lt"/>
                <a:ea typeface="ＭＳ Ｐゴシック" charset="0"/>
                <a:cs typeface="CiscoSans"/>
              </a:rPr>
              <a:t>ACL Analysis and Path Trace provide tools to allow the administrator to analyze and understand ACL policies and configurations. </a:t>
            </a:r>
            <a:endParaRPr lang="en-US" sz="14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ACL Analysis Tool </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Enables ACL inspection and interrogation across the entire network, exposing any problems and conflicts. </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ACL Path Trace - This tool examines specific ACLs on the path between two end nodes, displaying any potential issues. </a:t>
            </a:r>
          </a:p>
        </p:txBody>
      </p:sp>
      <p:pic>
        <p:nvPicPr>
          <p:cNvPr id="2" name="Picture 1"/>
          <p:cNvPicPr>
            <a:picLocks noChangeAspect="1"/>
          </p:cNvPicPr>
          <p:nvPr/>
        </p:nvPicPr>
        <p:blipFill>
          <a:blip r:embed="rId3"/>
          <a:stretch>
            <a:fillRect/>
          </a:stretch>
        </p:blipFill>
        <p:spPr>
          <a:xfrm>
            <a:off x="4806345" y="608412"/>
            <a:ext cx="3967436" cy="2025650"/>
          </a:xfrm>
          <a:prstGeom prst="rect">
            <a:avLst/>
          </a:prstGeom>
        </p:spPr>
      </p:pic>
      <p:sp>
        <p:nvSpPr>
          <p:cNvPr id="6" name="TextBox 5"/>
          <p:cNvSpPr txBox="1"/>
          <p:nvPr/>
        </p:nvSpPr>
        <p:spPr>
          <a:xfrm>
            <a:off x="5989963" y="233642"/>
            <a:ext cx="1600200"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ACL Analysis</a:t>
            </a:r>
          </a:p>
        </p:txBody>
      </p:sp>
      <p:pic>
        <p:nvPicPr>
          <p:cNvPr id="7" name="Picture 6"/>
          <p:cNvPicPr>
            <a:picLocks noChangeAspect="1"/>
          </p:cNvPicPr>
          <p:nvPr/>
        </p:nvPicPr>
        <p:blipFill>
          <a:blip r:embed="rId4"/>
          <a:stretch>
            <a:fillRect/>
          </a:stretch>
        </p:blipFill>
        <p:spPr>
          <a:xfrm>
            <a:off x="4806345" y="3035692"/>
            <a:ext cx="3888730" cy="1587108"/>
          </a:xfrm>
          <a:prstGeom prst="rect">
            <a:avLst/>
          </a:prstGeom>
        </p:spPr>
      </p:pic>
      <p:sp>
        <p:nvSpPr>
          <p:cNvPr id="9" name="TextBox 8"/>
          <p:cNvSpPr txBox="1"/>
          <p:nvPr/>
        </p:nvSpPr>
        <p:spPr>
          <a:xfrm>
            <a:off x="5989963" y="2755901"/>
            <a:ext cx="1744337"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ACL Path Trace</a:t>
            </a:r>
          </a:p>
        </p:txBody>
      </p:sp>
    </p:spTree>
    <p:extLst>
      <p:ext uri="{BB962C8B-B14F-4D97-AF65-F5344CB8AC3E}">
        <p14:creationId xmlns:p14="http://schemas.microsoft.com/office/powerpoint/2010/main" val="210315229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7.4 Summary</a:t>
            </a:r>
            <a:r>
              <a:rPr lang="en-US" dirty="0"/>
              <a:t/>
            </a:r>
            <a:br>
              <a:rPr lang="en-US" dirty="0"/>
            </a:br>
            <a:endParaRPr lang="en-US" dirty="0"/>
          </a:p>
        </p:txBody>
      </p:sp>
    </p:spTree>
    <p:extLst>
      <p:ext uri="{BB962C8B-B14F-4D97-AF65-F5344CB8AC3E}">
        <p14:creationId xmlns:p14="http://schemas.microsoft.com/office/powerpoint/2010/main" val="107714871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Explain the value of the Internet of Things.</a:t>
            </a:r>
            <a:endParaRPr lang="en-US" dirty="0"/>
          </a:p>
          <a:p>
            <a:r>
              <a:rPr lang="en-US" dirty="0" smtClean="0"/>
              <a:t>Explain why cloud computing and virtualization are necessary for evolving networks.</a:t>
            </a:r>
            <a:endParaRPr lang="en-US" dirty="0"/>
          </a:p>
          <a:p>
            <a:r>
              <a:rPr lang="en-US" dirty="0" smtClean="0"/>
              <a:t>Explain why network programmability is necessary for evolving networks.</a:t>
            </a:r>
            <a:endParaRPr lang="en-US" dirty="0"/>
          </a:p>
          <a:p>
            <a:endParaRPr lang="en-US" dirty="0"/>
          </a:p>
          <a:p>
            <a:endParaRPr lang="en-US" dirty="0"/>
          </a:p>
          <a:p>
            <a:endParaRPr lang="en-US" dirty="0"/>
          </a:p>
          <a:p>
            <a:endParaRPr lang="en-US" dirty="0"/>
          </a:p>
          <a:p>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a:latin typeface="Arial" charset="0"/>
              </a:rPr>
              <a:t/>
            </a:r>
            <a:br>
              <a:rPr lang="en-US" dirty="0">
                <a:latin typeface="Arial" charset="0"/>
              </a:rPr>
            </a:br>
            <a:r>
              <a:rPr lang="en-US" dirty="0" smtClean="0">
                <a:latin typeface="Arial" charset="0"/>
              </a:rPr>
              <a:t>Chapter 7: Network Evolution</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654482"/>
              </p:ext>
            </p:extLst>
          </p:nvPr>
        </p:nvGraphicFramePr>
        <p:xfrm>
          <a:off x="105034" y="763604"/>
          <a:ext cx="8769718" cy="4040408"/>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xmlns="" val="2731093094"/>
                    </a:ext>
                  </a:extLst>
                </a:gridCol>
                <a:gridCol w="4322618">
                  <a:extLst>
                    <a:ext uri="{9D8B030D-6E8A-4147-A177-3AD203B41FA5}">
                      <a16:colId xmlns:a16="http://schemas.microsoft.com/office/drawing/2014/main" xmlns="" val="2353496225"/>
                    </a:ext>
                  </a:extLst>
                </a:gridCol>
              </a:tblGrid>
              <a:tr h="4040408">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 of Things (</a:t>
                      </a: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Cloud computing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virtualization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Software-defined networking (SDN)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Machine-to-Machine (M2M)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sensors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t>
                      </a: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System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network connectivity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Cloud computing model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computing model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computing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applications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security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Operational Technology (OT)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Operational Technology (OT)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Network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Physical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analytics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programming interfaces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System management and automation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Enablement Platform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t>
                      </a:r>
                      <a:r>
                        <a:rPr lang="en-US" sz="1400" b="0" kern="1200" dirty="0" err="1" smtClean="0">
                          <a:solidFill>
                            <a:schemeClr val="tx1"/>
                          </a:solidFill>
                          <a:latin typeface="+mn-lt"/>
                          <a:ea typeface="+mn-ea"/>
                          <a:cs typeface="+mn-cs"/>
                        </a:rPr>
                        <a:t>IOx</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National Institute of Standards and Technology (NIST)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Software as a Service (SaaS)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Platform as a Service (PaaS)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Infrastructure as a Service (IaaS)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IT as a Service (</a:t>
                      </a:r>
                      <a:r>
                        <a:rPr lang="en-US" sz="1400" b="0" kern="1200" dirty="0" err="1" smtClean="0">
                          <a:solidFill>
                            <a:schemeClr val="tx1"/>
                          </a:solidFill>
                          <a:latin typeface="+mn-lt"/>
                          <a:ea typeface="+mn-ea"/>
                          <a:cs typeface="+mn-cs"/>
                        </a:rPr>
                        <a:t>ITaaS</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Public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Private 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62989"/>
              </p:ext>
            </p:extLst>
          </p:nvPr>
        </p:nvGraphicFramePr>
        <p:xfrm>
          <a:off x="118683" y="798944"/>
          <a:ext cx="8769718" cy="4003040"/>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xmlns="" val="2731093094"/>
                    </a:ext>
                  </a:extLst>
                </a:gridCol>
                <a:gridCol w="4322618">
                  <a:extLst>
                    <a:ext uri="{9D8B030D-6E8A-4147-A177-3AD203B41FA5}">
                      <a16:colId xmlns:a16="http://schemas.microsoft.com/office/drawing/2014/main" xmlns="" val="2353496225"/>
                    </a:ext>
                  </a:extLst>
                </a:gridCol>
              </a:tblGrid>
              <a:tr h="374470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Hybrid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Community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server operating system (OS)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single point of failure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server sprawl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hypervisors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virtual machines (VMs)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management console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Unified Computing System (UCS)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UCS Manager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East-West traffic</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Network Foundation Protection (NFP)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Control plane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Management plane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plane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VMware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Application Centric Infrastructure (ACI)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OpenFlow</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OpenStack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Programming Interfaces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northbound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southbound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North-South traffic</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SDN controllers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Transport Layer Security (TLS)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Flow Table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Group Table</a:t>
                      </a:r>
                    </a:p>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Meter Table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Network Profile (ANP)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87095620"/>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22370711"/>
              </p:ext>
            </p:extLst>
          </p:nvPr>
        </p:nvGraphicFramePr>
        <p:xfrm>
          <a:off x="118683" y="798944"/>
          <a:ext cx="8769718" cy="3744707"/>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xmlns="" val="2731093094"/>
                    </a:ext>
                  </a:extLst>
                </a:gridCol>
                <a:gridCol w="4322618">
                  <a:extLst>
                    <a:ext uri="{9D8B030D-6E8A-4147-A177-3AD203B41FA5}">
                      <a16:colId xmlns:a16="http://schemas.microsoft.com/office/drawing/2014/main" xmlns="" val="2353496225"/>
                    </a:ext>
                  </a:extLst>
                </a:gridCol>
              </a:tblGrid>
              <a:tr h="374470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end-point groups (EPG)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Policy Infrastructure Controller (APIC)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Nexus 9000 Series switches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spine-leaf topology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ACL Analysis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ACL Path Trace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4934926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94868" y="959421"/>
            <a:ext cx="5023232" cy="3633339"/>
          </a:xfrm>
        </p:spPr>
        <p:txBody>
          <a:bodyPr/>
          <a:lstStyle/>
          <a:p>
            <a:r>
              <a:rPr lang="en-US" sz="1800" dirty="0"/>
              <a:t>D</a:t>
            </a:r>
            <a:r>
              <a:rPr lang="en-US" sz="1800" dirty="0" smtClean="0"/>
              <a:t>issimilar </a:t>
            </a:r>
            <a:r>
              <a:rPr lang="en-US" sz="1800" dirty="0"/>
              <a:t>networks are converging to share the same infrastructure. </a:t>
            </a:r>
            <a:endParaRPr lang="en-US" sz="1800" dirty="0" smtClean="0"/>
          </a:p>
          <a:p>
            <a:r>
              <a:rPr lang="en-US" sz="1800" dirty="0" smtClean="0"/>
              <a:t>This </a:t>
            </a:r>
            <a:r>
              <a:rPr lang="en-US" sz="1800" dirty="0"/>
              <a:t>infrastructure includes comprehensive security, analytics, and management capabilities. </a:t>
            </a:r>
            <a:endParaRPr lang="en-US" sz="1800" dirty="0" smtClean="0"/>
          </a:p>
          <a:p>
            <a:r>
              <a:rPr lang="en-US" sz="1800" dirty="0" smtClean="0"/>
              <a:t>The </a:t>
            </a:r>
            <a:r>
              <a:rPr lang="en-US" sz="1800" dirty="0"/>
              <a:t>connection of the components into a converged network that uses </a:t>
            </a:r>
            <a:r>
              <a:rPr lang="en-US" sz="1800" dirty="0" err="1"/>
              <a:t>IoT</a:t>
            </a:r>
            <a:r>
              <a:rPr lang="en-US" sz="1800" dirty="0"/>
              <a:t> technologies increases the power of the network to help people improve their daily lives.</a:t>
            </a:r>
            <a:endParaRPr lang="en-US" altLang="ja-JP" sz="1700" dirty="0"/>
          </a:p>
        </p:txBody>
      </p:sp>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r>
              <a:rPr lang="en-US" altLang="en-US" dirty="0"/>
              <a:t/>
            </a:r>
            <a:br>
              <a:rPr lang="en-US" altLang="en-US" dirty="0"/>
            </a:br>
            <a:r>
              <a:rPr lang="en-US" altLang="en-US" dirty="0" smtClean="0"/>
              <a:t>The Converged Network and Things</a:t>
            </a:r>
            <a:endParaRPr lang="en-US" altLang="en-US" dirty="0"/>
          </a:p>
        </p:txBody>
      </p:sp>
      <p:pic>
        <p:nvPicPr>
          <p:cNvPr id="4" name="Picture 3"/>
          <p:cNvPicPr>
            <a:picLocks noChangeAspect="1"/>
          </p:cNvPicPr>
          <p:nvPr/>
        </p:nvPicPr>
        <p:blipFill>
          <a:blip r:embed="rId3"/>
          <a:stretch>
            <a:fillRect/>
          </a:stretch>
        </p:blipFill>
        <p:spPr>
          <a:xfrm>
            <a:off x="5283200" y="959421"/>
            <a:ext cx="3326876" cy="3431091"/>
          </a:xfrm>
          <a:prstGeom prst="rect">
            <a:avLst/>
          </a:prstGeom>
        </p:spPr>
      </p:pic>
    </p:spTree>
    <p:extLst>
      <p:ext uri="{BB962C8B-B14F-4D97-AF65-F5344CB8AC3E}">
        <p14:creationId xmlns:p14="http://schemas.microsoft.com/office/powerpoint/2010/main" val="1596095991"/>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r>
              <a:rPr lang="en-US" altLang="en-US" dirty="0"/>
              <a:t/>
            </a:r>
            <a:br>
              <a:rPr lang="en-US" altLang="en-US" dirty="0"/>
            </a:br>
            <a:r>
              <a:rPr lang="en-US" altLang="en-US" dirty="0" smtClean="0"/>
              <a:t>Video - Challenges of Connecting Things</a:t>
            </a:r>
            <a:endParaRPr lang="en-US" altLang="en-US" dirty="0"/>
          </a:p>
        </p:txBody>
      </p:sp>
      <p:sp>
        <p:nvSpPr>
          <p:cNvPr id="3" name="Rectangle 2"/>
          <p:cNvSpPr/>
          <p:nvPr/>
        </p:nvSpPr>
        <p:spPr>
          <a:xfrm>
            <a:off x="127000" y="1005184"/>
            <a:ext cx="8597900" cy="646331"/>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dirty="0">
                <a:solidFill>
                  <a:srgbClr val="000000"/>
                </a:solidFill>
                <a:latin typeface="+mn-lt"/>
                <a:ea typeface="ＭＳ Ｐゴシック" charset="0"/>
                <a:cs typeface="CiscoSans"/>
              </a:rPr>
              <a:t>Digitization means connecting people and things, and making sense of the data in a meaningful and secure way.</a:t>
            </a:r>
          </a:p>
        </p:txBody>
      </p:sp>
      <p:pic>
        <p:nvPicPr>
          <p:cNvPr id="5" name="Picture 4"/>
          <p:cNvPicPr>
            <a:picLocks noChangeAspect="1"/>
          </p:cNvPicPr>
          <p:nvPr/>
        </p:nvPicPr>
        <p:blipFill>
          <a:blip r:embed="rId3"/>
          <a:stretch>
            <a:fillRect/>
          </a:stretch>
        </p:blipFill>
        <p:spPr>
          <a:xfrm>
            <a:off x="1330855" y="1651515"/>
            <a:ext cx="2759392" cy="1541889"/>
          </a:xfrm>
          <a:prstGeom prst="rect">
            <a:avLst/>
          </a:prstGeom>
        </p:spPr>
      </p:pic>
      <p:pic>
        <p:nvPicPr>
          <p:cNvPr id="8" name="Picture 7"/>
          <p:cNvPicPr>
            <a:picLocks noChangeAspect="1"/>
          </p:cNvPicPr>
          <p:nvPr/>
        </p:nvPicPr>
        <p:blipFill>
          <a:blip r:embed="rId4"/>
          <a:stretch>
            <a:fillRect/>
          </a:stretch>
        </p:blipFill>
        <p:spPr>
          <a:xfrm>
            <a:off x="1330855" y="3228509"/>
            <a:ext cx="2759392" cy="1530665"/>
          </a:xfrm>
          <a:prstGeom prst="rect">
            <a:avLst/>
          </a:prstGeom>
        </p:spPr>
      </p:pic>
      <p:pic>
        <p:nvPicPr>
          <p:cNvPr id="9" name="Picture 8"/>
          <p:cNvPicPr>
            <a:picLocks noChangeAspect="1"/>
          </p:cNvPicPr>
          <p:nvPr/>
        </p:nvPicPr>
        <p:blipFill>
          <a:blip r:embed="rId5"/>
          <a:stretch>
            <a:fillRect/>
          </a:stretch>
        </p:blipFill>
        <p:spPr>
          <a:xfrm>
            <a:off x="4552595" y="3244407"/>
            <a:ext cx="2826085" cy="1539168"/>
          </a:xfrm>
          <a:prstGeom prst="rect">
            <a:avLst/>
          </a:prstGeom>
        </p:spPr>
      </p:pic>
      <p:pic>
        <p:nvPicPr>
          <p:cNvPr id="10" name="Picture 9"/>
          <p:cNvPicPr>
            <a:picLocks noChangeAspect="1"/>
          </p:cNvPicPr>
          <p:nvPr/>
        </p:nvPicPr>
        <p:blipFill rotWithShape="1">
          <a:blip r:embed="rId6"/>
          <a:srcRect r="14208"/>
          <a:stretch/>
        </p:blipFill>
        <p:spPr>
          <a:xfrm>
            <a:off x="4552596" y="1624062"/>
            <a:ext cx="2826085" cy="1569342"/>
          </a:xfrm>
          <a:prstGeom prst="rect">
            <a:avLst/>
          </a:prstGeom>
        </p:spPr>
      </p:pic>
    </p:spTree>
    <p:extLst>
      <p:ext uri="{BB962C8B-B14F-4D97-AF65-F5344CB8AC3E}">
        <p14:creationId xmlns:p14="http://schemas.microsoft.com/office/powerpoint/2010/main" val="28096384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br>
              <a:rPr lang="en-US" altLang="en-US" sz="1600" dirty="0" smtClean="0"/>
            </a:br>
            <a:r>
              <a:rPr lang="en-US" altLang="en-US" dirty="0" smtClean="0"/>
              <a:t>The Six Pillars of the Cisco </a:t>
            </a:r>
            <a:r>
              <a:rPr lang="en-US" altLang="en-US" dirty="0" err="1" smtClean="0"/>
              <a:t>IoT</a:t>
            </a:r>
            <a:r>
              <a:rPr lang="en-US" altLang="en-US" dirty="0" smtClean="0"/>
              <a:t> System</a:t>
            </a:r>
            <a:endParaRPr lang="en-US" altLang="en-US" dirty="0"/>
          </a:p>
        </p:txBody>
      </p:sp>
      <p:sp>
        <p:nvSpPr>
          <p:cNvPr id="3" name="Rectangle 2"/>
          <p:cNvSpPr/>
          <p:nvPr/>
        </p:nvSpPr>
        <p:spPr>
          <a:xfrm>
            <a:off x="114300" y="954384"/>
            <a:ext cx="8597900" cy="36933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dirty="0" smtClean="0"/>
              <a:t>Cisco </a:t>
            </a:r>
            <a:r>
              <a:rPr lang="en-US" dirty="0" err="1"/>
              <a:t>IoT</a:t>
            </a:r>
            <a:r>
              <a:rPr lang="en-US" dirty="0"/>
              <a:t> System uses </a:t>
            </a:r>
            <a:r>
              <a:rPr lang="en-US" dirty="0" smtClean="0"/>
              <a:t>six pillars </a:t>
            </a:r>
            <a:r>
              <a:rPr lang="en-US" dirty="0"/>
              <a:t>to identify foundational </a:t>
            </a:r>
            <a:r>
              <a:rPr lang="en-US" dirty="0" smtClean="0"/>
              <a:t>elements.</a:t>
            </a:r>
            <a:endParaRPr lang="en-US"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1486087" y="1479156"/>
            <a:ext cx="6299013" cy="2876549"/>
          </a:xfrm>
          <a:prstGeom prst="rect">
            <a:avLst/>
          </a:prstGeom>
          <a:ln>
            <a:solidFill>
              <a:srgbClr val="000000"/>
            </a:solidFill>
          </a:ln>
        </p:spPr>
      </p:pic>
    </p:spTree>
    <p:extLst>
      <p:ext uri="{BB962C8B-B14F-4D97-AF65-F5344CB8AC3E}">
        <p14:creationId xmlns:p14="http://schemas.microsoft.com/office/powerpoint/2010/main" val="9353435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a:t>V</a:t>
            </a:r>
            <a:r>
              <a:rPr lang="en-US" altLang="en-US" dirty="0" smtClean="0"/>
              <a:t>ideo - The Network Connectivity Pillar</a:t>
            </a:r>
            <a:endParaRPr lang="en-US" altLang="en-US" dirty="0"/>
          </a:p>
        </p:txBody>
      </p:sp>
      <p:sp>
        <p:nvSpPr>
          <p:cNvPr id="3" name="Rectangle 2"/>
          <p:cNvSpPr/>
          <p:nvPr/>
        </p:nvSpPr>
        <p:spPr>
          <a:xfrm>
            <a:off x="114300" y="954384"/>
            <a:ext cx="8597900" cy="123110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All </a:t>
            </a:r>
            <a:r>
              <a:rPr lang="en-US" sz="1600" dirty="0" err="1">
                <a:solidFill>
                  <a:srgbClr val="000000"/>
                </a:solidFill>
                <a:latin typeface="+mn-lt"/>
                <a:ea typeface="ＭＳ Ｐゴシック" charset="0"/>
                <a:cs typeface="CiscoSans"/>
              </a:rPr>
              <a:t>IoT</a:t>
            </a:r>
            <a:r>
              <a:rPr lang="en-US" sz="1600" dirty="0">
                <a:solidFill>
                  <a:srgbClr val="000000"/>
                </a:solidFill>
                <a:latin typeface="+mn-lt"/>
                <a:ea typeface="ＭＳ Ｐゴシック" charset="0"/>
                <a:cs typeface="CiscoSans"/>
              </a:rPr>
              <a:t> devices need network connectivity and the equipment needed varies depending on the type of network.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Home networks typically consist of a wireless broadband router, while business networks will have multiple switches, APs, a firewall or firewalls, routers, and more</a:t>
            </a:r>
            <a:r>
              <a:rPr lang="en-US" sz="1600" dirty="0" smtClean="0">
                <a:solidFill>
                  <a:srgbClr val="000000"/>
                </a:solidFill>
                <a:latin typeface="+mn-lt"/>
                <a:ea typeface="ＭＳ Ｐゴシック" charset="0"/>
                <a:cs typeface="CiscoSans"/>
              </a:rPr>
              <a:t>.</a:t>
            </a:r>
          </a:p>
        </p:txBody>
      </p:sp>
      <p:pic>
        <p:nvPicPr>
          <p:cNvPr id="4" name="Picture 3"/>
          <p:cNvPicPr>
            <a:picLocks noChangeAspect="1"/>
          </p:cNvPicPr>
          <p:nvPr/>
        </p:nvPicPr>
        <p:blipFill>
          <a:blip r:embed="rId3"/>
          <a:stretch>
            <a:fillRect/>
          </a:stretch>
        </p:blipFill>
        <p:spPr>
          <a:xfrm>
            <a:off x="4463466" y="2340929"/>
            <a:ext cx="3828086" cy="1998309"/>
          </a:xfrm>
          <a:prstGeom prst="rect">
            <a:avLst/>
          </a:prstGeom>
        </p:spPr>
      </p:pic>
      <p:pic>
        <p:nvPicPr>
          <p:cNvPr id="5" name="Picture 4"/>
          <p:cNvPicPr>
            <a:picLocks noChangeAspect="1"/>
          </p:cNvPicPr>
          <p:nvPr/>
        </p:nvPicPr>
        <p:blipFill>
          <a:blip r:embed="rId4"/>
          <a:stretch>
            <a:fillRect/>
          </a:stretch>
        </p:blipFill>
        <p:spPr>
          <a:xfrm>
            <a:off x="596900" y="2356391"/>
            <a:ext cx="3587750" cy="1982848"/>
          </a:xfrm>
          <a:prstGeom prst="rect">
            <a:avLst/>
          </a:prstGeom>
        </p:spPr>
      </p:pic>
    </p:spTree>
    <p:extLst>
      <p:ext uri="{BB962C8B-B14F-4D97-AF65-F5344CB8AC3E}">
        <p14:creationId xmlns:p14="http://schemas.microsoft.com/office/powerpoint/2010/main" val="61518446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The Fog Computing Pillar</a:t>
            </a:r>
            <a:endParaRPr lang="en-US" altLang="en-US" dirty="0"/>
          </a:p>
        </p:txBody>
      </p:sp>
      <p:sp>
        <p:nvSpPr>
          <p:cNvPr id="3" name="Rectangle 2"/>
          <p:cNvSpPr/>
          <p:nvPr/>
        </p:nvSpPr>
        <p:spPr>
          <a:xfrm>
            <a:off x="95250" y="884889"/>
            <a:ext cx="9048749" cy="1800493"/>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Fog computing </a:t>
            </a:r>
          </a:p>
          <a:p>
            <a:pPr marL="342900" lvl="1" indent="-177800" defTabSz="684213">
              <a:spcBef>
                <a:spcPts val="600"/>
              </a:spcBef>
              <a:spcAft>
                <a:spcPts val="0"/>
              </a:spcAft>
              <a:buClr>
                <a:schemeClr val="tx2"/>
              </a:buClr>
              <a:buSzPct val="90000"/>
              <a:buFont typeface="Arial" charset="0"/>
              <a:buChar char="•"/>
            </a:pPr>
            <a:r>
              <a:rPr lang="en-US" sz="1400" dirty="0">
                <a:solidFill>
                  <a:srgbClr val="000000"/>
                </a:solidFill>
                <a:latin typeface="+mn-lt"/>
                <a:ea typeface="ＭＳ Ｐゴシック" charset="0"/>
                <a:cs typeface="CiscoSans"/>
              </a:rPr>
              <a:t>This </a:t>
            </a:r>
            <a:r>
              <a:rPr lang="en-US" sz="1400" dirty="0" err="1">
                <a:solidFill>
                  <a:srgbClr val="000000"/>
                </a:solidFill>
                <a:latin typeface="+mn-lt"/>
                <a:ea typeface="ＭＳ Ｐゴシック" charset="0"/>
                <a:cs typeface="CiscoSans"/>
              </a:rPr>
              <a:t>IoT</a:t>
            </a:r>
            <a:r>
              <a:rPr lang="en-US" sz="1400" dirty="0">
                <a:solidFill>
                  <a:srgbClr val="000000"/>
                </a:solidFill>
                <a:latin typeface="+mn-lt"/>
                <a:ea typeface="ＭＳ Ｐゴシック" charset="0"/>
                <a:cs typeface="CiscoSans"/>
              </a:rPr>
              <a:t> network model identifies a computing infrastructure closer to the network edge.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Edge </a:t>
            </a:r>
            <a:r>
              <a:rPr lang="en-US" sz="1400" dirty="0">
                <a:solidFill>
                  <a:srgbClr val="000000"/>
                </a:solidFill>
                <a:latin typeface="+mn-lt"/>
                <a:ea typeface="ＭＳ Ｐゴシック" charset="0"/>
                <a:cs typeface="CiscoSans"/>
              </a:rPr>
              <a:t>devices </a:t>
            </a:r>
            <a:r>
              <a:rPr lang="en-US" sz="1400" dirty="0" smtClean="0">
                <a:solidFill>
                  <a:srgbClr val="000000"/>
                </a:solidFill>
                <a:latin typeface="+mn-lt"/>
                <a:ea typeface="ＭＳ Ｐゴシック" charset="0"/>
                <a:cs typeface="CiscoSans"/>
              </a:rPr>
              <a:t>run </a:t>
            </a:r>
            <a:r>
              <a:rPr lang="en-US" sz="1400" dirty="0">
                <a:solidFill>
                  <a:srgbClr val="000000"/>
                </a:solidFill>
                <a:latin typeface="+mn-lt"/>
                <a:ea typeface="ＭＳ Ｐゴシック" charset="0"/>
                <a:cs typeface="CiscoSans"/>
              </a:rPr>
              <a:t>applications locally and make immediate decisions.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Data </a:t>
            </a:r>
            <a:r>
              <a:rPr lang="en-US" sz="1400" dirty="0">
                <a:solidFill>
                  <a:srgbClr val="000000"/>
                </a:solidFill>
                <a:latin typeface="+mn-lt"/>
                <a:ea typeface="ＭＳ Ｐゴシック" charset="0"/>
                <a:cs typeface="CiscoSans"/>
              </a:rPr>
              <a:t>does not need to be sent over network connections.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a:solidFill>
                  <a:srgbClr val="000000"/>
                </a:solidFill>
                <a:latin typeface="+mn-lt"/>
                <a:ea typeface="ＭＳ Ｐゴシック" charset="0"/>
                <a:cs typeface="CiscoSans"/>
              </a:rPr>
              <a:t>E</a:t>
            </a:r>
            <a:r>
              <a:rPr lang="en-US" sz="1400" dirty="0" smtClean="0">
                <a:solidFill>
                  <a:srgbClr val="000000"/>
                </a:solidFill>
                <a:latin typeface="+mn-lt"/>
                <a:ea typeface="ＭＳ Ｐゴシック" charset="0"/>
                <a:cs typeface="CiscoSans"/>
              </a:rPr>
              <a:t>nhances </a:t>
            </a:r>
            <a:r>
              <a:rPr lang="en-US" sz="1400" dirty="0">
                <a:solidFill>
                  <a:srgbClr val="000000"/>
                </a:solidFill>
                <a:latin typeface="+mn-lt"/>
                <a:ea typeface="ＭＳ Ｐゴシック" charset="0"/>
                <a:cs typeface="CiscoSans"/>
              </a:rPr>
              <a:t>resiliency by allowing </a:t>
            </a:r>
            <a:r>
              <a:rPr lang="en-US" sz="1400" dirty="0" err="1">
                <a:solidFill>
                  <a:srgbClr val="000000"/>
                </a:solidFill>
                <a:latin typeface="+mn-lt"/>
                <a:ea typeface="ＭＳ Ｐゴシック" charset="0"/>
                <a:cs typeface="CiscoSans"/>
              </a:rPr>
              <a:t>IoT</a:t>
            </a:r>
            <a:r>
              <a:rPr lang="en-US" sz="1400" dirty="0">
                <a:solidFill>
                  <a:srgbClr val="000000"/>
                </a:solidFill>
                <a:latin typeface="+mn-lt"/>
                <a:ea typeface="ＭＳ Ｐゴシック" charset="0"/>
                <a:cs typeface="CiscoSans"/>
              </a:rPr>
              <a:t> devices to operate when network connections are lost.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Enhances security </a:t>
            </a:r>
            <a:r>
              <a:rPr lang="en-US" sz="1400" dirty="0">
                <a:solidFill>
                  <a:srgbClr val="000000"/>
                </a:solidFill>
                <a:latin typeface="+mn-lt"/>
                <a:ea typeface="ＭＳ Ｐゴシック" charset="0"/>
                <a:cs typeface="CiscoSans"/>
              </a:rPr>
              <a:t>by keeping sensitive data from being transported beyond the edge where it is needed.</a:t>
            </a:r>
          </a:p>
        </p:txBody>
      </p:sp>
      <p:pic>
        <p:nvPicPr>
          <p:cNvPr id="2" name="Picture 1"/>
          <p:cNvPicPr>
            <a:picLocks noChangeAspect="1"/>
          </p:cNvPicPr>
          <p:nvPr/>
        </p:nvPicPr>
        <p:blipFill>
          <a:blip r:embed="rId3"/>
          <a:stretch>
            <a:fillRect/>
          </a:stretch>
        </p:blipFill>
        <p:spPr>
          <a:xfrm>
            <a:off x="624070" y="2954634"/>
            <a:ext cx="1712466" cy="1500001"/>
          </a:xfrm>
          <a:prstGeom prst="rect">
            <a:avLst/>
          </a:prstGeom>
        </p:spPr>
      </p:pic>
      <p:pic>
        <p:nvPicPr>
          <p:cNvPr id="6" name="Picture 5"/>
          <p:cNvPicPr>
            <a:picLocks noChangeAspect="1"/>
          </p:cNvPicPr>
          <p:nvPr/>
        </p:nvPicPr>
        <p:blipFill>
          <a:blip r:embed="rId4"/>
          <a:stretch>
            <a:fillRect/>
          </a:stretch>
        </p:blipFill>
        <p:spPr>
          <a:xfrm>
            <a:off x="2964189" y="2755546"/>
            <a:ext cx="2460575" cy="1679440"/>
          </a:xfrm>
          <a:prstGeom prst="rect">
            <a:avLst/>
          </a:prstGeom>
        </p:spPr>
      </p:pic>
      <p:pic>
        <p:nvPicPr>
          <p:cNvPr id="7" name="Picture 6"/>
          <p:cNvPicPr>
            <a:picLocks noChangeAspect="1"/>
          </p:cNvPicPr>
          <p:nvPr/>
        </p:nvPicPr>
        <p:blipFill>
          <a:blip r:embed="rId5"/>
          <a:stretch>
            <a:fillRect/>
          </a:stretch>
        </p:blipFill>
        <p:spPr>
          <a:xfrm>
            <a:off x="5830504" y="2709609"/>
            <a:ext cx="2403629" cy="1725377"/>
          </a:xfrm>
          <a:prstGeom prst="rect">
            <a:avLst/>
          </a:prstGeom>
        </p:spPr>
      </p:pic>
      <p:sp>
        <p:nvSpPr>
          <p:cNvPr id="8" name="TextBox 7"/>
          <p:cNvSpPr txBox="1"/>
          <p:nvPr/>
        </p:nvSpPr>
        <p:spPr>
          <a:xfrm>
            <a:off x="573005" y="4434986"/>
            <a:ext cx="1814596"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Client-Server Model</a:t>
            </a:r>
          </a:p>
        </p:txBody>
      </p:sp>
      <p:sp>
        <p:nvSpPr>
          <p:cNvPr id="9" name="TextBox 8"/>
          <p:cNvSpPr txBox="1"/>
          <p:nvPr/>
        </p:nvSpPr>
        <p:spPr>
          <a:xfrm>
            <a:off x="3105755" y="4454635"/>
            <a:ext cx="2177445"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Cloud Computing Model</a:t>
            </a:r>
          </a:p>
        </p:txBody>
      </p:sp>
      <p:sp>
        <p:nvSpPr>
          <p:cNvPr id="10" name="TextBox 9"/>
          <p:cNvSpPr txBox="1"/>
          <p:nvPr/>
        </p:nvSpPr>
        <p:spPr>
          <a:xfrm>
            <a:off x="6001354" y="4434986"/>
            <a:ext cx="1993900"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Fog Computing Model</a:t>
            </a:r>
          </a:p>
        </p:txBody>
      </p:sp>
    </p:spTree>
    <p:extLst>
      <p:ext uri="{BB962C8B-B14F-4D97-AF65-F5344CB8AC3E}">
        <p14:creationId xmlns:p14="http://schemas.microsoft.com/office/powerpoint/2010/main" val="88475072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14130</TotalTime>
  <Words>3286</Words>
  <Application>Microsoft Office PowerPoint</Application>
  <PresentationFormat>On-screen Show (16:9)</PresentationFormat>
  <Paragraphs>477</Paragraphs>
  <Slides>50</Slides>
  <Notes>49</Notes>
  <HiddenSlides>3</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Theme</vt:lpstr>
      <vt:lpstr>Chapter 7: Network Evolution</vt:lpstr>
      <vt:lpstr>Chapter 7 - Sections &amp; Objectives</vt:lpstr>
      <vt:lpstr>7.1 Internet of Things </vt:lpstr>
      <vt:lpstr>Internet of Things What is the IoT?</vt:lpstr>
      <vt:lpstr>IoT Elements The Converged Network and Things</vt:lpstr>
      <vt:lpstr>IoT Elements Video - Challenges of Connecting Things</vt:lpstr>
      <vt:lpstr>IoT Elements The Six Pillars of the Cisco IoT System</vt:lpstr>
      <vt:lpstr>IoT Pillars Video - The Network Connectivity Pillar</vt:lpstr>
      <vt:lpstr>IoT Pillars The Fog Computing Pillar</vt:lpstr>
      <vt:lpstr>IoT Pillars The Security Pillar</vt:lpstr>
      <vt:lpstr>IoT Pillars Video - Data Analytics Pillar</vt:lpstr>
      <vt:lpstr>IoT Pillars Management and Automation Pillar</vt:lpstr>
      <vt:lpstr>7.2 Cloud and Virtualization </vt:lpstr>
      <vt:lpstr>Cloud Computing Video – Cloud and Virtualization</vt:lpstr>
      <vt:lpstr>Cloud Computing Video – Cloud and Virtualization (Cont.)</vt:lpstr>
      <vt:lpstr>Cloud Computing Cloud Overview</vt:lpstr>
      <vt:lpstr>Cloud Computing Cloud Services</vt:lpstr>
      <vt:lpstr>Cloud Computing Cloud Models</vt:lpstr>
      <vt:lpstr>Cloud Computing Cloud Computing versus Data Center</vt:lpstr>
      <vt:lpstr>Virtualization Cloud Computing and Virtualization</vt:lpstr>
      <vt:lpstr>Virtualization Dedicated Servers</vt:lpstr>
      <vt:lpstr>Virtualization Server Virtualization</vt:lpstr>
      <vt:lpstr>Virtualization Advantages of Virtualization</vt:lpstr>
      <vt:lpstr>Virtualization Abstraction Layers</vt:lpstr>
      <vt:lpstr>Virtualization Type 2 Hypervisors</vt:lpstr>
      <vt:lpstr>Virtual Network Infrastructure  Type 1 Hypervisors</vt:lpstr>
      <vt:lpstr>Virtual Network Infrastructure Installing a VM on a Hypervisor</vt:lpstr>
      <vt:lpstr>Virtual Network Infrastructure Installing a VM on a Hypervisor (Cont.)</vt:lpstr>
      <vt:lpstr>Virtual Network Infrastructure Network Virtualization</vt:lpstr>
      <vt:lpstr>7.3 Network Programming </vt:lpstr>
      <vt:lpstr>Software-Defined Networking Video – Network Programming, SDN, and Controllers</vt:lpstr>
      <vt:lpstr>Software-Defined Networking Control Plane and Data Plane</vt:lpstr>
      <vt:lpstr>Software-Defined Networking Control Plane and Data Plane (Cont.)</vt:lpstr>
      <vt:lpstr>Software-Defined Networking Virtualizing the Network</vt:lpstr>
      <vt:lpstr>Software-Defined Networking SDN Architecture</vt:lpstr>
      <vt:lpstr>Software-Defined Networking SDN Architecture (Cont.)</vt:lpstr>
      <vt:lpstr>Controllers SDN Controller and Operations</vt:lpstr>
      <vt:lpstr>Controllers Video - Cisco Application Centric Infrastructure</vt:lpstr>
      <vt:lpstr>Controllers Core Components of ACI</vt:lpstr>
      <vt:lpstr>Controllers Spine-Leaf Topology</vt:lpstr>
      <vt:lpstr>Controllers SDN Types</vt:lpstr>
      <vt:lpstr>Controllers SDN Types (Cont.)</vt:lpstr>
      <vt:lpstr>Controllers APIC-EM Features</vt:lpstr>
      <vt:lpstr>Controllers APIC-EM ACL Analysis</vt:lpstr>
      <vt:lpstr>7.4 Summary </vt:lpstr>
      <vt:lpstr>Conclusion Chapter 7: Network Evolution</vt:lpstr>
      <vt:lpstr>Chapter 7: Network Evolution New Terms and Commands</vt:lpstr>
      <vt:lpstr>Chapter 7: Network Evolution New Terms and Commands (Cont.)</vt:lpstr>
      <vt:lpstr>Chapter 7: Network Evolution New Terms and Commands (Cont.)</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640</cp:revision>
  <dcterms:created xsi:type="dcterms:W3CDTF">2016-08-22T22:27:36Z</dcterms:created>
  <dcterms:modified xsi:type="dcterms:W3CDTF">2018-07-30T18:30:22Z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