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8"/>
  </p:notesMasterIdLst>
  <p:sldIdLst>
    <p:sldId id="758" r:id="rId2"/>
    <p:sldId id="760" r:id="rId3"/>
    <p:sldId id="759" r:id="rId4"/>
    <p:sldId id="835" r:id="rId5"/>
    <p:sldId id="974" r:id="rId6"/>
    <p:sldId id="976" r:id="rId7"/>
    <p:sldId id="975" r:id="rId8"/>
    <p:sldId id="977" r:id="rId9"/>
    <p:sldId id="978" r:id="rId10"/>
    <p:sldId id="979" r:id="rId11"/>
    <p:sldId id="980" r:id="rId12"/>
    <p:sldId id="982" r:id="rId13"/>
    <p:sldId id="983" r:id="rId14"/>
    <p:sldId id="984" r:id="rId15"/>
    <p:sldId id="985" r:id="rId16"/>
    <p:sldId id="986" r:id="rId17"/>
    <p:sldId id="987" r:id="rId18"/>
    <p:sldId id="988" r:id="rId19"/>
    <p:sldId id="989" r:id="rId20"/>
    <p:sldId id="990" r:id="rId21"/>
    <p:sldId id="991" r:id="rId22"/>
    <p:sldId id="992" r:id="rId23"/>
    <p:sldId id="883" r:id="rId24"/>
    <p:sldId id="993" r:id="rId25"/>
    <p:sldId id="994" r:id="rId26"/>
    <p:sldId id="996" r:id="rId27"/>
    <p:sldId id="995" r:id="rId28"/>
    <p:sldId id="997" r:id="rId29"/>
    <p:sldId id="999" r:id="rId30"/>
    <p:sldId id="1000" r:id="rId31"/>
    <p:sldId id="1001" r:id="rId32"/>
    <p:sldId id="1004" r:id="rId33"/>
    <p:sldId id="1002" r:id="rId34"/>
    <p:sldId id="1003" r:id="rId35"/>
    <p:sldId id="1005" r:id="rId36"/>
    <p:sldId id="1006" r:id="rId37"/>
    <p:sldId id="1007" r:id="rId38"/>
    <p:sldId id="1008" r:id="rId39"/>
    <p:sldId id="1009" r:id="rId40"/>
    <p:sldId id="1010" r:id="rId41"/>
    <p:sldId id="1011" r:id="rId42"/>
    <p:sldId id="1012" r:id="rId43"/>
    <p:sldId id="1013" r:id="rId44"/>
    <p:sldId id="1014" r:id="rId45"/>
    <p:sldId id="1015" r:id="rId46"/>
    <p:sldId id="1016" r:id="rId47"/>
    <p:sldId id="1017" r:id="rId48"/>
    <p:sldId id="1018" r:id="rId49"/>
    <p:sldId id="1019" r:id="rId50"/>
    <p:sldId id="1020" r:id="rId51"/>
    <p:sldId id="1021" r:id="rId52"/>
    <p:sldId id="1022" r:id="rId53"/>
    <p:sldId id="771" r:id="rId54"/>
    <p:sldId id="1029" r:id="rId55"/>
    <p:sldId id="773" r:id="rId56"/>
    <p:sldId id="291" r:id="rId57"/>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Milton Camille" initial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5" autoAdjust="0"/>
    <p:restoredTop sz="80642" autoAdjust="0"/>
  </p:normalViewPr>
  <p:slideViewPr>
    <p:cSldViewPr snapToGrid="0">
      <p:cViewPr varScale="1">
        <p:scale>
          <a:sx n="124" d="100"/>
          <a:sy n="124" d="100"/>
        </p:scale>
        <p:origin x="-1260" y="-102"/>
      </p:cViewPr>
      <p:guideLst>
        <p:guide orient="horz" pos="1620"/>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7/30/2018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a:latin typeface="Arial" panose="020B0604020202020204" pitchFamily="34" charset="0"/>
                <a:cs typeface="Arial" panose="020B0604020202020204" pitchFamily="34" charset="0"/>
              </a:rPr>
              <a:t>Connecting </a:t>
            </a:r>
            <a:r>
              <a:rPr lang="en-US" b="0" baseline="0" dirty="0">
                <a:latin typeface="Arial" panose="020B0604020202020204" pitchFamily="34" charset="0"/>
                <a:cs typeface="Arial" panose="020B0604020202020204" pitchFamily="34" charset="0"/>
              </a:rPr>
              <a:t>Networks v6.0</a:t>
            </a:r>
            <a:endParaRPr lang="en-US" b="0" dirty="0">
              <a:latin typeface="Arial" panose="020B0604020202020204" pitchFamily="34" charset="0"/>
              <a:cs typeface="Arial" panose="020B0604020202020204" pitchFamily="34" charset="0"/>
            </a:endParaRPr>
          </a:p>
          <a:p>
            <a:pPr>
              <a:buFontTx/>
              <a:buNone/>
            </a:pPr>
            <a:r>
              <a:rPr lang="en-US" sz="1200" b="0" dirty="0">
                <a:latin typeface="Arial" panose="020B0604020202020204" pitchFamily="34" charset="0"/>
                <a:cs typeface="Arial" panose="020B0604020202020204" pitchFamily="34" charset="0"/>
              </a:rPr>
              <a:t>Chapter </a:t>
            </a:r>
            <a:r>
              <a:rPr lang="en-US" sz="1200" b="0" dirty="0" smtClean="0">
                <a:latin typeface="Arial" panose="020B0604020202020204" pitchFamily="34" charset="0"/>
                <a:cs typeface="Arial" panose="020B0604020202020204" pitchFamily="34" charset="0"/>
              </a:rPr>
              <a:t>8:</a:t>
            </a:r>
            <a:r>
              <a:rPr lang="en-US" sz="1200" b="0" baseline="0" dirty="0" smtClean="0">
                <a:latin typeface="Arial" panose="020B0604020202020204" pitchFamily="34" charset="0"/>
                <a:cs typeface="Arial" panose="020B0604020202020204" pitchFamily="34" charset="0"/>
              </a:rPr>
              <a:t> Network Troubleshooting</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8.1.1.4 –</a:t>
            </a:r>
            <a:r>
              <a:rPr lang="en-US" baseline="0" dirty="0" smtClean="0">
                <a:latin typeface="Arial" charset="0"/>
              </a:rPr>
              <a:t> Steps to Establish a </a:t>
            </a:r>
            <a:r>
              <a:rPr lang="en-US" baseline="0" smtClean="0">
                <a:latin typeface="Arial" charset="0"/>
              </a:rPr>
              <a:t>Network Baseline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66737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8.1.1.5 –</a:t>
            </a:r>
            <a:r>
              <a:rPr lang="en-US" baseline="0" dirty="0" smtClean="0">
                <a:latin typeface="Arial" charset="0"/>
              </a:rPr>
              <a:t> Measuring Data</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3296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8.1.2 </a:t>
            </a:r>
            <a:r>
              <a:rPr lang="en-US" dirty="0">
                <a:latin typeface="Arial" charset="0"/>
              </a:rPr>
              <a:t>– </a:t>
            </a:r>
            <a:r>
              <a:rPr lang="en-US" dirty="0" smtClean="0">
                <a:latin typeface="Arial" charset="0"/>
                <a:cs typeface="Arial"/>
              </a:rPr>
              <a:t>Troubleshooting</a:t>
            </a:r>
            <a:r>
              <a:rPr lang="en-US" baseline="0" dirty="0" smtClean="0">
                <a:latin typeface="Arial" charset="0"/>
                <a:cs typeface="Arial"/>
              </a:rPr>
              <a:t> Process</a:t>
            </a:r>
            <a:endParaRPr lang="en-US" dirty="0">
              <a:latin typeface="Arial" charset="0"/>
              <a:cs typeface="Arial"/>
            </a:endParaRPr>
          </a:p>
          <a:p>
            <a:pPr>
              <a:lnSpc>
                <a:spcPct val="80000"/>
              </a:lnSpc>
            </a:pPr>
            <a:r>
              <a:rPr lang="en-US" dirty="0" smtClean="0">
                <a:latin typeface="Arial" charset="0"/>
              </a:rPr>
              <a:t>8.1.2.1 –</a:t>
            </a:r>
            <a:r>
              <a:rPr lang="en-US" baseline="0" dirty="0" smtClean="0">
                <a:latin typeface="Arial" charset="0"/>
              </a:rPr>
              <a:t> General Troubleshooting Procedures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4736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8.1.2 </a:t>
            </a:r>
            <a:r>
              <a:rPr lang="en-US" dirty="0">
                <a:latin typeface="Arial" charset="0"/>
              </a:rPr>
              <a:t>– </a:t>
            </a:r>
            <a:r>
              <a:rPr lang="en-US" dirty="0" smtClean="0">
                <a:latin typeface="Arial" charset="0"/>
                <a:cs typeface="Arial"/>
              </a:rPr>
              <a:t>Troubleshooting</a:t>
            </a:r>
            <a:r>
              <a:rPr lang="en-US" baseline="0" dirty="0" smtClean="0">
                <a:latin typeface="Arial" charset="0"/>
                <a:cs typeface="Arial"/>
              </a:rPr>
              <a:t> Process</a:t>
            </a:r>
            <a:endParaRPr lang="en-US" dirty="0">
              <a:latin typeface="Arial" charset="0"/>
              <a:cs typeface="Arial"/>
            </a:endParaRPr>
          </a:p>
          <a:p>
            <a:pPr>
              <a:lnSpc>
                <a:spcPct val="80000"/>
              </a:lnSpc>
            </a:pPr>
            <a:r>
              <a:rPr lang="en-US" dirty="0" smtClean="0">
                <a:latin typeface="Arial" charset="0"/>
              </a:rPr>
              <a:t>8.1.2.1 –</a:t>
            </a:r>
            <a:r>
              <a:rPr lang="en-US" baseline="0" dirty="0" smtClean="0">
                <a:latin typeface="Arial" charset="0"/>
              </a:rPr>
              <a:t> General </a:t>
            </a:r>
            <a:r>
              <a:rPr lang="en-US" baseline="0" smtClean="0">
                <a:latin typeface="Arial" charset="0"/>
              </a:rPr>
              <a:t>Troubleshooting Procedures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23004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8.1.2 </a:t>
            </a:r>
            <a:r>
              <a:rPr lang="en-US" dirty="0">
                <a:latin typeface="Arial" charset="0"/>
              </a:rPr>
              <a:t>– </a:t>
            </a:r>
            <a:r>
              <a:rPr lang="en-US" dirty="0" smtClean="0">
                <a:latin typeface="Arial" charset="0"/>
                <a:cs typeface="Arial"/>
              </a:rPr>
              <a:t>Troubleshooting</a:t>
            </a:r>
            <a:r>
              <a:rPr lang="en-US" baseline="0" dirty="0" smtClean="0">
                <a:latin typeface="Arial" charset="0"/>
                <a:cs typeface="Arial"/>
              </a:rPr>
              <a:t> Process</a:t>
            </a:r>
            <a:endParaRPr lang="en-US" dirty="0">
              <a:latin typeface="Arial" charset="0"/>
              <a:cs typeface="Arial"/>
            </a:endParaRPr>
          </a:p>
          <a:p>
            <a:pPr>
              <a:lnSpc>
                <a:spcPct val="80000"/>
              </a:lnSpc>
            </a:pPr>
            <a:r>
              <a:rPr lang="en-US" dirty="0" smtClean="0">
                <a:latin typeface="Arial" charset="0"/>
              </a:rPr>
              <a:t>8.1.2.2 –</a:t>
            </a:r>
            <a:r>
              <a:rPr lang="en-US" baseline="0" dirty="0" smtClean="0">
                <a:latin typeface="Arial" charset="0"/>
              </a:rPr>
              <a:t> Gathering Symptoms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43980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8.1.2 </a:t>
            </a:r>
            <a:r>
              <a:rPr lang="en-US" dirty="0">
                <a:latin typeface="Arial" charset="0"/>
              </a:rPr>
              <a:t>– </a:t>
            </a:r>
            <a:r>
              <a:rPr lang="en-US" dirty="0" smtClean="0">
                <a:latin typeface="Arial" charset="0"/>
                <a:cs typeface="Arial"/>
              </a:rPr>
              <a:t>Troubleshooting</a:t>
            </a:r>
            <a:r>
              <a:rPr lang="en-US" baseline="0" dirty="0" smtClean="0">
                <a:latin typeface="Arial" charset="0"/>
                <a:cs typeface="Arial"/>
              </a:rPr>
              <a:t> Process</a:t>
            </a:r>
            <a:endParaRPr lang="en-US" dirty="0">
              <a:latin typeface="Arial" charset="0"/>
              <a:cs typeface="Arial"/>
            </a:endParaRPr>
          </a:p>
          <a:p>
            <a:pPr>
              <a:lnSpc>
                <a:spcPct val="80000"/>
              </a:lnSpc>
            </a:pPr>
            <a:r>
              <a:rPr lang="en-US" dirty="0" smtClean="0">
                <a:latin typeface="Arial" charset="0"/>
              </a:rPr>
              <a:t>8.1.2.2 –</a:t>
            </a:r>
            <a:r>
              <a:rPr lang="en-US" baseline="0" dirty="0" smtClean="0">
                <a:latin typeface="Arial" charset="0"/>
              </a:rPr>
              <a:t> Gathering Symptoms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466208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8.1.2 </a:t>
            </a:r>
            <a:r>
              <a:rPr lang="en-US" dirty="0">
                <a:latin typeface="Arial" charset="0"/>
              </a:rPr>
              <a:t>– </a:t>
            </a:r>
            <a:r>
              <a:rPr lang="en-US" dirty="0" smtClean="0">
                <a:latin typeface="Arial" charset="0"/>
                <a:cs typeface="Arial"/>
              </a:rPr>
              <a:t>Troubleshooting</a:t>
            </a:r>
            <a:r>
              <a:rPr lang="en-US" baseline="0" dirty="0" smtClean="0">
                <a:latin typeface="Arial" charset="0"/>
                <a:cs typeface="Arial"/>
              </a:rPr>
              <a:t> Process</a:t>
            </a:r>
            <a:endParaRPr lang="en-US" dirty="0">
              <a:latin typeface="Arial" charset="0"/>
              <a:cs typeface="Arial"/>
            </a:endParaRPr>
          </a:p>
          <a:p>
            <a:pPr>
              <a:lnSpc>
                <a:spcPct val="80000"/>
              </a:lnSpc>
            </a:pPr>
            <a:r>
              <a:rPr lang="en-US" dirty="0" smtClean="0">
                <a:latin typeface="Arial" charset="0"/>
              </a:rPr>
              <a:t>8.1.2.3 –</a:t>
            </a:r>
            <a:r>
              <a:rPr lang="en-US" baseline="0" dirty="0" smtClean="0">
                <a:latin typeface="Arial" charset="0"/>
              </a:rPr>
              <a:t> Questioning End Users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91561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Issue Using Layered Models</a:t>
            </a:r>
            <a:endParaRPr lang="en-US" dirty="0">
              <a:latin typeface="Arial" charset="0"/>
              <a:cs typeface="Arial"/>
            </a:endParaRPr>
          </a:p>
          <a:p>
            <a:pPr>
              <a:lnSpc>
                <a:spcPct val="80000"/>
              </a:lnSpc>
            </a:pPr>
            <a:r>
              <a:rPr lang="en-US" dirty="0" smtClean="0">
                <a:latin typeface="Arial" charset="0"/>
              </a:rPr>
              <a:t>8.1.3.1 –</a:t>
            </a:r>
            <a:r>
              <a:rPr lang="en-US" baseline="0" dirty="0" smtClean="0">
                <a:latin typeface="Arial" charset="0"/>
              </a:rPr>
              <a:t> Using Layered Models for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11476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a:t>
            </a:r>
            <a:r>
              <a:rPr lang="en-US" baseline="0" smtClean="0">
                <a:latin typeface="Arial" charset="0"/>
                <a:cs typeface="Arial"/>
              </a:rPr>
              <a:t>Issue Using Layered Models</a:t>
            </a:r>
            <a:endParaRPr lang="en-US" dirty="0">
              <a:latin typeface="Arial" charset="0"/>
              <a:cs typeface="Arial"/>
            </a:endParaRPr>
          </a:p>
          <a:p>
            <a:pPr>
              <a:lnSpc>
                <a:spcPct val="80000"/>
              </a:lnSpc>
            </a:pPr>
            <a:r>
              <a:rPr lang="en-US" dirty="0" smtClean="0">
                <a:latin typeface="Arial" charset="0"/>
              </a:rPr>
              <a:t>8.1.3.1 –</a:t>
            </a:r>
            <a:r>
              <a:rPr lang="en-US" baseline="0" dirty="0" smtClean="0">
                <a:latin typeface="Arial" charset="0"/>
              </a:rPr>
              <a:t> Using Layered Models for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43791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Issue Using Layered Models</a:t>
            </a:r>
            <a:endParaRPr lang="en-US" dirty="0">
              <a:latin typeface="Arial" charset="0"/>
              <a:cs typeface="Arial"/>
            </a:endParaRPr>
          </a:p>
          <a:p>
            <a:pPr>
              <a:lnSpc>
                <a:spcPct val="80000"/>
              </a:lnSpc>
            </a:pPr>
            <a:r>
              <a:rPr lang="en-US" dirty="0" smtClean="0">
                <a:latin typeface="Arial" charset="0"/>
              </a:rPr>
              <a:t>8.1.3.2 –</a:t>
            </a:r>
            <a:r>
              <a:rPr lang="en-US" smtClean="0">
                <a:latin typeface="Arial" charset="0"/>
              </a:rPr>
              <a:t>T</a:t>
            </a:r>
            <a:r>
              <a:rPr lang="en-US" baseline="0" smtClean="0">
                <a:latin typeface="Arial" charset="0"/>
              </a:rPr>
              <a:t>roubleshooting Methods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02882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r>
              <a:rPr lang="en-US" dirty="0"/>
              <a:t>Connecting Networks v6.0</a:t>
            </a:r>
            <a:endParaRPr lang="en-US" b="0" dirty="0"/>
          </a:p>
          <a:p>
            <a:r>
              <a:rPr lang="en-US" b="0" dirty="0"/>
              <a:t>Chapter </a:t>
            </a:r>
            <a:r>
              <a:rPr lang="en-US" b="0" dirty="0" smtClean="0"/>
              <a:t>8: Network Troubleshooting</a:t>
            </a:r>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Issue Using Layered Models</a:t>
            </a:r>
            <a:endParaRPr lang="en-US" dirty="0">
              <a:latin typeface="Arial" charset="0"/>
              <a:cs typeface="Arial"/>
            </a:endParaRPr>
          </a:p>
          <a:p>
            <a:pPr>
              <a:lnSpc>
                <a:spcPct val="80000"/>
              </a:lnSpc>
            </a:pPr>
            <a:r>
              <a:rPr lang="en-US" dirty="0" smtClean="0">
                <a:latin typeface="Arial" charset="0"/>
              </a:rPr>
              <a:t>8.1.3.2 –</a:t>
            </a:r>
            <a:r>
              <a:rPr lang="en-US" smtClean="0">
                <a:latin typeface="Arial" charset="0"/>
              </a:rPr>
              <a:t>T</a:t>
            </a:r>
            <a:r>
              <a:rPr lang="en-US" baseline="0" smtClean="0">
                <a:latin typeface="Arial" charset="0"/>
              </a:rPr>
              <a:t>roubleshooting Methods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46916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Issue Using Layered Models</a:t>
            </a:r>
            <a:endParaRPr lang="en-US" dirty="0">
              <a:latin typeface="Arial" charset="0"/>
              <a:cs typeface="Arial"/>
            </a:endParaRPr>
          </a:p>
          <a:p>
            <a:pPr>
              <a:lnSpc>
                <a:spcPct val="80000"/>
              </a:lnSpc>
            </a:pPr>
            <a:r>
              <a:rPr lang="en-US" dirty="0" smtClean="0">
                <a:latin typeface="Arial" charset="0"/>
              </a:rPr>
              <a:t>8.1.3.3 – Other T</a:t>
            </a:r>
            <a:r>
              <a:rPr lang="en-US" baseline="0" dirty="0" smtClean="0">
                <a:latin typeface="Arial" charset="0"/>
              </a:rPr>
              <a:t>roubleshooting Methods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800159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8.1.3 </a:t>
            </a:r>
            <a:r>
              <a:rPr lang="en-US" dirty="0">
                <a:latin typeface="Arial" charset="0"/>
              </a:rPr>
              <a:t>– </a:t>
            </a:r>
            <a:r>
              <a:rPr lang="en-US" dirty="0" smtClean="0">
                <a:latin typeface="Arial" charset="0"/>
                <a:cs typeface="Arial"/>
              </a:rPr>
              <a:t>Isolating</a:t>
            </a:r>
            <a:r>
              <a:rPr lang="en-US" baseline="0" dirty="0" smtClean="0">
                <a:latin typeface="Arial" charset="0"/>
                <a:cs typeface="Arial"/>
              </a:rPr>
              <a:t> the Issue Using Layered Models</a:t>
            </a:r>
            <a:endParaRPr lang="en-US" dirty="0">
              <a:latin typeface="Arial" charset="0"/>
              <a:cs typeface="Arial"/>
            </a:endParaRPr>
          </a:p>
          <a:p>
            <a:pPr>
              <a:lnSpc>
                <a:spcPct val="80000"/>
              </a:lnSpc>
            </a:pPr>
            <a:r>
              <a:rPr lang="en-US" dirty="0" smtClean="0">
                <a:latin typeface="Arial" charset="0"/>
              </a:rPr>
              <a:t>8.1.3.4 –</a:t>
            </a:r>
            <a:r>
              <a:rPr lang="en-US" baseline="0" dirty="0" smtClean="0">
                <a:latin typeface="Arial" charset="0"/>
              </a:rPr>
              <a:t> Guidelines for Selecting a Troubleshooting Method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26630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8 – Network Troubleshooting</a:t>
            </a:r>
            <a:endParaRPr lang="en-US" b="0" baseline="0" dirty="0" smtClean="0"/>
          </a:p>
          <a:p>
            <a:pPr>
              <a:buFontTx/>
              <a:buNone/>
            </a:pPr>
            <a:r>
              <a:rPr lang="en-US" dirty="0" smtClean="0"/>
              <a:t>8.2</a:t>
            </a:r>
            <a:r>
              <a:rPr lang="en-US" b="0" dirty="0" smtClean="0"/>
              <a:t> </a:t>
            </a:r>
            <a:r>
              <a:rPr lang="en-US" b="0" dirty="0"/>
              <a:t>– </a:t>
            </a:r>
            <a:r>
              <a:rPr lang="en-US" b="0" dirty="0" smtClean="0"/>
              <a:t>Troubleshooting Scenarios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179719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8.2.1.1 –</a:t>
            </a:r>
            <a:r>
              <a:rPr lang="en-US" baseline="0" dirty="0" smtClean="0">
                <a:latin typeface="Arial" charset="0"/>
              </a:rPr>
              <a:t> IP SLA Concepts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9224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8.2.1.2 –</a:t>
            </a:r>
            <a:r>
              <a:rPr lang="en-US" baseline="0" dirty="0" smtClean="0">
                <a:latin typeface="Arial" charset="0"/>
              </a:rPr>
              <a:t> IP SLA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984620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8.2.1.2 –</a:t>
            </a:r>
            <a:r>
              <a:rPr lang="en-US" baseline="0" dirty="0" smtClean="0">
                <a:latin typeface="Arial" charset="0"/>
              </a:rPr>
              <a:t> IP SLA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573958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8.2.1.3 –</a:t>
            </a:r>
            <a:r>
              <a:rPr lang="en-US" baseline="0" dirty="0" smtClean="0">
                <a:latin typeface="Arial" charset="0"/>
              </a:rPr>
              <a:t> Sample IP SLA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369991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8.2.1 </a:t>
            </a:r>
            <a:r>
              <a:rPr lang="en-US" dirty="0">
                <a:latin typeface="Arial" charset="0"/>
              </a:rPr>
              <a:t>– </a:t>
            </a:r>
            <a:r>
              <a:rPr lang="en-US" dirty="0" smtClean="0">
                <a:latin typeface="Arial" charset="0"/>
                <a:cs typeface="Arial"/>
              </a:rPr>
              <a:t>Using IP SLA</a:t>
            </a:r>
            <a:endParaRPr lang="en-US" dirty="0">
              <a:latin typeface="Arial" charset="0"/>
              <a:cs typeface="Arial"/>
            </a:endParaRPr>
          </a:p>
          <a:p>
            <a:pPr>
              <a:lnSpc>
                <a:spcPct val="80000"/>
              </a:lnSpc>
            </a:pPr>
            <a:r>
              <a:rPr lang="en-US" dirty="0" smtClean="0">
                <a:latin typeface="Arial" charset="0"/>
              </a:rPr>
              <a:t>8.2.1.4 –</a:t>
            </a:r>
            <a:r>
              <a:rPr lang="en-US" baseline="0" dirty="0" smtClean="0">
                <a:latin typeface="Arial" charset="0"/>
              </a:rPr>
              <a:t> Verifying an IP SLA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541441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8.2.2 </a:t>
            </a:r>
            <a:r>
              <a:rPr lang="en-US" dirty="0">
                <a:latin typeface="Arial" charset="0"/>
              </a:rPr>
              <a:t>– </a:t>
            </a:r>
            <a:r>
              <a:rPr lang="en-US" dirty="0" smtClean="0">
                <a:latin typeface="Arial" charset="0"/>
                <a:cs typeface="Arial"/>
              </a:rPr>
              <a:t>Troubleshooting Tools</a:t>
            </a:r>
            <a:endParaRPr lang="en-US" dirty="0">
              <a:latin typeface="Arial" charset="0"/>
              <a:cs typeface="Arial"/>
            </a:endParaRPr>
          </a:p>
          <a:p>
            <a:pPr>
              <a:lnSpc>
                <a:spcPct val="80000"/>
              </a:lnSpc>
            </a:pPr>
            <a:r>
              <a:rPr lang="en-US" dirty="0" smtClean="0">
                <a:latin typeface="Arial" charset="0"/>
              </a:rPr>
              <a:t>8.2.2.1 –</a:t>
            </a:r>
            <a:r>
              <a:rPr lang="en-US" baseline="0" dirty="0" smtClean="0">
                <a:latin typeface="Arial" charset="0"/>
              </a:rPr>
              <a:t> Software Troubleshooting Tools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22825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t>8 -</a:t>
            </a:r>
            <a:r>
              <a:rPr lang="en-US" b="0" dirty="0" smtClean="0"/>
              <a:t> Network Troubleshooting</a:t>
            </a:r>
          </a:p>
          <a:p>
            <a:pPr>
              <a:buFontTx/>
              <a:buNone/>
            </a:pPr>
            <a:r>
              <a:rPr lang="en-US" dirty="0" smtClean="0"/>
              <a:t>8.1</a:t>
            </a:r>
            <a:r>
              <a:rPr lang="en-US" b="0" dirty="0" smtClean="0"/>
              <a:t> – Troubleshooting</a:t>
            </a:r>
            <a:r>
              <a:rPr lang="en-US" b="0" baseline="0" dirty="0" smtClean="0"/>
              <a:t> Methodology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8.2.2 </a:t>
            </a:r>
            <a:r>
              <a:rPr lang="en-US" dirty="0">
                <a:latin typeface="Arial" charset="0"/>
              </a:rPr>
              <a:t>– </a:t>
            </a:r>
            <a:r>
              <a:rPr lang="en-US" dirty="0" smtClean="0">
                <a:latin typeface="Arial" charset="0"/>
                <a:cs typeface="Arial"/>
              </a:rPr>
              <a:t>Troubleshooting Tools</a:t>
            </a:r>
            <a:endParaRPr lang="en-US" dirty="0">
              <a:latin typeface="Arial" charset="0"/>
              <a:cs typeface="Arial"/>
            </a:endParaRPr>
          </a:p>
          <a:p>
            <a:pPr>
              <a:lnSpc>
                <a:spcPct val="80000"/>
              </a:lnSpc>
            </a:pPr>
            <a:r>
              <a:rPr lang="en-US" dirty="0" smtClean="0">
                <a:latin typeface="Arial" charset="0"/>
              </a:rPr>
              <a:t>8.2.2.2 –</a:t>
            </a:r>
            <a:r>
              <a:rPr lang="en-US" baseline="0" dirty="0" smtClean="0">
                <a:latin typeface="Arial" charset="0"/>
              </a:rPr>
              <a:t> Protocol Analyzers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88087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8.2.2 </a:t>
            </a:r>
            <a:r>
              <a:rPr lang="en-US" dirty="0">
                <a:latin typeface="Arial" charset="0"/>
              </a:rPr>
              <a:t>– </a:t>
            </a:r>
            <a:r>
              <a:rPr lang="en-US" dirty="0" smtClean="0">
                <a:latin typeface="Arial" charset="0"/>
                <a:cs typeface="Arial"/>
              </a:rPr>
              <a:t>Troubleshooting Tools</a:t>
            </a:r>
            <a:endParaRPr lang="en-US" dirty="0">
              <a:latin typeface="Arial" charset="0"/>
              <a:cs typeface="Arial"/>
            </a:endParaRPr>
          </a:p>
          <a:p>
            <a:pPr>
              <a:lnSpc>
                <a:spcPct val="80000"/>
              </a:lnSpc>
            </a:pPr>
            <a:r>
              <a:rPr lang="en-US" dirty="0" smtClean="0">
                <a:latin typeface="Arial" charset="0"/>
              </a:rPr>
              <a:t>8.2.2.3 –</a:t>
            </a:r>
            <a:r>
              <a:rPr lang="en-US" baseline="0" dirty="0" smtClean="0">
                <a:latin typeface="Arial" charset="0"/>
              </a:rPr>
              <a:t> Hardware Troubleshooting Tools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613035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8.2.2 </a:t>
            </a:r>
            <a:r>
              <a:rPr lang="en-US" dirty="0">
                <a:latin typeface="Arial" charset="0"/>
              </a:rPr>
              <a:t>– </a:t>
            </a:r>
            <a:r>
              <a:rPr lang="en-US" dirty="0" smtClean="0">
                <a:latin typeface="Arial" charset="0"/>
                <a:cs typeface="Arial"/>
              </a:rPr>
              <a:t>Troubleshooting Tools</a:t>
            </a:r>
            <a:endParaRPr lang="en-US" dirty="0">
              <a:latin typeface="Arial" charset="0"/>
              <a:cs typeface="Arial"/>
            </a:endParaRPr>
          </a:p>
          <a:p>
            <a:pPr>
              <a:lnSpc>
                <a:spcPct val="80000"/>
              </a:lnSpc>
            </a:pPr>
            <a:r>
              <a:rPr lang="en-US" dirty="0" smtClean="0">
                <a:latin typeface="Arial" charset="0"/>
              </a:rPr>
              <a:t>8.2.2.3 –</a:t>
            </a:r>
            <a:r>
              <a:rPr lang="en-US" baseline="0" dirty="0" smtClean="0">
                <a:latin typeface="Arial" charset="0"/>
              </a:rPr>
              <a:t> Hardware Troubleshooting Tools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547722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8.2.2 </a:t>
            </a:r>
            <a:r>
              <a:rPr lang="en-US" dirty="0">
                <a:latin typeface="Arial" charset="0"/>
              </a:rPr>
              <a:t>– </a:t>
            </a:r>
            <a:r>
              <a:rPr lang="en-US" dirty="0" smtClean="0">
                <a:latin typeface="Arial" charset="0"/>
                <a:cs typeface="Arial"/>
              </a:rPr>
              <a:t>Troubleshooting Tools</a:t>
            </a:r>
            <a:endParaRPr lang="en-US" dirty="0">
              <a:latin typeface="Arial" charset="0"/>
              <a:cs typeface="Arial"/>
            </a:endParaRPr>
          </a:p>
          <a:p>
            <a:pPr>
              <a:lnSpc>
                <a:spcPct val="80000"/>
              </a:lnSpc>
            </a:pPr>
            <a:r>
              <a:rPr lang="en-US" dirty="0" smtClean="0">
                <a:latin typeface="Arial" charset="0"/>
              </a:rPr>
              <a:t>8.2.2.4 –</a:t>
            </a:r>
            <a:r>
              <a:rPr lang="en-US" baseline="0" dirty="0" smtClean="0">
                <a:latin typeface="Arial" charset="0"/>
              </a:rPr>
              <a:t> Hardware Troubleshooting Tools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85604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8.2.3.1 –</a:t>
            </a:r>
            <a:r>
              <a:rPr lang="en-US" baseline="0" dirty="0" smtClean="0">
                <a:latin typeface="Arial" charset="0"/>
              </a:rPr>
              <a:t> Physical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46595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8.2.3.1 –</a:t>
            </a:r>
            <a:r>
              <a:rPr lang="en-US" baseline="0" dirty="0" smtClean="0">
                <a:latin typeface="Arial" charset="0"/>
              </a:rPr>
              <a:t> Physical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867710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8.2.3.2 –</a:t>
            </a:r>
            <a:r>
              <a:rPr lang="en-US" baseline="0" dirty="0" smtClean="0">
                <a:latin typeface="Arial" charset="0"/>
              </a:rPr>
              <a:t> Data Link </a:t>
            </a:r>
            <a:r>
              <a:rPr lang="en-US" baseline="0" smtClean="0">
                <a:latin typeface="Arial" charset="0"/>
              </a:rPr>
              <a:t>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632333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8.2.3.2 –</a:t>
            </a:r>
            <a:r>
              <a:rPr lang="en-US" baseline="0" dirty="0" smtClean="0">
                <a:latin typeface="Arial" charset="0"/>
              </a:rPr>
              <a:t> Data Link </a:t>
            </a:r>
            <a:r>
              <a:rPr lang="en-US" baseline="0" smtClean="0">
                <a:latin typeface="Arial" charset="0"/>
              </a:rPr>
              <a:t>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911335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8.2.3.3 –</a:t>
            </a:r>
            <a:r>
              <a:rPr lang="en-US" baseline="0" dirty="0" smtClean="0">
                <a:latin typeface="Arial" charset="0"/>
              </a:rPr>
              <a:t> Network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805680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8.2.3.4 –</a:t>
            </a:r>
            <a:r>
              <a:rPr lang="en-US" baseline="0" dirty="0" smtClean="0">
                <a:latin typeface="Arial" charset="0"/>
              </a:rPr>
              <a:t> Transport Layer Troubleshooting -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34088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a:latin typeface="Arial" charset="0"/>
              </a:rPr>
              <a:t>8</a:t>
            </a:r>
            <a:r>
              <a:rPr lang="en-US" dirty="0" smtClean="0">
                <a:latin typeface="Arial" charset="0"/>
              </a:rPr>
              <a:t>.1.1.1 –</a:t>
            </a:r>
            <a:r>
              <a:rPr lang="en-US" baseline="0" dirty="0" smtClean="0">
                <a:latin typeface="Arial" charset="0"/>
              </a:rPr>
              <a:t> Documenting the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a:p>
        </p:txBody>
      </p:sp>
    </p:spTree>
    <p:extLst>
      <p:ext uri="{BB962C8B-B14F-4D97-AF65-F5344CB8AC3E}">
        <p14:creationId xmlns:p14="http://schemas.microsoft.com/office/powerpoint/2010/main" val="921170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8.2.3.5 –</a:t>
            </a:r>
            <a:r>
              <a:rPr lang="en-US" baseline="0" dirty="0" smtClean="0">
                <a:latin typeface="Arial" charset="0"/>
              </a:rPr>
              <a:t> Transport Layer Troubleshooting – NAT for IPv4</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240895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8.2.3 </a:t>
            </a:r>
            <a:r>
              <a:rPr lang="en-US" dirty="0">
                <a:latin typeface="Arial" charset="0"/>
              </a:rPr>
              <a:t>– </a:t>
            </a:r>
            <a:r>
              <a:rPr lang="en-US" dirty="0" smtClean="0">
                <a:latin typeface="Arial" charset="0"/>
                <a:cs typeface="Arial"/>
              </a:rPr>
              <a:t>Symptoms and Causes of Network Troubleshooting</a:t>
            </a:r>
            <a:endParaRPr lang="en-US" dirty="0">
              <a:latin typeface="Arial" charset="0"/>
              <a:cs typeface="Arial"/>
            </a:endParaRPr>
          </a:p>
          <a:p>
            <a:pPr>
              <a:lnSpc>
                <a:spcPct val="80000"/>
              </a:lnSpc>
            </a:pPr>
            <a:r>
              <a:rPr lang="en-US" dirty="0" smtClean="0">
                <a:latin typeface="Arial" charset="0"/>
              </a:rPr>
              <a:t>8.2.3.6 –</a:t>
            </a:r>
            <a:r>
              <a:rPr lang="en-US" baseline="0" dirty="0" smtClean="0">
                <a:latin typeface="Arial" charset="0"/>
              </a:rPr>
              <a:t> Application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8815796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8.2.4.1 –</a:t>
            </a:r>
            <a:r>
              <a:rPr lang="en-US" baseline="0" dirty="0" smtClean="0">
                <a:latin typeface="Arial" charset="0"/>
              </a:rPr>
              <a:t> Application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815292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a:t>
            </a:r>
            <a:r>
              <a:rPr lang="en-US" smtClean="0">
                <a:latin typeface="Arial" charset="0"/>
                <a:cs typeface="Arial"/>
              </a:rPr>
              <a:t>IP Connectivity</a:t>
            </a:r>
            <a:endParaRPr lang="en-US" dirty="0">
              <a:latin typeface="Arial" charset="0"/>
              <a:cs typeface="Arial"/>
            </a:endParaRPr>
          </a:p>
          <a:p>
            <a:pPr>
              <a:lnSpc>
                <a:spcPct val="80000"/>
              </a:lnSpc>
            </a:pPr>
            <a:r>
              <a:rPr lang="en-US" dirty="0" smtClean="0">
                <a:latin typeface="Arial" charset="0"/>
              </a:rPr>
              <a:t>8.2.4.1 –</a:t>
            </a:r>
            <a:r>
              <a:rPr lang="en-US" baseline="0" dirty="0" smtClean="0">
                <a:latin typeface="Arial" charset="0"/>
              </a:rPr>
              <a:t> Application Layer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454477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8.2.4.2 –</a:t>
            </a:r>
            <a:r>
              <a:rPr lang="en-US" baseline="0" dirty="0" smtClean="0">
                <a:latin typeface="Arial" charset="0"/>
              </a:rPr>
              <a:t> End-to-End Connectivity Problem Initiates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957050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8.2.4.3 –</a:t>
            </a:r>
            <a:r>
              <a:rPr lang="en-US" baseline="0" dirty="0" smtClean="0">
                <a:latin typeface="Arial" charset="0"/>
              </a:rPr>
              <a:t> Step 1 – Verify the Physical Layer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8512726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8.2.4.4 –</a:t>
            </a:r>
            <a:r>
              <a:rPr lang="en-US" baseline="0" dirty="0" smtClean="0">
                <a:latin typeface="Arial" charset="0"/>
              </a:rPr>
              <a:t> Step 2 – Check for </a:t>
            </a:r>
            <a:r>
              <a:rPr lang="en-US" baseline="0" smtClean="0">
                <a:latin typeface="Arial" charset="0"/>
              </a:rPr>
              <a:t>Duplex Mismatches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6055752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8.2.4.5 –</a:t>
            </a:r>
            <a:r>
              <a:rPr lang="en-US" baseline="0" dirty="0" smtClean="0">
                <a:latin typeface="Arial" charset="0"/>
              </a:rPr>
              <a:t> Step 3 – Verify Layer 2 and Layer 3 Addressing on the Local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8566762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8.2.4.6 –</a:t>
            </a:r>
            <a:r>
              <a:rPr lang="en-US" baseline="0" dirty="0" smtClean="0">
                <a:latin typeface="Arial" charset="0"/>
              </a:rPr>
              <a:t> Step 4 – Verify Default Gateway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0462090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8.2.4.7 –</a:t>
            </a:r>
            <a:r>
              <a:rPr lang="en-US" baseline="0" dirty="0" smtClean="0">
                <a:latin typeface="Arial" charset="0"/>
              </a:rPr>
              <a:t> Verify Correct Path</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23147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a:latin typeface="Arial" charset="0"/>
              </a:rPr>
              <a:t>8</a:t>
            </a:r>
            <a:r>
              <a:rPr lang="en-US" dirty="0" smtClean="0">
                <a:latin typeface="Arial" charset="0"/>
              </a:rPr>
              <a:t>.1.1.1 –</a:t>
            </a:r>
            <a:r>
              <a:rPr lang="en-US" baseline="0" dirty="0" smtClean="0">
                <a:latin typeface="Arial" charset="0"/>
              </a:rPr>
              <a:t> Documenting the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530704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8.2.4.8 –</a:t>
            </a:r>
            <a:r>
              <a:rPr lang="en-US" baseline="0" dirty="0" smtClean="0">
                <a:latin typeface="Arial" charset="0"/>
              </a:rPr>
              <a:t> Verify the Transport Layer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1693256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8.2.4.9 –</a:t>
            </a:r>
            <a:r>
              <a:rPr lang="en-US" baseline="0" dirty="0" smtClean="0">
                <a:latin typeface="Arial" charset="0"/>
              </a:rPr>
              <a:t> Step 7 – Verify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2777854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8.2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Scenarios</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8.2.4 – </a:t>
            </a:r>
            <a:r>
              <a:rPr lang="en-US" dirty="0" smtClean="0">
                <a:latin typeface="Arial" charset="0"/>
                <a:cs typeface="Arial"/>
              </a:rPr>
              <a:t>Troubleshooting IP Connectivity</a:t>
            </a:r>
            <a:endParaRPr lang="en-US" dirty="0">
              <a:latin typeface="Arial" charset="0"/>
              <a:cs typeface="Arial"/>
            </a:endParaRPr>
          </a:p>
          <a:p>
            <a:pPr>
              <a:lnSpc>
                <a:spcPct val="80000"/>
              </a:lnSpc>
            </a:pPr>
            <a:r>
              <a:rPr lang="en-US" dirty="0" smtClean="0">
                <a:latin typeface="Arial" charset="0"/>
              </a:rPr>
              <a:t>8.2.4.10 –</a:t>
            </a:r>
            <a:r>
              <a:rPr lang="en-US" baseline="0" dirty="0" smtClean="0">
                <a:latin typeface="Arial" charset="0"/>
              </a:rPr>
              <a:t> Step 8 – Verify DNS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1586457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8</a:t>
            </a:r>
            <a:r>
              <a:rPr lang="en-US" sz="1200" b="0" dirty="0" smtClean="0"/>
              <a:t> </a:t>
            </a:r>
            <a:r>
              <a:rPr lang="en-US" sz="1200" b="0" dirty="0"/>
              <a:t>– </a:t>
            </a:r>
            <a:r>
              <a:rPr lang="en-US" sz="1200" b="0" dirty="0" smtClean="0"/>
              <a:t>Network Troubleshooting</a:t>
            </a:r>
          </a:p>
          <a:p>
            <a:r>
              <a:rPr lang="en-US" dirty="0" smtClean="0"/>
              <a:t>8.3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53</a:t>
            </a:fld>
            <a:endParaRPr lang="en-US"/>
          </a:p>
        </p:txBody>
      </p:sp>
    </p:spTree>
    <p:extLst>
      <p:ext uri="{BB962C8B-B14F-4D97-AF65-F5344CB8AC3E}">
        <p14:creationId xmlns:p14="http://schemas.microsoft.com/office/powerpoint/2010/main" val="1764100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8.3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Summary</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8.3.1 – </a:t>
            </a:r>
            <a:r>
              <a:rPr lang="en-US" dirty="0" smtClean="0">
                <a:latin typeface="Arial" charset="0"/>
                <a:cs typeface="Arial"/>
              </a:rPr>
              <a:t>Conclusion</a:t>
            </a:r>
            <a:endParaRPr lang="en-US" dirty="0">
              <a:latin typeface="Arial" charset="0"/>
              <a:cs typeface="Arial"/>
            </a:endParaRPr>
          </a:p>
          <a:p>
            <a:pPr>
              <a:lnSpc>
                <a:spcPct val="80000"/>
              </a:lnSpc>
            </a:pPr>
            <a:r>
              <a:rPr lang="en-US" dirty="0" smtClean="0">
                <a:latin typeface="Arial" charset="0"/>
              </a:rPr>
              <a:t>8.3.1.1 –</a:t>
            </a:r>
            <a:r>
              <a:rPr lang="en-US" baseline="0" dirty="0" smtClean="0">
                <a:latin typeface="Arial" charset="0"/>
              </a:rPr>
              <a:t> Chapter 8: </a:t>
            </a:r>
            <a:r>
              <a:rPr lang="en-US" baseline="0" smtClean="0">
                <a:latin typeface="Arial" charset="0"/>
              </a:rPr>
              <a:t>Network Troubleshooting</a:t>
            </a:r>
            <a:endParaRPr lang="en-US" baseline="0" dirty="0" smtClean="0">
              <a:latin typeface="Arial"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9249994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55</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smtClean="0">
                <a:latin typeface="Arial" charset="0"/>
              </a:rPr>
              <a:t>8.1.1.2 </a:t>
            </a:r>
            <a:r>
              <a:rPr lang="en-US" dirty="0" smtClean="0">
                <a:latin typeface="Arial" charset="0"/>
              </a:rPr>
              <a:t>–</a:t>
            </a:r>
            <a:r>
              <a:rPr lang="en-US" baseline="0" dirty="0" smtClean="0">
                <a:latin typeface="Arial" charset="0"/>
              </a:rPr>
              <a:t> Network </a:t>
            </a:r>
            <a:r>
              <a:rPr lang="en-US" baseline="0" smtClean="0">
                <a:latin typeface="Arial" charset="0"/>
              </a:rPr>
              <a:t>Topology Diagrams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5363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8.1.1.2 –</a:t>
            </a:r>
            <a:r>
              <a:rPr lang="en-US" baseline="0" dirty="0" smtClean="0">
                <a:latin typeface="Arial" charset="0"/>
              </a:rPr>
              <a:t> Network Topology Diagrams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9810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8.1.1.3 –</a:t>
            </a:r>
            <a:r>
              <a:rPr lang="en-US" baseline="0" dirty="0" smtClean="0">
                <a:latin typeface="Arial" charset="0"/>
              </a:rPr>
              <a:t> Establishing a Network Baseline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75323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kern="1200" dirty="0" smtClean="0">
                <a:latin typeface="Arial" charset="0"/>
                <a:ea typeface="ＭＳ Ｐゴシック" charset="0"/>
                <a:cs typeface="ＭＳ Ｐゴシック" charset="0"/>
              </a:rPr>
              <a:t>8.1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Troubleshooting Methodology</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8</a:t>
            </a:r>
            <a:r>
              <a:rPr lang="en-US" dirty="0" smtClean="0">
                <a:latin typeface="Arial" charset="0"/>
              </a:rPr>
              <a:t>.1.1 </a:t>
            </a:r>
            <a:r>
              <a:rPr lang="en-US" dirty="0">
                <a:latin typeface="Arial" charset="0"/>
              </a:rPr>
              <a:t>– </a:t>
            </a:r>
            <a:r>
              <a:rPr lang="en-US" dirty="0" smtClean="0">
                <a:latin typeface="Arial" charset="0"/>
                <a:cs typeface="Arial"/>
              </a:rPr>
              <a:t>Network Documentation</a:t>
            </a:r>
            <a:endParaRPr lang="en-US" dirty="0">
              <a:latin typeface="Arial" charset="0"/>
              <a:cs typeface="Arial"/>
            </a:endParaRPr>
          </a:p>
          <a:p>
            <a:pPr>
              <a:lnSpc>
                <a:spcPct val="80000"/>
              </a:lnSpc>
            </a:pPr>
            <a:r>
              <a:rPr lang="en-US" dirty="0" smtClean="0">
                <a:latin typeface="Arial" charset="0"/>
              </a:rPr>
              <a:t>8.1.1.4 –</a:t>
            </a:r>
            <a:r>
              <a:rPr lang="en-US" baseline="0" dirty="0" smtClean="0">
                <a:latin typeface="Arial" charset="0"/>
              </a:rPr>
              <a:t> Steps to Establish a </a:t>
            </a:r>
            <a:r>
              <a:rPr lang="en-US" baseline="0" smtClean="0">
                <a:latin typeface="Arial" charset="0"/>
              </a:rPr>
              <a:t>Network Baseline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27785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765" y="2300750"/>
            <a:ext cx="7058768" cy="644730"/>
          </a:xfrm>
        </p:spPr>
        <p:txBody>
          <a:bodyPr/>
          <a:lstStyle/>
          <a:p>
            <a:r>
              <a:rPr lang="en-US" dirty="0"/>
              <a:t>Chapter 8</a:t>
            </a:r>
            <a:r>
              <a:rPr lang="en-US" dirty="0" smtClean="0"/>
              <a:t>: Network Troubleshooting</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Connecting Networks v6.0</a:t>
            </a:r>
            <a:endParaRPr lang="en-US" dirty="0">
              <a:cs typeface="Arial"/>
            </a:endParaRP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658706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Steps to Establish a Network Baseline (Cont.)</a:t>
            </a:r>
            <a:endParaRPr lang="en-CA" altLang="en-US" dirty="0">
              <a:solidFill>
                <a:srgbClr val="367187"/>
              </a:solidFill>
              <a:cs typeface="Arial"/>
            </a:endParaRPr>
          </a:p>
        </p:txBody>
      </p:sp>
      <p:sp>
        <p:nvSpPr>
          <p:cNvPr id="13315" name="Content Placeholder 2"/>
          <p:cNvSpPr>
            <a:spLocks noGrp="1"/>
          </p:cNvSpPr>
          <p:nvPr>
            <p:ph idx="1"/>
          </p:nvPr>
        </p:nvSpPr>
        <p:spPr>
          <a:xfrm>
            <a:off x="4836586" y="757238"/>
            <a:ext cx="4255028" cy="3937882"/>
          </a:xfrm>
        </p:spPr>
        <p:txBody>
          <a:bodyPr/>
          <a:lstStyle/>
          <a:p>
            <a:pPr marL="169545" indent="-169545"/>
            <a:r>
              <a:rPr lang="en-US" altLang="en-US" dirty="0" smtClean="0"/>
              <a:t>Step 3:  Determine the baseline duration</a:t>
            </a:r>
          </a:p>
          <a:p>
            <a:pPr marL="358457" lvl="1" indent="-169545"/>
            <a:r>
              <a:rPr lang="en-US" altLang="en-US" dirty="0" smtClean="0"/>
              <a:t>The length of time and baseline information being gathered must be sufficient for establishing a typical picture of the network.</a:t>
            </a:r>
          </a:p>
          <a:p>
            <a:pPr marL="358457" lvl="1" indent="-169545"/>
            <a:r>
              <a:rPr lang="en-US" altLang="en-US" dirty="0" smtClean="0"/>
              <a:t>Daily trends of network traffic should be measured.</a:t>
            </a:r>
          </a:p>
          <a:p>
            <a:pPr marL="358457" lvl="1" indent="-169545"/>
            <a:r>
              <a:rPr lang="en-US" altLang="en-US" dirty="0" smtClean="0"/>
              <a:t>Monitor for trends that occur over a longer period of time such as weekly or monthly.</a:t>
            </a:r>
          </a:p>
          <a:p>
            <a:pPr marL="169545" indent="-169545"/>
            <a:r>
              <a:rPr lang="en-US" altLang="en-US" dirty="0" smtClean="0"/>
              <a:t>Capture data trends and include:</a:t>
            </a:r>
          </a:p>
          <a:p>
            <a:pPr marL="358457" lvl="1" indent="-169545"/>
            <a:r>
              <a:rPr lang="en-US" altLang="en-US" dirty="0" smtClean="0"/>
              <a:t>Screenshots of CPU utilization trends captured over a daily, weekly, monthly, and yearly period</a:t>
            </a:r>
          </a:p>
          <a:p>
            <a:pPr marL="169545" lvl="0" indent="-169545">
              <a:buClr>
                <a:srgbClr val="58585B"/>
              </a:buClr>
            </a:pPr>
            <a:r>
              <a:rPr lang="en-US" altLang="en-US" dirty="0" smtClean="0"/>
              <a:t>Note:  Baseline measurements should not be performed during times of unique traffic patterns.  </a:t>
            </a:r>
            <a:endParaRPr lang="en-US" altLang="en-US" dirty="0"/>
          </a:p>
          <a:p>
            <a:pPr marL="358457" lvl="1" indent="-169545"/>
            <a:endParaRPr lang="en-US" altLang="en-US" dirty="0" smtClean="0"/>
          </a:p>
          <a:p>
            <a:pPr marL="358457" lvl="1" indent="-169545"/>
            <a:endParaRPr lang="en-US" altLang="en-US" dirty="0" smtClean="0"/>
          </a:p>
          <a:p>
            <a:pPr marL="169545"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79917" y="757238"/>
            <a:ext cx="4476750" cy="3937882"/>
          </a:xfrm>
          <a:prstGeom prst="rect">
            <a:avLst/>
          </a:prstGeom>
        </p:spPr>
      </p:pic>
    </p:spTree>
    <p:extLst>
      <p:ext uri="{BB962C8B-B14F-4D97-AF65-F5344CB8AC3E}">
        <p14:creationId xmlns:p14="http://schemas.microsoft.com/office/powerpoint/2010/main" val="125238927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411134"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Measuring Data</a:t>
            </a:r>
            <a:endParaRPr lang="en-CA" altLang="en-US" dirty="0">
              <a:solidFill>
                <a:srgbClr val="367187"/>
              </a:solidFill>
              <a:cs typeface="Arial"/>
            </a:endParaRPr>
          </a:p>
        </p:txBody>
      </p:sp>
      <p:sp>
        <p:nvSpPr>
          <p:cNvPr id="13315" name="Content Placeholder 2"/>
          <p:cNvSpPr>
            <a:spLocks noGrp="1"/>
          </p:cNvSpPr>
          <p:nvPr>
            <p:ph idx="1"/>
          </p:nvPr>
        </p:nvSpPr>
        <p:spPr>
          <a:xfrm>
            <a:off x="4836586" y="220133"/>
            <a:ext cx="4222747" cy="4474987"/>
          </a:xfrm>
        </p:spPr>
        <p:txBody>
          <a:bodyPr/>
          <a:lstStyle/>
          <a:p>
            <a:pPr marL="169545" indent="-169545"/>
            <a:r>
              <a:rPr lang="en-US" altLang="en-US" dirty="0" smtClean="0"/>
              <a:t>When documenting the network, it is necessary to gather information directly from routers and switches.</a:t>
            </a:r>
          </a:p>
          <a:p>
            <a:pPr marL="169545" indent="-169545"/>
            <a:r>
              <a:rPr lang="en-US" altLang="en-US" b="1" dirty="0" smtClean="0"/>
              <a:t>Ping</a:t>
            </a:r>
            <a:r>
              <a:rPr lang="en-US" altLang="en-US" dirty="0" smtClean="0"/>
              <a:t>, </a:t>
            </a:r>
            <a:r>
              <a:rPr lang="en-US" altLang="en-US" b="1" dirty="0" smtClean="0"/>
              <a:t>traceroute</a:t>
            </a:r>
            <a:r>
              <a:rPr lang="en-US" altLang="en-US" dirty="0" smtClean="0"/>
              <a:t>, and </a:t>
            </a:r>
            <a:r>
              <a:rPr lang="en-US" altLang="en-US" b="1" dirty="0"/>
              <a:t>t</a:t>
            </a:r>
            <a:r>
              <a:rPr lang="en-US" altLang="en-US" b="1" dirty="0" smtClean="0"/>
              <a:t>elnet</a:t>
            </a:r>
            <a:r>
              <a:rPr lang="en-US" altLang="en-US" dirty="0" smtClean="0"/>
              <a:t> are useful commands to document. </a:t>
            </a:r>
          </a:p>
          <a:p>
            <a:pPr marL="169545" indent="-169545"/>
            <a:r>
              <a:rPr lang="en-US" altLang="en-US" dirty="0" smtClean="0"/>
              <a:t>The figure to the left lists some of the most common Cisco IOS </a:t>
            </a:r>
            <a:r>
              <a:rPr lang="en-US" altLang="en-US" b="1" dirty="0" smtClean="0"/>
              <a:t>show</a:t>
            </a:r>
            <a:r>
              <a:rPr lang="en-US" altLang="en-US" dirty="0" smtClean="0"/>
              <a:t> commands used for data collection.</a:t>
            </a:r>
          </a:p>
          <a:p>
            <a:pPr marL="169545" indent="-169545"/>
            <a:r>
              <a:rPr lang="en-US" altLang="en-US" dirty="0" smtClean="0"/>
              <a:t>Manual data collection using </a:t>
            </a:r>
            <a:r>
              <a:rPr lang="en-US" altLang="en-US" b="1" dirty="0" smtClean="0"/>
              <a:t>show</a:t>
            </a:r>
            <a:r>
              <a:rPr lang="en-US" altLang="en-US" dirty="0" smtClean="0"/>
              <a:t> commands on individual network devices is very time consuming and is not a scalable solution.  This should be reserved for smaller networks or mission critical devices.</a:t>
            </a:r>
          </a:p>
          <a:p>
            <a:pPr marL="169545" indent="-169545"/>
            <a:r>
              <a:rPr lang="en-US" altLang="en-US" dirty="0" smtClean="0"/>
              <a:t>Sophisticated network management software is typically used to baseline large and complex networks.</a:t>
            </a:r>
          </a:p>
          <a:p>
            <a:pPr marL="358457" lvl="1" indent="-169545"/>
            <a:endParaRPr lang="en-US" altLang="en-US" dirty="0" smtClean="0"/>
          </a:p>
          <a:p>
            <a:pPr marL="0" indent="0">
              <a:buNone/>
            </a:pPr>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20121" y="1019704"/>
            <a:ext cx="4716465" cy="3065307"/>
          </a:xfrm>
          <a:prstGeom prst="rect">
            <a:avLst/>
          </a:prstGeom>
        </p:spPr>
      </p:pic>
    </p:spTree>
    <p:extLst>
      <p:ext uri="{BB962C8B-B14F-4D97-AF65-F5344CB8AC3E}">
        <p14:creationId xmlns:p14="http://schemas.microsoft.com/office/powerpoint/2010/main" val="398271614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283201" cy="757238"/>
          </a:xfrm>
        </p:spPr>
        <p:txBody>
          <a:bodyPr/>
          <a:lstStyle/>
          <a:p>
            <a:r>
              <a:rPr lang="en-US" sz="1600" dirty="0" smtClean="0"/>
              <a:t>Troubleshooting Process</a:t>
            </a:r>
            <a:r>
              <a:rPr lang="en-US" dirty="0">
                <a:solidFill>
                  <a:schemeClr val="tx1"/>
                </a:solidFill>
              </a:rPr>
              <a:t/>
            </a:r>
            <a:br>
              <a:rPr lang="en-US" dirty="0">
                <a:solidFill>
                  <a:schemeClr val="tx1"/>
                </a:solidFill>
              </a:rPr>
            </a:br>
            <a:r>
              <a:rPr lang="en-US" dirty="0" smtClean="0"/>
              <a:t>General Troubleshooting Procedures</a:t>
            </a:r>
            <a:endParaRPr lang="en-CA" altLang="en-US" dirty="0">
              <a:solidFill>
                <a:srgbClr val="367187"/>
              </a:solidFill>
              <a:cs typeface="Arial"/>
            </a:endParaRPr>
          </a:p>
        </p:txBody>
      </p:sp>
      <p:sp>
        <p:nvSpPr>
          <p:cNvPr id="13315" name="Content Placeholder 2"/>
          <p:cNvSpPr>
            <a:spLocks noGrp="1"/>
          </p:cNvSpPr>
          <p:nvPr>
            <p:ph idx="1"/>
          </p:nvPr>
        </p:nvSpPr>
        <p:spPr>
          <a:xfrm>
            <a:off x="5105400" y="101601"/>
            <a:ext cx="3986213" cy="4715932"/>
          </a:xfrm>
        </p:spPr>
        <p:txBody>
          <a:bodyPr/>
          <a:lstStyle/>
          <a:p>
            <a:pPr marL="169545" indent="-169545"/>
            <a:r>
              <a:rPr lang="en-US" altLang="en-US" dirty="0" smtClean="0"/>
              <a:t>Using efficient troubleshooting techniques shortens overall troubleshooting time.</a:t>
            </a:r>
          </a:p>
          <a:p>
            <a:pPr marL="169545" indent="-169545"/>
            <a:r>
              <a:rPr lang="en-US" altLang="en-US" dirty="0" smtClean="0"/>
              <a:t>There are three major stages to the troubleshooting process:</a:t>
            </a:r>
          </a:p>
          <a:p>
            <a:pPr marL="169545" indent="-169545"/>
            <a:r>
              <a:rPr lang="en-US" altLang="en-US" dirty="0" smtClean="0"/>
              <a:t>Stage 1. Gather symptoms – </a:t>
            </a:r>
          </a:p>
          <a:p>
            <a:pPr marL="358457" lvl="1" indent="-169545"/>
            <a:r>
              <a:rPr lang="en-US" altLang="en-US" dirty="0" smtClean="0"/>
              <a:t>Gather and document symptoms from the network, end systems, and users.  </a:t>
            </a:r>
          </a:p>
          <a:p>
            <a:pPr marL="358457" lvl="1" indent="-169545"/>
            <a:r>
              <a:rPr lang="en-US" altLang="en-US" dirty="0" smtClean="0"/>
              <a:t>The network administrator determines which network components have been affected and how the functionality of the network has changed in comparison to the baseline.</a:t>
            </a:r>
          </a:p>
          <a:p>
            <a:pPr marL="358457" lvl="1" indent="-169545"/>
            <a:r>
              <a:rPr lang="en-US" altLang="en-US" dirty="0" smtClean="0"/>
              <a:t>Symptoms may come from the network management system, console messages, and user complaints.</a:t>
            </a:r>
          </a:p>
          <a:p>
            <a:pPr marL="358457" lvl="1" indent="-169545"/>
            <a:r>
              <a:rPr lang="en-US" altLang="en-US" dirty="0" smtClean="0"/>
              <a:t>Ask questions and investigate the issue in order to localize the problem to a smaller range of possibilities.</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318028" y="757238"/>
            <a:ext cx="4067705" cy="3795353"/>
          </a:xfrm>
          <a:prstGeom prst="rect">
            <a:avLst/>
          </a:prstGeom>
        </p:spPr>
      </p:pic>
    </p:spTree>
    <p:extLst>
      <p:ext uri="{BB962C8B-B14F-4D97-AF65-F5344CB8AC3E}">
        <p14:creationId xmlns:p14="http://schemas.microsoft.com/office/powerpoint/2010/main" val="117663550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6434668" cy="757238"/>
          </a:xfrm>
        </p:spPr>
        <p:txBody>
          <a:bodyPr/>
          <a:lstStyle/>
          <a:p>
            <a:r>
              <a:rPr lang="en-US" sz="1600" dirty="0" smtClean="0"/>
              <a:t>Troubleshooting Process</a:t>
            </a:r>
            <a:r>
              <a:rPr lang="en-US" dirty="0">
                <a:solidFill>
                  <a:schemeClr val="tx1"/>
                </a:solidFill>
              </a:rPr>
              <a:t/>
            </a:r>
            <a:br>
              <a:rPr lang="en-US" dirty="0">
                <a:solidFill>
                  <a:schemeClr val="tx1"/>
                </a:solidFill>
              </a:rPr>
            </a:br>
            <a:r>
              <a:rPr lang="en-US" dirty="0" smtClean="0"/>
              <a:t>General Troubleshooting Procedures (Cont.)</a:t>
            </a:r>
            <a:endParaRPr lang="en-CA" altLang="en-US" dirty="0">
              <a:solidFill>
                <a:srgbClr val="367187"/>
              </a:solidFill>
              <a:cs typeface="Arial"/>
            </a:endParaRPr>
          </a:p>
        </p:txBody>
      </p:sp>
      <p:sp>
        <p:nvSpPr>
          <p:cNvPr id="13315" name="Content Placeholder 2"/>
          <p:cNvSpPr>
            <a:spLocks noGrp="1"/>
          </p:cNvSpPr>
          <p:nvPr>
            <p:ph idx="1"/>
          </p:nvPr>
        </p:nvSpPr>
        <p:spPr>
          <a:xfrm>
            <a:off x="4703762" y="685973"/>
            <a:ext cx="4387852" cy="4182359"/>
          </a:xfrm>
        </p:spPr>
        <p:txBody>
          <a:bodyPr/>
          <a:lstStyle/>
          <a:p>
            <a:pPr marL="169545" indent="-169545"/>
            <a:r>
              <a:rPr lang="en-US" altLang="en-US" dirty="0" smtClean="0"/>
              <a:t>Stage 2. Isolate the problem –</a:t>
            </a:r>
          </a:p>
          <a:p>
            <a:pPr marL="358457" lvl="1" indent="-169545"/>
            <a:r>
              <a:rPr lang="en-US" altLang="en-US" dirty="0" smtClean="0"/>
              <a:t>Isolating is the process of eliminating variables until a single problem, or a set of related problems has been identified as the cause.</a:t>
            </a:r>
          </a:p>
          <a:p>
            <a:pPr marL="358457" lvl="1" indent="-169545"/>
            <a:r>
              <a:rPr lang="en-US" altLang="en-US" dirty="0" smtClean="0"/>
              <a:t>The network administrator should examine the problems at the logical layer of the network so that the most likely cause can be detected.</a:t>
            </a:r>
          </a:p>
          <a:p>
            <a:pPr marL="169545" indent="-169545"/>
            <a:r>
              <a:rPr lang="en-US" altLang="en-US" dirty="0" smtClean="0"/>
              <a:t>Stage 3. Implement corrective action – </a:t>
            </a:r>
          </a:p>
          <a:p>
            <a:pPr marL="358457" lvl="1" indent="-169545"/>
            <a:r>
              <a:rPr lang="en-US" altLang="en-US" dirty="0" smtClean="0"/>
              <a:t>After identifying the cause of the problem, the network administrator works to correct the problem by implementing, testing, and documenting possible solutions.</a:t>
            </a:r>
          </a:p>
          <a:p>
            <a:pPr marL="358457" lvl="1" indent="-169545"/>
            <a:r>
              <a:rPr lang="en-US" altLang="en-US" dirty="0" smtClean="0"/>
              <a:t>Can the solution be implemented immediately, or does it need to be postponed?</a:t>
            </a:r>
          </a:p>
          <a:p>
            <a:pPr marL="358457" lvl="1" indent="-169545"/>
            <a:r>
              <a:rPr lang="en-US" altLang="en-US" dirty="0" smtClean="0"/>
              <a:t>The severity of the problem should be weighed against the impact of the solution.</a:t>
            </a:r>
          </a:p>
          <a:p>
            <a:pPr marL="0" indent="0">
              <a:buNone/>
            </a:pPr>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318028" y="757238"/>
            <a:ext cx="4067705" cy="3795353"/>
          </a:xfrm>
          <a:prstGeom prst="rect">
            <a:avLst/>
          </a:prstGeom>
        </p:spPr>
      </p:pic>
    </p:spTree>
    <p:extLst>
      <p:ext uri="{BB962C8B-B14F-4D97-AF65-F5344CB8AC3E}">
        <p14:creationId xmlns:p14="http://schemas.microsoft.com/office/powerpoint/2010/main" val="373707452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283201" cy="757238"/>
          </a:xfrm>
        </p:spPr>
        <p:txBody>
          <a:bodyPr/>
          <a:lstStyle/>
          <a:p>
            <a:r>
              <a:rPr lang="en-US" sz="1600" dirty="0" smtClean="0"/>
              <a:t>Troubleshooting Process</a:t>
            </a:r>
            <a:r>
              <a:rPr lang="en-US" dirty="0">
                <a:solidFill>
                  <a:schemeClr val="tx1"/>
                </a:solidFill>
              </a:rPr>
              <a:t/>
            </a:r>
            <a:br>
              <a:rPr lang="en-US" dirty="0">
                <a:solidFill>
                  <a:schemeClr val="tx1"/>
                </a:solidFill>
              </a:rPr>
            </a:br>
            <a:r>
              <a:rPr lang="en-US" dirty="0" smtClean="0"/>
              <a:t>Gathering Symptoms</a:t>
            </a:r>
            <a:endParaRPr lang="en-CA" altLang="en-US" dirty="0">
              <a:solidFill>
                <a:srgbClr val="367187"/>
              </a:solidFill>
              <a:cs typeface="Arial"/>
            </a:endParaRPr>
          </a:p>
        </p:txBody>
      </p:sp>
      <p:sp>
        <p:nvSpPr>
          <p:cNvPr id="13315" name="Content Placeholder 2"/>
          <p:cNvSpPr>
            <a:spLocks noGrp="1"/>
          </p:cNvSpPr>
          <p:nvPr>
            <p:ph idx="1"/>
          </p:nvPr>
        </p:nvSpPr>
        <p:spPr>
          <a:xfrm>
            <a:off x="4868334" y="270933"/>
            <a:ext cx="4223280" cy="4546599"/>
          </a:xfrm>
        </p:spPr>
        <p:txBody>
          <a:bodyPr/>
          <a:lstStyle/>
          <a:p>
            <a:pPr marL="169545" indent="-169545"/>
            <a:r>
              <a:rPr lang="en-US" altLang="en-US" dirty="0" smtClean="0"/>
              <a:t>It is important to gather facts and evidence that will allow you to progressively eliminate possible causes, and eventually identify the root cause of the issue.</a:t>
            </a:r>
          </a:p>
          <a:p>
            <a:pPr marL="169545" indent="-169545"/>
            <a:r>
              <a:rPr lang="en-US" altLang="en-US" dirty="0" smtClean="0"/>
              <a:t>There are five information gathering steps:</a:t>
            </a:r>
          </a:p>
          <a:p>
            <a:pPr marL="169545" indent="-169545"/>
            <a:r>
              <a:rPr lang="en-US" altLang="en-US" dirty="0" smtClean="0"/>
              <a:t>Step 1. Gather Information</a:t>
            </a:r>
          </a:p>
          <a:p>
            <a:pPr marL="358457" lvl="1" indent="-169545"/>
            <a:r>
              <a:rPr lang="en-US" altLang="en-US" dirty="0" smtClean="0"/>
              <a:t>Gather information from the trouble ticket, users, or end systems affected by the problem to form a definition of the problem.</a:t>
            </a:r>
          </a:p>
          <a:p>
            <a:pPr marL="169545" indent="-169545"/>
            <a:r>
              <a:rPr lang="en-US" altLang="en-US" dirty="0" smtClean="0"/>
              <a:t>Step 2. Determine ownership</a:t>
            </a:r>
          </a:p>
          <a:p>
            <a:pPr marL="358457" lvl="1" indent="-169545"/>
            <a:r>
              <a:rPr lang="en-US" altLang="en-US" dirty="0" smtClean="0"/>
              <a:t>If the problem is within the control of the organization, move onto the next stage.  If it is outside of the boundary of organizational control, contact an administrator for the external system.</a:t>
            </a:r>
          </a:p>
          <a:p>
            <a:pPr marL="169545" indent="-169545"/>
            <a:r>
              <a:rPr lang="en-US" altLang="en-US" dirty="0" smtClean="0"/>
              <a:t>Step 3. Narrow the scope</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5" name="Picture 4"/>
          <p:cNvPicPr>
            <a:picLocks noChangeAspect="1"/>
          </p:cNvPicPr>
          <p:nvPr/>
        </p:nvPicPr>
        <p:blipFill>
          <a:blip r:embed="rId3"/>
          <a:stretch>
            <a:fillRect/>
          </a:stretch>
        </p:blipFill>
        <p:spPr>
          <a:xfrm>
            <a:off x="105303" y="1306775"/>
            <a:ext cx="4602481" cy="1775091"/>
          </a:xfrm>
          <a:prstGeom prst="rect">
            <a:avLst/>
          </a:prstGeom>
        </p:spPr>
      </p:pic>
    </p:spTree>
    <p:extLst>
      <p:ext uri="{BB962C8B-B14F-4D97-AF65-F5344CB8AC3E}">
        <p14:creationId xmlns:p14="http://schemas.microsoft.com/office/powerpoint/2010/main" val="192266996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283201" cy="757238"/>
          </a:xfrm>
        </p:spPr>
        <p:txBody>
          <a:bodyPr/>
          <a:lstStyle/>
          <a:p>
            <a:r>
              <a:rPr lang="en-US" sz="1600" dirty="0" smtClean="0"/>
              <a:t>Troubleshooting Process</a:t>
            </a:r>
            <a:r>
              <a:rPr lang="en-US" dirty="0">
                <a:solidFill>
                  <a:schemeClr val="tx1"/>
                </a:solidFill>
              </a:rPr>
              <a:t/>
            </a:r>
            <a:br>
              <a:rPr lang="en-US" dirty="0">
                <a:solidFill>
                  <a:schemeClr val="tx1"/>
                </a:solidFill>
              </a:rPr>
            </a:br>
            <a:r>
              <a:rPr lang="en-US" dirty="0" smtClean="0"/>
              <a:t>Gathering Symptoms (Cont.)</a:t>
            </a:r>
            <a:endParaRPr lang="en-CA" altLang="en-US" dirty="0">
              <a:solidFill>
                <a:srgbClr val="367187"/>
              </a:solidFill>
              <a:cs typeface="Arial"/>
            </a:endParaRPr>
          </a:p>
        </p:txBody>
      </p:sp>
      <p:sp>
        <p:nvSpPr>
          <p:cNvPr id="13315" name="Content Placeholder 2"/>
          <p:cNvSpPr>
            <a:spLocks noGrp="1"/>
          </p:cNvSpPr>
          <p:nvPr>
            <p:ph idx="1"/>
          </p:nvPr>
        </p:nvSpPr>
        <p:spPr>
          <a:xfrm>
            <a:off x="4622800" y="84667"/>
            <a:ext cx="4468815" cy="4876800"/>
          </a:xfrm>
        </p:spPr>
        <p:txBody>
          <a:bodyPr/>
          <a:lstStyle/>
          <a:p>
            <a:pPr marL="358457" lvl="1" indent="-169545"/>
            <a:r>
              <a:rPr lang="en-US" altLang="en-US" dirty="0" smtClean="0"/>
              <a:t>Determine if the problem is at the core, distribution, or access layer.</a:t>
            </a:r>
          </a:p>
          <a:p>
            <a:pPr marL="358457" lvl="1" indent="-169545"/>
            <a:r>
              <a:rPr lang="en-US" altLang="en-US" dirty="0" smtClean="0"/>
              <a:t>At the identified layer, analyze the existing symptoms and try to determine which piece of equipment is most likely the cause.</a:t>
            </a:r>
          </a:p>
          <a:p>
            <a:pPr marL="169545" indent="-169545"/>
            <a:r>
              <a:rPr lang="en-US" altLang="en-US" dirty="0" smtClean="0"/>
              <a:t>Step 4. Gather symptoms from suspect devices</a:t>
            </a:r>
          </a:p>
          <a:p>
            <a:pPr marL="358457" lvl="1" indent="-169545"/>
            <a:r>
              <a:rPr lang="en-US" altLang="en-US" dirty="0" smtClean="0"/>
              <a:t>Using a layered troubleshooting approach, gather hardware and software symptoms from the suspect devices.</a:t>
            </a:r>
          </a:p>
          <a:p>
            <a:pPr marL="358457" lvl="1" indent="-169545"/>
            <a:r>
              <a:rPr lang="en-US" altLang="en-US" dirty="0" smtClean="0"/>
              <a:t>Is it a hardware of software configuration problem?</a:t>
            </a:r>
          </a:p>
          <a:p>
            <a:pPr marL="169545" indent="-169545"/>
            <a:r>
              <a:rPr lang="en-US" altLang="en-US" dirty="0" smtClean="0"/>
              <a:t>Step 5. Document symptoms</a:t>
            </a:r>
          </a:p>
          <a:p>
            <a:pPr marL="358457" lvl="1" indent="-169545"/>
            <a:r>
              <a:rPr lang="en-US" altLang="en-US" dirty="0" smtClean="0"/>
              <a:t>If the problem cannot be solved using the documented symptoms, begin the isolating stage of the general troubleshooting process.</a:t>
            </a:r>
          </a:p>
          <a:p>
            <a:pPr marL="358457" lvl="1" indent="-169545"/>
            <a:r>
              <a:rPr lang="en-US" altLang="en-US" dirty="0" smtClean="0"/>
              <a:t>Gather symptoms from devices using commands/tools including:  </a:t>
            </a:r>
            <a:r>
              <a:rPr lang="en-US" altLang="en-US" b="1" dirty="0" smtClean="0"/>
              <a:t>ping</a:t>
            </a:r>
            <a:r>
              <a:rPr lang="en-US" altLang="en-US" dirty="0" smtClean="0"/>
              <a:t>, </a:t>
            </a:r>
            <a:r>
              <a:rPr lang="en-US" altLang="en-US" b="1" dirty="0" smtClean="0"/>
              <a:t>traceroute</a:t>
            </a:r>
            <a:r>
              <a:rPr lang="en-US" altLang="en-US" dirty="0" smtClean="0"/>
              <a:t>, </a:t>
            </a:r>
            <a:r>
              <a:rPr lang="en-US" altLang="en-US" b="1" dirty="0" smtClean="0"/>
              <a:t>telnet</a:t>
            </a:r>
            <a:r>
              <a:rPr lang="en-US" altLang="en-US" dirty="0" smtClean="0"/>
              <a:t>, </a:t>
            </a:r>
            <a:r>
              <a:rPr lang="en-US" altLang="en-US" b="1" dirty="0" smtClean="0"/>
              <a:t>show</a:t>
            </a:r>
            <a:r>
              <a:rPr lang="en-US" altLang="en-US" dirty="0" smtClean="0"/>
              <a:t>, </a:t>
            </a:r>
            <a:r>
              <a:rPr lang="en-US" altLang="en-US" b="1" dirty="0" smtClean="0"/>
              <a:t>debug</a:t>
            </a:r>
            <a:r>
              <a:rPr lang="en-US" altLang="en-US" dirty="0" smtClean="0"/>
              <a:t>, device logs and packet captures.  </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5" name="Picture 4"/>
          <p:cNvPicPr>
            <a:picLocks noChangeAspect="1"/>
          </p:cNvPicPr>
          <p:nvPr/>
        </p:nvPicPr>
        <p:blipFill>
          <a:blip r:embed="rId3"/>
          <a:stretch>
            <a:fillRect/>
          </a:stretch>
        </p:blipFill>
        <p:spPr>
          <a:xfrm>
            <a:off x="105304" y="1306775"/>
            <a:ext cx="4517496" cy="1742313"/>
          </a:xfrm>
          <a:prstGeom prst="rect">
            <a:avLst/>
          </a:prstGeom>
        </p:spPr>
      </p:pic>
    </p:spTree>
    <p:extLst>
      <p:ext uri="{BB962C8B-B14F-4D97-AF65-F5344CB8AC3E}">
        <p14:creationId xmlns:p14="http://schemas.microsoft.com/office/powerpoint/2010/main" val="135264091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283201" cy="757238"/>
          </a:xfrm>
        </p:spPr>
        <p:txBody>
          <a:bodyPr/>
          <a:lstStyle/>
          <a:p>
            <a:r>
              <a:rPr lang="en-US" sz="1600" dirty="0" smtClean="0"/>
              <a:t>Troubleshooting Process</a:t>
            </a:r>
            <a:r>
              <a:rPr lang="en-US" dirty="0">
                <a:solidFill>
                  <a:schemeClr val="tx1"/>
                </a:solidFill>
              </a:rPr>
              <a:t/>
            </a:r>
            <a:br>
              <a:rPr lang="en-US" dirty="0">
                <a:solidFill>
                  <a:schemeClr val="tx1"/>
                </a:solidFill>
              </a:rPr>
            </a:br>
            <a:r>
              <a:rPr lang="en-US" dirty="0" smtClean="0"/>
              <a:t>Questioning End Users</a:t>
            </a:r>
            <a:endParaRPr lang="en-CA" altLang="en-US" dirty="0">
              <a:solidFill>
                <a:srgbClr val="367187"/>
              </a:solidFill>
              <a:cs typeface="Arial"/>
            </a:endParaRPr>
          </a:p>
        </p:txBody>
      </p:sp>
      <p:sp>
        <p:nvSpPr>
          <p:cNvPr id="13315" name="Content Placeholder 2"/>
          <p:cNvSpPr>
            <a:spLocks noGrp="1"/>
          </p:cNvSpPr>
          <p:nvPr>
            <p:ph idx="1"/>
          </p:nvPr>
        </p:nvSpPr>
        <p:spPr>
          <a:xfrm>
            <a:off x="5113866" y="838200"/>
            <a:ext cx="3886201" cy="3979332"/>
          </a:xfrm>
        </p:spPr>
        <p:txBody>
          <a:bodyPr/>
          <a:lstStyle/>
          <a:p>
            <a:pPr marL="169545" indent="-169545"/>
            <a:r>
              <a:rPr lang="en-US" altLang="en-US" dirty="0" smtClean="0"/>
              <a:t>In many cases, the problem is reported by an end user.  This information may often be misleading or vague.  </a:t>
            </a:r>
          </a:p>
          <a:p>
            <a:pPr marL="169545" indent="-169545"/>
            <a:r>
              <a:rPr lang="en-US" altLang="en-US" dirty="0" smtClean="0"/>
              <a:t>This may require asking questions of end users to better help determine what the problem is.</a:t>
            </a:r>
          </a:p>
          <a:p>
            <a:pPr marL="169545" indent="-169545"/>
            <a:r>
              <a:rPr lang="en-US" altLang="en-US" dirty="0" smtClean="0"/>
              <a:t>Use effective questioning techniques when asking the end users about a network problem they may be experiencing.</a:t>
            </a:r>
          </a:p>
          <a:p>
            <a:pPr marL="169545" indent="-169545"/>
            <a:r>
              <a:rPr lang="en-US" altLang="en-US" dirty="0" smtClean="0"/>
              <a:t>The table to the left provides some guidelines and sample end-user questions.</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65100" y="1156228"/>
            <a:ext cx="4838700" cy="1895157"/>
          </a:xfrm>
          <a:prstGeom prst="rect">
            <a:avLst/>
          </a:prstGeom>
        </p:spPr>
      </p:pic>
    </p:spTree>
    <p:extLst>
      <p:ext uri="{BB962C8B-B14F-4D97-AF65-F5344CB8AC3E}">
        <p14:creationId xmlns:p14="http://schemas.microsoft.com/office/powerpoint/2010/main" val="47489833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315201"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smtClean="0"/>
              <a:t>Using Layered Models for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4936067" y="838200"/>
            <a:ext cx="4064000" cy="3979332"/>
          </a:xfrm>
        </p:spPr>
        <p:txBody>
          <a:bodyPr/>
          <a:lstStyle/>
          <a:p>
            <a:pPr marL="169545" indent="-169545"/>
            <a:r>
              <a:rPr lang="en-US" altLang="en-US" dirty="0" smtClean="0"/>
              <a:t>If no solution is identified, the network administrator compares the characteristics of the problem to the logical layers of the network to isolate and solve the issue.</a:t>
            </a:r>
          </a:p>
          <a:p>
            <a:pPr marL="169545" indent="-169545"/>
            <a:r>
              <a:rPr lang="en-US" altLang="en-US" dirty="0" smtClean="0"/>
              <a:t>The OSI reference model provides a common language for network administrators and is commonly used in troubleshooting networks.</a:t>
            </a:r>
          </a:p>
          <a:p>
            <a:pPr marL="169545" indent="-169545"/>
            <a:r>
              <a:rPr lang="en-US" altLang="en-US" dirty="0" smtClean="0"/>
              <a:t>Problems are typically described in terms of a given OSI model layer.</a:t>
            </a:r>
          </a:p>
          <a:p>
            <a:pPr marL="169545" lvl="0" indent="-169545">
              <a:buClr>
                <a:srgbClr val="58585B"/>
              </a:buClr>
            </a:pPr>
            <a:r>
              <a:rPr lang="en-US" altLang="en-US" dirty="0"/>
              <a:t>The OSI reference model describes how information from a software application in one computer moves through a network to a software application in another computer.</a:t>
            </a:r>
          </a:p>
          <a:p>
            <a:pPr marL="169545" indent="-169545"/>
            <a:endParaRPr lang="en-US" altLang="en-US" dirty="0" smtClean="0"/>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88383" y="911225"/>
            <a:ext cx="4521212" cy="3322108"/>
          </a:xfrm>
          <a:prstGeom prst="rect">
            <a:avLst/>
          </a:prstGeom>
        </p:spPr>
      </p:pic>
    </p:spTree>
    <p:extLst>
      <p:ext uri="{BB962C8B-B14F-4D97-AF65-F5344CB8AC3E}">
        <p14:creationId xmlns:p14="http://schemas.microsoft.com/office/powerpoint/2010/main" val="244128160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315201"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smtClean="0"/>
              <a:t>Using Layered Models for Troubleshooting (Cont.)</a:t>
            </a:r>
            <a:endParaRPr lang="en-CA" altLang="en-US" dirty="0">
              <a:solidFill>
                <a:srgbClr val="367187"/>
              </a:solidFill>
              <a:cs typeface="Arial"/>
            </a:endParaRPr>
          </a:p>
        </p:txBody>
      </p:sp>
      <p:sp>
        <p:nvSpPr>
          <p:cNvPr id="13315" name="Content Placeholder 2"/>
          <p:cNvSpPr>
            <a:spLocks noGrp="1"/>
          </p:cNvSpPr>
          <p:nvPr>
            <p:ph idx="1"/>
          </p:nvPr>
        </p:nvSpPr>
        <p:spPr>
          <a:xfrm>
            <a:off x="5063066" y="838200"/>
            <a:ext cx="3937001" cy="3979332"/>
          </a:xfrm>
        </p:spPr>
        <p:txBody>
          <a:bodyPr/>
          <a:lstStyle/>
          <a:p>
            <a:pPr marL="169545" indent="-169545"/>
            <a:r>
              <a:rPr lang="en-US" altLang="en-US" dirty="0" smtClean="0"/>
              <a:t>Similar to the OSI networking model, the TCP/IP networking model also divides networking architecture into modular layers.  </a:t>
            </a:r>
          </a:p>
          <a:p>
            <a:pPr marL="169545" indent="-169545"/>
            <a:r>
              <a:rPr lang="en-US" altLang="en-US" dirty="0" smtClean="0"/>
              <a:t>The figure to the left shows how the two models map to each other.</a:t>
            </a:r>
          </a:p>
          <a:p>
            <a:pPr marL="169545" indent="-169545"/>
            <a:r>
              <a:rPr lang="en-US" altLang="en-US" dirty="0" smtClean="0"/>
              <a:t>The application layer in the TCP/IP suite combines the functions of the three OSI model layers:  session, presentation, and application.</a:t>
            </a:r>
          </a:p>
          <a:p>
            <a:pPr marL="169545" indent="-169545"/>
            <a:r>
              <a:rPr lang="en-US" altLang="en-US" dirty="0" smtClean="0"/>
              <a:t>The TCP/IP network access layer corresponds to the OSI physical and data link layers. </a:t>
            </a:r>
          </a:p>
          <a:p>
            <a:pPr marL="169545" indent="-169545"/>
            <a:endParaRPr lang="en-US" altLang="en-US" dirty="0" smtClean="0"/>
          </a:p>
          <a:p>
            <a:pPr marL="169545" indent="-169545"/>
            <a:endParaRPr lang="en-US" altLang="en-US" dirty="0" smtClean="0"/>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19605" y="973668"/>
            <a:ext cx="4555596" cy="3437658"/>
          </a:xfrm>
          <a:prstGeom prst="rect">
            <a:avLst/>
          </a:prstGeom>
        </p:spPr>
      </p:pic>
    </p:spTree>
    <p:extLst>
      <p:ext uri="{BB962C8B-B14F-4D97-AF65-F5344CB8AC3E}">
        <p14:creationId xmlns:p14="http://schemas.microsoft.com/office/powerpoint/2010/main" val="350952086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063067"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smtClean="0"/>
              <a:t>Troubleshooting Methods</a:t>
            </a:r>
            <a:endParaRPr lang="en-CA" altLang="en-US" dirty="0">
              <a:solidFill>
                <a:srgbClr val="367187"/>
              </a:solidFill>
              <a:cs typeface="Arial"/>
            </a:endParaRPr>
          </a:p>
        </p:txBody>
      </p:sp>
      <p:sp>
        <p:nvSpPr>
          <p:cNvPr id="13315" name="Content Placeholder 2"/>
          <p:cNvSpPr>
            <a:spLocks noGrp="1"/>
          </p:cNvSpPr>
          <p:nvPr>
            <p:ph idx="1"/>
          </p:nvPr>
        </p:nvSpPr>
        <p:spPr>
          <a:xfrm>
            <a:off x="4394200" y="279400"/>
            <a:ext cx="4605867" cy="4538132"/>
          </a:xfrm>
        </p:spPr>
        <p:txBody>
          <a:bodyPr/>
          <a:lstStyle/>
          <a:p>
            <a:pPr marL="169545" indent="-169545"/>
            <a:r>
              <a:rPr lang="en-US" altLang="en-US" dirty="0" smtClean="0"/>
              <a:t>Using the layered models, there are three primary methods for troubleshooting networks and each has its advantages and disadvantages:</a:t>
            </a:r>
          </a:p>
          <a:p>
            <a:pPr marL="358457" lvl="1" indent="-169545"/>
            <a:r>
              <a:rPr lang="en-US" altLang="en-US" dirty="0" smtClean="0"/>
              <a:t>Bottom-up</a:t>
            </a:r>
          </a:p>
          <a:p>
            <a:pPr marL="358457" lvl="1" indent="-169545"/>
            <a:r>
              <a:rPr lang="en-US" altLang="en-US" dirty="0" smtClean="0"/>
              <a:t>Top-down</a:t>
            </a:r>
          </a:p>
          <a:p>
            <a:pPr marL="358457" lvl="1" indent="-169545"/>
            <a:r>
              <a:rPr lang="en-US" altLang="en-US" dirty="0" smtClean="0"/>
              <a:t>Divide-and-conquer</a:t>
            </a:r>
          </a:p>
          <a:p>
            <a:pPr marL="169545" indent="-169545"/>
            <a:r>
              <a:rPr lang="en-US" altLang="en-US" dirty="0" smtClean="0"/>
              <a:t>Bottom-up Troubleshooting Method</a:t>
            </a:r>
          </a:p>
          <a:p>
            <a:pPr marL="358457" lvl="1" indent="-169545"/>
            <a:r>
              <a:rPr lang="en-US" altLang="en-US" dirty="0" smtClean="0"/>
              <a:t>Start with the physical components of the network and move up through the layers of the OSI model until the cause of the problem is identified</a:t>
            </a:r>
          </a:p>
          <a:p>
            <a:pPr marL="358457" lvl="1" indent="-169545"/>
            <a:r>
              <a:rPr lang="en-US" altLang="en-US" dirty="0" smtClean="0"/>
              <a:t>This is a good approach to use when the problem is suspected to be a physical one.</a:t>
            </a:r>
          </a:p>
          <a:p>
            <a:pPr marL="358457" lvl="1" indent="-169545"/>
            <a:r>
              <a:rPr lang="en-US" altLang="en-US" dirty="0" smtClean="0"/>
              <a:t>Most networking problems reside at the lower levels, so using this method is often effective</a:t>
            </a:r>
          </a:p>
          <a:p>
            <a:pPr marL="358457" lvl="1" indent="-169545"/>
            <a:r>
              <a:rPr lang="en-US" altLang="en-US" dirty="0" smtClean="0"/>
              <a:t>The disadvantage with this method is it requires that you check every device and interface on the network until the cause of the problem is found.</a:t>
            </a:r>
          </a:p>
          <a:p>
            <a:pPr marL="358457" lvl="1" indent="-169545"/>
            <a:endParaRPr lang="en-US" altLang="en-US" dirty="0" smtClean="0"/>
          </a:p>
          <a:p>
            <a:pPr marL="169545" indent="-169545"/>
            <a:endParaRPr lang="en-US" altLang="en-US" dirty="0" smtClean="0"/>
          </a:p>
          <a:p>
            <a:pPr marL="169545" indent="-169545"/>
            <a:endParaRPr lang="en-US" altLang="en-US" dirty="0" smtClean="0"/>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41827" y="757238"/>
            <a:ext cx="3974573" cy="3796740"/>
          </a:xfrm>
          <a:prstGeom prst="rect">
            <a:avLst/>
          </a:prstGeom>
        </p:spPr>
      </p:pic>
    </p:spTree>
    <p:extLst>
      <p:ext uri="{BB962C8B-B14F-4D97-AF65-F5344CB8AC3E}">
        <p14:creationId xmlns:p14="http://schemas.microsoft.com/office/powerpoint/2010/main" val="82012321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8</a:t>
            </a:r>
            <a:r>
              <a:rPr lang="en-CA" sz="1600" dirty="0" smtClean="0"/>
              <a:t>.1 Troubleshooting Methodology</a:t>
            </a:r>
            <a:endParaRPr lang="en-CA" sz="1600" dirty="0"/>
          </a:p>
          <a:p>
            <a:pPr marL="469106" lvl="1" indent="-214313">
              <a:buFont typeface="Arial" panose="020B0604020202020204" pitchFamily="34" charset="0"/>
              <a:buChar char="•"/>
            </a:pPr>
            <a:r>
              <a:rPr lang="en-US" sz="1600" dirty="0" smtClean="0"/>
              <a:t>Explain troubleshooting approaches for various network problems.</a:t>
            </a:r>
          </a:p>
          <a:p>
            <a:pPr marL="557213" lvl="1" indent="-214313">
              <a:buClr>
                <a:srgbClr val="58585B"/>
              </a:buClr>
              <a:buFont typeface="Arial" panose="020B0604020202020204" pitchFamily="34" charset="0"/>
              <a:buChar char="•"/>
            </a:pPr>
            <a:r>
              <a:rPr lang="en-US" sz="1200" dirty="0"/>
              <a:t>Explain how network documentation is developed and used to troubleshoot network issues.</a:t>
            </a:r>
          </a:p>
          <a:p>
            <a:pPr marL="557213" lvl="1" indent="-214313">
              <a:buClr>
                <a:srgbClr val="58585B"/>
              </a:buClr>
              <a:buFont typeface="Arial" panose="020B0604020202020204" pitchFamily="34" charset="0"/>
              <a:buChar char="•"/>
            </a:pPr>
            <a:r>
              <a:rPr lang="en-US" sz="1200" dirty="0"/>
              <a:t>Describe the general troubleshooting process.</a:t>
            </a:r>
          </a:p>
          <a:p>
            <a:pPr marL="557213" lvl="1" indent="-214313">
              <a:buClr>
                <a:srgbClr val="58585B"/>
              </a:buClr>
              <a:buFont typeface="Arial" panose="020B0604020202020204" pitchFamily="34" charset="0"/>
              <a:buChar char="•"/>
            </a:pPr>
            <a:r>
              <a:rPr lang="en-US" sz="1200" dirty="0"/>
              <a:t>Compare troubleshooting methods that use a systematic, layered approach.</a:t>
            </a:r>
            <a:endParaRPr lang="en-US" dirty="0"/>
          </a:p>
          <a:p>
            <a:pPr marL="286941" indent="-285750"/>
            <a:r>
              <a:rPr lang="en-CA" sz="1600" dirty="0"/>
              <a:t>8</a:t>
            </a:r>
            <a:r>
              <a:rPr lang="en-CA" sz="1600" dirty="0" smtClean="0"/>
              <a:t>.2 Troubleshooting Scenarios</a:t>
            </a:r>
          </a:p>
          <a:p>
            <a:pPr marL="469106" lvl="1" indent="-214313">
              <a:buFont typeface="Arial" panose="020B0604020202020204" pitchFamily="34" charset="0"/>
              <a:buChar char="•"/>
            </a:pPr>
            <a:r>
              <a:rPr lang="en-US" sz="1600" dirty="0" smtClean="0"/>
              <a:t>Troubleshoot end-to-end connectivity in a small to medium-sized business network, using a systematic approach.</a:t>
            </a:r>
          </a:p>
          <a:p>
            <a:pPr marL="557213" lvl="1" indent="-214313">
              <a:buClr>
                <a:srgbClr val="58585B"/>
              </a:buClr>
              <a:buFont typeface="Arial" panose="020B0604020202020204" pitchFamily="34" charset="0"/>
              <a:buChar char="•"/>
            </a:pPr>
            <a:r>
              <a:rPr lang="en-US" sz="1200" dirty="0"/>
              <a:t>Use an ICMP echo-based IP SLA to troubleshoot network connectivity issues.</a:t>
            </a:r>
          </a:p>
          <a:p>
            <a:pPr marL="557213" lvl="1" indent="-214313">
              <a:buClr>
                <a:srgbClr val="58585B"/>
              </a:buClr>
              <a:buFont typeface="Arial" panose="020B0604020202020204" pitchFamily="34" charset="0"/>
              <a:buChar char="•"/>
            </a:pPr>
            <a:r>
              <a:rPr lang="en-US" sz="1200" dirty="0"/>
              <a:t>Describe different networking troubleshooting tools.</a:t>
            </a:r>
          </a:p>
          <a:p>
            <a:pPr marL="557213" lvl="1" indent="-214313">
              <a:buClr>
                <a:srgbClr val="58585B"/>
              </a:buClr>
              <a:buFont typeface="Arial" panose="020B0604020202020204" pitchFamily="34" charset="0"/>
              <a:buChar char="•"/>
            </a:pPr>
            <a:r>
              <a:rPr lang="en-US" sz="1200" dirty="0"/>
              <a:t>Determine the symptoms and causes of network problems using a layered model.</a:t>
            </a:r>
          </a:p>
          <a:p>
            <a:pPr marL="557213" lvl="1" indent="-214313">
              <a:buClr>
                <a:srgbClr val="58585B"/>
              </a:buClr>
              <a:buFont typeface="Arial" panose="020B0604020202020204" pitchFamily="34" charset="0"/>
              <a:buChar char="•"/>
            </a:pPr>
            <a:r>
              <a:rPr lang="en-US" sz="1200" dirty="0"/>
              <a:t>Troubleshoot a network using the layered model.</a:t>
            </a:r>
          </a:p>
          <a:p>
            <a:pPr marL="327818" lvl="2" indent="0">
              <a:buNone/>
            </a:pPr>
            <a:endParaRPr lang="en-US" dirty="0"/>
          </a:p>
        </p:txBody>
      </p:sp>
      <p:sp>
        <p:nvSpPr>
          <p:cNvPr id="4098" name="Rectangle 33"/>
          <p:cNvSpPr>
            <a:spLocks noGrp="1" noChangeArrowheads="1"/>
          </p:cNvSpPr>
          <p:nvPr>
            <p:ph type="title"/>
          </p:nvPr>
        </p:nvSpPr>
        <p:spPr/>
        <p:txBody>
          <a:bodyPr/>
          <a:lstStyle/>
          <a:p>
            <a:pPr eaLnBrk="1" hangingPunct="1"/>
            <a:r>
              <a:rPr lang="en-US" dirty="0"/>
              <a:t>Chapter </a:t>
            </a:r>
            <a:r>
              <a:rPr lang="en-US" dirty="0" smtClean="0"/>
              <a:t>8 </a:t>
            </a:r>
            <a:r>
              <a:rPr lang="en-US" dirty="0"/>
              <a:t>-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724401"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smtClean="0"/>
              <a:t>Troubleshooting Methods (Cont.)</a:t>
            </a:r>
            <a:endParaRPr lang="en-CA" altLang="en-US" dirty="0">
              <a:solidFill>
                <a:srgbClr val="367187"/>
              </a:solidFill>
              <a:cs typeface="Arial"/>
            </a:endParaRPr>
          </a:p>
        </p:txBody>
      </p:sp>
      <p:sp>
        <p:nvSpPr>
          <p:cNvPr id="13315" name="Content Placeholder 2"/>
          <p:cNvSpPr>
            <a:spLocks noGrp="1"/>
          </p:cNvSpPr>
          <p:nvPr>
            <p:ph idx="1"/>
          </p:nvPr>
        </p:nvSpPr>
        <p:spPr>
          <a:xfrm>
            <a:off x="4458228" y="84667"/>
            <a:ext cx="4626505" cy="4732865"/>
          </a:xfrm>
        </p:spPr>
        <p:txBody>
          <a:bodyPr/>
          <a:lstStyle/>
          <a:p>
            <a:pPr marL="169545" indent="-169545"/>
            <a:r>
              <a:rPr lang="en-US" altLang="en-US" dirty="0" smtClean="0"/>
              <a:t>Top-Down Troubleshooting Method</a:t>
            </a:r>
          </a:p>
          <a:p>
            <a:pPr marL="358457" lvl="1" indent="-169545"/>
            <a:r>
              <a:rPr lang="en-US" altLang="en-US" sz="1300" dirty="0" smtClean="0"/>
              <a:t>This method starts with troubleshooting the end-user applications and moves down through the layers of the OSI model until the cause of the problem has been identified.</a:t>
            </a:r>
          </a:p>
          <a:p>
            <a:pPr marL="358457" lvl="1" indent="-169545"/>
            <a:r>
              <a:rPr lang="en-US" altLang="en-US" sz="1300" dirty="0" smtClean="0"/>
              <a:t>End-user applications are tested before tackling the more specific networking pieces.</a:t>
            </a:r>
          </a:p>
          <a:p>
            <a:pPr marL="358457" lvl="1" indent="-169545"/>
            <a:r>
              <a:rPr lang="en-US" altLang="en-US" sz="1300" dirty="0" smtClean="0"/>
              <a:t>Use this approach for simpler problems.</a:t>
            </a:r>
          </a:p>
          <a:p>
            <a:pPr marL="358457" lvl="1" indent="-169545"/>
            <a:r>
              <a:rPr lang="en-US" altLang="en-US" sz="1300" dirty="0" smtClean="0"/>
              <a:t>The disadvantage is that it requires checking every network application until the problem is found.</a:t>
            </a:r>
          </a:p>
          <a:p>
            <a:pPr marL="169545" lvl="0" indent="-169545">
              <a:buClr>
                <a:srgbClr val="58585B"/>
              </a:buClr>
            </a:pPr>
            <a:r>
              <a:rPr lang="en-US" altLang="en-US" dirty="0" smtClean="0"/>
              <a:t>Divide-and-Conquer </a:t>
            </a:r>
            <a:r>
              <a:rPr lang="en-US" altLang="en-US" dirty="0"/>
              <a:t>Troubleshooting Method</a:t>
            </a:r>
          </a:p>
          <a:p>
            <a:pPr marL="358457" lvl="1" indent="-169545">
              <a:buClr>
                <a:srgbClr val="58585B"/>
              </a:buClr>
            </a:pPr>
            <a:r>
              <a:rPr lang="en-US" altLang="en-US" sz="1300" dirty="0" smtClean="0"/>
              <a:t>The network administrator selects a layer and tests in both directions from that layer.</a:t>
            </a:r>
          </a:p>
          <a:p>
            <a:pPr marL="358457" lvl="1" indent="-169545">
              <a:buClr>
                <a:srgbClr val="58585B"/>
              </a:buClr>
            </a:pPr>
            <a:r>
              <a:rPr lang="en-US" altLang="en-US" sz="1300" dirty="0" smtClean="0"/>
              <a:t>Start by collecting user experiences of the problem, document the symptoms, and then, using that information, make an informed guess as to which OSI layer to start your investigation.</a:t>
            </a:r>
          </a:p>
          <a:p>
            <a:pPr marL="358457" lvl="1" indent="-169545">
              <a:buClr>
                <a:srgbClr val="58585B"/>
              </a:buClr>
            </a:pPr>
            <a:r>
              <a:rPr lang="en-US" altLang="en-US" sz="1300" dirty="0" smtClean="0"/>
              <a:t>If a layer is functioning properly, all layers below can be assumed to be functioning.</a:t>
            </a:r>
            <a:endParaRPr lang="en-US" altLang="en-US" sz="1300" dirty="0"/>
          </a:p>
          <a:p>
            <a:pPr marL="358457" lvl="1" indent="-169545"/>
            <a:endParaRPr lang="en-US" altLang="en-US" dirty="0" smtClean="0"/>
          </a:p>
          <a:p>
            <a:pPr marL="169545" indent="-169545"/>
            <a:endParaRPr lang="en-US" altLang="en-US" dirty="0" smtClean="0"/>
          </a:p>
          <a:p>
            <a:pPr marL="169545" indent="-169545"/>
            <a:endParaRPr lang="en-US" altLang="en-US" dirty="0" smtClean="0"/>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41827" y="757238"/>
            <a:ext cx="3974573" cy="3796740"/>
          </a:xfrm>
          <a:prstGeom prst="rect">
            <a:avLst/>
          </a:prstGeom>
        </p:spPr>
      </p:pic>
    </p:spTree>
    <p:extLst>
      <p:ext uri="{BB962C8B-B14F-4D97-AF65-F5344CB8AC3E}">
        <p14:creationId xmlns:p14="http://schemas.microsoft.com/office/powerpoint/2010/main" val="67941809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063067"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a:t>O</a:t>
            </a:r>
            <a:r>
              <a:rPr lang="en-US" dirty="0" smtClean="0"/>
              <a:t>ther Troubleshooting Methods</a:t>
            </a:r>
            <a:endParaRPr lang="en-CA" altLang="en-US" dirty="0">
              <a:solidFill>
                <a:srgbClr val="367187"/>
              </a:solidFill>
              <a:cs typeface="Arial"/>
            </a:endParaRPr>
          </a:p>
        </p:txBody>
      </p:sp>
      <p:sp>
        <p:nvSpPr>
          <p:cNvPr id="13315" name="Content Placeholder 2"/>
          <p:cNvSpPr>
            <a:spLocks noGrp="1"/>
          </p:cNvSpPr>
          <p:nvPr>
            <p:ph idx="1"/>
          </p:nvPr>
        </p:nvSpPr>
        <p:spPr>
          <a:xfrm>
            <a:off x="4394200" y="279400"/>
            <a:ext cx="4605867" cy="4538132"/>
          </a:xfrm>
        </p:spPr>
        <p:txBody>
          <a:bodyPr/>
          <a:lstStyle/>
          <a:p>
            <a:pPr marL="169545" indent="-169545"/>
            <a:r>
              <a:rPr lang="en-US" altLang="en-US" dirty="0" smtClean="0"/>
              <a:t>In addition to the systematic, layered approach to troubleshooting, there are also, less-structured approaches. </a:t>
            </a:r>
          </a:p>
          <a:p>
            <a:pPr marL="358457" lvl="1" indent="-169545"/>
            <a:r>
              <a:rPr lang="en-US" altLang="en-US" dirty="0" smtClean="0"/>
              <a:t>Educated guess by the network administrator</a:t>
            </a:r>
          </a:p>
          <a:p>
            <a:pPr marL="431482" lvl="2" indent="-169545"/>
            <a:r>
              <a:rPr lang="en-US" altLang="en-US" dirty="0" smtClean="0"/>
              <a:t>Guess is based on the symptoms of the problem</a:t>
            </a:r>
          </a:p>
          <a:p>
            <a:pPr marL="431482" lvl="2" indent="-169545"/>
            <a:r>
              <a:rPr lang="en-US" altLang="en-US" dirty="0" smtClean="0"/>
              <a:t>This is more successful when implemented by seasoned network administrators who can rely on their extensive knowledge and experience</a:t>
            </a:r>
          </a:p>
          <a:p>
            <a:pPr marL="358457" lvl="1" indent="-169545"/>
            <a:r>
              <a:rPr lang="en-US" altLang="en-US" dirty="0" smtClean="0"/>
              <a:t>Comparing a working and non-working situation</a:t>
            </a:r>
          </a:p>
          <a:p>
            <a:pPr marL="431482" lvl="2" indent="-169545"/>
            <a:r>
              <a:rPr lang="en-US" altLang="en-US" dirty="0" smtClean="0"/>
              <a:t>Look for differences between configurations, software versions, and hardware and other device properties.</a:t>
            </a:r>
          </a:p>
          <a:p>
            <a:pPr marL="431482" lvl="2" indent="-169545"/>
            <a:r>
              <a:rPr lang="en-US" altLang="en-US" dirty="0" smtClean="0"/>
              <a:t>This method can be helpful when the network administrator is lacking an area of expertise or when the problem needs to be resolved quickly.  </a:t>
            </a:r>
          </a:p>
          <a:p>
            <a:pPr marL="358457" lvl="1" indent="-169545"/>
            <a:r>
              <a:rPr lang="en-US" altLang="en-US" dirty="0" smtClean="0"/>
              <a:t>Substitution</a:t>
            </a:r>
          </a:p>
          <a:p>
            <a:pPr marL="431482" lvl="2" indent="-169545"/>
            <a:r>
              <a:rPr lang="en-US" altLang="en-US" dirty="0" smtClean="0"/>
              <a:t>Involves swapping the problematic devices with known, working ones.</a:t>
            </a:r>
          </a:p>
          <a:p>
            <a:pPr marL="431482" lvl="2" indent="-169545"/>
            <a:r>
              <a:rPr lang="en-US" altLang="en-US" dirty="0" smtClean="0"/>
              <a:t>If the problem remains, the network administrator knows to look elsewhere.  </a:t>
            </a:r>
          </a:p>
          <a:p>
            <a:pPr marL="358457" lvl="1" indent="-169545"/>
            <a:endParaRPr lang="en-US" altLang="en-US" dirty="0" smtClean="0"/>
          </a:p>
          <a:p>
            <a:pPr marL="169545" indent="-169545"/>
            <a:endParaRPr lang="en-US" altLang="en-US" dirty="0" smtClean="0"/>
          </a:p>
          <a:p>
            <a:pPr marL="169545" indent="-169545"/>
            <a:endParaRPr lang="en-US" altLang="en-US" dirty="0" smtClean="0"/>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551922" y="820473"/>
            <a:ext cx="2944812" cy="3742176"/>
          </a:xfrm>
          <a:prstGeom prst="rect">
            <a:avLst/>
          </a:prstGeom>
        </p:spPr>
      </p:pic>
    </p:spTree>
    <p:extLst>
      <p:ext uri="{BB962C8B-B14F-4D97-AF65-F5344CB8AC3E}">
        <p14:creationId xmlns:p14="http://schemas.microsoft.com/office/powerpoint/2010/main" val="149047824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315201" cy="757238"/>
          </a:xfrm>
        </p:spPr>
        <p:txBody>
          <a:bodyPr/>
          <a:lstStyle/>
          <a:p>
            <a:r>
              <a:rPr lang="en-US" sz="1600" dirty="0" smtClean="0"/>
              <a:t>Isolating the Issue Using Layered Models</a:t>
            </a:r>
            <a:r>
              <a:rPr lang="en-US" dirty="0">
                <a:solidFill>
                  <a:schemeClr val="tx1"/>
                </a:solidFill>
              </a:rPr>
              <a:t/>
            </a:r>
            <a:br>
              <a:rPr lang="en-US" dirty="0">
                <a:solidFill>
                  <a:schemeClr val="tx1"/>
                </a:solidFill>
              </a:rPr>
            </a:br>
            <a:r>
              <a:rPr lang="en-US" dirty="0" smtClean="0"/>
              <a:t>Guidelines for Selecting a Troubleshooting Method</a:t>
            </a:r>
            <a:endParaRPr lang="en-CA" altLang="en-US" dirty="0">
              <a:solidFill>
                <a:srgbClr val="367187"/>
              </a:solidFill>
              <a:cs typeface="Arial"/>
            </a:endParaRPr>
          </a:p>
        </p:txBody>
      </p:sp>
      <p:sp>
        <p:nvSpPr>
          <p:cNvPr id="13315" name="Content Placeholder 2"/>
          <p:cNvSpPr>
            <a:spLocks noGrp="1"/>
          </p:cNvSpPr>
          <p:nvPr>
            <p:ph idx="1"/>
          </p:nvPr>
        </p:nvSpPr>
        <p:spPr>
          <a:xfrm>
            <a:off x="4579447" y="757239"/>
            <a:ext cx="4420620" cy="4128028"/>
          </a:xfrm>
        </p:spPr>
        <p:txBody>
          <a:bodyPr/>
          <a:lstStyle/>
          <a:p>
            <a:pPr marL="169545" indent="-169545"/>
            <a:r>
              <a:rPr lang="en-US" altLang="en-US" dirty="0" smtClean="0"/>
              <a:t>To quickly resolve network problems, take the time to select the most effective network troubleshooting method.  An example:</a:t>
            </a:r>
          </a:p>
          <a:p>
            <a:pPr marL="358457" lvl="1" indent="-169545"/>
            <a:r>
              <a:rPr lang="en-US" altLang="en-US" dirty="0" smtClean="0"/>
              <a:t>Two IP routers are not exchanging routing information.</a:t>
            </a:r>
          </a:p>
          <a:p>
            <a:pPr marL="358457" lvl="1" indent="-169545"/>
            <a:r>
              <a:rPr lang="en-US" altLang="en-US" dirty="0" smtClean="0"/>
              <a:t>The last time this type of problem occurred, it was a protocol issue.</a:t>
            </a:r>
          </a:p>
          <a:p>
            <a:pPr marL="358457" lvl="1" indent="-169545"/>
            <a:r>
              <a:rPr lang="en-US" altLang="en-US" dirty="0" smtClean="0"/>
              <a:t>Therefore, choose the divide-and-conquer troubleshooting method.  </a:t>
            </a:r>
          </a:p>
          <a:p>
            <a:pPr marL="358457" lvl="1" indent="-169545"/>
            <a:r>
              <a:rPr lang="en-US" altLang="en-US" dirty="0" smtClean="0"/>
              <a:t>Analysis reveals that there is connectivity between the routers. </a:t>
            </a:r>
          </a:p>
          <a:p>
            <a:pPr marL="358457" lvl="1" indent="-169545"/>
            <a:r>
              <a:rPr lang="en-US" altLang="en-US" dirty="0" smtClean="0"/>
              <a:t>Start the troubleshooting process at the physical or data link layer.  </a:t>
            </a:r>
          </a:p>
          <a:p>
            <a:pPr marL="358457" lvl="1" indent="-169545"/>
            <a:r>
              <a:rPr lang="en-US" altLang="en-US" dirty="0" smtClean="0"/>
              <a:t>Confirm connectivity and begin testing the TCP/IP-related functions at the next layer up in the OSI model, the network layer.</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06904" y="838200"/>
            <a:ext cx="4372543" cy="3454400"/>
          </a:xfrm>
          <a:prstGeom prst="rect">
            <a:avLst/>
          </a:prstGeom>
        </p:spPr>
      </p:pic>
    </p:spTree>
    <p:extLst>
      <p:ext uri="{BB962C8B-B14F-4D97-AF65-F5344CB8AC3E}">
        <p14:creationId xmlns:p14="http://schemas.microsoft.com/office/powerpoint/2010/main" val="251015034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8</a:t>
            </a:r>
            <a:r>
              <a:rPr lang="en-US" dirty="0" smtClean="0"/>
              <a:t>.2 Troubleshooting Scenarios</a:t>
            </a:r>
            <a:endParaRPr lang="en-US" dirty="0"/>
          </a:p>
        </p:txBody>
      </p:sp>
    </p:spTree>
    <p:extLst>
      <p:ext uri="{BB962C8B-B14F-4D97-AF65-F5344CB8AC3E}">
        <p14:creationId xmlns:p14="http://schemas.microsoft.com/office/powerpoint/2010/main" val="403075603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79448"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IP SLA Concepts</a:t>
            </a:r>
            <a:endParaRPr lang="en-CA" altLang="en-US" dirty="0">
              <a:solidFill>
                <a:srgbClr val="367187"/>
              </a:solidFill>
              <a:cs typeface="Arial"/>
            </a:endParaRPr>
          </a:p>
        </p:txBody>
      </p:sp>
      <p:sp>
        <p:nvSpPr>
          <p:cNvPr id="13315" name="Content Placeholder 2"/>
          <p:cNvSpPr>
            <a:spLocks noGrp="1"/>
          </p:cNvSpPr>
          <p:nvPr>
            <p:ph idx="1"/>
          </p:nvPr>
        </p:nvSpPr>
        <p:spPr>
          <a:xfrm>
            <a:off x="4351868" y="76201"/>
            <a:ext cx="4648199" cy="4732866"/>
          </a:xfrm>
        </p:spPr>
        <p:txBody>
          <a:bodyPr/>
          <a:lstStyle/>
          <a:p>
            <a:pPr marL="169545" indent="-169545"/>
            <a:r>
              <a:rPr lang="en-US" altLang="en-US" dirty="0" smtClean="0"/>
              <a:t>Network administrators must discover network failures as early as possible.</a:t>
            </a:r>
          </a:p>
          <a:p>
            <a:pPr marL="358457" lvl="1" indent="-169545"/>
            <a:r>
              <a:rPr lang="en-US" altLang="en-US" dirty="0" smtClean="0"/>
              <a:t>A useful tool for this task is the Cisco IOS IP Service Level Agreement (SLA).</a:t>
            </a:r>
          </a:p>
          <a:p>
            <a:pPr marL="358457" lvl="1" indent="-169545"/>
            <a:r>
              <a:rPr lang="en-US" altLang="en-US" dirty="0" smtClean="0"/>
              <a:t>IP SLAs use generated traffic to measure network performance between two networking devices, multiple network locations, or across multiple network paths.  </a:t>
            </a:r>
          </a:p>
          <a:p>
            <a:pPr marL="169545" indent="-169545"/>
            <a:r>
              <a:rPr lang="en-US" altLang="en-US" dirty="0" smtClean="0"/>
              <a:t>Network engineers use IP SLAs to simulate network data and IP services to collect network performance information in real time.</a:t>
            </a:r>
          </a:p>
          <a:p>
            <a:pPr marL="169545" indent="-169545"/>
            <a:r>
              <a:rPr lang="en-US" altLang="en-US" dirty="0" smtClean="0"/>
              <a:t>Additional benefits for using IP SLA’s include:</a:t>
            </a:r>
          </a:p>
          <a:p>
            <a:pPr marL="358457" lvl="1" indent="-169545"/>
            <a:r>
              <a:rPr lang="en-US" altLang="en-US" dirty="0" smtClean="0"/>
              <a:t>SLA monitoring, measurement, and verification</a:t>
            </a:r>
          </a:p>
          <a:p>
            <a:pPr marL="358457" lvl="1" indent="-169545"/>
            <a:r>
              <a:rPr lang="en-US" altLang="en-US" dirty="0" smtClean="0"/>
              <a:t>Monitoring to provide continuous, reliable, and predictable measurements (jitter, latency, packet loss)</a:t>
            </a:r>
          </a:p>
          <a:p>
            <a:pPr marL="358457" lvl="1" indent="-169545"/>
            <a:r>
              <a:rPr lang="en-US" altLang="en-US" dirty="0" smtClean="0"/>
              <a:t>IP service network health assessment to verify that the existing </a:t>
            </a:r>
            <a:r>
              <a:rPr lang="en-US" altLang="en-US" dirty="0" err="1" smtClean="0"/>
              <a:t>QoS</a:t>
            </a:r>
            <a:r>
              <a:rPr lang="en-US" altLang="en-US" dirty="0" smtClean="0"/>
              <a:t> is sufficient for new IP services.</a:t>
            </a: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5" name="Picture 4"/>
          <p:cNvPicPr>
            <a:picLocks noChangeAspect="1"/>
          </p:cNvPicPr>
          <p:nvPr/>
        </p:nvPicPr>
        <p:blipFill>
          <a:blip r:embed="rId3"/>
          <a:stretch>
            <a:fillRect/>
          </a:stretch>
        </p:blipFill>
        <p:spPr>
          <a:xfrm>
            <a:off x="100749" y="1085572"/>
            <a:ext cx="4178703" cy="1750761"/>
          </a:xfrm>
          <a:prstGeom prst="rect">
            <a:avLst/>
          </a:prstGeom>
        </p:spPr>
      </p:pic>
      <p:sp>
        <p:nvSpPr>
          <p:cNvPr id="8" name="Content Placeholder 2"/>
          <p:cNvSpPr txBox="1">
            <a:spLocks/>
          </p:cNvSpPr>
          <p:nvPr/>
        </p:nvSpPr>
        <p:spPr bwMode="auto">
          <a:xfrm>
            <a:off x="100750" y="2946400"/>
            <a:ext cx="425111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300" dirty="0" smtClean="0"/>
              <a:t>In the figure above, R1 is the IP SLA source that monitors the connection to the DNS server by periodically sending ICMP requests to the server.</a:t>
            </a:r>
          </a:p>
        </p:txBody>
      </p:sp>
    </p:spTree>
    <p:extLst>
      <p:ext uri="{BB962C8B-B14F-4D97-AF65-F5344CB8AC3E}">
        <p14:creationId xmlns:p14="http://schemas.microsoft.com/office/powerpoint/2010/main" val="5424697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79448"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IP SLA Configuration</a:t>
            </a:r>
            <a:endParaRPr lang="en-CA" altLang="en-US" dirty="0">
              <a:solidFill>
                <a:srgbClr val="367187"/>
              </a:solidFill>
              <a:cs typeface="Arial"/>
            </a:endParaRPr>
          </a:p>
        </p:txBody>
      </p:sp>
      <p:sp>
        <p:nvSpPr>
          <p:cNvPr id="13315" name="Content Placeholder 2"/>
          <p:cNvSpPr>
            <a:spLocks noGrp="1"/>
          </p:cNvSpPr>
          <p:nvPr>
            <p:ph idx="1"/>
          </p:nvPr>
        </p:nvSpPr>
        <p:spPr>
          <a:xfrm>
            <a:off x="4732867" y="270933"/>
            <a:ext cx="4267200" cy="4521200"/>
          </a:xfrm>
        </p:spPr>
        <p:txBody>
          <a:bodyPr/>
          <a:lstStyle/>
          <a:p>
            <a:pPr marL="169545" indent="-169545"/>
            <a:r>
              <a:rPr lang="en-US" altLang="en-US" dirty="0" smtClean="0"/>
              <a:t>Instead of using </a:t>
            </a:r>
            <a:r>
              <a:rPr lang="en-US" altLang="en-US" b="1" dirty="0" smtClean="0"/>
              <a:t>ping</a:t>
            </a:r>
            <a:r>
              <a:rPr lang="en-US" altLang="en-US" dirty="0" smtClean="0"/>
              <a:t> manually, a network engineer can use IP SLA ICMP Echo operation to test the availability of network devices.</a:t>
            </a:r>
          </a:p>
          <a:p>
            <a:pPr marL="169545" indent="-169545"/>
            <a:r>
              <a:rPr lang="en-CA" altLang="en-US" dirty="0" smtClean="0"/>
              <a:t>The IP SLA ICMP Echo operation provides the following measurements:</a:t>
            </a:r>
          </a:p>
          <a:p>
            <a:pPr marL="358457" lvl="1" indent="-169545"/>
            <a:r>
              <a:rPr lang="en-CA" altLang="en-US" dirty="0" smtClean="0"/>
              <a:t>Availability monitoring (packet loss statistics)</a:t>
            </a:r>
          </a:p>
          <a:p>
            <a:pPr marL="358457" lvl="1" indent="-169545"/>
            <a:r>
              <a:rPr lang="en-CA" altLang="en-US" dirty="0" smtClean="0"/>
              <a:t>Performance monitoring (latency and response time)</a:t>
            </a:r>
          </a:p>
          <a:p>
            <a:pPr marL="358457" lvl="1" indent="-169545"/>
            <a:r>
              <a:rPr lang="en-CA" altLang="en-US" dirty="0" smtClean="0"/>
              <a:t>Network operation (end-to-end connectivity)</a:t>
            </a:r>
          </a:p>
          <a:p>
            <a:pPr marL="169545" lvl="0" indent="-169545">
              <a:buClr>
                <a:srgbClr val="58585B"/>
              </a:buClr>
            </a:pPr>
            <a:r>
              <a:rPr lang="en-US" altLang="en-US" b="1" dirty="0"/>
              <a:t>s</a:t>
            </a:r>
            <a:r>
              <a:rPr lang="en-US" altLang="en-US" b="1" dirty="0" smtClean="0"/>
              <a:t>how </a:t>
            </a:r>
            <a:r>
              <a:rPr lang="en-US" altLang="en-US" b="1" dirty="0" err="1" smtClean="0"/>
              <a:t>ip</a:t>
            </a:r>
            <a:r>
              <a:rPr lang="en-US" altLang="en-US" b="1" dirty="0" smtClean="0"/>
              <a:t> </a:t>
            </a:r>
            <a:r>
              <a:rPr lang="en-US" altLang="en-US" b="1" dirty="0" err="1" smtClean="0"/>
              <a:t>sla</a:t>
            </a:r>
            <a:r>
              <a:rPr lang="en-US" altLang="en-US" b="1" dirty="0" smtClean="0"/>
              <a:t> application </a:t>
            </a:r>
            <a:r>
              <a:rPr lang="en-US" altLang="en-US" dirty="0" smtClean="0"/>
              <a:t>– this privileged EXEC mode command verifies that the desired IP SLA operation is supported on the source device.</a:t>
            </a:r>
          </a:p>
          <a:p>
            <a:pPr marL="358457" lvl="1" indent="-169545">
              <a:buClr>
                <a:srgbClr val="58585B"/>
              </a:buClr>
            </a:pPr>
            <a:r>
              <a:rPr lang="en-US" altLang="en-US" dirty="0" smtClean="0">
                <a:cs typeface="Arial"/>
              </a:rPr>
              <a:t>The output in the figure confirms that R1 is capable of supporting IP SLA. However, there are no sessions configured.</a:t>
            </a:r>
            <a:endParaRPr lang="en-CA" altLang="en-US" dirty="0">
              <a:cs typeface="Arial"/>
            </a:endParaRPr>
          </a:p>
          <a:p>
            <a:pPr marL="169545" lvl="0" indent="-169545">
              <a:buClr>
                <a:srgbClr val="58585B"/>
              </a:buClr>
            </a:pP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45571" y="818091"/>
            <a:ext cx="4333875" cy="3524250"/>
          </a:xfrm>
          <a:prstGeom prst="rect">
            <a:avLst/>
          </a:prstGeom>
        </p:spPr>
      </p:pic>
    </p:spTree>
    <p:extLst>
      <p:ext uri="{BB962C8B-B14F-4D97-AF65-F5344CB8AC3E}">
        <p14:creationId xmlns:p14="http://schemas.microsoft.com/office/powerpoint/2010/main" val="855262181"/>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79448"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IP SLA Configuration (Cont.)</a:t>
            </a:r>
            <a:endParaRPr lang="en-CA" altLang="en-US" dirty="0">
              <a:solidFill>
                <a:srgbClr val="367187"/>
              </a:solidFill>
              <a:cs typeface="Arial"/>
            </a:endParaRPr>
          </a:p>
        </p:txBody>
      </p:sp>
      <p:sp>
        <p:nvSpPr>
          <p:cNvPr id="13315" name="Content Placeholder 2"/>
          <p:cNvSpPr>
            <a:spLocks noGrp="1"/>
          </p:cNvSpPr>
          <p:nvPr>
            <p:ph idx="1"/>
          </p:nvPr>
        </p:nvSpPr>
        <p:spPr>
          <a:xfrm>
            <a:off x="4732867" y="270933"/>
            <a:ext cx="4267200" cy="4521200"/>
          </a:xfrm>
        </p:spPr>
        <p:txBody>
          <a:bodyPr/>
          <a:lstStyle/>
          <a:p>
            <a:pPr marL="169545" lvl="0" indent="-169545">
              <a:buClr>
                <a:srgbClr val="58585B"/>
              </a:buClr>
            </a:pPr>
            <a:r>
              <a:rPr lang="en-CA" altLang="en-US" dirty="0" smtClean="0">
                <a:cs typeface="Arial"/>
              </a:rPr>
              <a:t>To create an IP SLA operation and enter IP SLA configuration mode, use the </a:t>
            </a:r>
            <a:r>
              <a:rPr lang="en-CA" altLang="en-US" b="1" dirty="0" err="1" smtClean="0">
                <a:cs typeface="Arial"/>
              </a:rPr>
              <a:t>ip</a:t>
            </a:r>
            <a:r>
              <a:rPr lang="en-CA" altLang="en-US" b="1" dirty="0" smtClean="0">
                <a:cs typeface="Arial"/>
              </a:rPr>
              <a:t> </a:t>
            </a:r>
            <a:r>
              <a:rPr lang="en-CA" altLang="en-US" b="1" dirty="0" err="1" smtClean="0">
                <a:cs typeface="Arial"/>
              </a:rPr>
              <a:t>sla</a:t>
            </a:r>
            <a:r>
              <a:rPr lang="en-CA" altLang="en-US" b="1" dirty="0" smtClean="0">
                <a:cs typeface="Arial"/>
              </a:rPr>
              <a:t> operation-number</a:t>
            </a:r>
            <a:r>
              <a:rPr lang="en-CA" altLang="en-US" dirty="0" smtClean="0">
                <a:cs typeface="Arial"/>
              </a:rPr>
              <a:t> global configuration command. </a:t>
            </a:r>
          </a:p>
          <a:p>
            <a:pPr marL="358457" lvl="1" indent="-169545">
              <a:buClr>
                <a:srgbClr val="58585B"/>
              </a:buClr>
            </a:pPr>
            <a:r>
              <a:rPr lang="en-CA" altLang="en-US" sz="1300" dirty="0" smtClean="0">
                <a:cs typeface="Arial"/>
              </a:rPr>
              <a:t>The operation number is a unique number that is used to identify the operation being configured.</a:t>
            </a:r>
          </a:p>
          <a:p>
            <a:pPr marL="169545" lvl="0" indent="-169545">
              <a:buClr>
                <a:srgbClr val="58585B"/>
              </a:buClr>
            </a:pPr>
            <a:r>
              <a:rPr lang="en-US" dirty="0" smtClean="0"/>
              <a:t>From IP SLA </a:t>
            </a:r>
            <a:r>
              <a:rPr lang="en-US" dirty="0" err="1" smtClean="0"/>
              <a:t>config</a:t>
            </a:r>
            <a:r>
              <a:rPr lang="en-US" dirty="0" smtClean="0"/>
              <a:t> mode, you can configure the IP SLA operation as an ICMP Echo operation and set the frequency rate:</a:t>
            </a:r>
          </a:p>
          <a:p>
            <a:pPr marL="358457" lvl="1" indent="-169545">
              <a:buClr>
                <a:srgbClr val="58585B"/>
              </a:buClr>
            </a:pPr>
            <a:r>
              <a:rPr lang="en-US" sz="1300" dirty="0" smtClean="0"/>
              <a:t>Router(</a:t>
            </a:r>
            <a:r>
              <a:rPr lang="en-US" sz="1300" dirty="0" err="1" smtClean="0"/>
              <a:t>config-ip-sla</a:t>
            </a:r>
            <a:r>
              <a:rPr lang="en-US" sz="1300" dirty="0"/>
              <a:t>)# </a:t>
            </a:r>
            <a:r>
              <a:rPr lang="en-US" sz="1300" b="1" dirty="0" err="1"/>
              <a:t>icmp</a:t>
            </a:r>
            <a:r>
              <a:rPr lang="en-US" sz="1300" b="1" dirty="0"/>
              <a:t>-echo</a:t>
            </a:r>
            <a:r>
              <a:rPr lang="en-US" sz="1300" dirty="0"/>
              <a:t> { </a:t>
            </a:r>
            <a:r>
              <a:rPr lang="en-US" sz="1300" i="1" dirty="0" err="1"/>
              <a:t>dest</a:t>
            </a:r>
            <a:r>
              <a:rPr lang="en-US" sz="1300" i="1" dirty="0"/>
              <a:t>-</a:t>
            </a:r>
            <a:r>
              <a:rPr lang="en-US" sz="1300" i="1" dirty="0" err="1"/>
              <a:t>ip</a:t>
            </a:r>
            <a:r>
              <a:rPr lang="en-US" sz="1300" i="1" dirty="0"/>
              <a:t>-address</a:t>
            </a:r>
            <a:r>
              <a:rPr lang="en-US" sz="1300" dirty="0"/>
              <a:t> | </a:t>
            </a:r>
            <a:r>
              <a:rPr lang="en-US" sz="1300" i="1" dirty="0" err="1"/>
              <a:t>dest</a:t>
            </a:r>
            <a:r>
              <a:rPr lang="en-US" sz="1300" i="1" dirty="0"/>
              <a:t>-hostname</a:t>
            </a:r>
            <a:r>
              <a:rPr lang="en-US" sz="1300" dirty="0"/>
              <a:t> } [ </a:t>
            </a:r>
            <a:r>
              <a:rPr lang="en-US" sz="1300" b="1" dirty="0"/>
              <a:t>source-</a:t>
            </a:r>
            <a:r>
              <a:rPr lang="en-US" sz="1300" b="1" dirty="0" err="1"/>
              <a:t>ip</a:t>
            </a:r>
            <a:r>
              <a:rPr lang="en-US" sz="1300" dirty="0"/>
              <a:t> { </a:t>
            </a:r>
            <a:r>
              <a:rPr lang="en-US" sz="1300" i="1" dirty="0" err="1"/>
              <a:t>ip</a:t>
            </a:r>
            <a:r>
              <a:rPr lang="en-US" sz="1300" i="1" dirty="0"/>
              <a:t>-address</a:t>
            </a:r>
            <a:r>
              <a:rPr lang="en-US" sz="1300" dirty="0"/>
              <a:t> | </a:t>
            </a:r>
            <a:r>
              <a:rPr lang="en-US" sz="1300" i="1" dirty="0"/>
              <a:t>hostname</a:t>
            </a:r>
            <a:r>
              <a:rPr lang="en-US" sz="1300" dirty="0"/>
              <a:t> } | </a:t>
            </a:r>
            <a:r>
              <a:rPr lang="en-US" sz="1300" b="1" dirty="0"/>
              <a:t>source-interface</a:t>
            </a:r>
            <a:r>
              <a:rPr lang="en-US" sz="1300" dirty="0"/>
              <a:t> </a:t>
            </a:r>
            <a:r>
              <a:rPr lang="en-US" sz="1300" i="1" dirty="0"/>
              <a:t>interface-id</a:t>
            </a:r>
            <a:r>
              <a:rPr lang="en-US" sz="1300" dirty="0"/>
              <a:t> </a:t>
            </a:r>
            <a:r>
              <a:rPr lang="en-US" sz="1300" dirty="0" smtClean="0"/>
              <a:t>]</a:t>
            </a:r>
          </a:p>
          <a:p>
            <a:pPr marL="358457" lvl="1" indent="-169545">
              <a:buClr>
                <a:srgbClr val="58585B"/>
              </a:buClr>
            </a:pPr>
            <a:r>
              <a:rPr lang="en-US" sz="1300" dirty="0"/>
              <a:t>Router(</a:t>
            </a:r>
            <a:r>
              <a:rPr lang="en-US" sz="1300" dirty="0" err="1"/>
              <a:t>config</a:t>
            </a:r>
            <a:r>
              <a:rPr lang="en-US" sz="1300" dirty="0"/>
              <a:t>)# </a:t>
            </a:r>
            <a:r>
              <a:rPr lang="en-US" sz="1300" b="1" dirty="0" err="1"/>
              <a:t>ip</a:t>
            </a:r>
            <a:r>
              <a:rPr lang="en-US" sz="1300" b="1" dirty="0"/>
              <a:t> </a:t>
            </a:r>
            <a:r>
              <a:rPr lang="en-US" sz="1300" b="1" dirty="0" err="1"/>
              <a:t>sla</a:t>
            </a:r>
            <a:r>
              <a:rPr lang="en-US" sz="1300" b="1" dirty="0"/>
              <a:t> schedule </a:t>
            </a:r>
            <a:r>
              <a:rPr lang="en-US" sz="1300" i="1" dirty="0"/>
              <a:t>operation-number </a:t>
            </a:r>
            <a:r>
              <a:rPr lang="en-US" sz="1300" dirty="0"/>
              <a:t>[ </a:t>
            </a:r>
            <a:r>
              <a:rPr lang="en-US" sz="1300" b="1" dirty="0"/>
              <a:t>life </a:t>
            </a:r>
            <a:r>
              <a:rPr lang="en-US" sz="1300" dirty="0"/>
              <a:t>{ </a:t>
            </a:r>
            <a:r>
              <a:rPr lang="en-US" sz="1300" b="1" dirty="0"/>
              <a:t>forever </a:t>
            </a:r>
            <a:r>
              <a:rPr lang="en-US" sz="1300" dirty="0"/>
              <a:t>| </a:t>
            </a:r>
            <a:r>
              <a:rPr lang="en-US" sz="1300" i="1" dirty="0"/>
              <a:t>seconds</a:t>
            </a:r>
            <a:r>
              <a:rPr lang="en-US" sz="1300" dirty="0"/>
              <a:t> }] [ </a:t>
            </a:r>
            <a:r>
              <a:rPr lang="en-US" sz="1300" b="1" dirty="0"/>
              <a:t>start-time </a:t>
            </a:r>
            <a:r>
              <a:rPr lang="en-US" sz="1300" dirty="0"/>
              <a:t>{ </a:t>
            </a:r>
            <a:r>
              <a:rPr lang="en-US" sz="1300" i="1" dirty="0" err="1"/>
              <a:t>hh</a:t>
            </a:r>
            <a:r>
              <a:rPr lang="en-US" sz="1300" dirty="0"/>
              <a:t> : </a:t>
            </a:r>
            <a:r>
              <a:rPr lang="en-US" sz="1300" i="1" dirty="0"/>
              <a:t>mm </a:t>
            </a:r>
            <a:r>
              <a:rPr lang="en-US" sz="1300" dirty="0"/>
              <a:t>[: </a:t>
            </a:r>
            <a:r>
              <a:rPr lang="en-US" sz="1300" i="1" dirty="0" err="1"/>
              <a:t>ss</a:t>
            </a:r>
            <a:r>
              <a:rPr lang="en-US" sz="1300" dirty="0"/>
              <a:t> ] [ </a:t>
            </a:r>
            <a:r>
              <a:rPr lang="en-US" sz="1300" i="1" dirty="0"/>
              <a:t>month day </a:t>
            </a:r>
            <a:r>
              <a:rPr lang="en-US" sz="1300" dirty="0"/>
              <a:t>| </a:t>
            </a:r>
            <a:r>
              <a:rPr lang="en-US" sz="1300" i="1" dirty="0"/>
              <a:t>day month</a:t>
            </a:r>
            <a:r>
              <a:rPr lang="en-US" sz="1300" dirty="0"/>
              <a:t> ] | </a:t>
            </a:r>
            <a:r>
              <a:rPr lang="en-US" sz="1300" b="1" dirty="0"/>
              <a:t>pending </a:t>
            </a:r>
            <a:r>
              <a:rPr lang="en-US" sz="1300" dirty="0"/>
              <a:t>| </a:t>
            </a:r>
            <a:r>
              <a:rPr lang="en-US" sz="1300" b="1" dirty="0"/>
              <a:t>now </a:t>
            </a:r>
            <a:r>
              <a:rPr lang="en-US" sz="1300" dirty="0"/>
              <a:t>| </a:t>
            </a:r>
            <a:r>
              <a:rPr lang="en-US" sz="1300" b="1" dirty="0"/>
              <a:t>after </a:t>
            </a:r>
            <a:r>
              <a:rPr lang="en-US" sz="1300" i="1" dirty="0" err="1"/>
              <a:t>hh:mm:ss</a:t>
            </a:r>
            <a:r>
              <a:rPr lang="en-US" sz="1300" dirty="0"/>
              <a:t> ] [ </a:t>
            </a:r>
            <a:r>
              <a:rPr lang="en-US" sz="1300" b="1" dirty="0" err="1"/>
              <a:t>ageout</a:t>
            </a:r>
            <a:r>
              <a:rPr lang="en-US" sz="1300" b="1" dirty="0"/>
              <a:t> </a:t>
            </a:r>
            <a:r>
              <a:rPr lang="en-US" sz="1300" i="1" dirty="0"/>
              <a:t>seconds</a:t>
            </a:r>
            <a:r>
              <a:rPr lang="en-US" sz="1300" dirty="0"/>
              <a:t> ] [ </a:t>
            </a:r>
            <a:r>
              <a:rPr lang="en-US" sz="1300" b="1" dirty="0"/>
              <a:t>recurring</a:t>
            </a:r>
            <a:r>
              <a:rPr lang="en-US" sz="1300" dirty="0"/>
              <a:t> ]</a:t>
            </a:r>
            <a:endParaRPr lang="en-CA" altLang="en-US" sz="1300" dirty="0">
              <a:cs typeface="Arial"/>
            </a:endParaRPr>
          </a:p>
          <a:p>
            <a:pPr marL="169545" lvl="0" indent="-169545">
              <a:buClr>
                <a:srgbClr val="58585B"/>
              </a:buClr>
            </a:pP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45571" y="818091"/>
            <a:ext cx="4333875" cy="3524250"/>
          </a:xfrm>
          <a:prstGeom prst="rect">
            <a:avLst/>
          </a:prstGeom>
        </p:spPr>
      </p:pic>
    </p:spTree>
    <p:extLst>
      <p:ext uri="{BB962C8B-B14F-4D97-AF65-F5344CB8AC3E}">
        <p14:creationId xmlns:p14="http://schemas.microsoft.com/office/powerpoint/2010/main" val="262588676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79448"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Sample IP SLA Configuration</a:t>
            </a:r>
            <a:endParaRPr lang="en-CA" altLang="en-US" dirty="0">
              <a:solidFill>
                <a:srgbClr val="367187"/>
              </a:solidFill>
              <a:cs typeface="Arial"/>
            </a:endParaRPr>
          </a:p>
        </p:txBody>
      </p:sp>
      <p:sp>
        <p:nvSpPr>
          <p:cNvPr id="13315" name="Content Placeholder 2"/>
          <p:cNvSpPr>
            <a:spLocks noGrp="1"/>
          </p:cNvSpPr>
          <p:nvPr>
            <p:ph idx="1"/>
          </p:nvPr>
        </p:nvSpPr>
        <p:spPr>
          <a:xfrm>
            <a:off x="4579447" y="270933"/>
            <a:ext cx="4420620" cy="4461934"/>
          </a:xfrm>
        </p:spPr>
        <p:txBody>
          <a:bodyPr/>
          <a:lstStyle/>
          <a:p>
            <a:pPr marL="169545" indent="-169545"/>
            <a:r>
              <a:rPr lang="en-US" altLang="en-US" dirty="0" smtClean="0"/>
              <a:t>To help understand how to configure a simple IP SLA, refer to the figure and configuration commands to the left.</a:t>
            </a:r>
          </a:p>
          <a:p>
            <a:pPr marL="169545" indent="-169545"/>
            <a:r>
              <a:rPr lang="en-US" altLang="en-US" dirty="0" smtClean="0"/>
              <a:t>The configuration commands demonstrate how to configure an IP SLA operation with an operation number of 1.</a:t>
            </a:r>
          </a:p>
          <a:p>
            <a:pPr marL="358457" lvl="1" indent="-169545"/>
            <a:r>
              <a:rPr lang="en-US" altLang="en-US" dirty="0" smtClean="0"/>
              <a:t>Multiple IP SLA operations may be configured on a device.  Each operation can be referred to by its operation</a:t>
            </a:r>
            <a:r>
              <a:rPr lang="en-US" altLang="en-US" dirty="0"/>
              <a:t> </a:t>
            </a:r>
            <a:r>
              <a:rPr lang="en-US" altLang="en-US" dirty="0" smtClean="0"/>
              <a:t>number.</a:t>
            </a:r>
          </a:p>
          <a:p>
            <a:pPr marL="358457" lvl="1" indent="-169545"/>
            <a:r>
              <a:rPr lang="en-US" altLang="en-US" dirty="0" smtClean="0"/>
              <a:t>The </a:t>
            </a:r>
            <a:r>
              <a:rPr lang="en-US" altLang="en-US" b="1" dirty="0" err="1" smtClean="0"/>
              <a:t>icmp</a:t>
            </a:r>
            <a:r>
              <a:rPr lang="en-US" altLang="en-US" b="1" dirty="0" smtClean="0"/>
              <a:t>-echo </a:t>
            </a:r>
            <a:r>
              <a:rPr lang="en-US" altLang="en-US" dirty="0" smtClean="0"/>
              <a:t>command identifies the destination address to be monitored.</a:t>
            </a:r>
          </a:p>
          <a:p>
            <a:pPr marL="358457" lvl="1" indent="-169545"/>
            <a:r>
              <a:rPr lang="en-US" altLang="en-US" dirty="0" smtClean="0"/>
              <a:t>The </a:t>
            </a:r>
            <a:r>
              <a:rPr lang="en-US" altLang="en-US" b="1" dirty="0" smtClean="0"/>
              <a:t>frequency</a:t>
            </a:r>
            <a:r>
              <a:rPr lang="en-US" altLang="en-US" dirty="0" smtClean="0"/>
              <a:t> command is setting the IP SLA rate to 30 second intervals.</a:t>
            </a:r>
          </a:p>
          <a:p>
            <a:pPr marL="169545" indent="-169545"/>
            <a:r>
              <a:rPr lang="en-US" altLang="en-US" dirty="0" smtClean="0"/>
              <a:t>The </a:t>
            </a:r>
            <a:r>
              <a:rPr lang="en-US" altLang="en-US" b="1" dirty="0" err="1" smtClean="0"/>
              <a:t>ip</a:t>
            </a:r>
            <a:r>
              <a:rPr lang="en-US" altLang="en-US" b="1" dirty="0" smtClean="0"/>
              <a:t> </a:t>
            </a:r>
            <a:r>
              <a:rPr lang="en-US" altLang="en-US" b="1" dirty="0" err="1" smtClean="0"/>
              <a:t>sla</a:t>
            </a:r>
            <a:r>
              <a:rPr lang="en-US" altLang="en-US" b="1" dirty="0" smtClean="0"/>
              <a:t> schedule </a:t>
            </a:r>
            <a:r>
              <a:rPr lang="en-US" altLang="en-US" dirty="0" smtClean="0"/>
              <a:t>command is scheduling the IP SLA operation number 1 to start immediately and continue until manually cancelled.</a:t>
            </a:r>
          </a:p>
          <a:p>
            <a:pPr marL="169545" indent="-169545"/>
            <a:endParaRPr lang="en-US" altLang="en-US" dirty="0" smtClean="0"/>
          </a:p>
          <a:p>
            <a:pPr marL="169545"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54598" y="757238"/>
            <a:ext cx="3862229" cy="2409295"/>
          </a:xfrm>
          <a:prstGeom prst="rect">
            <a:avLst/>
          </a:prstGeom>
        </p:spPr>
      </p:pic>
      <p:pic>
        <p:nvPicPr>
          <p:cNvPr id="4" name="Picture 3"/>
          <p:cNvPicPr>
            <a:picLocks noChangeAspect="1"/>
          </p:cNvPicPr>
          <p:nvPr/>
        </p:nvPicPr>
        <p:blipFill>
          <a:blip r:embed="rId4"/>
          <a:stretch>
            <a:fillRect/>
          </a:stretch>
        </p:blipFill>
        <p:spPr>
          <a:xfrm>
            <a:off x="497277" y="3217160"/>
            <a:ext cx="3519550" cy="1413221"/>
          </a:xfrm>
          <a:prstGeom prst="rect">
            <a:avLst/>
          </a:prstGeom>
        </p:spPr>
      </p:pic>
    </p:spTree>
    <p:extLst>
      <p:ext uri="{BB962C8B-B14F-4D97-AF65-F5344CB8AC3E}">
        <p14:creationId xmlns:p14="http://schemas.microsoft.com/office/powerpoint/2010/main" val="257459376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690533" cy="757238"/>
          </a:xfrm>
        </p:spPr>
        <p:txBody>
          <a:bodyPr/>
          <a:lstStyle/>
          <a:p>
            <a:r>
              <a:rPr lang="en-US" sz="1600" dirty="0" smtClean="0"/>
              <a:t>Using IP SLA</a:t>
            </a:r>
            <a:r>
              <a:rPr lang="en-US" dirty="0">
                <a:solidFill>
                  <a:schemeClr val="tx1"/>
                </a:solidFill>
              </a:rPr>
              <a:t/>
            </a:r>
            <a:br>
              <a:rPr lang="en-US" dirty="0">
                <a:solidFill>
                  <a:schemeClr val="tx1"/>
                </a:solidFill>
              </a:rPr>
            </a:br>
            <a:r>
              <a:rPr lang="en-US" dirty="0" smtClean="0"/>
              <a:t>Verifying an IP SLA Configuration</a:t>
            </a:r>
            <a:endParaRPr lang="en-CA" altLang="en-US" dirty="0">
              <a:solidFill>
                <a:srgbClr val="367187"/>
              </a:solidFill>
              <a:cs typeface="Arial"/>
            </a:endParaRPr>
          </a:p>
        </p:txBody>
      </p:sp>
      <p:sp>
        <p:nvSpPr>
          <p:cNvPr id="13315" name="Content Placeholder 2"/>
          <p:cNvSpPr>
            <a:spLocks noGrp="1"/>
          </p:cNvSpPr>
          <p:nvPr>
            <p:ph idx="1"/>
          </p:nvPr>
        </p:nvSpPr>
        <p:spPr>
          <a:xfrm>
            <a:off x="4690531" y="160867"/>
            <a:ext cx="4309535" cy="2531533"/>
          </a:xfrm>
        </p:spPr>
        <p:txBody>
          <a:bodyPr/>
          <a:lstStyle/>
          <a:p>
            <a:pPr marL="169545" indent="-169545"/>
            <a:r>
              <a:rPr lang="en-US" dirty="0"/>
              <a:t>Use the </a:t>
            </a:r>
            <a:r>
              <a:rPr lang="en-US" b="1" dirty="0"/>
              <a:t>show </a:t>
            </a:r>
            <a:r>
              <a:rPr lang="en-US" b="1" dirty="0" err="1"/>
              <a:t>ip</a:t>
            </a:r>
            <a:r>
              <a:rPr lang="en-US" b="1" dirty="0"/>
              <a:t> </a:t>
            </a:r>
            <a:r>
              <a:rPr lang="en-US" b="1" dirty="0" err="1"/>
              <a:t>sla</a:t>
            </a:r>
            <a:r>
              <a:rPr lang="en-US" b="1" dirty="0"/>
              <a:t> configuration </a:t>
            </a:r>
            <a:r>
              <a:rPr lang="en-US" i="1" dirty="0" smtClean="0"/>
              <a:t>operation-number </a:t>
            </a:r>
            <a:r>
              <a:rPr lang="en-US" dirty="0" smtClean="0"/>
              <a:t>command </a:t>
            </a:r>
            <a:r>
              <a:rPr lang="en-US" dirty="0"/>
              <a:t>to display configuration </a:t>
            </a:r>
            <a:r>
              <a:rPr lang="en-US" dirty="0" smtClean="0"/>
              <a:t>values</a:t>
            </a:r>
          </a:p>
          <a:p>
            <a:pPr marL="169545" indent="-169545"/>
            <a:r>
              <a:rPr lang="en-US" altLang="en-US" dirty="0" smtClean="0">
                <a:cs typeface="Arial"/>
              </a:rPr>
              <a:t>In the figure to the left, the</a:t>
            </a:r>
            <a:r>
              <a:rPr lang="en-US" b="1" dirty="0"/>
              <a:t> show </a:t>
            </a:r>
            <a:r>
              <a:rPr lang="en-US" b="1" dirty="0" err="1"/>
              <a:t>ip</a:t>
            </a:r>
            <a:r>
              <a:rPr lang="en-US" b="1" dirty="0"/>
              <a:t> </a:t>
            </a:r>
            <a:r>
              <a:rPr lang="en-US" b="1" dirty="0" err="1"/>
              <a:t>sla</a:t>
            </a:r>
            <a:r>
              <a:rPr lang="en-US" b="1" dirty="0"/>
              <a:t> </a:t>
            </a:r>
            <a:r>
              <a:rPr lang="en-US" b="1" dirty="0" smtClean="0"/>
              <a:t>configuration</a:t>
            </a:r>
            <a:r>
              <a:rPr lang="en-US" altLang="en-US" dirty="0" smtClean="0">
                <a:cs typeface="Arial"/>
              </a:rPr>
              <a:t> command displays the IP SLA ICMP Echo configuration.</a:t>
            </a:r>
          </a:p>
          <a:p>
            <a:pPr marL="169545" indent="-169545"/>
            <a:r>
              <a:rPr lang="en-US" dirty="0"/>
              <a:t>Use the </a:t>
            </a:r>
            <a:r>
              <a:rPr lang="en-US" b="1" dirty="0"/>
              <a:t>show </a:t>
            </a:r>
            <a:r>
              <a:rPr lang="en-US" b="1" dirty="0" err="1"/>
              <a:t>ip</a:t>
            </a:r>
            <a:r>
              <a:rPr lang="en-US" b="1" dirty="0"/>
              <a:t> </a:t>
            </a:r>
            <a:r>
              <a:rPr lang="en-US" b="1" dirty="0" err="1"/>
              <a:t>sla</a:t>
            </a:r>
            <a:r>
              <a:rPr lang="en-US" b="1" dirty="0"/>
              <a:t> statistics</a:t>
            </a:r>
            <a:r>
              <a:rPr lang="en-US" dirty="0"/>
              <a:t> [</a:t>
            </a:r>
            <a:r>
              <a:rPr lang="en-US" i="1" dirty="0"/>
              <a:t>operation-number</a:t>
            </a:r>
            <a:r>
              <a:rPr lang="en-US" dirty="0"/>
              <a:t>] command to display the IP SLA operation monitoring </a:t>
            </a:r>
            <a:r>
              <a:rPr lang="en-US" dirty="0" smtClean="0"/>
              <a:t>statistics.</a:t>
            </a: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85258" y="883971"/>
            <a:ext cx="4120014" cy="3722159"/>
          </a:xfrm>
          <a:prstGeom prst="rect">
            <a:avLst/>
          </a:prstGeom>
        </p:spPr>
      </p:pic>
      <p:pic>
        <p:nvPicPr>
          <p:cNvPr id="5" name="Picture 4"/>
          <p:cNvPicPr>
            <a:picLocks noChangeAspect="1"/>
          </p:cNvPicPr>
          <p:nvPr/>
        </p:nvPicPr>
        <p:blipFill>
          <a:blip r:embed="rId4"/>
          <a:stretch>
            <a:fillRect/>
          </a:stretch>
        </p:blipFill>
        <p:spPr>
          <a:xfrm>
            <a:off x="4928657" y="2745050"/>
            <a:ext cx="3820183" cy="1649150"/>
          </a:xfrm>
          <a:prstGeom prst="rect">
            <a:avLst/>
          </a:prstGeom>
        </p:spPr>
      </p:pic>
    </p:spTree>
    <p:extLst>
      <p:ext uri="{BB962C8B-B14F-4D97-AF65-F5344CB8AC3E}">
        <p14:creationId xmlns:p14="http://schemas.microsoft.com/office/powerpoint/2010/main" val="2153024142"/>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04268" cy="757238"/>
          </a:xfrm>
        </p:spPr>
        <p:txBody>
          <a:bodyPr/>
          <a:lstStyle/>
          <a:p>
            <a:r>
              <a:rPr lang="en-US" sz="1600" dirty="0" smtClean="0"/>
              <a:t>Troubleshooting Tools</a:t>
            </a:r>
            <a:r>
              <a:rPr lang="en-US" dirty="0">
                <a:solidFill>
                  <a:schemeClr val="tx1"/>
                </a:solidFill>
              </a:rPr>
              <a:t/>
            </a:r>
            <a:br>
              <a:rPr lang="en-US" dirty="0">
                <a:solidFill>
                  <a:schemeClr val="tx1"/>
                </a:solidFill>
              </a:rPr>
            </a:br>
            <a:r>
              <a:rPr lang="en-US" dirty="0" smtClean="0"/>
              <a:t>Software Troubleshooting Tools</a:t>
            </a:r>
            <a:endParaRPr lang="en-CA" altLang="en-US" dirty="0">
              <a:solidFill>
                <a:srgbClr val="367187"/>
              </a:solidFill>
              <a:cs typeface="Arial"/>
            </a:endParaRPr>
          </a:p>
        </p:txBody>
      </p:sp>
      <p:sp>
        <p:nvSpPr>
          <p:cNvPr id="13315" name="Content Placeholder 2"/>
          <p:cNvSpPr>
            <a:spLocks noGrp="1"/>
          </p:cNvSpPr>
          <p:nvPr>
            <p:ph idx="1"/>
          </p:nvPr>
        </p:nvSpPr>
        <p:spPr>
          <a:xfrm>
            <a:off x="4936067" y="93133"/>
            <a:ext cx="4064001" cy="4699000"/>
          </a:xfrm>
        </p:spPr>
        <p:txBody>
          <a:bodyPr/>
          <a:lstStyle/>
          <a:p>
            <a:pPr marL="169545" indent="-169545"/>
            <a:r>
              <a:rPr lang="en-US" dirty="0" smtClean="0"/>
              <a:t>Common software troubleshooting tools include these:</a:t>
            </a:r>
          </a:p>
          <a:p>
            <a:pPr marL="358457" lvl="1" indent="-169545"/>
            <a:r>
              <a:rPr lang="en-US" altLang="en-US" dirty="0" smtClean="0">
                <a:cs typeface="Arial"/>
              </a:rPr>
              <a:t>Network Management System Tools</a:t>
            </a:r>
          </a:p>
          <a:p>
            <a:pPr marL="431482" lvl="2" indent="-169545"/>
            <a:r>
              <a:rPr lang="en-US" altLang="en-US" sz="1300" dirty="0" smtClean="0">
                <a:cs typeface="Arial"/>
              </a:rPr>
              <a:t>NMS tools include device-level monitoring, configuration, and fault-management tools. </a:t>
            </a:r>
          </a:p>
          <a:p>
            <a:pPr marL="431482" lvl="2" indent="-169545"/>
            <a:r>
              <a:rPr lang="en-US" altLang="en-US" sz="1300" dirty="0" smtClean="0">
                <a:cs typeface="Arial"/>
              </a:rPr>
              <a:t>These graphical tools can be used to investigate and correct network problems.</a:t>
            </a:r>
          </a:p>
          <a:p>
            <a:pPr marL="358457" lvl="1" indent="-169545"/>
            <a:r>
              <a:rPr lang="en-US" altLang="en-US" dirty="0" smtClean="0">
                <a:cs typeface="Arial"/>
              </a:rPr>
              <a:t>Knowledge Bases</a:t>
            </a:r>
          </a:p>
          <a:p>
            <a:pPr marL="431482" lvl="2" indent="-169545"/>
            <a:r>
              <a:rPr lang="en-US" altLang="en-US" sz="1300" dirty="0" smtClean="0">
                <a:cs typeface="Arial"/>
              </a:rPr>
              <a:t>On-line network device vendor knowledge bases are very useful.</a:t>
            </a:r>
          </a:p>
          <a:p>
            <a:pPr marL="431482" lvl="2" indent="-169545"/>
            <a:r>
              <a:rPr lang="en-US" altLang="en-US" sz="1300" dirty="0" smtClean="0">
                <a:cs typeface="Arial"/>
              </a:rPr>
              <a:t>When vendor-based knowledge bases are combined with Internet search engines, a network administrator has access to a vast pool of experience-based information.</a:t>
            </a:r>
          </a:p>
          <a:p>
            <a:pPr marL="358457" lvl="1" indent="-169545"/>
            <a:r>
              <a:rPr lang="en-US" altLang="en-US" dirty="0" smtClean="0">
                <a:cs typeface="Arial"/>
              </a:rPr>
              <a:t>Baselining Tools</a:t>
            </a:r>
          </a:p>
          <a:p>
            <a:pPr marL="431482" lvl="2" indent="-169545"/>
            <a:r>
              <a:rPr lang="en-US" altLang="en-US" sz="1300" dirty="0" smtClean="0">
                <a:cs typeface="Arial"/>
              </a:rPr>
              <a:t>Many tools for automating the network documentation and baselining process are available.  For example:</a:t>
            </a:r>
          </a:p>
          <a:p>
            <a:pPr marL="431482" lvl="2" indent="-169545"/>
            <a:r>
              <a:rPr lang="en-US" altLang="en-US" sz="1300" dirty="0" err="1" smtClean="0">
                <a:cs typeface="Arial"/>
              </a:rPr>
              <a:t>SolarWinds</a:t>
            </a:r>
            <a:r>
              <a:rPr lang="en-US" altLang="en-US" sz="1300" dirty="0" smtClean="0">
                <a:cs typeface="Arial"/>
              </a:rPr>
              <a:t> Network Performance Monitor </a:t>
            </a:r>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92087" y="1078971"/>
            <a:ext cx="4564431" cy="3078162"/>
          </a:xfrm>
          <a:prstGeom prst="rect">
            <a:avLst/>
          </a:prstGeom>
        </p:spPr>
      </p:pic>
    </p:spTree>
    <p:extLst>
      <p:ext uri="{BB962C8B-B14F-4D97-AF65-F5344CB8AC3E}">
        <p14:creationId xmlns:p14="http://schemas.microsoft.com/office/powerpoint/2010/main" val="28311563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8</a:t>
            </a:r>
            <a:r>
              <a:rPr lang="en-US" dirty="0" smtClean="0"/>
              <a:t>.1 Troubleshooting Methodology</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4504268" cy="757238"/>
          </a:xfrm>
        </p:spPr>
        <p:txBody>
          <a:bodyPr/>
          <a:lstStyle/>
          <a:p>
            <a:r>
              <a:rPr lang="en-US" sz="1600" dirty="0" smtClean="0"/>
              <a:t>Troubleshooting Tools</a:t>
            </a:r>
            <a:r>
              <a:rPr lang="en-US" dirty="0">
                <a:solidFill>
                  <a:schemeClr val="tx1"/>
                </a:solidFill>
              </a:rPr>
              <a:t/>
            </a:r>
            <a:br>
              <a:rPr lang="en-US" dirty="0">
                <a:solidFill>
                  <a:schemeClr val="tx1"/>
                </a:solidFill>
              </a:rPr>
            </a:br>
            <a:r>
              <a:rPr lang="en-US" dirty="0" smtClean="0"/>
              <a:t>Protocol Analyzers</a:t>
            </a:r>
            <a:endParaRPr lang="en-CA" altLang="en-US" dirty="0">
              <a:solidFill>
                <a:srgbClr val="367187"/>
              </a:solidFill>
              <a:cs typeface="Arial"/>
            </a:endParaRPr>
          </a:p>
        </p:txBody>
      </p:sp>
      <p:sp>
        <p:nvSpPr>
          <p:cNvPr id="13315" name="Content Placeholder 2"/>
          <p:cNvSpPr>
            <a:spLocks noGrp="1"/>
          </p:cNvSpPr>
          <p:nvPr>
            <p:ph idx="1"/>
          </p:nvPr>
        </p:nvSpPr>
        <p:spPr>
          <a:xfrm>
            <a:off x="4826001" y="516468"/>
            <a:ext cx="4174068" cy="4097866"/>
          </a:xfrm>
        </p:spPr>
        <p:txBody>
          <a:bodyPr/>
          <a:lstStyle/>
          <a:p>
            <a:pPr marL="169545" indent="-169545"/>
            <a:r>
              <a:rPr lang="en-US" dirty="0" smtClean="0"/>
              <a:t>Protocol analyzers are useful to investigate packet content while the content is flowing through the network.</a:t>
            </a:r>
          </a:p>
          <a:p>
            <a:pPr marL="169545" indent="-169545"/>
            <a:r>
              <a:rPr lang="en-US" dirty="0" smtClean="0"/>
              <a:t>A protocol analyzer decodes the various protocol layers in a recorded frame and presents it in an easy to use format.</a:t>
            </a:r>
          </a:p>
          <a:p>
            <a:pPr marL="169545" indent="-169545"/>
            <a:r>
              <a:rPr lang="en-US" dirty="0" smtClean="0"/>
              <a:t>The figure to the left shows a screen capture of the Wireshark protocol analyzer.</a:t>
            </a:r>
          </a:p>
          <a:p>
            <a:pPr marL="169545" indent="-169545"/>
            <a:r>
              <a:rPr lang="en-US" dirty="0" smtClean="0"/>
              <a:t>Most protocol analyzers can filter traffic that meets certain criteria.  For example, all traffic to and from a particular device can be captured.</a:t>
            </a:r>
          </a:p>
          <a:p>
            <a:pPr marL="169545" indent="-169545"/>
            <a:r>
              <a:rPr lang="en-US" dirty="0" smtClean="0"/>
              <a:t>Protocol analyzers are very helpful in troubleshooting network performance problems.</a:t>
            </a:r>
          </a:p>
          <a:p>
            <a:pPr marL="169545" indent="-169545"/>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33363" y="757238"/>
            <a:ext cx="4491038" cy="3730125"/>
          </a:xfrm>
          <a:prstGeom prst="rect">
            <a:avLst/>
          </a:prstGeom>
        </p:spPr>
      </p:pic>
    </p:spTree>
    <p:extLst>
      <p:ext uri="{BB962C8B-B14F-4D97-AF65-F5344CB8AC3E}">
        <p14:creationId xmlns:p14="http://schemas.microsoft.com/office/powerpoint/2010/main" val="238331457"/>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614333" cy="757238"/>
          </a:xfrm>
        </p:spPr>
        <p:txBody>
          <a:bodyPr/>
          <a:lstStyle/>
          <a:p>
            <a:r>
              <a:rPr lang="en-US" sz="1600" dirty="0" smtClean="0"/>
              <a:t>Troubleshooting Tools</a:t>
            </a:r>
            <a:r>
              <a:rPr lang="en-US" dirty="0">
                <a:solidFill>
                  <a:schemeClr val="tx1"/>
                </a:solidFill>
              </a:rPr>
              <a:t/>
            </a:r>
            <a:br>
              <a:rPr lang="en-US" dirty="0">
                <a:solidFill>
                  <a:schemeClr val="tx1"/>
                </a:solidFill>
              </a:rPr>
            </a:br>
            <a:r>
              <a:rPr lang="en-US" dirty="0" smtClean="0"/>
              <a:t>Hardware Troubleshooting Tools</a:t>
            </a:r>
            <a:endParaRPr lang="en-CA" altLang="en-US" dirty="0">
              <a:solidFill>
                <a:srgbClr val="367187"/>
              </a:solidFill>
              <a:cs typeface="Arial"/>
            </a:endParaRPr>
          </a:p>
        </p:txBody>
      </p:sp>
      <p:sp>
        <p:nvSpPr>
          <p:cNvPr id="13315" name="Content Placeholder 2"/>
          <p:cNvSpPr>
            <a:spLocks noGrp="1"/>
          </p:cNvSpPr>
          <p:nvPr>
            <p:ph idx="1"/>
          </p:nvPr>
        </p:nvSpPr>
        <p:spPr>
          <a:xfrm>
            <a:off x="4758263" y="378619"/>
            <a:ext cx="4385737" cy="4303448"/>
          </a:xfrm>
        </p:spPr>
        <p:txBody>
          <a:bodyPr/>
          <a:lstStyle/>
          <a:p>
            <a:pPr marL="169545" indent="-169545"/>
            <a:r>
              <a:rPr lang="en-US" dirty="0" smtClean="0"/>
              <a:t>There are multiple types of hardware troubleshooting tools including:</a:t>
            </a:r>
          </a:p>
          <a:p>
            <a:pPr marL="358457" lvl="1" indent="-169545"/>
            <a:r>
              <a:rPr lang="en-US" dirty="0" smtClean="0"/>
              <a:t>Digital </a:t>
            </a:r>
            <a:r>
              <a:rPr lang="en-US" dirty="0" err="1" smtClean="0"/>
              <a:t>Multimeters</a:t>
            </a:r>
            <a:r>
              <a:rPr lang="en-US" dirty="0" smtClean="0"/>
              <a:t> are test instruments that are used to directly measure electrical values of voltage, current, and resistance.</a:t>
            </a:r>
          </a:p>
          <a:p>
            <a:pPr marL="358457" lvl="1" indent="-169545"/>
            <a:r>
              <a:rPr lang="en-US" dirty="0" smtClean="0"/>
              <a:t>Cable Testers are specialized handheld devices designed for testing the various types of data communication cabling.  They can be used to detect broken wires, crossed-over wiring, shorted connections, and improperly paired connections.  More expensive time-domain reflectometers (TDRs) are used to pinpoint the distance to a break in a cable.</a:t>
            </a:r>
          </a:p>
          <a:p>
            <a:pPr marL="358457" lvl="1" indent="-169545"/>
            <a:r>
              <a:rPr lang="en-US" dirty="0" smtClean="0"/>
              <a:t>Cable Analyzers are multifunctional handheld devices that are used to test and certify copper and fiber cables for different services and standards. </a:t>
            </a:r>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98965" y="887943"/>
            <a:ext cx="4288402" cy="3243791"/>
          </a:xfrm>
          <a:prstGeom prst="rect">
            <a:avLst/>
          </a:prstGeom>
        </p:spPr>
      </p:pic>
    </p:spTree>
    <p:extLst>
      <p:ext uri="{BB962C8B-B14F-4D97-AF65-F5344CB8AC3E}">
        <p14:creationId xmlns:p14="http://schemas.microsoft.com/office/powerpoint/2010/main" val="78642300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816601" cy="757238"/>
          </a:xfrm>
        </p:spPr>
        <p:txBody>
          <a:bodyPr/>
          <a:lstStyle/>
          <a:p>
            <a:r>
              <a:rPr lang="en-US" sz="1600" dirty="0" smtClean="0"/>
              <a:t>Troubleshooting Tools</a:t>
            </a:r>
            <a:r>
              <a:rPr lang="en-US" dirty="0">
                <a:solidFill>
                  <a:schemeClr val="tx1"/>
                </a:solidFill>
              </a:rPr>
              <a:t/>
            </a:r>
            <a:br>
              <a:rPr lang="en-US" dirty="0">
                <a:solidFill>
                  <a:schemeClr val="tx1"/>
                </a:solidFill>
              </a:rPr>
            </a:br>
            <a:r>
              <a:rPr lang="en-US" dirty="0" smtClean="0"/>
              <a:t>Hardware Troubleshooting Tools (Cont.)</a:t>
            </a:r>
            <a:endParaRPr lang="en-CA" altLang="en-US" dirty="0">
              <a:solidFill>
                <a:srgbClr val="367187"/>
              </a:solidFill>
              <a:cs typeface="Arial"/>
            </a:endParaRPr>
          </a:p>
        </p:txBody>
      </p:sp>
      <p:sp>
        <p:nvSpPr>
          <p:cNvPr id="13315" name="Content Placeholder 2"/>
          <p:cNvSpPr>
            <a:spLocks noGrp="1"/>
          </p:cNvSpPr>
          <p:nvPr>
            <p:ph idx="1"/>
          </p:nvPr>
        </p:nvSpPr>
        <p:spPr>
          <a:xfrm>
            <a:off x="4614332" y="887942"/>
            <a:ext cx="4385737" cy="4014257"/>
          </a:xfrm>
        </p:spPr>
        <p:txBody>
          <a:bodyPr/>
          <a:lstStyle/>
          <a:p>
            <a:pPr marL="358457" lvl="1" indent="-169545"/>
            <a:r>
              <a:rPr lang="en-US" dirty="0" smtClean="0"/>
              <a:t>Portable Network Analyzers are used for troubleshooting switched networks and VLANs.</a:t>
            </a:r>
          </a:p>
          <a:p>
            <a:pPr marL="431482" lvl="2" indent="-169545"/>
            <a:r>
              <a:rPr lang="en-US" sz="1300" dirty="0" smtClean="0"/>
              <a:t>By plugging the network analyzer in anywhere on the network, a network engineer can see the switch port to which the devices is connected.  </a:t>
            </a:r>
          </a:p>
          <a:p>
            <a:pPr marL="431482" lvl="2" indent="-169545"/>
            <a:r>
              <a:rPr lang="en-US" sz="1300" dirty="0" smtClean="0"/>
              <a:t>They can also see the average and peak utilization as well as the VLAN configuration.  </a:t>
            </a:r>
          </a:p>
          <a:p>
            <a:pPr marL="358457" lvl="1" indent="-169545"/>
            <a:r>
              <a:rPr lang="en-US" dirty="0" smtClean="0"/>
              <a:t>Network Analysis Module – The Cisco NAM is a device or software.  </a:t>
            </a:r>
          </a:p>
          <a:p>
            <a:pPr marL="431482" lvl="2" indent="-169545"/>
            <a:r>
              <a:rPr lang="en-US" sz="1300" dirty="0" smtClean="0"/>
              <a:t>It provides an embedded browser-based interface that generates reports on the traffic that consumes critical network resources.  </a:t>
            </a:r>
          </a:p>
          <a:p>
            <a:pPr marL="431482" lvl="2" indent="-169545"/>
            <a:r>
              <a:rPr lang="en-US" sz="1300" dirty="0" smtClean="0"/>
              <a:t>The NAM can capture and decode packets and track response times to pinpoint an application problem to a particular network or server.</a:t>
            </a:r>
          </a:p>
          <a:p>
            <a:pPr marL="169545" indent="-169545"/>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98965" y="887943"/>
            <a:ext cx="4288402" cy="3243791"/>
          </a:xfrm>
          <a:prstGeom prst="rect">
            <a:avLst/>
          </a:prstGeom>
        </p:spPr>
      </p:pic>
    </p:spTree>
    <p:extLst>
      <p:ext uri="{BB962C8B-B14F-4D97-AF65-F5344CB8AC3E}">
        <p14:creationId xmlns:p14="http://schemas.microsoft.com/office/powerpoint/2010/main" val="663636312"/>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614333" cy="757238"/>
          </a:xfrm>
        </p:spPr>
        <p:txBody>
          <a:bodyPr/>
          <a:lstStyle/>
          <a:p>
            <a:r>
              <a:rPr lang="en-US" sz="1600" dirty="0" smtClean="0"/>
              <a:t>Troubleshooting Tools</a:t>
            </a:r>
            <a:r>
              <a:rPr lang="en-US" dirty="0">
                <a:solidFill>
                  <a:schemeClr val="tx1"/>
                </a:solidFill>
              </a:rPr>
              <a:t/>
            </a:r>
            <a:br>
              <a:rPr lang="en-US" dirty="0">
                <a:solidFill>
                  <a:schemeClr val="tx1"/>
                </a:solidFill>
              </a:rPr>
            </a:br>
            <a:r>
              <a:rPr lang="en-US" sz="1800" dirty="0" smtClean="0"/>
              <a:t>Using a Syslog Server for Troubleshooting</a:t>
            </a:r>
            <a:endParaRPr lang="en-CA" altLang="en-US" sz="1800" dirty="0">
              <a:solidFill>
                <a:srgbClr val="367187"/>
              </a:solidFill>
              <a:cs typeface="Arial"/>
            </a:endParaRPr>
          </a:p>
        </p:txBody>
      </p:sp>
      <p:sp>
        <p:nvSpPr>
          <p:cNvPr id="13315" name="Content Placeholder 2"/>
          <p:cNvSpPr>
            <a:spLocks noGrp="1"/>
          </p:cNvSpPr>
          <p:nvPr>
            <p:ph idx="1"/>
          </p:nvPr>
        </p:nvSpPr>
        <p:spPr>
          <a:xfrm>
            <a:off x="5071534" y="235340"/>
            <a:ext cx="3996269" cy="4387460"/>
          </a:xfrm>
        </p:spPr>
        <p:txBody>
          <a:bodyPr/>
          <a:lstStyle/>
          <a:p>
            <a:pPr marL="169545" indent="-169545"/>
            <a:r>
              <a:rPr lang="en-US" dirty="0" smtClean="0"/>
              <a:t>Syslog is a simple protocol used by an IP device known as a syslog client to send text-based log messages to another IP device known as the syslog server.</a:t>
            </a:r>
          </a:p>
          <a:p>
            <a:pPr marL="169545" indent="-169545"/>
            <a:r>
              <a:rPr lang="en-US" dirty="0" smtClean="0"/>
              <a:t>Implementing a logging facility is a very important part of network security and also for network troubleshooting.</a:t>
            </a:r>
          </a:p>
          <a:p>
            <a:pPr marL="169545" indent="-169545"/>
            <a:r>
              <a:rPr lang="en-US" dirty="0" smtClean="0"/>
              <a:t>Cisco devices can log various types of information including configuration changes, ACL violations, interface status, and many other types of events.</a:t>
            </a:r>
          </a:p>
          <a:p>
            <a:pPr marL="169545" indent="-169545"/>
            <a:r>
              <a:rPr lang="en-US" dirty="0" smtClean="0"/>
              <a:t>Cisco IOS log messages fall into one of eight levels as shown in the figure to the left.  The lower the level number, the higher the severity level.</a:t>
            </a:r>
          </a:p>
          <a:p>
            <a:pPr marL="188912" lvl="1" indent="0">
              <a:buNone/>
            </a:pPr>
            <a:endParaRPr lang="en-US" dirty="0" smtClean="0"/>
          </a:p>
          <a:p>
            <a:pPr marL="169545" indent="-169545"/>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38641" y="923396"/>
            <a:ext cx="4704292" cy="1822311"/>
          </a:xfrm>
          <a:prstGeom prst="rect">
            <a:avLst/>
          </a:prstGeom>
        </p:spPr>
      </p:pic>
      <p:sp>
        <p:nvSpPr>
          <p:cNvPr id="5" name="Content Placeholder 2"/>
          <p:cNvSpPr txBox="1">
            <a:spLocks/>
          </p:cNvSpPr>
          <p:nvPr/>
        </p:nvSpPr>
        <p:spPr bwMode="auto">
          <a:xfrm>
            <a:off x="164041" y="2827867"/>
            <a:ext cx="4704292" cy="192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sz="1200" dirty="0" smtClean="0"/>
              <a:t>Cisco devices can send log messages to several different facilities including:</a:t>
            </a:r>
          </a:p>
          <a:p>
            <a:pPr marL="358457" lvl="1" indent="-169545"/>
            <a:r>
              <a:rPr lang="en-US" sz="1200" dirty="0" smtClean="0"/>
              <a:t>Console</a:t>
            </a:r>
          </a:p>
          <a:p>
            <a:pPr marL="358457" lvl="1" indent="-169545"/>
            <a:r>
              <a:rPr lang="en-US" sz="1200" dirty="0" smtClean="0"/>
              <a:t>Terminal lines</a:t>
            </a:r>
          </a:p>
          <a:p>
            <a:pPr marL="358457" lvl="1" indent="-169545"/>
            <a:r>
              <a:rPr lang="en-US" sz="1200" dirty="0" smtClean="0"/>
              <a:t>Buffered logging</a:t>
            </a:r>
          </a:p>
          <a:p>
            <a:pPr marL="358457" lvl="1" indent="-169545"/>
            <a:r>
              <a:rPr lang="en-US" sz="1200" dirty="0" smtClean="0"/>
              <a:t>SNMP traps</a:t>
            </a:r>
          </a:p>
          <a:p>
            <a:pPr marL="358457" lvl="1" indent="-169545"/>
            <a:r>
              <a:rPr lang="en-US" sz="1200" dirty="0" smtClean="0"/>
              <a:t>External Syslog service </a:t>
            </a:r>
          </a:p>
          <a:p>
            <a:pPr marL="358457" lvl="1" indent="-169545"/>
            <a:endParaRPr lang="en-US" dirty="0" smtClean="0"/>
          </a:p>
          <a:p>
            <a:pPr marL="169545" indent="-169545"/>
            <a:endParaRPr lang="en-US" altLang="en-US" sz="1300" dirty="0" smtClean="0">
              <a:cs typeface="Arial"/>
            </a:endParaRPr>
          </a:p>
          <a:p>
            <a:pPr lvl="1"/>
            <a:endParaRPr lang="en-US" altLang="en-US" dirty="0" smtClean="0">
              <a:cs typeface="Arial"/>
            </a:endParaRPr>
          </a:p>
          <a:p>
            <a:pPr lvl="1"/>
            <a:endParaRPr lang="en-US" altLang="en-US" dirty="0" smtClean="0">
              <a:cs typeface="Arial"/>
            </a:endParaRPr>
          </a:p>
          <a:p>
            <a:pPr lvl="1"/>
            <a:endParaRPr lang="en-US" altLang="en-US" dirty="0">
              <a:cs typeface="Arial"/>
            </a:endParaRPr>
          </a:p>
        </p:txBody>
      </p:sp>
    </p:spTree>
    <p:extLst>
      <p:ext uri="{BB962C8B-B14F-4D97-AF65-F5344CB8AC3E}">
        <p14:creationId xmlns:p14="http://schemas.microsoft.com/office/powerpoint/2010/main" val="66995041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003801"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Physical Layer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5113867" y="59267"/>
            <a:ext cx="3920066" cy="4893733"/>
          </a:xfrm>
        </p:spPr>
        <p:txBody>
          <a:bodyPr/>
          <a:lstStyle/>
          <a:p>
            <a:pPr marL="169545" indent="-169545"/>
            <a:r>
              <a:rPr lang="en-US" dirty="0" smtClean="0"/>
              <a:t>The physical layer is the only layer with physically tangible properties, such as wires, cards, and antennas.</a:t>
            </a:r>
          </a:p>
          <a:p>
            <a:pPr marL="169545" indent="-169545"/>
            <a:r>
              <a:rPr lang="en-US" dirty="0" smtClean="0"/>
              <a:t>Issues on a network often present as performance problems.</a:t>
            </a:r>
          </a:p>
          <a:p>
            <a:pPr marL="169545" indent="-169545"/>
            <a:r>
              <a:rPr lang="en-US" dirty="0" smtClean="0"/>
              <a:t>Because the upper layers of the OSI model depend on the physical layer to function, a network administrator must have the ability to effectively isolate and correct problems at this layer.</a:t>
            </a:r>
          </a:p>
          <a:p>
            <a:pPr marL="169545" indent="-169545"/>
            <a:r>
              <a:rPr lang="en-US" dirty="0" smtClean="0"/>
              <a:t>Common symptoms of network problems at the physical layer include:</a:t>
            </a:r>
          </a:p>
          <a:p>
            <a:pPr marL="358457" lvl="1" indent="-169545"/>
            <a:r>
              <a:rPr lang="en-US" sz="1300" dirty="0" smtClean="0"/>
              <a:t>Performance lower than baseline</a:t>
            </a:r>
          </a:p>
          <a:p>
            <a:pPr marL="358457" lvl="1" indent="-169545"/>
            <a:r>
              <a:rPr lang="en-US" sz="1300" dirty="0" smtClean="0"/>
              <a:t>Loss of connectivity</a:t>
            </a:r>
          </a:p>
          <a:p>
            <a:pPr marL="358457" lvl="1" indent="-169545"/>
            <a:r>
              <a:rPr lang="en-US" sz="1300" dirty="0" smtClean="0"/>
              <a:t>Network bottlenecks or congestion</a:t>
            </a:r>
          </a:p>
          <a:p>
            <a:pPr marL="358457" lvl="1" indent="-169545"/>
            <a:r>
              <a:rPr lang="en-US" sz="1300" dirty="0" smtClean="0"/>
              <a:t>High CPU utilization rates</a:t>
            </a:r>
          </a:p>
          <a:p>
            <a:pPr marL="358457" lvl="1" indent="-169545"/>
            <a:r>
              <a:rPr lang="en-US" sz="1300" dirty="0" smtClean="0"/>
              <a:t>Console error messages</a:t>
            </a:r>
          </a:p>
          <a:p>
            <a:pPr marL="0" indent="0">
              <a:buNone/>
            </a:pPr>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10229" y="1195917"/>
            <a:ext cx="4793571" cy="3139016"/>
          </a:xfrm>
          <a:prstGeom prst="rect">
            <a:avLst/>
          </a:prstGeom>
        </p:spPr>
      </p:pic>
    </p:spTree>
    <p:extLst>
      <p:ext uri="{BB962C8B-B14F-4D97-AF65-F5344CB8AC3E}">
        <p14:creationId xmlns:p14="http://schemas.microsoft.com/office/powerpoint/2010/main" val="2523554516"/>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647268"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Physical Layer Troubleshooting (Cont.)</a:t>
            </a:r>
            <a:endParaRPr lang="en-CA" altLang="en-US" dirty="0">
              <a:solidFill>
                <a:srgbClr val="367187"/>
              </a:solidFill>
              <a:cs typeface="Arial"/>
            </a:endParaRPr>
          </a:p>
        </p:txBody>
      </p:sp>
      <p:sp>
        <p:nvSpPr>
          <p:cNvPr id="13315" name="Content Placeholder 2"/>
          <p:cNvSpPr>
            <a:spLocks noGrp="1"/>
          </p:cNvSpPr>
          <p:nvPr>
            <p:ph idx="1"/>
          </p:nvPr>
        </p:nvSpPr>
        <p:spPr>
          <a:xfrm>
            <a:off x="5418667" y="829732"/>
            <a:ext cx="3581402" cy="3784601"/>
          </a:xfrm>
        </p:spPr>
        <p:txBody>
          <a:bodyPr/>
          <a:lstStyle/>
          <a:p>
            <a:pPr marL="169545" lvl="0" indent="-169545">
              <a:buClr>
                <a:srgbClr val="58585B"/>
              </a:buClr>
            </a:pPr>
            <a:r>
              <a:rPr lang="en-US" dirty="0" smtClean="0"/>
              <a:t>Issues that commonly cause network problems at the physical layer include:</a:t>
            </a:r>
          </a:p>
          <a:p>
            <a:pPr marL="358457" lvl="1" indent="-169545">
              <a:buClr>
                <a:srgbClr val="58585B"/>
              </a:buClr>
            </a:pPr>
            <a:r>
              <a:rPr lang="en-US" dirty="0" smtClean="0"/>
              <a:t>Power-related</a:t>
            </a:r>
          </a:p>
          <a:p>
            <a:pPr marL="358457" lvl="1" indent="-169545">
              <a:buClr>
                <a:srgbClr val="58585B"/>
              </a:buClr>
            </a:pPr>
            <a:r>
              <a:rPr lang="en-US" dirty="0" smtClean="0"/>
              <a:t>Hardware faults</a:t>
            </a:r>
          </a:p>
          <a:p>
            <a:pPr marL="358457" lvl="1" indent="-169545">
              <a:buClr>
                <a:srgbClr val="58585B"/>
              </a:buClr>
            </a:pPr>
            <a:r>
              <a:rPr lang="en-US" dirty="0" smtClean="0"/>
              <a:t>Cabling faults</a:t>
            </a:r>
          </a:p>
          <a:p>
            <a:pPr marL="358457" lvl="1" indent="-169545">
              <a:buClr>
                <a:srgbClr val="58585B"/>
              </a:buClr>
            </a:pPr>
            <a:r>
              <a:rPr lang="en-US" dirty="0" smtClean="0"/>
              <a:t>Attenuation</a:t>
            </a:r>
          </a:p>
          <a:p>
            <a:pPr marL="358457" lvl="1" indent="-169545">
              <a:buClr>
                <a:srgbClr val="58585B"/>
              </a:buClr>
            </a:pPr>
            <a:r>
              <a:rPr lang="en-US" dirty="0" smtClean="0"/>
              <a:t>Noise</a:t>
            </a:r>
          </a:p>
          <a:p>
            <a:pPr marL="358457" lvl="1" indent="-169545">
              <a:buClr>
                <a:srgbClr val="58585B"/>
              </a:buClr>
            </a:pPr>
            <a:r>
              <a:rPr lang="en-US" dirty="0" smtClean="0"/>
              <a:t>Interface-configuration errors</a:t>
            </a:r>
          </a:p>
          <a:p>
            <a:pPr marL="358457" lvl="1" indent="-169545">
              <a:buClr>
                <a:srgbClr val="58585B"/>
              </a:buClr>
            </a:pPr>
            <a:r>
              <a:rPr lang="en-US" dirty="0" smtClean="0"/>
              <a:t>Exceeding design limits</a:t>
            </a:r>
          </a:p>
          <a:p>
            <a:pPr marL="358457" lvl="1" indent="-169545">
              <a:buClr>
                <a:srgbClr val="58585B"/>
              </a:buClr>
            </a:pPr>
            <a:r>
              <a:rPr lang="en-US" dirty="0" smtClean="0"/>
              <a:t>CPU overload</a:t>
            </a:r>
          </a:p>
          <a:p>
            <a:pPr marL="358457" lvl="1" indent="-169545">
              <a:buClr>
                <a:srgbClr val="58585B"/>
              </a:buClr>
            </a:pPr>
            <a:endParaRPr lang="en-US" dirty="0"/>
          </a:p>
          <a:p>
            <a:pPr marL="358457" lvl="1" indent="-169545"/>
            <a:endParaRPr lang="en-US" dirty="0" smtClean="0"/>
          </a:p>
          <a:p>
            <a:pPr marL="169545" indent="-169545"/>
            <a:endParaRPr lang="en-CA" altLang="en-US" sz="1300"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10229" y="1195917"/>
            <a:ext cx="4793571" cy="3139016"/>
          </a:xfrm>
          <a:prstGeom prst="rect">
            <a:avLst/>
          </a:prstGeom>
        </p:spPr>
      </p:pic>
    </p:spTree>
    <p:extLst>
      <p:ext uri="{BB962C8B-B14F-4D97-AF65-F5344CB8AC3E}">
        <p14:creationId xmlns:p14="http://schemas.microsoft.com/office/powerpoint/2010/main" val="276037919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851401"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Data Link Layer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5113867" y="757238"/>
            <a:ext cx="3920066" cy="3780896"/>
          </a:xfrm>
        </p:spPr>
        <p:txBody>
          <a:bodyPr/>
          <a:lstStyle/>
          <a:p>
            <a:pPr marL="169545" indent="-169545"/>
            <a:r>
              <a:rPr lang="en-US" altLang="en-US" dirty="0" smtClean="0">
                <a:cs typeface="Arial"/>
              </a:rPr>
              <a:t>Troubleshooting Layer 2 problems can be a challenging process. </a:t>
            </a:r>
          </a:p>
          <a:p>
            <a:pPr marL="169545" indent="-169545"/>
            <a:r>
              <a:rPr lang="en-US" altLang="en-US" dirty="0" smtClean="0">
                <a:cs typeface="Arial"/>
              </a:rPr>
              <a:t>Layer 2 problems cause specific symptoms that, when recognized, will help identify the problem quickly:</a:t>
            </a:r>
          </a:p>
          <a:p>
            <a:pPr marL="358457" lvl="1" indent="-169545"/>
            <a:r>
              <a:rPr lang="en-US" altLang="en-US" dirty="0" smtClean="0">
                <a:cs typeface="Arial"/>
              </a:rPr>
              <a:t>No functionality or connectivity at the network layer or above</a:t>
            </a:r>
          </a:p>
          <a:p>
            <a:pPr marL="358457" lvl="1" indent="-169545"/>
            <a:r>
              <a:rPr lang="en-US" altLang="en-US" dirty="0" smtClean="0">
                <a:cs typeface="Arial"/>
              </a:rPr>
              <a:t>Network is operating below baseline performance levels</a:t>
            </a:r>
          </a:p>
          <a:p>
            <a:pPr marL="358457" lvl="1" indent="-169545"/>
            <a:r>
              <a:rPr lang="en-US" altLang="en-US" dirty="0" smtClean="0">
                <a:cs typeface="Arial"/>
              </a:rPr>
              <a:t>Excessive broadcasts</a:t>
            </a:r>
          </a:p>
          <a:p>
            <a:pPr marL="358457" lvl="1" indent="-169545"/>
            <a:r>
              <a:rPr lang="en-US" altLang="en-US" dirty="0" smtClean="0">
                <a:cs typeface="Arial"/>
              </a:rPr>
              <a:t>Most common Layer 2 console message is:  “line protocol down”</a:t>
            </a:r>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56124" y="1210733"/>
            <a:ext cx="4957743" cy="2751666"/>
          </a:xfrm>
          <a:prstGeom prst="rect">
            <a:avLst/>
          </a:prstGeom>
        </p:spPr>
      </p:pic>
    </p:spTree>
    <p:extLst>
      <p:ext uri="{BB962C8B-B14F-4D97-AF65-F5344CB8AC3E}">
        <p14:creationId xmlns:p14="http://schemas.microsoft.com/office/powerpoint/2010/main" val="4123808419"/>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6671734"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Data Link Layer Troubleshooting (Cont.)</a:t>
            </a:r>
            <a:endParaRPr lang="en-CA" altLang="en-US" dirty="0">
              <a:solidFill>
                <a:srgbClr val="367187"/>
              </a:solidFill>
              <a:cs typeface="Arial"/>
            </a:endParaRPr>
          </a:p>
        </p:txBody>
      </p:sp>
      <p:sp>
        <p:nvSpPr>
          <p:cNvPr id="13315" name="Content Placeholder 2"/>
          <p:cNvSpPr>
            <a:spLocks noGrp="1"/>
          </p:cNvSpPr>
          <p:nvPr>
            <p:ph idx="1"/>
          </p:nvPr>
        </p:nvSpPr>
        <p:spPr>
          <a:xfrm>
            <a:off x="4267199" y="677334"/>
            <a:ext cx="4986867" cy="3860802"/>
          </a:xfrm>
        </p:spPr>
        <p:txBody>
          <a:bodyPr/>
          <a:lstStyle/>
          <a:p>
            <a:pPr marL="169545" lvl="0" indent="-169545">
              <a:buClr>
                <a:srgbClr val="58585B"/>
              </a:buClr>
            </a:pPr>
            <a:r>
              <a:rPr lang="en-US" altLang="en-US" dirty="0" smtClean="0">
                <a:cs typeface="Arial"/>
              </a:rPr>
              <a:t>Issues at the data link layer that commonly result in network connectivity or performance problems include these:</a:t>
            </a:r>
          </a:p>
          <a:p>
            <a:pPr marL="358457" lvl="1" indent="-169545">
              <a:buClr>
                <a:srgbClr val="58585B"/>
              </a:buClr>
            </a:pPr>
            <a:r>
              <a:rPr lang="en-US" altLang="en-US" dirty="0" smtClean="0">
                <a:cs typeface="Arial"/>
              </a:rPr>
              <a:t>Encapsulation errors</a:t>
            </a:r>
          </a:p>
          <a:p>
            <a:pPr marL="431482" lvl="2" indent="-169545">
              <a:buClr>
                <a:srgbClr val="58585B"/>
              </a:buClr>
            </a:pPr>
            <a:r>
              <a:rPr lang="en-US" altLang="en-US" dirty="0" smtClean="0">
                <a:cs typeface="Arial"/>
              </a:rPr>
              <a:t>Encapsulation at one end of a WAN link is configured differently from that on the other end.</a:t>
            </a:r>
          </a:p>
          <a:p>
            <a:pPr marL="358457" lvl="1" indent="-169545">
              <a:buClr>
                <a:srgbClr val="58585B"/>
              </a:buClr>
            </a:pPr>
            <a:r>
              <a:rPr lang="en-US" altLang="en-US" dirty="0" smtClean="0">
                <a:cs typeface="Arial"/>
              </a:rPr>
              <a:t>Address mapping errors</a:t>
            </a:r>
          </a:p>
          <a:p>
            <a:pPr marL="431482" lvl="2" indent="-169545">
              <a:buClr>
                <a:srgbClr val="58585B"/>
              </a:buClr>
            </a:pPr>
            <a:r>
              <a:rPr lang="en-US" altLang="en-US" dirty="0" smtClean="0">
                <a:cs typeface="Arial"/>
              </a:rPr>
              <a:t>In a point-to-multipoint or broadcast Ethernet topology, it is essential that an appropriate Layer 2 destination address be given to the frame.</a:t>
            </a:r>
          </a:p>
          <a:p>
            <a:pPr marL="358457" lvl="1" indent="-169545">
              <a:buClr>
                <a:srgbClr val="58585B"/>
              </a:buClr>
            </a:pPr>
            <a:r>
              <a:rPr lang="en-US" altLang="en-US" dirty="0" smtClean="0">
                <a:cs typeface="Arial"/>
              </a:rPr>
              <a:t>Framing errors</a:t>
            </a:r>
          </a:p>
          <a:p>
            <a:pPr marL="431482" lvl="2" indent="-169545">
              <a:buClr>
                <a:srgbClr val="58585B"/>
              </a:buClr>
            </a:pPr>
            <a:r>
              <a:rPr lang="en-US" altLang="en-US" dirty="0" smtClean="0">
                <a:cs typeface="Arial"/>
              </a:rPr>
              <a:t>A framing error occurs when a frame does not end on an 8-bit byte boundary.  </a:t>
            </a:r>
          </a:p>
          <a:p>
            <a:pPr marL="358457" lvl="1" indent="-169545">
              <a:buClr>
                <a:srgbClr val="58585B"/>
              </a:buClr>
            </a:pPr>
            <a:r>
              <a:rPr lang="en-US" altLang="en-US" dirty="0" smtClean="0">
                <a:cs typeface="Arial"/>
              </a:rPr>
              <a:t>Spanning Tree Protocol (STP) failures or loops.  </a:t>
            </a:r>
          </a:p>
          <a:p>
            <a:pPr marL="431482" lvl="2" indent="-169545">
              <a:buClr>
                <a:srgbClr val="58585B"/>
              </a:buClr>
            </a:pPr>
            <a:r>
              <a:rPr lang="en-US" altLang="en-US" dirty="0" smtClean="0">
                <a:cs typeface="Arial"/>
              </a:rPr>
              <a:t>Most STP problems are related to forwarding loops that occur when no ports in a redundant topology are blocked and traffic is forwarded in circles indefinitely.</a:t>
            </a:r>
          </a:p>
          <a:p>
            <a:pPr marL="358457" lvl="1" indent="-169545">
              <a:buClr>
                <a:srgbClr val="58585B"/>
              </a:buClr>
            </a:pPr>
            <a:endParaRPr lang="en-US" altLang="en-US" dirty="0" smtClean="0">
              <a:cs typeface="Arial"/>
            </a:endParaRPr>
          </a:p>
          <a:p>
            <a:pPr marL="358457" lvl="1" indent="-169545">
              <a:buClr>
                <a:srgbClr val="58585B"/>
              </a:buClr>
            </a:pPr>
            <a:endParaRPr lang="en-US"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56125" y="1210732"/>
            <a:ext cx="4229608" cy="2721005"/>
          </a:xfrm>
          <a:prstGeom prst="rect">
            <a:avLst/>
          </a:prstGeom>
        </p:spPr>
      </p:pic>
    </p:spTree>
    <p:extLst>
      <p:ext uri="{BB962C8B-B14F-4D97-AF65-F5344CB8AC3E}">
        <p14:creationId xmlns:p14="http://schemas.microsoft.com/office/powerpoint/2010/main" val="3710964966"/>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851401"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Network Layer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4983462" y="59267"/>
            <a:ext cx="4050471" cy="4800600"/>
          </a:xfrm>
        </p:spPr>
        <p:txBody>
          <a:bodyPr/>
          <a:lstStyle/>
          <a:p>
            <a:pPr marL="169545" indent="-169545"/>
            <a:r>
              <a:rPr lang="en-US" altLang="en-US" dirty="0" smtClean="0">
                <a:cs typeface="Arial"/>
              </a:rPr>
              <a:t>Network layer problems include any problem that involves a Layer 3 protocol (routed or routing protocols)</a:t>
            </a:r>
          </a:p>
          <a:p>
            <a:pPr marL="169545" indent="-169545"/>
            <a:r>
              <a:rPr lang="en-US" altLang="en-US" dirty="0" smtClean="0">
                <a:cs typeface="Arial"/>
              </a:rPr>
              <a:t>Common symptoms of network layer problems:</a:t>
            </a:r>
          </a:p>
          <a:p>
            <a:pPr marL="358457" lvl="1" indent="-169545"/>
            <a:r>
              <a:rPr lang="en-US" altLang="en-US" dirty="0" smtClean="0">
                <a:cs typeface="Arial"/>
              </a:rPr>
              <a:t>Network failure</a:t>
            </a:r>
          </a:p>
          <a:p>
            <a:pPr marL="358457" lvl="1" indent="-169545"/>
            <a:r>
              <a:rPr lang="en-US" altLang="en-US" dirty="0" smtClean="0">
                <a:cs typeface="Arial"/>
              </a:rPr>
              <a:t>Suboptimal performance</a:t>
            </a:r>
            <a:endParaRPr lang="en-CA" altLang="en-US" dirty="0">
              <a:cs typeface="Arial"/>
            </a:endParaRPr>
          </a:p>
          <a:p>
            <a:pPr marL="169545" indent="-169545"/>
            <a:r>
              <a:rPr lang="en-CA" altLang="en-US" dirty="0" smtClean="0">
                <a:cs typeface="Arial"/>
              </a:rPr>
              <a:t>Areas to explore when diagnosing a possible problem involving routing protocols:</a:t>
            </a:r>
          </a:p>
          <a:p>
            <a:pPr marL="358457" lvl="1" indent="-169545"/>
            <a:r>
              <a:rPr lang="en-CA" altLang="en-US" dirty="0" smtClean="0">
                <a:cs typeface="Arial"/>
              </a:rPr>
              <a:t>General network issues</a:t>
            </a:r>
          </a:p>
          <a:p>
            <a:pPr marL="358457" lvl="1" indent="-169545"/>
            <a:r>
              <a:rPr lang="en-CA" altLang="en-US" dirty="0" smtClean="0">
                <a:cs typeface="Arial"/>
              </a:rPr>
              <a:t>Connectivity issues – Also check for Layer 1 or power issues</a:t>
            </a:r>
          </a:p>
          <a:p>
            <a:pPr marL="358457" lvl="1" indent="-169545"/>
            <a:r>
              <a:rPr lang="en-CA" altLang="en-US" dirty="0" smtClean="0">
                <a:cs typeface="Arial"/>
              </a:rPr>
              <a:t>Routing table issues – use </a:t>
            </a:r>
            <a:r>
              <a:rPr lang="en-CA" altLang="en-US" b="1" dirty="0" smtClean="0">
                <a:cs typeface="Arial"/>
              </a:rPr>
              <a:t>debug</a:t>
            </a:r>
          </a:p>
          <a:p>
            <a:pPr marL="358457" lvl="1" indent="-169545"/>
            <a:r>
              <a:rPr lang="en-CA" altLang="en-US" dirty="0" smtClean="0">
                <a:cs typeface="Arial"/>
              </a:rPr>
              <a:t>Neighbor issues – check for adjacencies if used</a:t>
            </a:r>
          </a:p>
          <a:p>
            <a:pPr marL="358457" lvl="1" indent="-169545"/>
            <a:r>
              <a:rPr lang="en-CA" altLang="en-US" dirty="0" smtClean="0">
                <a:cs typeface="Arial"/>
              </a:rPr>
              <a:t>Check the routing table topology database</a:t>
            </a:r>
          </a:p>
          <a:p>
            <a:pPr marL="169545" indent="-169545"/>
            <a:endParaRPr lang="en-CA" altLang="en-US" dirty="0" smtClean="0">
              <a:cs typeface="Arial"/>
            </a:endParaRP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185737" y="971286"/>
            <a:ext cx="4797725" cy="2737114"/>
          </a:xfrm>
          <a:prstGeom prst="rect">
            <a:avLst/>
          </a:prstGeom>
        </p:spPr>
      </p:pic>
    </p:spTree>
    <p:extLst>
      <p:ext uri="{BB962C8B-B14F-4D97-AF65-F5344CB8AC3E}">
        <p14:creationId xmlns:p14="http://schemas.microsoft.com/office/powerpoint/2010/main" val="1056945094"/>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689601"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Transport Layer Troubleshooting - ACLs</a:t>
            </a:r>
            <a:endParaRPr lang="en-CA" altLang="en-US" dirty="0">
              <a:solidFill>
                <a:srgbClr val="367187"/>
              </a:solidFill>
              <a:cs typeface="Arial"/>
            </a:endParaRPr>
          </a:p>
        </p:txBody>
      </p:sp>
      <p:sp>
        <p:nvSpPr>
          <p:cNvPr id="13315" name="Content Placeholder 2"/>
          <p:cNvSpPr>
            <a:spLocks noGrp="1"/>
          </p:cNvSpPr>
          <p:nvPr>
            <p:ph idx="1"/>
          </p:nvPr>
        </p:nvSpPr>
        <p:spPr>
          <a:xfrm>
            <a:off x="4842933" y="757237"/>
            <a:ext cx="4301067" cy="4102629"/>
          </a:xfrm>
        </p:spPr>
        <p:txBody>
          <a:bodyPr/>
          <a:lstStyle/>
          <a:p>
            <a:pPr marL="169545" indent="-169545"/>
            <a:r>
              <a:rPr lang="en-US" altLang="en-US" dirty="0" smtClean="0">
                <a:cs typeface="Arial"/>
              </a:rPr>
              <a:t>Network problems can arise from transport layer problems on the router.  Improper ACL configuration issues might include:</a:t>
            </a:r>
          </a:p>
          <a:p>
            <a:pPr marL="358457" lvl="1" indent="-169545"/>
            <a:r>
              <a:rPr lang="en-US" altLang="en-US" dirty="0" smtClean="0">
                <a:cs typeface="Arial"/>
              </a:rPr>
              <a:t>Wrong selection of traffic flow (inbound/outbound)</a:t>
            </a:r>
          </a:p>
          <a:p>
            <a:pPr marL="358457" lvl="1" indent="-169545"/>
            <a:r>
              <a:rPr lang="en-US" altLang="en-US" dirty="0" smtClean="0">
                <a:cs typeface="Arial"/>
              </a:rPr>
              <a:t>Incorrect order of access control entries</a:t>
            </a:r>
          </a:p>
          <a:p>
            <a:pPr marL="358457" lvl="1" indent="-169545"/>
            <a:r>
              <a:rPr lang="en-US" altLang="en-US" dirty="0" smtClean="0">
                <a:cs typeface="Arial"/>
              </a:rPr>
              <a:t>Implicit </a:t>
            </a:r>
            <a:r>
              <a:rPr lang="en-US" altLang="en-US" b="1" dirty="0" smtClean="0">
                <a:cs typeface="Arial"/>
              </a:rPr>
              <a:t>deny any</a:t>
            </a:r>
          </a:p>
          <a:p>
            <a:pPr marL="358457" lvl="1" indent="-169545"/>
            <a:r>
              <a:rPr lang="en-US" altLang="en-US" dirty="0" smtClean="0">
                <a:cs typeface="Arial"/>
              </a:rPr>
              <a:t>Misconfiguration of addresses and IPv4 wildcard masks</a:t>
            </a:r>
          </a:p>
          <a:p>
            <a:pPr marL="358457" lvl="1" indent="-169545"/>
            <a:r>
              <a:rPr lang="en-US" altLang="en-US" dirty="0" smtClean="0">
                <a:cs typeface="Arial"/>
              </a:rPr>
              <a:t>Selecting both UDP and TCP protocols when unsure</a:t>
            </a:r>
          </a:p>
          <a:p>
            <a:pPr marL="358457" lvl="1" indent="-169545"/>
            <a:r>
              <a:rPr lang="en-CA" altLang="en-US" dirty="0" smtClean="0">
                <a:cs typeface="Arial"/>
              </a:rPr>
              <a:t>Incorrect source and destination ports</a:t>
            </a:r>
          </a:p>
          <a:p>
            <a:pPr marL="358457" lvl="1" indent="-169545"/>
            <a:r>
              <a:rPr lang="en-CA" altLang="en-US" dirty="0" smtClean="0">
                <a:cs typeface="Arial"/>
              </a:rPr>
              <a:t>Incorrect use of the </a:t>
            </a:r>
            <a:r>
              <a:rPr lang="en-CA" altLang="en-US" b="1" dirty="0" smtClean="0">
                <a:cs typeface="Arial"/>
              </a:rPr>
              <a:t>established</a:t>
            </a:r>
            <a:r>
              <a:rPr lang="en-CA" altLang="en-US" dirty="0" smtClean="0">
                <a:cs typeface="Arial"/>
              </a:rPr>
              <a:t> keyword</a:t>
            </a:r>
          </a:p>
          <a:p>
            <a:pPr marL="358457" lvl="1" indent="-169545"/>
            <a:r>
              <a:rPr lang="en-CA" altLang="en-US" dirty="0" smtClean="0">
                <a:cs typeface="Arial"/>
              </a:rPr>
              <a:t>Misconfiguration of uncommon protocols such as VPN and encryption protocols</a:t>
            </a:r>
          </a:p>
          <a:p>
            <a:pPr marL="169545" indent="-169545"/>
            <a:endParaRPr lang="en-US" altLang="en-US" dirty="0" smtClean="0">
              <a:cs typeface="Arial"/>
            </a:endParaRPr>
          </a:p>
        </p:txBody>
      </p:sp>
      <p:pic>
        <p:nvPicPr>
          <p:cNvPr id="3" name="Picture 2"/>
          <p:cNvPicPr>
            <a:picLocks noChangeAspect="1"/>
          </p:cNvPicPr>
          <p:nvPr/>
        </p:nvPicPr>
        <p:blipFill>
          <a:blip r:embed="rId3"/>
          <a:stretch>
            <a:fillRect/>
          </a:stretch>
        </p:blipFill>
        <p:spPr>
          <a:xfrm>
            <a:off x="145520" y="987954"/>
            <a:ext cx="4712855" cy="3245379"/>
          </a:xfrm>
          <a:prstGeom prst="rect">
            <a:avLst/>
          </a:prstGeom>
        </p:spPr>
      </p:pic>
    </p:spTree>
    <p:extLst>
      <p:ext uri="{BB962C8B-B14F-4D97-AF65-F5344CB8AC3E}">
        <p14:creationId xmlns:p14="http://schemas.microsoft.com/office/powerpoint/2010/main" val="51149392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Documenting the Network</a:t>
            </a:r>
            <a:endParaRPr lang="en-CA" altLang="en-US" dirty="0">
              <a:solidFill>
                <a:srgbClr val="367187"/>
              </a:solidFill>
              <a:cs typeface="Arial"/>
            </a:endParaRPr>
          </a:p>
        </p:txBody>
      </p:sp>
      <p:sp>
        <p:nvSpPr>
          <p:cNvPr id="13315" name="Content Placeholder 2"/>
          <p:cNvSpPr>
            <a:spLocks noGrp="1"/>
          </p:cNvSpPr>
          <p:nvPr>
            <p:ph idx="1"/>
          </p:nvPr>
        </p:nvSpPr>
        <p:spPr>
          <a:xfrm>
            <a:off x="5382882" y="138024"/>
            <a:ext cx="3708731" cy="4806510"/>
          </a:xfrm>
        </p:spPr>
        <p:txBody>
          <a:bodyPr/>
          <a:lstStyle/>
          <a:p>
            <a:pPr marL="169545" indent="-169545"/>
            <a:r>
              <a:rPr lang="en-US" altLang="en-US" dirty="0" smtClean="0"/>
              <a:t>For troubleshooting purposes, network administrators must have a complete set of accurate and current network documentation which includes:</a:t>
            </a:r>
          </a:p>
          <a:p>
            <a:pPr marL="358457" lvl="1" indent="-169545"/>
            <a:r>
              <a:rPr lang="en-US" altLang="en-US" dirty="0" smtClean="0"/>
              <a:t>Configuration files, including network configure files and end-system configuration files</a:t>
            </a:r>
          </a:p>
          <a:p>
            <a:pPr marL="358457" lvl="1" indent="-169545"/>
            <a:r>
              <a:rPr lang="en-US" altLang="en-US" dirty="0" smtClean="0"/>
              <a:t>Physical and logical topology diagrams</a:t>
            </a:r>
          </a:p>
          <a:p>
            <a:pPr marL="358457" lvl="1" indent="-169545"/>
            <a:r>
              <a:rPr lang="en-US" altLang="en-US" dirty="0" smtClean="0"/>
              <a:t>Baseline performance levels</a:t>
            </a:r>
          </a:p>
          <a:p>
            <a:pPr marL="169545" indent="-169545"/>
            <a:r>
              <a:rPr lang="en-US" altLang="en-US" dirty="0" smtClean="0"/>
              <a:t>Network Configuration files should contain all relevant information about any devices including:</a:t>
            </a:r>
          </a:p>
          <a:p>
            <a:pPr marL="358457" lvl="1" indent="-169545"/>
            <a:r>
              <a:rPr lang="en-US" altLang="en-US" dirty="0" smtClean="0"/>
              <a:t>Type of device, model designation</a:t>
            </a:r>
          </a:p>
          <a:p>
            <a:pPr marL="358457" lvl="1" indent="-169545"/>
            <a:r>
              <a:rPr lang="en-US" altLang="en-US" dirty="0" smtClean="0"/>
              <a:t>IOS image name</a:t>
            </a:r>
          </a:p>
          <a:p>
            <a:pPr marL="358457" lvl="1" indent="-169545"/>
            <a:r>
              <a:rPr lang="en-US" altLang="en-US" dirty="0" smtClean="0"/>
              <a:t>Device network hostname</a:t>
            </a:r>
          </a:p>
          <a:p>
            <a:pPr marL="358457" lvl="1" indent="-169545"/>
            <a:r>
              <a:rPr lang="en-US" altLang="en-US" dirty="0" smtClean="0"/>
              <a:t>Location of the device</a:t>
            </a:r>
          </a:p>
          <a:p>
            <a:pPr marL="358457" lvl="1" indent="-169545"/>
            <a:r>
              <a:rPr lang="en-US" altLang="en-US" dirty="0" smtClean="0"/>
              <a:t>If modular, include module/slot info</a:t>
            </a: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4" name="Picture 3"/>
          <p:cNvPicPr>
            <a:picLocks noChangeAspect="1"/>
          </p:cNvPicPr>
          <p:nvPr/>
        </p:nvPicPr>
        <p:blipFill>
          <a:blip r:embed="rId3"/>
          <a:stretch>
            <a:fillRect/>
          </a:stretch>
        </p:blipFill>
        <p:spPr>
          <a:xfrm>
            <a:off x="86265" y="1116851"/>
            <a:ext cx="5265204" cy="2549375"/>
          </a:xfrm>
          <a:prstGeom prst="rect">
            <a:avLst/>
          </a:prstGeom>
        </p:spPr>
      </p:pic>
    </p:spTree>
    <p:extLst>
      <p:ext uri="{BB962C8B-B14F-4D97-AF65-F5344CB8AC3E}">
        <p14:creationId xmlns:p14="http://schemas.microsoft.com/office/powerpoint/2010/main" val="126274041"/>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052734"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Transport Layer Troubleshooting – NAT for IPv4</a:t>
            </a:r>
            <a:endParaRPr lang="en-CA" altLang="en-US" dirty="0">
              <a:solidFill>
                <a:srgbClr val="367187"/>
              </a:solidFill>
              <a:cs typeface="Arial"/>
            </a:endParaRPr>
          </a:p>
        </p:txBody>
      </p:sp>
      <p:sp>
        <p:nvSpPr>
          <p:cNvPr id="13315" name="Content Placeholder 2"/>
          <p:cNvSpPr>
            <a:spLocks noGrp="1"/>
          </p:cNvSpPr>
          <p:nvPr>
            <p:ph idx="1"/>
          </p:nvPr>
        </p:nvSpPr>
        <p:spPr>
          <a:xfrm>
            <a:off x="4842933" y="992186"/>
            <a:ext cx="4301067" cy="3867680"/>
          </a:xfrm>
        </p:spPr>
        <p:txBody>
          <a:bodyPr/>
          <a:lstStyle/>
          <a:p>
            <a:pPr marL="169545" indent="-169545"/>
            <a:r>
              <a:rPr lang="en-US" altLang="en-US" dirty="0" smtClean="0">
                <a:cs typeface="Arial"/>
              </a:rPr>
              <a:t>There are a number of problems with NAT such as not interacting with services like DHCP and tunneling.</a:t>
            </a:r>
          </a:p>
          <a:p>
            <a:pPr marL="169545" indent="-169545"/>
            <a:r>
              <a:rPr lang="en-US" altLang="en-US" dirty="0" smtClean="0">
                <a:cs typeface="Arial"/>
              </a:rPr>
              <a:t>These can include misconfigured NAT inside, NAT outside, or a misconfigured ACL.</a:t>
            </a:r>
          </a:p>
          <a:p>
            <a:pPr marL="169545" indent="-169545"/>
            <a:r>
              <a:rPr lang="en-US" altLang="en-US" dirty="0" smtClean="0">
                <a:cs typeface="Arial"/>
              </a:rPr>
              <a:t>Other issues include interoperability with other network technologies including:</a:t>
            </a:r>
          </a:p>
          <a:p>
            <a:pPr marL="358457" lvl="1" indent="-169545"/>
            <a:r>
              <a:rPr lang="en-US" altLang="en-US" dirty="0" smtClean="0">
                <a:cs typeface="Arial"/>
              </a:rPr>
              <a:t>BOOTP and DHCP</a:t>
            </a:r>
          </a:p>
          <a:p>
            <a:pPr marL="358457" lvl="1" indent="-169545"/>
            <a:r>
              <a:rPr lang="en-US" altLang="en-US" dirty="0" smtClean="0">
                <a:cs typeface="Arial"/>
              </a:rPr>
              <a:t>DNS</a:t>
            </a:r>
          </a:p>
          <a:p>
            <a:pPr marL="358457" lvl="1" indent="-169545"/>
            <a:r>
              <a:rPr lang="en-US" altLang="en-US" dirty="0" smtClean="0">
                <a:cs typeface="Arial"/>
              </a:rPr>
              <a:t>SNMP</a:t>
            </a:r>
          </a:p>
          <a:p>
            <a:pPr marL="358457" lvl="1" indent="-169545"/>
            <a:r>
              <a:rPr lang="en-US" altLang="en-US" dirty="0" smtClean="0">
                <a:cs typeface="Arial"/>
              </a:rPr>
              <a:t>Tunneling and encryption protocols</a:t>
            </a:r>
          </a:p>
          <a:p>
            <a:pPr marL="358457" lvl="1"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143934" y="992186"/>
            <a:ext cx="4590518" cy="3164947"/>
          </a:xfrm>
          <a:prstGeom prst="rect">
            <a:avLst/>
          </a:prstGeom>
        </p:spPr>
      </p:pic>
    </p:spTree>
    <p:extLst>
      <p:ext uri="{BB962C8B-B14F-4D97-AF65-F5344CB8AC3E}">
        <p14:creationId xmlns:p14="http://schemas.microsoft.com/office/powerpoint/2010/main" val="2167295668"/>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842934" cy="757238"/>
          </a:xfrm>
        </p:spPr>
        <p:txBody>
          <a:bodyPr/>
          <a:lstStyle/>
          <a:p>
            <a:r>
              <a:rPr lang="en-US" sz="1600" dirty="0" smtClean="0"/>
              <a:t>Symptoms and Causes of Network Troubleshooting</a:t>
            </a:r>
            <a:r>
              <a:rPr lang="en-US" dirty="0">
                <a:solidFill>
                  <a:schemeClr val="tx1"/>
                </a:solidFill>
              </a:rPr>
              <a:t/>
            </a:r>
            <a:br>
              <a:rPr lang="en-US" dirty="0">
                <a:solidFill>
                  <a:schemeClr val="tx1"/>
                </a:solidFill>
              </a:rPr>
            </a:br>
            <a:r>
              <a:rPr lang="en-US" dirty="0" smtClean="0"/>
              <a:t>Application Layer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4995333" y="338667"/>
            <a:ext cx="4148667" cy="4521199"/>
          </a:xfrm>
        </p:spPr>
        <p:txBody>
          <a:bodyPr/>
          <a:lstStyle/>
          <a:p>
            <a:pPr marL="169545" indent="-169545"/>
            <a:r>
              <a:rPr lang="en-US" altLang="en-US" dirty="0" smtClean="0">
                <a:cs typeface="Arial"/>
              </a:rPr>
              <a:t>Most of the application layer protocols provide user services for network management, file transfer, distributed file services, terminal emulation, and email.  </a:t>
            </a:r>
            <a:endParaRPr lang="en-US" altLang="en-US" dirty="0">
              <a:cs typeface="Arial"/>
            </a:endParaRPr>
          </a:p>
          <a:p>
            <a:pPr marL="169545" indent="-169545"/>
            <a:r>
              <a:rPr lang="en-US" altLang="en-US" dirty="0" smtClean="0">
                <a:cs typeface="Arial"/>
              </a:rPr>
              <a:t>The most widely known and implemented TCP/IP application layer protocols include:</a:t>
            </a:r>
          </a:p>
          <a:p>
            <a:pPr marL="358457" lvl="1" indent="-169545"/>
            <a:r>
              <a:rPr lang="en-US" altLang="en-US" dirty="0" smtClean="0">
                <a:cs typeface="Arial"/>
              </a:rPr>
              <a:t>SSH/Telnet, HTTP, FTP, TFTP</a:t>
            </a:r>
          </a:p>
          <a:p>
            <a:pPr marL="358457" lvl="1" indent="-169545"/>
            <a:r>
              <a:rPr lang="en-US" altLang="en-US" dirty="0" smtClean="0">
                <a:cs typeface="Arial"/>
              </a:rPr>
              <a:t>SMTP, POP, SNMP, DNS, NFS</a:t>
            </a:r>
          </a:p>
          <a:p>
            <a:pPr marL="169545" lvl="0" indent="-169545">
              <a:buClr>
                <a:srgbClr val="58585B"/>
              </a:buClr>
            </a:pPr>
            <a:r>
              <a:rPr lang="en-US" altLang="en-US" dirty="0" smtClean="0">
                <a:cs typeface="Arial"/>
              </a:rPr>
              <a:t>Application layer problems prevent services from being provided to application programs.</a:t>
            </a:r>
          </a:p>
          <a:p>
            <a:pPr marL="169545" lvl="0" indent="-169545">
              <a:buClr>
                <a:srgbClr val="58585B"/>
              </a:buClr>
            </a:pPr>
            <a:r>
              <a:rPr lang="en-US" altLang="en-US" dirty="0" smtClean="0">
                <a:cs typeface="Arial"/>
              </a:rPr>
              <a:t>A problem at the application layer can result in unreachable or unusable resources when the physical, data link, network, and transport layers are functional.</a:t>
            </a:r>
            <a:endParaRPr lang="en-US" altLang="en-US" dirty="0">
              <a:cs typeface="Arial"/>
            </a:endParaRPr>
          </a:p>
          <a:p>
            <a:pPr marL="358457" lvl="1" indent="-169545"/>
            <a:endParaRPr lang="en-US" altLang="en-US" dirty="0" smtClean="0">
              <a:cs typeface="Arial"/>
            </a:endParaRPr>
          </a:p>
        </p:txBody>
      </p:sp>
      <p:pic>
        <p:nvPicPr>
          <p:cNvPr id="3" name="Picture 2"/>
          <p:cNvPicPr>
            <a:picLocks noChangeAspect="1"/>
          </p:cNvPicPr>
          <p:nvPr/>
        </p:nvPicPr>
        <p:blipFill>
          <a:blip r:embed="rId3"/>
          <a:stretch>
            <a:fillRect/>
          </a:stretch>
        </p:blipFill>
        <p:spPr>
          <a:xfrm>
            <a:off x="165769" y="992186"/>
            <a:ext cx="4677163" cy="3164936"/>
          </a:xfrm>
          <a:prstGeom prst="rect">
            <a:avLst/>
          </a:prstGeom>
        </p:spPr>
      </p:pic>
    </p:spTree>
    <p:extLst>
      <p:ext uri="{BB962C8B-B14F-4D97-AF65-F5344CB8AC3E}">
        <p14:creationId xmlns:p14="http://schemas.microsoft.com/office/powerpoint/2010/main" val="3465816321"/>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8627534"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Components of Troubleshooting End-to-End Connectivity</a:t>
            </a:r>
            <a:endParaRPr lang="en-CA" altLang="en-US" dirty="0">
              <a:solidFill>
                <a:srgbClr val="367187"/>
              </a:solidFill>
              <a:cs typeface="Arial"/>
            </a:endParaRPr>
          </a:p>
        </p:txBody>
      </p:sp>
      <p:sp>
        <p:nvSpPr>
          <p:cNvPr id="13315" name="Content Placeholder 2"/>
          <p:cNvSpPr>
            <a:spLocks noGrp="1"/>
          </p:cNvSpPr>
          <p:nvPr>
            <p:ph idx="1"/>
          </p:nvPr>
        </p:nvSpPr>
        <p:spPr>
          <a:xfrm>
            <a:off x="4682409" y="757239"/>
            <a:ext cx="4461591" cy="4280428"/>
          </a:xfrm>
        </p:spPr>
        <p:txBody>
          <a:bodyPr/>
          <a:lstStyle/>
          <a:p>
            <a:pPr marL="169545" indent="-169545"/>
            <a:r>
              <a:rPr lang="en-US" altLang="en-US" dirty="0" smtClean="0">
                <a:cs typeface="Arial"/>
              </a:rPr>
              <a:t>By employing a structured approach to the troubleshooting process, an administrator can reduce the time it takes to diagnose and solve a problem.</a:t>
            </a:r>
          </a:p>
          <a:p>
            <a:pPr marL="169545" indent="-169545"/>
            <a:r>
              <a:rPr lang="en-US" altLang="en-US" dirty="0" smtClean="0">
                <a:cs typeface="Arial"/>
              </a:rPr>
              <a:t>Throughout this topic, the following scenario (see figure) is used.  The client host PC1 is unable to access applications on server SRV1 or server SRV2.  </a:t>
            </a:r>
          </a:p>
          <a:p>
            <a:pPr marL="169545" indent="-169545"/>
            <a:r>
              <a:rPr lang="en-US" altLang="en-US" dirty="0" smtClean="0">
                <a:cs typeface="Arial"/>
              </a:rPr>
              <a:t>PC1 uses SLAAC with EUI-64 to create its IPv6 global unicast address.  EUI-64 creates the Interface ID using the Ethernet MAC address, inserting FFFE in the middle, and flipping the seventh bit.</a:t>
            </a:r>
          </a:p>
          <a:p>
            <a:pPr marL="169545" indent="-169545"/>
            <a:r>
              <a:rPr lang="en-US" altLang="en-US" dirty="0" smtClean="0">
                <a:cs typeface="Arial"/>
              </a:rPr>
              <a:t>Here are the steps an administrator can take when troubleshooting with the bottom-up approach:</a:t>
            </a:r>
          </a:p>
          <a:p>
            <a:pPr marL="169545" indent="-169545"/>
            <a:endParaRPr lang="en-US" altLang="en-US" dirty="0" smtClean="0">
              <a:cs typeface="Arial"/>
            </a:endParaRPr>
          </a:p>
          <a:p>
            <a:pPr marL="358457" lvl="1"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218546" y="992186"/>
            <a:ext cx="4463864" cy="3213630"/>
          </a:xfrm>
          <a:prstGeom prst="rect">
            <a:avLst/>
          </a:prstGeom>
        </p:spPr>
      </p:pic>
    </p:spTree>
    <p:extLst>
      <p:ext uri="{BB962C8B-B14F-4D97-AF65-F5344CB8AC3E}">
        <p14:creationId xmlns:p14="http://schemas.microsoft.com/office/powerpoint/2010/main" val="3719519184"/>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9076268"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Components of Troubleshooting End-to-End Connectivity (Cont.)</a:t>
            </a:r>
            <a:endParaRPr lang="en-CA" altLang="en-US" dirty="0">
              <a:solidFill>
                <a:srgbClr val="367187"/>
              </a:solidFill>
              <a:cs typeface="Arial"/>
            </a:endParaRPr>
          </a:p>
        </p:txBody>
      </p:sp>
      <p:sp>
        <p:nvSpPr>
          <p:cNvPr id="13315" name="Content Placeholder 2"/>
          <p:cNvSpPr>
            <a:spLocks noGrp="1"/>
          </p:cNvSpPr>
          <p:nvPr>
            <p:ph idx="1"/>
          </p:nvPr>
        </p:nvSpPr>
        <p:spPr>
          <a:xfrm>
            <a:off x="4682409" y="757239"/>
            <a:ext cx="4461591" cy="4280428"/>
          </a:xfrm>
        </p:spPr>
        <p:txBody>
          <a:bodyPr/>
          <a:lstStyle/>
          <a:p>
            <a:r>
              <a:rPr lang="en-US" sz="1300" b="1" dirty="0">
                <a:solidFill>
                  <a:srgbClr val="333333"/>
                </a:solidFill>
                <a:latin typeface="CiscoSansTTLight"/>
              </a:rPr>
              <a:t>Step 1.</a:t>
            </a:r>
            <a:r>
              <a:rPr lang="en-US" sz="1300" dirty="0">
                <a:solidFill>
                  <a:srgbClr val="333333"/>
                </a:solidFill>
                <a:latin typeface="CiscoSansTTLight"/>
              </a:rPr>
              <a:t> Check physical connectivity at the point where network communication stops. </a:t>
            </a:r>
            <a:endParaRPr lang="en-US" sz="1300" dirty="0" smtClean="0">
              <a:solidFill>
                <a:srgbClr val="333333"/>
              </a:solidFill>
              <a:latin typeface="CiscoSansTTLight"/>
            </a:endParaRPr>
          </a:p>
          <a:p>
            <a:r>
              <a:rPr lang="en-US" sz="1300" b="1" dirty="0" smtClean="0">
                <a:solidFill>
                  <a:srgbClr val="333333"/>
                </a:solidFill>
                <a:latin typeface="CiscoSansTTLight"/>
              </a:rPr>
              <a:t>Step </a:t>
            </a:r>
            <a:r>
              <a:rPr lang="en-US" sz="1300" b="1" dirty="0">
                <a:solidFill>
                  <a:srgbClr val="333333"/>
                </a:solidFill>
                <a:latin typeface="CiscoSansTTLight"/>
              </a:rPr>
              <a:t>2.</a:t>
            </a:r>
            <a:r>
              <a:rPr lang="en-US" sz="1300" dirty="0">
                <a:solidFill>
                  <a:srgbClr val="333333"/>
                </a:solidFill>
                <a:latin typeface="CiscoSansTTLight"/>
              </a:rPr>
              <a:t> Check for duplex mismatches.</a:t>
            </a:r>
          </a:p>
          <a:p>
            <a:r>
              <a:rPr lang="en-US" sz="1300" b="1" dirty="0">
                <a:solidFill>
                  <a:srgbClr val="333333"/>
                </a:solidFill>
                <a:latin typeface="CiscoSansTTLight"/>
              </a:rPr>
              <a:t>Step 3.</a:t>
            </a:r>
            <a:r>
              <a:rPr lang="en-US" sz="1300" dirty="0">
                <a:solidFill>
                  <a:srgbClr val="333333"/>
                </a:solidFill>
                <a:latin typeface="CiscoSansTTLight"/>
              </a:rPr>
              <a:t> Check data link and network layer addressing on the local network. </a:t>
            </a:r>
            <a:endParaRPr lang="en-US" sz="1300" dirty="0" smtClean="0">
              <a:solidFill>
                <a:srgbClr val="333333"/>
              </a:solidFill>
              <a:latin typeface="CiscoSansTTLight"/>
            </a:endParaRPr>
          </a:p>
          <a:p>
            <a:r>
              <a:rPr lang="en-US" sz="1300" b="1" dirty="0" smtClean="0">
                <a:solidFill>
                  <a:srgbClr val="333333"/>
                </a:solidFill>
                <a:latin typeface="CiscoSansTTLight"/>
              </a:rPr>
              <a:t>Step </a:t>
            </a:r>
            <a:r>
              <a:rPr lang="en-US" sz="1300" b="1" dirty="0">
                <a:solidFill>
                  <a:srgbClr val="333333"/>
                </a:solidFill>
                <a:latin typeface="CiscoSansTTLight"/>
              </a:rPr>
              <a:t>4.</a:t>
            </a:r>
            <a:r>
              <a:rPr lang="en-US" sz="1300" dirty="0">
                <a:solidFill>
                  <a:srgbClr val="333333"/>
                </a:solidFill>
                <a:latin typeface="CiscoSansTTLight"/>
              </a:rPr>
              <a:t> Verify that the default gateway is correct.</a:t>
            </a:r>
          </a:p>
          <a:p>
            <a:r>
              <a:rPr lang="en-US" sz="1300" b="1" dirty="0">
                <a:solidFill>
                  <a:srgbClr val="333333"/>
                </a:solidFill>
                <a:latin typeface="CiscoSansTTLight"/>
              </a:rPr>
              <a:t>Step 5.</a:t>
            </a:r>
            <a:r>
              <a:rPr lang="en-US" sz="1300" dirty="0">
                <a:solidFill>
                  <a:srgbClr val="333333"/>
                </a:solidFill>
                <a:latin typeface="CiscoSansTTLight"/>
              </a:rPr>
              <a:t> Ensure that devices are determining the correct path from the source to the destination. Manipulate the routing information if necessary.</a:t>
            </a:r>
          </a:p>
          <a:p>
            <a:r>
              <a:rPr lang="en-US" sz="1300" b="1" dirty="0">
                <a:solidFill>
                  <a:srgbClr val="333333"/>
                </a:solidFill>
                <a:latin typeface="CiscoSansTTLight"/>
              </a:rPr>
              <a:t>Step 6.</a:t>
            </a:r>
            <a:r>
              <a:rPr lang="en-US" sz="1300" dirty="0">
                <a:solidFill>
                  <a:srgbClr val="333333"/>
                </a:solidFill>
                <a:latin typeface="CiscoSansTTLight"/>
              </a:rPr>
              <a:t> Verify </a:t>
            </a:r>
            <a:r>
              <a:rPr lang="en-US" sz="1300" dirty="0" smtClean="0">
                <a:solidFill>
                  <a:srgbClr val="333333"/>
                </a:solidFill>
                <a:latin typeface="CiscoSansTTLight"/>
              </a:rPr>
              <a:t>that the </a:t>
            </a:r>
            <a:r>
              <a:rPr lang="en-US" sz="1300" dirty="0">
                <a:solidFill>
                  <a:srgbClr val="333333"/>
                </a:solidFill>
                <a:latin typeface="CiscoSansTTLight"/>
              </a:rPr>
              <a:t>transport layer is functioning </a:t>
            </a:r>
            <a:r>
              <a:rPr lang="en-US" sz="1300" dirty="0" smtClean="0">
                <a:solidFill>
                  <a:srgbClr val="333333"/>
                </a:solidFill>
                <a:latin typeface="CiscoSansTTLight"/>
              </a:rPr>
              <a:t>properly (Telnet can be used).</a:t>
            </a:r>
          </a:p>
          <a:p>
            <a:r>
              <a:rPr lang="en-US" sz="1300" b="1" dirty="0" smtClean="0">
                <a:solidFill>
                  <a:srgbClr val="333333"/>
                </a:solidFill>
                <a:latin typeface="CiscoSansTTLight"/>
              </a:rPr>
              <a:t>Step </a:t>
            </a:r>
            <a:r>
              <a:rPr lang="en-US" sz="1300" b="1" dirty="0">
                <a:solidFill>
                  <a:srgbClr val="333333"/>
                </a:solidFill>
                <a:latin typeface="CiscoSansTTLight"/>
              </a:rPr>
              <a:t>7.</a:t>
            </a:r>
            <a:r>
              <a:rPr lang="en-US" sz="1300" dirty="0">
                <a:solidFill>
                  <a:srgbClr val="333333"/>
                </a:solidFill>
                <a:latin typeface="CiscoSansTTLight"/>
              </a:rPr>
              <a:t> Verify that there are no ACLs blocking traffic.</a:t>
            </a:r>
          </a:p>
          <a:p>
            <a:r>
              <a:rPr lang="en-US" sz="1300" b="1" dirty="0">
                <a:solidFill>
                  <a:srgbClr val="333333"/>
                </a:solidFill>
                <a:latin typeface="CiscoSansTTLight"/>
              </a:rPr>
              <a:t>Step 8.</a:t>
            </a:r>
            <a:r>
              <a:rPr lang="en-US" sz="1300" dirty="0">
                <a:solidFill>
                  <a:srgbClr val="333333"/>
                </a:solidFill>
                <a:latin typeface="CiscoSansTTLight"/>
              </a:rPr>
              <a:t> Ensure that DNS settings are correct. There should be a DNS server that is accessible.</a:t>
            </a:r>
          </a:p>
          <a:p>
            <a:pPr marL="358457" lvl="1"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218546" y="992186"/>
            <a:ext cx="4463864" cy="3213630"/>
          </a:xfrm>
          <a:prstGeom prst="rect">
            <a:avLst/>
          </a:prstGeom>
        </p:spPr>
      </p:pic>
    </p:spTree>
    <p:extLst>
      <p:ext uri="{BB962C8B-B14F-4D97-AF65-F5344CB8AC3E}">
        <p14:creationId xmlns:p14="http://schemas.microsoft.com/office/powerpoint/2010/main" val="1005558439"/>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8627534"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End-to-End Connectivity Problem Initiates Troubleshooting</a:t>
            </a:r>
            <a:endParaRPr lang="en-CA" altLang="en-US" dirty="0">
              <a:solidFill>
                <a:srgbClr val="367187"/>
              </a:solidFill>
              <a:cs typeface="Arial"/>
            </a:endParaRPr>
          </a:p>
        </p:txBody>
      </p:sp>
      <p:sp>
        <p:nvSpPr>
          <p:cNvPr id="13315" name="Content Placeholder 2"/>
          <p:cNvSpPr>
            <a:spLocks noGrp="1"/>
          </p:cNvSpPr>
          <p:nvPr>
            <p:ph idx="1"/>
          </p:nvPr>
        </p:nvSpPr>
        <p:spPr>
          <a:xfrm>
            <a:off x="4631267" y="757239"/>
            <a:ext cx="4512733" cy="4280428"/>
          </a:xfrm>
        </p:spPr>
        <p:txBody>
          <a:bodyPr/>
          <a:lstStyle/>
          <a:p>
            <a:pPr marL="169545" indent="-169545"/>
            <a:r>
              <a:rPr lang="en-US" altLang="en-US" b="1" dirty="0" smtClean="0">
                <a:cs typeface="Arial"/>
              </a:rPr>
              <a:t>Ping</a:t>
            </a:r>
            <a:r>
              <a:rPr lang="en-US" altLang="en-US" dirty="0" smtClean="0">
                <a:cs typeface="Arial"/>
              </a:rPr>
              <a:t> and </a:t>
            </a:r>
            <a:r>
              <a:rPr lang="en-US" altLang="en-US" b="1" dirty="0" smtClean="0">
                <a:cs typeface="Arial"/>
              </a:rPr>
              <a:t>traceroute</a:t>
            </a:r>
            <a:r>
              <a:rPr lang="en-US" altLang="en-US" dirty="0" smtClean="0">
                <a:cs typeface="Arial"/>
              </a:rPr>
              <a:t> are the two most common utilities to test end-to-end connectivity.</a:t>
            </a:r>
          </a:p>
          <a:p>
            <a:pPr marL="169545" indent="-169545"/>
            <a:r>
              <a:rPr lang="en-US" altLang="en-US" dirty="0" smtClean="0">
                <a:cs typeface="Arial"/>
              </a:rPr>
              <a:t>The </a:t>
            </a:r>
            <a:r>
              <a:rPr lang="en-US" altLang="en-US" b="1" dirty="0" smtClean="0">
                <a:cs typeface="Arial"/>
              </a:rPr>
              <a:t>ping</a:t>
            </a:r>
            <a:r>
              <a:rPr lang="en-US" altLang="en-US" dirty="0" smtClean="0">
                <a:cs typeface="Arial"/>
              </a:rPr>
              <a:t> command uses a Layer 3 protocol that is a part of the TCP/IP suite called ICMP.</a:t>
            </a:r>
          </a:p>
          <a:p>
            <a:pPr marL="358457" lvl="1" indent="-169545"/>
            <a:r>
              <a:rPr lang="en-US" altLang="en-US" b="1" dirty="0" smtClean="0">
                <a:cs typeface="Arial"/>
              </a:rPr>
              <a:t>ping</a:t>
            </a:r>
            <a:r>
              <a:rPr lang="en-US" altLang="en-US" dirty="0" smtClean="0">
                <a:cs typeface="Arial"/>
              </a:rPr>
              <a:t> uses the ICMP echo request and ICMP echo reply packets.</a:t>
            </a:r>
          </a:p>
          <a:p>
            <a:pPr marL="358457" lvl="1" indent="-169545"/>
            <a:r>
              <a:rPr lang="en-US" altLang="en-US" b="1" dirty="0">
                <a:cs typeface="Arial"/>
              </a:rPr>
              <a:t>p</a:t>
            </a:r>
            <a:r>
              <a:rPr lang="en-US" altLang="en-US" b="1" dirty="0" smtClean="0">
                <a:cs typeface="Arial"/>
              </a:rPr>
              <a:t>ing</a:t>
            </a:r>
            <a:r>
              <a:rPr lang="en-US" altLang="en-US" dirty="0" smtClean="0">
                <a:cs typeface="Arial"/>
              </a:rPr>
              <a:t> can be used for IPv4 and IPv6</a:t>
            </a:r>
          </a:p>
          <a:p>
            <a:pPr marL="169545" indent="-169545"/>
            <a:r>
              <a:rPr lang="en-US" altLang="en-US" dirty="0" smtClean="0">
                <a:cs typeface="Arial"/>
              </a:rPr>
              <a:t>The </a:t>
            </a:r>
            <a:r>
              <a:rPr lang="en-US" altLang="en-US" b="1" dirty="0" smtClean="0">
                <a:cs typeface="Arial"/>
              </a:rPr>
              <a:t>traceroute</a:t>
            </a:r>
            <a:r>
              <a:rPr lang="en-US" altLang="en-US" dirty="0" smtClean="0">
                <a:cs typeface="Arial"/>
              </a:rPr>
              <a:t> command illustrates the path the IPv4 packets take to reach their destination.  </a:t>
            </a:r>
          </a:p>
          <a:p>
            <a:pPr marL="358457" lvl="1" indent="-169545"/>
            <a:r>
              <a:rPr lang="en-US" altLang="en-US" dirty="0" smtClean="0">
                <a:cs typeface="Arial"/>
              </a:rPr>
              <a:t>The Cisco IOS </a:t>
            </a:r>
            <a:r>
              <a:rPr lang="en-US" altLang="en-US" b="1" dirty="0" smtClean="0">
                <a:cs typeface="Arial"/>
              </a:rPr>
              <a:t>traceroute</a:t>
            </a:r>
            <a:r>
              <a:rPr lang="en-US" altLang="en-US" dirty="0" smtClean="0">
                <a:cs typeface="Arial"/>
              </a:rPr>
              <a:t> command can be used for both IPv4 and IPv6</a:t>
            </a:r>
          </a:p>
          <a:p>
            <a:pPr marL="358457" lvl="1" indent="-169545"/>
            <a:r>
              <a:rPr lang="en-US" altLang="en-US" dirty="0" smtClean="0">
                <a:cs typeface="Arial"/>
              </a:rPr>
              <a:t>The </a:t>
            </a:r>
            <a:r>
              <a:rPr lang="en-US" altLang="en-US" b="1" dirty="0" err="1" smtClean="0">
                <a:cs typeface="Arial"/>
              </a:rPr>
              <a:t>tracert</a:t>
            </a:r>
            <a:r>
              <a:rPr lang="en-US" altLang="en-US" dirty="0" smtClean="0">
                <a:cs typeface="Arial"/>
              </a:rPr>
              <a:t> command can be used on Windows</a:t>
            </a:r>
          </a:p>
          <a:p>
            <a:pPr marL="169545" indent="-169545"/>
            <a:r>
              <a:rPr lang="en-US" altLang="en-US" dirty="0" smtClean="0">
                <a:cs typeface="Arial"/>
              </a:rPr>
              <a:t>The </a:t>
            </a:r>
            <a:r>
              <a:rPr lang="en-US" altLang="en-US" b="1" dirty="0" smtClean="0">
                <a:cs typeface="Arial"/>
              </a:rPr>
              <a:t>traceroute</a:t>
            </a:r>
            <a:r>
              <a:rPr lang="en-US" altLang="en-US" dirty="0" smtClean="0">
                <a:cs typeface="Arial"/>
              </a:rPr>
              <a:t> command is commonly performed when the </a:t>
            </a:r>
            <a:r>
              <a:rPr lang="en-US" altLang="en-US" b="1" dirty="0" smtClean="0">
                <a:cs typeface="Arial"/>
              </a:rPr>
              <a:t>ping</a:t>
            </a:r>
            <a:r>
              <a:rPr lang="en-US" altLang="en-US" dirty="0" smtClean="0">
                <a:cs typeface="Arial"/>
              </a:rPr>
              <a:t> command fails.</a:t>
            </a:r>
          </a:p>
          <a:p>
            <a:pPr marL="358457" lvl="1" indent="-169545"/>
            <a:endParaRPr lang="en-US" altLang="en-US" dirty="0" smtClean="0">
              <a:cs typeface="Arial"/>
            </a:endParaRPr>
          </a:p>
        </p:txBody>
      </p:sp>
      <p:pic>
        <p:nvPicPr>
          <p:cNvPr id="3" name="Picture 2"/>
          <p:cNvPicPr>
            <a:picLocks noChangeAspect="1"/>
          </p:cNvPicPr>
          <p:nvPr/>
        </p:nvPicPr>
        <p:blipFill>
          <a:blip r:embed="rId3"/>
          <a:stretch>
            <a:fillRect/>
          </a:stretch>
        </p:blipFill>
        <p:spPr>
          <a:xfrm>
            <a:off x="192088" y="1029229"/>
            <a:ext cx="4321608" cy="3288771"/>
          </a:xfrm>
          <a:prstGeom prst="rect">
            <a:avLst/>
          </a:prstGeom>
        </p:spPr>
      </p:pic>
    </p:spTree>
    <p:extLst>
      <p:ext uri="{BB962C8B-B14F-4D97-AF65-F5344CB8AC3E}">
        <p14:creationId xmlns:p14="http://schemas.microsoft.com/office/powerpoint/2010/main" val="1473292107"/>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003801"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1 – Verify the Physical Layer</a:t>
            </a:r>
            <a:endParaRPr lang="en-CA" altLang="en-US" dirty="0">
              <a:solidFill>
                <a:srgbClr val="367187"/>
              </a:solidFill>
              <a:cs typeface="Arial"/>
            </a:endParaRPr>
          </a:p>
        </p:txBody>
      </p:sp>
      <p:sp>
        <p:nvSpPr>
          <p:cNvPr id="13315" name="Content Placeholder 2"/>
          <p:cNvSpPr>
            <a:spLocks noGrp="1"/>
          </p:cNvSpPr>
          <p:nvPr>
            <p:ph idx="1"/>
          </p:nvPr>
        </p:nvSpPr>
        <p:spPr>
          <a:xfrm>
            <a:off x="4775200" y="347133"/>
            <a:ext cx="4368800" cy="4690534"/>
          </a:xfrm>
        </p:spPr>
        <p:txBody>
          <a:bodyPr/>
          <a:lstStyle/>
          <a:p>
            <a:pPr marL="169545" indent="-169545"/>
            <a:r>
              <a:rPr lang="en-US" altLang="en-US" dirty="0" smtClean="0">
                <a:cs typeface="Arial"/>
              </a:rPr>
              <a:t>When a network administrator determines that a problem exists on a given device, and that problem might be hardware-related, it is useful to verify its operation using the following IOS commands:</a:t>
            </a:r>
          </a:p>
          <a:p>
            <a:pPr marL="358457" lvl="1" indent="-169545"/>
            <a:r>
              <a:rPr lang="en-US" altLang="en-US" b="1" dirty="0">
                <a:cs typeface="Arial"/>
              </a:rPr>
              <a:t>s</a:t>
            </a:r>
            <a:r>
              <a:rPr lang="en-US" altLang="en-US" b="1" dirty="0" smtClean="0">
                <a:cs typeface="Arial"/>
              </a:rPr>
              <a:t>how processes </a:t>
            </a:r>
            <a:r>
              <a:rPr lang="en-US" altLang="en-US" b="1" dirty="0" err="1" smtClean="0">
                <a:cs typeface="Arial"/>
              </a:rPr>
              <a:t>cpu</a:t>
            </a:r>
            <a:endParaRPr lang="en-US" altLang="en-US" b="1" dirty="0" smtClean="0">
              <a:cs typeface="Arial"/>
            </a:endParaRPr>
          </a:p>
          <a:p>
            <a:pPr marL="358457" lvl="1" indent="-169545"/>
            <a:r>
              <a:rPr lang="en-US" altLang="en-US" b="1" dirty="0">
                <a:cs typeface="Arial"/>
              </a:rPr>
              <a:t>s</a:t>
            </a:r>
            <a:r>
              <a:rPr lang="en-US" altLang="en-US" b="1" dirty="0" smtClean="0">
                <a:cs typeface="Arial"/>
              </a:rPr>
              <a:t>how memory</a:t>
            </a:r>
          </a:p>
          <a:p>
            <a:pPr marL="358457" lvl="1" indent="-169545"/>
            <a:r>
              <a:rPr lang="en-US" altLang="en-US" b="1" dirty="0">
                <a:cs typeface="Arial"/>
              </a:rPr>
              <a:t>s</a:t>
            </a:r>
            <a:r>
              <a:rPr lang="en-US" altLang="en-US" b="1" dirty="0" smtClean="0">
                <a:cs typeface="Arial"/>
              </a:rPr>
              <a:t>how interfaces</a:t>
            </a:r>
          </a:p>
          <a:p>
            <a:pPr marL="169545" indent="-169545"/>
            <a:r>
              <a:rPr lang="en-US" altLang="en-US" dirty="0" smtClean="0">
                <a:cs typeface="Arial"/>
              </a:rPr>
              <a:t>When troubleshooting performance-related issues and hardware is suspected to be at fault, use the </a:t>
            </a:r>
            <a:r>
              <a:rPr lang="en-US" altLang="en-US" b="1" dirty="0" smtClean="0">
                <a:cs typeface="Arial"/>
              </a:rPr>
              <a:t>show interfaces </a:t>
            </a:r>
            <a:r>
              <a:rPr lang="en-US" altLang="en-US" dirty="0" smtClean="0">
                <a:cs typeface="Arial"/>
              </a:rPr>
              <a:t>command.  The output will show the following:</a:t>
            </a:r>
          </a:p>
          <a:p>
            <a:pPr marL="358457" lvl="1" indent="-169545"/>
            <a:r>
              <a:rPr lang="en-US" altLang="en-US" dirty="0" smtClean="0">
                <a:cs typeface="Arial"/>
              </a:rPr>
              <a:t>Input queue drops</a:t>
            </a:r>
          </a:p>
          <a:p>
            <a:pPr marL="358457" lvl="1" indent="-169545"/>
            <a:r>
              <a:rPr lang="en-US" altLang="en-US" dirty="0" smtClean="0">
                <a:cs typeface="Arial"/>
              </a:rPr>
              <a:t>Output queue drops</a:t>
            </a:r>
          </a:p>
          <a:p>
            <a:pPr marL="358457" lvl="1" indent="-169545"/>
            <a:r>
              <a:rPr lang="en-US" altLang="en-US" dirty="0" smtClean="0">
                <a:cs typeface="Arial"/>
              </a:rPr>
              <a:t>Input errors</a:t>
            </a:r>
          </a:p>
          <a:p>
            <a:pPr marL="358457" lvl="1" indent="-169545"/>
            <a:r>
              <a:rPr lang="en-US" altLang="en-US" dirty="0" smtClean="0">
                <a:cs typeface="Arial"/>
              </a:rPr>
              <a:t>Output errors</a:t>
            </a:r>
          </a:p>
        </p:txBody>
      </p:sp>
      <p:pic>
        <p:nvPicPr>
          <p:cNvPr id="2" name="Picture 1"/>
          <p:cNvPicPr>
            <a:picLocks noChangeAspect="1"/>
          </p:cNvPicPr>
          <p:nvPr/>
        </p:nvPicPr>
        <p:blipFill>
          <a:blip r:embed="rId3"/>
          <a:stretch>
            <a:fillRect/>
          </a:stretch>
        </p:blipFill>
        <p:spPr>
          <a:xfrm>
            <a:off x="432858" y="757238"/>
            <a:ext cx="3665008" cy="3895380"/>
          </a:xfrm>
          <a:prstGeom prst="rect">
            <a:avLst/>
          </a:prstGeom>
        </p:spPr>
      </p:pic>
    </p:spTree>
    <p:extLst>
      <p:ext uri="{BB962C8B-B14F-4D97-AF65-F5344CB8AC3E}">
        <p14:creationId xmlns:p14="http://schemas.microsoft.com/office/powerpoint/2010/main" val="3370623871"/>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545668"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2 – Check for Duplex Mismatches</a:t>
            </a:r>
            <a:endParaRPr lang="en-CA" altLang="en-US" dirty="0">
              <a:solidFill>
                <a:srgbClr val="367187"/>
              </a:solidFill>
              <a:cs typeface="Arial"/>
            </a:endParaRPr>
          </a:p>
        </p:txBody>
      </p:sp>
      <p:sp>
        <p:nvSpPr>
          <p:cNvPr id="13315" name="Content Placeholder 2"/>
          <p:cNvSpPr>
            <a:spLocks noGrp="1"/>
          </p:cNvSpPr>
          <p:nvPr>
            <p:ph idx="1"/>
          </p:nvPr>
        </p:nvSpPr>
        <p:spPr>
          <a:xfrm>
            <a:off x="4775200" y="821796"/>
            <a:ext cx="4368800" cy="4215871"/>
          </a:xfrm>
        </p:spPr>
        <p:txBody>
          <a:bodyPr/>
          <a:lstStyle/>
          <a:p>
            <a:pPr marL="169545" indent="-169545"/>
            <a:r>
              <a:rPr lang="en-US" altLang="en-US" dirty="0" smtClean="0">
                <a:cs typeface="Arial"/>
              </a:rPr>
              <a:t>Duplex mismatch between two ends of an Ethernet link is another common cause for interface errors.</a:t>
            </a:r>
          </a:p>
          <a:p>
            <a:pPr marL="169545" indent="-169545"/>
            <a:r>
              <a:rPr lang="en-US" altLang="en-US" dirty="0" smtClean="0">
                <a:cs typeface="Arial"/>
              </a:rPr>
              <a:t>The IEEE 802.3ab Gigabit Ethernet standard mandates the use of </a:t>
            </a:r>
            <a:r>
              <a:rPr lang="en-US" altLang="en-US" dirty="0" err="1" smtClean="0">
                <a:cs typeface="Arial"/>
              </a:rPr>
              <a:t>autonegotiation</a:t>
            </a:r>
            <a:r>
              <a:rPr lang="en-US" altLang="en-US" dirty="0" smtClean="0">
                <a:cs typeface="Arial"/>
              </a:rPr>
              <a:t> for speed and duplex.  Most Fast Ethernet NICs also use </a:t>
            </a:r>
            <a:r>
              <a:rPr lang="en-US" altLang="en-US" dirty="0" err="1" smtClean="0">
                <a:cs typeface="Arial"/>
              </a:rPr>
              <a:t>autonegotiation</a:t>
            </a:r>
            <a:r>
              <a:rPr lang="en-US" altLang="en-US" dirty="0" smtClean="0">
                <a:cs typeface="Arial"/>
              </a:rPr>
              <a:t> by default.</a:t>
            </a:r>
          </a:p>
          <a:p>
            <a:pPr marL="169545" indent="-169545"/>
            <a:r>
              <a:rPr lang="en-US" altLang="en-US" dirty="0" smtClean="0">
                <a:cs typeface="Arial"/>
              </a:rPr>
              <a:t>However, if duplex negotiation fails for some reason, it might be necessary to set the speed and duplex manually on both ends.</a:t>
            </a:r>
          </a:p>
          <a:p>
            <a:pPr marL="169545" indent="-169545"/>
            <a:r>
              <a:rPr lang="en-US" altLang="en-US" dirty="0" smtClean="0">
                <a:cs typeface="Arial"/>
              </a:rPr>
              <a:t>Point-to-point Ethernet links should always run in full-duplex mode.</a:t>
            </a:r>
          </a:p>
          <a:p>
            <a:pPr marL="169545" indent="-169545"/>
            <a:r>
              <a:rPr lang="en-US" altLang="en-US" dirty="0" smtClean="0">
                <a:cs typeface="Arial"/>
              </a:rPr>
              <a:t>The use of </a:t>
            </a:r>
            <a:r>
              <a:rPr lang="en-US" altLang="en-US" dirty="0" err="1" smtClean="0">
                <a:cs typeface="Arial"/>
              </a:rPr>
              <a:t>autonegotiation</a:t>
            </a:r>
            <a:r>
              <a:rPr lang="en-US" altLang="en-US" dirty="0" smtClean="0">
                <a:cs typeface="Arial"/>
              </a:rPr>
              <a:t> for speed and duplex is the current recommended practice.</a:t>
            </a:r>
          </a:p>
          <a:p>
            <a:pPr marL="169545" indent="-169545"/>
            <a:endParaRPr lang="en-US" altLang="en-US" dirty="0" smtClean="0">
              <a:cs typeface="Arial"/>
            </a:endParaRP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563034" y="821796"/>
            <a:ext cx="3733800" cy="3686175"/>
          </a:xfrm>
          <a:prstGeom prst="rect">
            <a:avLst/>
          </a:prstGeom>
        </p:spPr>
      </p:pic>
    </p:spTree>
    <p:extLst>
      <p:ext uri="{BB962C8B-B14F-4D97-AF65-F5344CB8AC3E}">
        <p14:creationId xmlns:p14="http://schemas.microsoft.com/office/powerpoint/2010/main" val="1439178041"/>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9033934"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3 – Verify Layer 2 and 3 Addressing on the Local Network</a:t>
            </a:r>
            <a:endParaRPr lang="en-CA" altLang="en-US" dirty="0">
              <a:solidFill>
                <a:srgbClr val="367187"/>
              </a:solidFill>
              <a:cs typeface="Arial"/>
            </a:endParaRPr>
          </a:p>
        </p:txBody>
      </p:sp>
      <p:sp>
        <p:nvSpPr>
          <p:cNvPr id="13315" name="Content Placeholder 2"/>
          <p:cNvSpPr>
            <a:spLocks noGrp="1"/>
          </p:cNvSpPr>
          <p:nvPr>
            <p:ph idx="1"/>
          </p:nvPr>
        </p:nvSpPr>
        <p:spPr>
          <a:xfrm>
            <a:off x="4597400" y="821796"/>
            <a:ext cx="4343400" cy="3902604"/>
          </a:xfrm>
        </p:spPr>
        <p:txBody>
          <a:bodyPr/>
          <a:lstStyle/>
          <a:p>
            <a:pPr marL="169545" indent="-169545"/>
            <a:r>
              <a:rPr lang="en-US" altLang="en-US" dirty="0" smtClean="0">
                <a:cs typeface="Arial"/>
              </a:rPr>
              <a:t>The </a:t>
            </a:r>
            <a:r>
              <a:rPr lang="en-US" altLang="en-US" b="1" dirty="0" err="1" smtClean="0">
                <a:cs typeface="Arial"/>
              </a:rPr>
              <a:t>arp</a:t>
            </a:r>
            <a:r>
              <a:rPr lang="en-US" altLang="en-US" dirty="0">
                <a:cs typeface="Arial"/>
              </a:rPr>
              <a:t> </a:t>
            </a:r>
            <a:r>
              <a:rPr lang="en-US" altLang="en-US" dirty="0" smtClean="0">
                <a:cs typeface="Arial"/>
              </a:rPr>
              <a:t>Windows command can be used to help verify mappings between destination IP addresses and Layer 2 Ethernet addresses.</a:t>
            </a:r>
          </a:p>
          <a:p>
            <a:pPr marL="358457" lvl="1" indent="-169545"/>
            <a:r>
              <a:rPr lang="en-US" altLang="en-US" dirty="0" smtClean="0">
                <a:cs typeface="Arial"/>
              </a:rPr>
              <a:t>The </a:t>
            </a:r>
            <a:r>
              <a:rPr lang="en-US" altLang="en-US" b="1" dirty="0" err="1" smtClean="0">
                <a:cs typeface="Arial"/>
              </a:rPr>
              <a:t>arp</a:t>
            </a:r>
            <a:r>
              <a:rPr lang="en-US" altLang="en-US" b="1" dirty="0" smtClean="0">
                <a:cs typeface="Arial"/>
              </a:rPr>
              <a:t> –d</a:t>
            </a:r>
            <a:r>
              <a:rPr lang="en-US" altLang="en-US" dirty="0" smtClean="0">
                <a:cs typeface="Arial"/>
              </a:rPr>
              <a:t> command can be used to clear the </a:t>
            </a:r>
            <a:r>
              <a:rPr lang="en-US" altLang="en-US" dirty="0" err="1" smtClean="0">
                <a:cs typeface="Arial"/>
              </a:rPr>
              <a:t>arp</a:t>
            </a:r>
            <a:r>
              <a:rPr lang="en-US" altLang="en-US" dirty="0" smtClean="0">
                <a:cs typeface="Arial"/>
              </a:rPr>
              <a:t> cache and allow it to repopulate with updated info.</a:t>
            </a:r>
          </a:p>
          <a:p>
            <a:pPr marL="169545" indent="-169545"/>
            <a:r>
              <a:rPr lang="en-US" altLang="en-US" dirty="0" smtClean="0">
                <a:cs typeface="Arial"/>
              </a:rPr>
              <a:t>The </a:t>
            </a:r>
            <a:r>
              <a:rPr lang="en-US" altLang="en-US" b="1" dirty="0" err="1" smtClean="0">
                <a:cs typeface="Arial"/>
              </a:rPr>
              <a:t>netsh</a:t>
            </a:r>
            <a:r>
              <a:rPr lang="en-US" altLang="en-US" b="1" dirty="0" smtClean="0">
                <a:cs typeface="Arial"/>
              </a:rPr>
              <a:t> interface ipv6 show neighbor </a:t>
            </a:r>
            <a:r>
              <a:rPr lang="en-US" altLang="en-US" dirty="0" smtClean="0">
                <a:cs typeface="Arial"/>
              </a:rPr>
              <a:t>Windows command will list all devices that are currently in the neighbor table.</a:t>
            </a:r>
          </a:p>
          <a:p>
            <a:pPr marL="358457" lvl="1" indent="-169545"/>
            <a:r>
              <a:rPr lang="en-US" altLang="en-US" dirty="0" smtClean="0">
                <a:cs typeface="Arial"/>
              </a:rPr>
              <a:t>By examining the neighbor table, the network administrator can verify that the destination IPv6 addresses map to correct Ethernet addresses.</a:t>
            </a:r>
          </a:p>
          <a:p>
            <a:pPr marL="169545" indent="-169545"/>
            <a:r>
              <a:rPr lang="en-US" altLang="en-US" dirty="0" smtClean="0">
                <a:cs typeface="Arial"/>
              </a:rPr>
              <a:t>The </a:t>
            </a:r>
            <a:r>
              <a:rPr lang="en-US" altLang="en-US" b="1" dirty="0" smtClean="0">
                <a:cs typeface="Arial"/>
              </a:rPr>
              <a:t>show ipv6 neighbors </a:t>
            </a:r>
            <a:r>
              <a:rPr lang="en-US" altLang="en-US" dirty="0" smtClean="0">
                <a:cs typeface="Arial"/>
              </a:rPr>
              <a:t>command can be used on a Cisco IOS router.</a:t>
            </a:r>
          </a:p>
          <a:p>
            <a:pPr marL="169545" indent="-169545"/>
            <a:endParaRPr lang="en-US" altLang="en-US" dirty="0" smtClean="0">
              <a:cs typeface="Arial"/>
            </a:endParaRPr>
          </a:p>
        </p:txBody>
      </p:sp>
      <p:pic>
        <p:nvPicPr>
          <p:cNvPr id="4" name="Picture 3"/>
          <p:cNvPicPr>
            <a:picLocks noChangeAspect="1"/>
          </p:cNvPicPr>
          <p:nvPr/>
        </p:nvPicPr>
        <p:blipFill>
          <a:blip r:embed="rId3"/>
          <a:stretch>
            <a:fillRect/>
          </a:stretch>
        </p:blipFill>
        <p:spPr>
          <a:xfrm>
            <a:off x="224895" y="821796"/>
            <a:ext cx="4105275" cy="1962150"/>
          </a:xfrm>
          <a:prstGeom prst="rect">
            <a:avLst/>
          </a:prstGeom>
        </p:spPr>
      </p:pic>
      <p:sp>
        <p:nvSpPr>
          <p:cNvPr id="7" name="Content Placeholder 2"/>
          <p:cNvSpPr txBox="1">
            <a:spLocks/>
          </p:cNvSpPr>
          <p:nvPr/>
        </p:nvSpPr>
        <p:spPr bwMode="auto">
          <a:xfrm>
            <a:off x="148166" y="2848504"/>
            <a:ext cx="4182004" cy="187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300" dirty="0" smtClean="0">
                <a:cs typeface="Arial"/>
              </a:rPr>
              <a:t>Look for VLAN assignment issues when troubleshooting end-to-end connectivity issues using the </a:t>
            </a:r>
            <a:r>
              <a:rPr lang="en-US" altLang="en-US" sz="1300" b="1" dirty="0" smtClean="0">
                <a:cs typeface="Arial"/>
              </a:rPr>
              <a:t>show </a:t>
            </a:r>
            <a:r>
              <a:rPr lang="en-US" altLang="en-US" sz="1300" b="1" dirty="0" err="1" smtClean="0">
                <a:cs typeface="Arial"/>
              </a:rPr>
              <a:t>vlan</a:t>
            </a:r>
            <a:r>
              <a:rPr lang="en-US" altLang="en-US" sz="1300" b="1" dirty="0" smtClean="0">
                <a:cs typeface="Arial"/>
              </a:rPr>
              <a:t> </a:t>
            </a:r>
            <a:r>
              <a:rPr lang="en-US" altLang="en-US" sz="1300" dirty="0" smtClean="0">
                <a:cs typeface="Arial"/>
              </a:rPr>
              <a:t>command on a switch.</a:t>
            </a:r>
          </a:p>
          <a:p>
            <a:pPr marL="169545" indent="-169545"/>
            <a:r>
              <a:rPr lang="en-US" altLang="en-US" sz="1300" dirty="0" smtClean="0">
                <a:cs typeface="Arial"/>
              </a:rPr>
              <a:t>The output of the </a:t>
            </a:r>
            <a:r>
              <a:rPr lang="en-US" altLang="en-US" sz="1300" b="1" dirty="0" smtClean="0">
                <a:cs typeface="Arial"/>
              </a:rPr>
              <a:t>show mac address-table </a:t>
            </a:r>
            <a:r>
              <a:rPr lang="en-US" altLang="en-US" sz="1300" dirty="0" smtClean="0">
                <a:cs typeface="Arial"/>
              </a:rPr>
              <a:t>command can also be helpful when looking for VLAN assignment issues.  This command is used to display the MAC address table on the switch, but also includes VLAN information.</a:t>
            </a:r>
          </a:p>
          <a:p>
            <a:pPr marL="169545" indent="-169545"/>
            <a:endParaRPr lang="en-US" altLang="en-US" dirty="0" smtClean="0">
              <a:cs typeface="Arial"/>
            </a:endParaRPr>
          </a:p>
        </p:txBody>
      </p:sp>
    </p:spTree>
    <p:extLst>
      <p:ext uri="{BB962C8B-B14F-4D97-AF65-F5344CB8AC3E}">
        <p14:creationId xmlns:p14="http://schemas.microsoft.com/office/powerpoint/2010/main" val="4015251808"/>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775201"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4 – Verify Default Gateway</a:t>
            </a:r>
            <a:endParaRPr lang="en-CA" altLang="en-US" dirty="0">
              <a:solidFill>
                <a:srgbClr val="367187"/>
              </a:solidFill>
              <a:cs typeface="Arial"/>
            </a:endParaRPr>
          </a:p>
        </p:txBody>
      </p:sp>
      <p:sp>
        <p:nvSpPr>
          <p:cNvPr id="13315" name="Content Placeholder 2"/>
          <p:cNvSpPr>
            <a:spLocks noGrp="1"/>
          </p:cNvSpPr>
          <p:nvPr>
            <p:ph idx="1"/>
          </p:nvPr>
        </p:nvSpPr>
        <p:spPr>
          <a:xfrm>
            <a:off x="4605867" y="558800"/>
            <a:ext cx="4538133" cy="4131733"/>
          </a:xfrm>
        </p:spPr>
        <p:txBody>
          <a:bodyPr/>
          <a:lstStyle/>
          <a:p>
            <a:pPr marL="169545" indent="-169545"/>
            <a:r>
              <a:rPr lang="en-US" altLang="en-US" dirty="0" smtClean="0">
                <a:cs typeface="Arial"/>
              </a:rPr>
              <a:t>If there is no default route on the router or if the host is configured with the wrong default gateway, then communication between two endpoints on different networks will not work.</a:t>
            </a:r>
          </a:p>
          <a:p>
            <a:pPr marL="169545" indent="-169545"/>
            <a:r>
              <a:rPr lang="en-US" altLang="en-US" dirty="0" smtClean="0">
                <a:cs typeface="Arial"/>
              </a:rPr>
              <a:t>In addition to the commands in the figure, the following can be useful when troubleshooting:</a:t>
            </a:r>
          </a:p>
          <a:p>
            <a:pPr marL="358457" lvl="1" indent="-169545"/>
            <a:r>
              <a:rPr lang="en-US" altLang="en-US" dirty="0" smtClean="0">
                <a:cs typeface="Arial"/>
              </a:rPr>
              <a:t>Use the </a:t>
            </a:r>
            <a:r>
              <a:rPr lang="en-US" altLang="en-US" b="1" dirty="0" smtClean="0">
                <a:cs typeface="Arial"/>
              </a:rPr>
              <a:t>show ipv6 route</a:t>
            </a:r>
            <a:r>
              <a:rPr lang="en-US" altLang="en-US" dirty="0" smtClean="0">
                <a:cs typeface="Arial"/>
              </a:rPr>
              <a:t> Cisco IOS command to check for the IPv6 default route on R1 and use the </a:t>
            </a:r>
            <a:r>
              <a:rPr lang="en-US" altLang="en-US" b="1" dirty="0" smtClean="0">
                <a:cs typeface="Arial"/>
              </a:rPr>
              <a:t>ipconfig</a:t>
            </a:r>
            <a:r>
              <a:rPr lang="en-US" altLang="en-US" dirty="0" smtClean="0">
                <a:cs typeface="Arial"/>
              </a:rPr>
              <a:t> Windows command to verify if a PC has an IPv6 default gateway</a:t>
            </a:r>
          </a:p>
          <a:p>
            <a:pPr marL="358457" lvl="1" indent="-169545"/>
            <a:r>
              <a:rPr lang="en-US" altLang="en-US" dirty="0" smtClean="0">
                <a:cs typeface="Arial"/>
              </a:rPr>
              <a:t>The </a:t>
            </a:r>
            <a:r>
              <a:rPr lang="en-US" altLang="en-US" b="1" dirty="0" smtClean="0">
                <a:cs typeface="Arial"/>
              </a:rPr>
              <a:t>show ipv6 interface </a:t>
            </a:r>
            <a:r>
              <a:rPr lang="en-US" altLang="en-US" b="1" dirty="0" err="1" smtClean="0">
                <a:cs typeface="Arial"/>
              </a:rPr>
              <a:t>GigabitEthernet</a:t>
            </a:r>
            <a:r>
              <a:rPr lang="en-US" altLang="en-US" b="1" dirty="0" smtClean="0">
                <a:cs typeface="Arial"/>
              </a:rPr>
              <a:t> 0/0 </a:t>
            </a:r>
            <a:r>
              <a:rPr lang="en-US" altLang="en-US" dirty="0" smtClean="0">
                <a:cs typeface="Arial"/>
              </a:rPr>
              <a:t>command can verify if it is a member of the correct multicast group.  </a:t>
            </a:r>
          </a:p>
          <a:p>
            <a:pPr marL="358457" lvl="1" indent="-169545"/>
            <a:r>
              <a:rPr lang="en-US" altLang="en-US" dirty="0" smtClean="0">
                <a:cs typeface="Arial"/>
              </a:rPr>
              <a:t>Use the </a:t>
            </a:r>
            <a:r>
              <a:rPr lang="en-US" altLang="en-US" b="1" dirty="0" smtClean="0">
                <a:cs typeface="Arial"/>
              </a:rPr>
              <a:t>ipconfig</a:t>
            </a:r>
            <a:r>
              <a:rPr lang="en-US" altLang="en-US" dirty="0" smtClean="0">
                <a:cs typeface="Arial"/>
              </a:rPr>
              <a:t> command on Windows PCs to verify if the correct default gateway is set.</a:t>
            </a:r>
          </a:p>
        </p:txBody>
      </p:sp>
      <p:pic>
        <p:nvPicPr>
          <p:cNvPr id="4" name="Picture 3"/>
          <p:cNvPicPr>
            <a:picLocks noChangeAspect="1"/>
          </p:cNvPicPr>
          <p:nvPr/>
        </p:nvPicPr>
        <p:blipFill>
          <a:blip r:embed="rId3"/>
          <a:stretch>
            <a:fillRect/>
          </a:stretch>
        </p:blipFill>
        <p:spPr>
          <a:xfrm>
            <a:off x="203199" y="991129"/>
            <a:ext cx="3941917" cy="2396068"/>
          </a:xfrm>
          <a:prstGeom prst="rect">
            <a:avLst/>
          </a:prstGeom>
        </p:spPr>
      </p:pic>
      <p:sp>
        <p:nvSpPr>
          <p:cNvPr id="7" name="Content Placeholder 2"/>
          <p:cNvSpPr txBox="1">
            <a:spLocks/>
          </p:cNvSpPr>
          <p:nvPr/>
        </p:nvSpPr>
        <p:spPr bwMode="auto">
          <a:xfrm>
            <a:off x="203199" y="3479801"/>
            <a:ext cx="388196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dirty="0" smtClean="0">
                <a:cs typeface="Arial"/>
              </a:rPr>
              <a:t>These commands will help verify the presence of the IPv4 default gateway.</a:t>
            </a:r>
          </a:p>
          <a:p>
            <a:pPr marL="169545" indent="-169545"/>
            <a:endParaRPr lang="en-US" altLang="en-US" dirty="0" smtClean="0">
              <a:cs typeface="Arial"/>
            </a:endParaRPr>
          </a:p>
        </p:txBody>
      </p:sp>
    </p:spTree>
    <p:extLst>
      <p:ext uri="{BB962C8B-B14F-4D97-AF65-F5344CB8AC3E}">
        <p14:creationId xmlns:p14="http://schemas.microsoft.com/office/powerpoint/2010/main" val="1970594014"/>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545668"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5 – Verify Correct Path</a:t>
            </a:r>
            <a:endParaRPr lang="en-CA" altLang="en-US" dirty="0">
              <a:solidFill>
                <a:srgbClr val="367187"/>
              </a:solidFill>
              <a:cs typeface="Arial"/>
            </a:endParaRPr>
          </a:p>
        </p:txBody>
      </p:sp>
      <p:sp>
        <p:nvSpPr>
          <p:cNvPr id="13315" name="Content Placeholder 2"/>
          <p:cNvSpPr>
            <a:spLocks noGrp="1"/>
          </p:cNvSpPr>
          <p:nvPr>
            <p:ph idx="1"/>
          </p:nvPr>
        </p:nvSpPr>
        <p:spPr>
          <a:xfrm>
            <a:off x="4097867" y="84667"/>
            <a:ext cx="4682067" cy="5058833"/>
          </a:xfrm>
        </p:spPr>
        <p:txBody>
          <a:bodyPr/>
          <a:lstStyle/>
          <a:p>
            <a:pPr marL="169545" indent="-169545"/>
            <a:r>
              <a:rPr lang="en-US" altLang="en-US" dirty="0" smtClean="0">
                <a:cs typeface="Arial"/>
              </a:rPr>
              <a:t>When troubleshooting a connectivity issue, it is often necessary to verify the path to the destination network.</a:t>
            </a:r>
          </a:p>
          <a:p>
            <a:pPr marL="169545" indent="-169545"/>
            <a:r>
              <a:rPr lang="en-US" altLang="en-US" dirty="0" smtClean="0">
                <a:cs typeface="Arial"/>
              </a:rPr>
              <a:t>Use either the </a:t>
            </a:r>
            <a:r>
              <a:rPr lang="en-US" altLang="en-US" b="1" dirty="0" smtClean="0">
                <a:cs typeface="Arial"/>
              </a:rPr>
              <a:t>show </a:t>
            </a:r>
            <a:r>
              <a:rPr lang="en-US" altLang="en-US" b="1" dirty="0" err="1" smtClean="0">
                <a:cs typeface="Arial"/>
              </a:rPr>
              <a:t>ip</a:t>
            </a:r>
            <a:r>
              <a:rPr lang="en-US" altLang="en-US" b="1" dirty="0" smtClean="0">
                <a:cs typeface="Arial"/>
              </a:rPr>
              <a:t> route or show ipv6 route</a:t>
            </a:r>
            <a:r>
              <a:rPr lang="en-US" altLang="en-US" dirty="0" smtClean="0">
                <a:cs typeface="Arial"/>
              </a:rPr>
              <a:t> command to verify that the route exists to the destination device/network.  </a:t>
            </a:r>
          </a:p>
          <a:p>
            <a:pPr marL="169545" indent="-169545"/>
            <a:r>
              <a:rPr lang="en-US" altLang="en-US" dirty="0" smtClean="0">
                <a:cs typeface="Arial"/>
              </a:rPr>
              <a:t>The process of forwarding IPv4 and IPv6 packets is based on the longest bit match or longest prefix match. If the destination address in a packet:</a:t>
            </a:r>
          </a:p>
          <a:p>
            <a:pPr marL="358457" lvl="1" indent="-169545"/>
            <a:r>
              <a:rPr lang="en-US" altLang="en-US" dirty="0" smtClean="0">
                <a:cs typeface="Arial"/>
              </a:rPr>
              <a:t>Does not match an entry in the routing table, then the default route is used.  If there’s no default route, the packet is discarded.</a:t>
            </a:r>
          </a:p>
          <a:p>
            <a:pPr marL="358457" lvl="1" indent="-169545"/>
            <a:r>
              <a:rPr lang="en-US" altLang="en-US" dirty="0">
                <a:cs typeface="Arial"/>
              </a:rPr>
              <a:t>Matches a single entry in the routing table, then the packet is forwarded through the interface that is defined in this route.</a:t>
            </a:r>
          </a:p>
          <a:p>
            <a:pPr marL="358457" lvl="1" indent="-169545"/>
            <a:r>
              <a:rPr lang="en-US" altLang="en-US" dirty="0">
                <a:cs typeface="Arial"/>
              </a:rPr>
              <a:t>Matches more than one entry in the routing table and the routing entries have the same prefix length, then the packets for this destination can be distributed among the routes that are defined in the routing table.</a:t>
            </a:r>
            <a:endParaRPr lang="en-US" altLang="en-US" dirty="0" smtClean="0">
              <a:cs typeface="Arial"/>
            </a:endParaRPr>
          </a:p>
          <a:p>
            <a:pPr marL="358457" lvl="1" indent="-169545"/>
            <a:endParaRPr lang="en-US" altLang="en-US" dirty="0" smtClean="0">
              <a:cs typeface="Arial"/>
            </a:endParaRPr>
          </a:p>
          <a:p>
            <a:pPr marL="169545" indent="-169545"/>
            <a:endParaRPr lang="en-US" altLang="en-US" dirty="0" smtClean="0">
              <a:cs typeface="Arial"/>
            </a:endParaRPr>
          </a:p>
          <a:p>
            <a:pPr marL="169545" indent="-169545"/>
            <a:endParaRPr lang="en-US" altLang="en-US" dirty="0" smtClean="0">
              <a:cs typeface="Arial"/>
            </a:endParaRPr>
          </a:p>
        </p:txBody>
      </p:sp>
      <p:pic>
        <p:nvPicPr>
          <p:cNvPr id="3" name="Picture 2"/>
          <p:cNvPicPr>
            <a:picLocks noChangeAspect="1"/>
          </p:cNvPicPr>
          <p:nvPr/>
        </p:nvPicPr>
        <p:blipFill>
          <a:blip r:embed="rId3"/>
          <a:stretch>
            <a:fillRect/>
          </a:stretch>
        </p:blipFill>
        <p:spPr>
          <a:xfrm>
            <a:off x="509058" y="935038"/>
            <a:ext cx="3394634" cy="3493029"/>
          </a:xfrm>
          <a:prstGeom prst="rect">
            <a:avLst/>
          </a:prstGeom>
        </p:spPr>
      </p:pic>
    </p:spTree>
    <p:extLst>
      <p:ext uri="{BB962C8B-B14F-4D97-AF65-F5344CB8AC3E}">
        <p14:creationId xmlns:p14="http://schemas.microsoft.com/office/powerpoint/2010/main" val="342325867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Documenting the Network (Cont.)</a:t>
            </a:r>
            <a:endParaRPr lang="en-CA" altLang="en-US" dirty="0">
              <a:solidFill>
                <a:srgbClr val="367187"/>
              </a:solidFill>
              <a:cs typeface="Arial"/>
            </a:endParaRPr>
          </a:p>
        </p:txBody>
      </p:sp>
      <p:sp>
        <p:nvSpPr>
          <p:cNvPr id="13315" name="Content Placeholder 2"/>
          <p:cNvSpPr>
            <a:spLocks noGrp="1"/>
          </p:cNvSpPr>
          <p:nvPr>
            <p:ph idx="1"/>
          </p:nvPr>
        </p:nvSpPr>
        <p:spPr>
          <a:xfrm>
            <a:off x="5367868" y="138024"/>
            <a:ext cx="3723746" cy="4806510"/>
          </a:xfrm>
        </p:spPr>
        <p:txBody>
          <a:bodyPr/>
          <a:lstStyle/>
          <a:p>
            <a:pPr marL="358457" lvl="1" indent="-169545"/>
            <a:r>
              <a:rPr lang="en-US" altLang="en-US" dirty="0"/>
              <a:t>If modular, include module/slot info</a:t>
            </a:r>
          </a:p>
          <a:p>
            <a:pPr marL="358457" lvl="1" indent="-169545"/>
            <a:r>
              <a:rPr lang="en-US" altLang="en-US" dirty="0" smtClean="0"/>
              <a:t>Data link and network layer addresses</a:t>
            </a:r>
          </a:p>
          <a:p>
            <a:pPr marL="358457" lvl="1" indent="-169545"/>
            <a:r>
              <a:rPr lang="en-US" altLang="en-US" dirty="0" smtClean="0"/>
              <a:t>Any additional important information about physical aspects of the device</a:t>
            </a:r>
          </a:p>
          <a:p>
            <a:pPr marL="169545" indent="-169545"/>
            <a:r>
              <a:rPr lang="en-US" altLang="en-US" dirty="0" smtClean="0"/>
              <a:t>End-system </a:t>
            </a:r>
            <a:r>
              <a:rPr lang="en-US" altLang="en-US" dirty="0"/>
              <a:t>c</a:t>
            </a:r>
            <a:r>
              <a:rPr lang="en-US" altLang="en-US" dirty="0" smtClean="0"/>
              <a:t>onfiguration files focus on the hardware and software used on end-system devices such as servers, network management consoles, and user workstations.  Documentation should include:</a:t>
            </a:r>
          </a:p>
          <a:p>
            <a:pPr marL="358457" lvl="1" indent="-169545"/>
            <a:r>
              <a:rPr lang="en-US" altLang="en-US" dirty="0" smtClean="0"/>
              <a:t>Device name (purpose)</a:t>
            </a:r>
          </a:p>
          <a:p>
            <a:pPr marL="358457" lvl="1" indent="-169545"/>
            <a:r>
              <a:rPr lang="en-US" altLang="en-US" dirty="0" smtClean="0"/>
              <a:t>Operating system and version</a:t>
            </a:r>
          </a:p>
          <a:p>
            <a:pPr marL="358457" lvl="1" indent="-169545"/>
            <a:r>
              <a:rPr lang="en-US" altLang="en-US" dirty="0" smtClean="0"/>
              <a:t>IPv4 and IPv6 addresses</a:t>
            </a:r>
          </a:p>
          <a:p>
            <a:pPr marL="358457" lvl="1" indent="-169545"/>
            <a:r>
              <a:rPr lang="en-US" altLang="en-US" dirty="0" smtClean="0"/>
              <a:t>Subnet mask and prefix length</a:t>
            </a:r>
          </a:p>
          <a:p>
            <a:pPr marL="358457" lvl="1" indent="-169545"/>
            <a:r>
              <a:rPr lang="en-US" altLang="en-US" dirty="0" smtClean="0"/>
              <a:t>Default gateway and DNS server</a:t>
            </a:r>
          </a:p>
          <a:p>
            <a:pPr marL="358457" lvl="1" indent="-169545"/>
            <a:r>
              <a:rPr lang="en-US" altLang="en-US" dirty="0" smtClean="0"/>
              <a:t>Any high-bandwidth network applications used on the end system</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4" name="Picture 3"/>
          <p:cNvPicPr>
            <a:picLocks noChangeAspect="1"/>
          </p:cNvPicPr>
          <p:nvPr/>
        </p:nvPicPr>
        <p:blipFill>
          <a:blip r:embed="rId3"/>
          <a:stretch>
            <a:fillRect/>
          </a:stretch>
        </p:blipFill>
        <p:spPr>
          <a:xfrm>
            <a:off x="77639" y="1134105"/>
            <a:ext cx="5290229" cy="2561492"/>
          </a:xfrm>
          <a:prstGeom prst="rect">
            <a:avLst/>
          </a:prstGeom>
        </p:spPr>
      </p:pic>
    </p:spTree>
    <p:extLst>
      <p:ext uri="{BB962C8B-B14F-4D97-AF65-F5344CB8AC3E}">
        <p14:creationId xmlns:p14="http://schemas.microsoft.com/office/powerpoint/2010/main" val="1462183956"/>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953001"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6 – Verify the Transport Layer</a:t>
            </a:r>
            <a:endParaRPr lang="en-CA" altLang="en-US" dirty="0">
              <a:solidFill>
                <a:srgbClr val="367187"/>
              </a:solidFill>
              <a:cs typeface="Arial"/>
            </a:endParaRPr>
          </a:p>
        </p:txBody>
      </p:sp>
      <p:sp>
        <p:nvSpPr>
          <p:cNvPr id="13315" name="Content Placeholder 2"/>
          <p:cNvSpPr>
            <a:spLocks noGrp="1"/>
          </p:cNvSpPr>
          <p:nvPr>
            <p:ph idx="1"/>
          </p:nvPr>
        </p:nvSpPr>
        <p:spPr>
          <a:xfrm>
            <a:off x="4783667" y="76200"/>
            <a:ext cx="4360333" cy="4902200"/>
          </a:xfrm>
        </p:spPr>
        <p:txBody>
          <a:bodyPr/>
          <a:lstStyle/>
          <a:p>
            <a:pPr marL="169545" indent="-169545"/>
            <a:r>
              <a:rPr lang="en-US" altLang="en-US" dirty="0" smtClean="0">
                <a:cs typeface="Arial"/>
              </a:rPr>
              <a:t>If the network layer appears to be functioning as expected, but users are still unable to access resources, then the network administrator must begin troubleshooting the upper layers.</a:t>
            </a:r>
          </a:p>
          <a:p>
            <a:pPr marL="169545" indent="-169545"/>
            <a:r>
              <a:rPr lang="en-US" altLang="en-US" dirty="0" smtClean="0">
                <a:cs typeface="Arial"/>
              </a:rPr>
              <a:t>The two most common issues that affect transport layer connectivity are ACL and NAT configuration problems.</a:t>
            </a:r>
          </a:p>
          <a:p>
            <a:pPr marL="169545" indent="-169545"/>
            <a:r>
              <a:rPr lang="en-US" altLang="en-US" dirty="0" smtClean="0">
                <a:cs typeface="Arial"/>
              </a:rPr>
              <a:t>A common tool for testing transport layer functionality is the Telnet utility.</a:t>
            </a:r>
          </a:p>
          <a:p>
            <a:pPr marL="169545" indent="-169545"/>
            <a:r>
              <a:rPr lang="en-US" altLang="en-US" dirty="0" smtClean="0">
                <a:cs typeface="Arial"/>
              </a:rPr>
              <a:t>If a ping is successful to a server, then the network administrator knows that all layers below the network layer, between the user and the server are operational.</a:t>
            </a:r>
          </a:p>
          <a:p>
            <a:pPr marL="358457" lvl="1" indent="-169545"/>
            <a:r>
              <a:rPr lang="en-US" altLang="en-US" dirty="0" smtClean="0">
                <a:cs typeface="Arial"/>
              </a:rPr>
              <a:t>The administrator knows the issue is with Layer 4 or up.</a:t>
            </a:r>
          </a:p>
          <a:p>
            <a:pPr marL="169545" indent="-169545"/>
            <a:r>
              <a:rPr lang="en-US" altLang="en-US" dirty="0" smtClean="0">
                <a:cs typeface="Arial"/>
              </a:rPr>
              <a:t>For example:  R1# </a:t>
            </a:r>
            <a:r>
              <a:rPr lang="en-US" altLang="en-US" b="1" dirty="0" smtClean="0">
                <a:cs typeface="Arial"/>
              </a:rPr>
              <a:t>telnet 2001:db8:acad:3::2</a:t>
            </a: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191558" y="931862"/>
            <a:ext cx="4431242" cy="1879603"/>
          </a:xfrm>
          <a:prstGeom prst="rect">
            <a:avLst/>
          </a:prstGeom>
        </p:spPr>
      </p:pic>
      <p:sp>
        <p:nvSpPr>
          <p:cNvPr id="6" name="Content Placeholder 2"/>
          <p:cNvSpPr txBox="1">
            <a:spLocks/>
          </p:cNvSpPr>
          <p:nvPr/>
        </p:nvSpPr>
        <p:spPr bwMode="auto">
          <a:xfrm>
            <a:off x="191558" y="2912533"/>
            <a:ext cx="4431242" cy="158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dirty="0" smtClean="0">
                <a:cs typeface="Arial"/>
              </a:rPr>
              <a:t>The output above shows a successful Telnet connection from R1 to R3, over IPv6 using port 80.  </a:t>
            </a:r>
          </a:p>
          <a:p>
            <a:pPr marL="169545" indent="-169545"/>
            <a:r>
              <a:rPr lang="en-US" altLang="en-US" dirty="0" smtClean="0">
                <a:cs typeface="Arial"/>
              </a:rPr>
              <a:t>The output verifies a successful transport layer connection.</a:t>
            </a:r>
          </a:p>
          <a:p>
            <a:pPr marL="169545" indent="-169545"/>
            <a:endParaRPr lang="en-US" altLang="en-US" dirty="0" smtClean="0">
              <a:cs typeface="Arial"/>
            </a:endParaRPr>
          </a:p>
        </p:txBody>
      </p:sp>
    </p:spTree>
    <p:extLst>
      <p:ext uri="{BB962C8B-B14F-4D97-AF65-F5344CB8AC3E}">
        <p14:creationId xmlns:p14="http://schemas.microsoft.com/office/powerpoint/2010/main" val="535875323"/>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4953001"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a:t>
            </a:r>
            <a:r>
              <a:rPr lang="en-US" dirty="0"/>
              <a:t>7</a:t>
            </a:r>
            <a:r>
              <a:rPr lang="en-US" dirty="0" smtClean="0"/>
              <a:t> – Verify ACLs</a:t>
            </a:r>
            <a:endParaRPr lang="en-CA" altLang="en-US" dirty="0">
              <a:solidFill>
                <a:srgbClr val="367187"/>
              </a:solidFill>
              <a:cs typeface="Arial"/>
            </a:endParaRPr>
          </a:p>
        </p:txBody>
      </p:sp>
      <p:sp>
        <p:nvSpPr>
          <p:cNvPr id="13315" name="Content Placeholder 2"/>
          <p:cNvSpPr>
            <a:spLocks noGrp="1"/>
          </p:cNvSpPr>
          <p:nvPr>
            <p:ph idx="1"/>
          </p:nvPr>
        </p:nvSpPr>
        <p:spPr>
          <a:xfrm>
            <a:off x="4639733" y="757238"/>
            <a:ext cx="4385733" cy="3428999"/>
          </a:xfrm>
        </p:spPr>
        <p:txBody>
          <a:bodyPr/>
          <a:lstStyle/>
          <a:p>
            <a:pPr marL="169545" indent="-169545"/>
            <a:r>
              <a:rPr lang="en-US" altLang="en-US" dirty="0" smtClean="0">
                <a:cs typeface="Arial"/>
              </a:rPr>
              <a:t>On routers, there may be ACLs configured that prohibit protocols from passing through the interface in the inbound or outbound direction. </a:t>
            </a:r>
            <a:r>
              <a:rPr lang="en-US" altLang="en-US" dirty="0">
                <a:cs typeface="Arial"/>
              </a:rPr>
              <a:t> </a:t>
            </a:r>
            <a:r>
              <a:rPr lang="en-US" altLang="en-US" dirty="0" smtClean="0">
                <a:cs typeface="Arial"/>
              </a:rPr>
              <a:t>Use the following commands to display the contents of all ACLs:</a:t>
            </a:r>
          </a:p>
          <a:p>
            <a:pPr marL="358457" lvl="1" indent="-169545"/>
            <a:r>
              <a:rPr lang="en-US" altLang="en-US" b="1" dirty="0">
                <a:cs typeface="Arial"/>
              </a:rPr>
              <a:t>s</a:t>
            </a:r>
            <a:r>
              <a:rPr lang="en-US" altLang="en-US" b="1" dirty="0" smtClean="0">
                <a:cs typeface="Arial"/>
              </a:rPr>
              <a:t>how </a:t>
            </a:r>
            <a:r>
              <a:rPr lang="en-US" altLang="en-US" b="1" dirty="0" err="1" smtClean="0">
                <a:cs typeface="Arial"/>
              </a:rPr>
              <a:t>ip</a:t>
            </a:r>
            <a:r>
              <a:rPr lang="en-US" altLang="en-US" b="1" dirty="0" smtClean="0">
                <a:cs typeface="Arial"/>
              </a:rPr>
              <a:t> access-lists </a:t>
            </a:r>
          </a:p>
          <a:p>
            <a:pPr marL="358457" lvl="1" indent="-169545"/>
            <a:r>
              <a:rPr lang="en-US" altLang="en-US" b="1" dirty="0">
                <a:cs typeface="Arial"/>
              </a:rPr>
              <a:t>s</a:t>
            </a:r>
            <a:r>
              <a:rPr lang="en-US" altLang="en-US" b="1" dirty="0" smtClean="0">
                <a:cs typeface="Arial"/>
              </a:rPr>
              <a:t>how ipv6 access-list </a:t>
            </a:r>
          </a:p>
          <a:p>
            <a:pPr marL="169545" indent="-169545"/>
            <a:r>
              <a:rPr lang="en-US" altLang="en-US" dirty="0" smtClean="0">
                <a:cs typeface="Arial"/>
              </a:rPr>
              <a:t>Use the following commands to see if there are ACLs set on a particular interface:</a:t>
            </a:r>
          </a:p>
          <a:p>
            <a:pPr marL="358457" lvl="1" indent="-169545"/>
            <a:r>
              <a:rPr lang="en-US" altLang="en-US" b="1" dirty="0">
                <a:cs typeface="Arial"/>
              </a:rPr>
              <a:t>s</a:t>
            </a:r>
            <a:r>
              <a:rPr lang="en-US" altLang="en-US" b="1" dirty="0" smtClean="0">
                <a:cs typeface="Arial"/>
              </a:rPr>
              <a:t>how </a:t>
            </a:r>
            <a:r>
              <a:rPr lang="en-US" altLang="en-US" b="1" dirty="0" err="1" smtClean="0">
                <a:cs typeface="Arial"/>
              </a:rPr>
              <a:t>ip</a:t>
            </a:r>
            <a:r>
              <a:rPr lang="en-US" altLang="en-US" b="1" dirty="0" smtClean="0">
                <a:cs typeface="Arial"/>
              </a:rPr>
              <a:t> interfaces</a:t>
            </a:r>
          </a:p>
          <a:p>
            <a:pPr marL="358457" lvl="1" indent="-169545"/>
            <a:r>
              <a:rPr lang="en-US" altLang="en-US" b="1" dirty="0">
                <a:cs typeface="Arial"/>
              </a:rPr>
              <a:t>s</a:t>
            </a:r>
            <a:r>
              <a:rPr lang="en-US" altLang="en-US" b="1" dirty="0" smtClean="0">
                <a:cs typeface="Arial"/>
              </a:rPr>
              <a:t>how ipv6 interfaces</a:t>
            </a:r>
          </a:p>
          <a:p>
            <a:pPr marL="169545" indent="-169545"/>
            <a:endParaRPr lang="en-US" altLang="en-US" dirty="0" smtClean="0">
              <a:cs typeface="Arial"/>
            </a:endParaRPr>
          </a:p>
        </p:txBody>
      </p:sp>
      <p:pic>
        <p:nvPicPr>
          <p:cNvPr id="3" name="Picture 2"/>
          <p:cNvPicPr>
            <a:picLocks noChangeAspect="1"/>
          </p:cNvPicPr>
          <p:nvPr/>
        </p:nvPicPr>
        <p:blipFill>
          <a:blip r:embed="rId3"/>
          <a:stretch>
            <a:fillRect/>
          </a:stretch>
        </p:blipFill>
        <p:spPr>
          <a:xfrm>
            <a:off x="237595" y="1045104"/>
            <a:ext cx="4212289" cy="2553229"/>
          </a:xfrm>
          <a:prstGeom prst="rect">
            <a:avLst/>
          </a:prstGeom>
        </p:spPr>
      </p:pic>
    </p:spTree>
    <p:extLst>
      <p:ext uri="{BB962C8B-B14F-4D97-AF65-F5344CB8AC3E}">
        <p14:creationId xmlns:p14="http://schemas.microsoft.com/office/powerpoint/2010/main" val="3637573334"/>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3793068" cy="757238"/>
          </a:xfrm>
        </p:spPr>
        <p:txBody>
          <a:bodyPr/>
          <a:lstStyle/>
          <a:p>
            <a:r>
              <a:rPr lang="en-US" sz="1600" dirty="0" smtClean="0"/>
              <a:t>Troubleshooting IP Connectivity</a:t>
            </a:r>
            <a:r>
              <a:rPr lang="en-US" dirty="0">
                <a:solidFill>
                  <a:schemeClr val="tx1"/>
                </a:solidFill>
              </a:rPr>
              <a:t/>
            </a:r>
            <a:br>
              <a:rPr lang="en-US" dirty="0">
                <a:solidFill>
                  <a:schemeClr val="tx1"/>
                </a:solidFill>
              </a:rPr>
            </a:br>
            <a:r>
              <a:rPr lang="en-US" dirty="0" smtClean="0"/>
              <a:t>Step </a:t>
            </a:r>
            <a:r>
              <a:rPr lang="en-US" dirty="0"/>
              <a:t>7</a:t>
            </a:r>
            <a:r>
              <a:rPr lang="en-US" dirty="0" smtClean="0"/>
              <a:t> – Verify DNS</a:t>
            </a:r>
            <a:endParaRPr lang="en-CA" altLang="en-US" dirty="0">
              <a:solidFill>
                <a:srgbClr val="367187"/>
              </a:solidFill>
              <a:cs typeface="Arial"/>
            </a:endParaRPr>
          </a:p>
        </p:txBody>
      </p:sp>
      <p:sp>
        <p:nvSpPr>
          <p:cNvPr id="13315" name="Content Placeholder 2"/>
          <p:cNvSpPr>
            <a:spLocks noGrp="1"/>
          </p:cNvSpPr>
          <p:nvPr>
            <p:ph idx="1"/>
          </p:nvPr>
        </p:nvSpPr>
        <p:spPr>
          <a:xfrm>
            <a:off x="4605868" y="567268"/>
            <a:ext cx="4301066" cy="3987799"/>
          </a:xfrm>
        </p:spPr>
        <p:txBody>
          <a:bodyPr/>
          <a:lstStyle/>
          <a:p>
            <a:pPr marL="169545" indent="-169545"/>
            <a:r>
              <a:rPr lang="en-US" altLang="en-US" dirty="0" smtClean="0">
                <a:cs typeface="Arial"/>
              </a:rPr>
              <a:t>The DNS protocol controls the DNS, a distributed database with which you can map hostnames to IP addresses.</a:t>
            </a:r>
          </a:p>
          <a:p>
            <a:pPr marL="169545" indent="-169545"/>
            <a:r>
              <a:rPr lang="en-US" altLang="en-US" dirty="0" smtClean="0">
                <a:cs typeface="Arial"/>
              </a:rPr>
              <a:t>When DNS is configured on a device, you can substitute the hostname for the IP address for all IP commands including </a:t>
            </a:r>
            <a:r>
              <a:rPr lang="en-US" altLang="en-US" b="1" dirty="0" smtClean="0">
                <a:cs typeface="Arial"/>
              </a:rPr>
              <a:t>ping</a:t>
            </a:r>
            <a:r>
              <a:rPr lang="en-US" altLang="en-US" dirty="0" smtClean="0">
                <a:cs typeface="Arial"/>
              </a:rPr>
              <a:t> and </a:t>
            </a:r>
            <a:r>
              <a:rPr lang="en-US" altLang="en-US" b="1" dirty="0" smtClean="0">
                <a:cs typeface="Arial"/>
              </a:rPr>
              <a:t>telnet</a:t>
            </a:r>
            <a:r>
              <a:rPr lang="en-US" altLang="en-US" dirty="0" smtClean="0">
                <a:cs typeface="Arial"/>
              </a:rPr>
              <a:t>.</a:t>
            </a:r>
          </a:p>
          <a:p>
            <a:pPr marL="169545" indent="-169545"/>
            <a:r>
              <a:rPr lang="en-US" altLang="en-US" dirty="0" smtClean="0">
                <a:cs typeface="Arial"/>
              </a:rPr>
              <a:t>If there is no DNS server configured on a device, you can use the </a:t>
            </a:r>
            <a:r>
              <a:rPr lang="en-US" altLang="en-US" b="1" dirty="0" err="1" smtClean="0">
                <a:cs typeface="Arial"/>
              </a:rPr>
              <a:t>ip</a:t>
            </a:r>
            <a:r>
              <a:rPr lang="en-US" altLang="en-US" b="1" dirty="0" smtClean="0">
                <a:cs typeface="Arial"/>
              </a:rPr>
              <a:t> host </a:t>
            </a:r>
            <a:r>
              <a:rPr lang="en-US" altLang="en-US" dirty="0" smtClean="0">
                <a:cs typeface="Arial"/>
              </a:rPr>
              <a:t>command to enter name to IPv4 mappings on a switch or router.</a:t>
            </a:r>
          </a:p>
          <a:p>
            <a:pPr marL="169545" indent="-169545"/>
            <a:r>
              <a:rPr lang="en-US" altLang="en-US" dirty="0" smtClean="0">
                <a:cs typeface="Arial"/>
              </a:rPr>
              <a:t>The </a:t>
            </a:r>
            <a:r>
              <a:rPr lang="en-US" altLang="en-US" b="1" dirty="0" smtClean="0">
                <a:cs typeface="Arial"/>
              </a:rPr>
              <a:t>ipv6 host </a:t>
            </a:r>
            <a:r>
              <a:rPr lang="en-US" altLang="en-US" dirty="0" smtClean="0">
                <a:cs typeface="Arial"/>
              </a:rPr>
              <a:t>command is used for IPv6.</a:t>
            </a:r>
          </a:p>
          <a:p>
            <a:pPr marL="169545" indent="-169545"/>
            <a:r>
              <a:rPr lang="en-US" altLang="en-US" dirty="0" smtClean="0">
                <a:cs typeface="Arial"/>
              </a:rPr>
              <a:t>The figure to the left demonstrates the use of these commands.</a:t>
            </a:r>
          </a:p>
          <a:p>
            <a:pPr marL="169545" indent="-169545"/>
            <a:endParaRPr lang="en-US" altLang="en-US" dirty="0" smtClean="0">
              <a:cs typeface="Arial"/>
            </a:endParaRPr>
          </a:p>
        </p:txBody>
      </p:sp>
      <p:pic>
        <p:nvPicPr>
          <p:cNvPr id="2" name="Picture 1"/>
          <p:cNvPicPr>
            <a:picLocks noChangeAspect="1"/>
          </p:cNvPicPr>
          <p:nvPr/>
        </p:nvPicPr>
        <p:blipFill>
          <a:blip r:embed="rId3"/>
          <a:stretch>
            <a:fillRect/>
          </a:stretch>
        </p:blipFill>
        <p:spPr>
          <a:xfrm>
            <a:off x="397933" y="821796"/>
            <a:ext cx="3750733" cy="3601556"/>
          </a:xfrm>
          <a:prstGeom prst="rect">
            <a:avLst/>
          </a:prstGeom>
        </p:spPr>
      </p:pic>
    </p:spTree>
    <p:extLst>
      <p:ext uri="{BB962C8B-B14F-4D97-AF65-F5344CB8AC3E}">
        <p14:creationId xmlns:p14="http://schemas.microsoft.com/office/powerpoint/2010/main" val="3330741534"/>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8.3 </a:t>
            </a:r>
            <a:r>
              <a:rPr lang="en-US" dirty="0"/>
              <a:t>Summary</a:t>
            </a:r>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941733" cy="757238"/>
          </a:xfrm>
        </p:spPr>
        <p:txBody>
          <a:bodyPr/>
          <a:lstStyle/>
          <a:p>
            <a:r>
              <a:rPr lang="en-US" sz="1600" dirty="0" smtClean="0"/>
              <a:t>Summary</a:t>
            </a:r>
            <a:r>
              <a:rPr lang="en-US" dirty="0">
                <a:solidFill>
                  <a:schemeClr val="tx1"/>
                </a:solidFill>
              </a:rPr>
              <a:t/>
            </a:r>
            <a:br>
              <a:rPr lang="en-US" dirty="0">
                <a:solidFill>
                  <a:schemeClr val="tx1"/>
                </a:solidFill>
              </a:rPr>
            </a:br>
            <a:r>
              <a:rPr lang="en-US" dirty="0" smtClean="0"/>
              <a:t>Conclusion</a:t>
            </a:r>
            <a:endParaRPr lang="en-CA" altLang="en-US" dirty="0">
              <a:solidFill>
                <a:srgbClr val="367187"/>
              </a:solidFill>
              <a:cs typeface="Arial"/>
            </a:endParaRPr>
          </a:p>
        </p:txBody>
      </p:sp>
      <p:sp>
        <p:nvSpPr>
          <p:cNvPr id="3" name="Content Placeholder 2"/>
          <p:cNvSpPr>
            <a:spLocks noGrp="1"/>
          </p:cNvSpPr>
          <p:nvPr>
            <p:ph idx="1"/>
          </p:nvPr>
        </p:nvSpPr>
        <p:spPr/>
        <p:txBody>
          <a:bodyPr/>
          <a:lstStyle/>
          <a:p>
            <a:pPr marL="469106" lvl="1" indent="-214313">
              <a:buFont typeface="Arial" panose="020B0604020202020204" pitchFamily="34" charset="0"/>
              <a:buChar char="•"/>
            </a:pPr>
            <a:r>
              <a:rPr lang="en-US" sz="1600" dirty="0"/>
              <a:t>Explain troubleshooting approaches for various network problems.</a:t>
            </a:r>
          </a:p>
          <a:p>
            <a:pPr marL="469106" lvl="1" indent="-214313">
              <a:buFont typeface="Arial" panose="020B0604020202020204" pitchFamily="34" charset="0"/>
              <a:buChar char="•"/>
            </a:pPr>
            <a:r>
              <a:rPr lang="en-US" sz="1600" dirty="0" smtClean="0"/>
              <a:t>Troubleshoot </a:t>
            </a:r>
            <a:r>
              <a:rPr lang="en-US" sz="1600" dirty="0"/>
              <a:t>end-to-end connectivity in a small to medium-sized business network, using a systematic approach.</a:t>
            </a:r>
          </a:p>
          <a:p>
            <a:endParaRPr lang="en-US" dirty="0"/>
          </a:p>
        </p:txBody>
      </p:sp>
    </p:spTree>
    <p:extLst>
      <p:ext uri="{BB962C8B-B14F-4D97-AF65-F5344CB8AC3E}">
        <p14:creationId xmlns:p14="http://schemas.microsoft.com/office/powerpoint/2010/main" val="3389572353"/>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8</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15796873"/>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xmlns="" val="2731093094"/>
                    </a:ext>
                  </a:extLst>
                </a:gridCol>
                <a:gridCol w="3789111">
                  <a:extLst>
                    <a:ext uri="{9D8B030D-6E8A-4147-A177-3AD203B41FA5}">
                      <a16:colId xmlns:a16="http://schemas.microsoft.com/office/drawing/2014/main" xmlns="" val="2353496225"/>
                    </a:ext>
                  </a:extLst>
                </a:gridCol>
              </a:tblGrid>
              <a:tr h="3747656">
                <a:tc>
                  <a:txBody>
                    <a:bodyPr/>
                    <a:lstStyle/>
                    <a:p>
                      <a:pPr marL="0" marR="0" lvl="0" indent="0" algn="l" defTabSz="685777"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No New Terms for Chapter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Network Topology Diagrams</a:t>
            </a:r>
            <a:endParaRPr lang="en-CA" altLang="en-US" dirty="0">
              <a:solidFill>
                <a:srgbClr val="367187"/>
              </a:solidFill>
              <a:cs typeface="Arial"/>
            </a:endParaRPr>
          </a:p>
        </p:txBody>
      </p:sp>
      <p:sp>
        <p:nvSpPr>
          <p:cNvPr id="13315" name="Content Placeholder 2"/>
          <p:cNvSpPr>
            <a:spLocks noGrp="1"/>
          </p:cNvSpPr>
          <p:nvPr>
            <p:ph idx="1"/>
          </p:nvPr>
        </p:nvSpPr>
        <p:spPr>
          <a:xfrm>
            <a:off x="5163178" y="120770"/>
            <a:ext cx="3928435" cy="4823764"/>
          </a:xfrm>
        </p:spPr>
        <p:txBody>
          <a:bodyPr/>
          <a:lstStyle/>
          <a:p>
            <a:pPr marL="169545" indent="-169545"/>
            <a:r>
              <a:rPr lang="en-US" altLang="en-US" dirty="0" smtClean="0"/>
              <a:t>Network topology </a:t>
            </a:r>
            <a:r>
              <a:rPr lang="en-US" altLang="en-US" dirty="0"/>
              <a:t>d</a:t>
            </a:r>
            <a:r>
              <a:rPr lang="en-US" altLang="en-US" dirty="0" smtClean="0"/>
              <a:t>iagrams keep track of the location, function, and status of devices on the network.  There are two types of topology diagrams:  </a:t>
            </a:r>
          </a:p>
          <a:p>
            <a:pPr marL="358457" lvl="1" indent="-169545"/>
            <a:r>
              <a:rPr lang="en-US" altLang="en-US" dirty="0" smtClean="0"/>
              <a:t>Physical topology</a:t>
            </a:r>
          </a:p>
          <a:p>
            <a:pPr marL="358457" lvl="1" indent="-169545"/>
            <a:r>
              <a:rPr lang="en-US" altLang="en-US" dirty="0" smtClean="0"/>
              <a:t>Logical topology</a:t>
            </a:r>
          </a:p>
          <a:p>
            <a:pPr marL="169545" indent="-169545"/>
            <a:r>
              <a:rPr lang="en-US" altLang="en-US" dirty="0" smtClean="0"/>
              <a:t>Physical Topology network diagrams show the physical layout of the devices connected to the network and typically include:</a:t>
            </a:r>
          </a:p>
          <a:p>
            <a:pPr marL="358457" lvl="1" indent="-169545"/>
            <a:r>
              <a:rPr lang="en-US" altLang="en-US" dirty="0" smtClean="0"/>
              <a:t>Device type</a:t>
            </a:r>
          </a:p>
          <a:p>
            <a:pPr marL="358457" lvl="1" indent="-169545"/>
            <a:r>
              <a:rPr lang="en-US" altLang="en-US" dirty="0" smtClean="0"/>
              <a:t>Model and manufacturer</a:t>
            </a:r>
          </a:p>
          <a:p>
            <a:pPr marL="358457" lvl="1" indent="-169545"/>
            <a:r>
              <a:rPr lang="en-US" altLang="en-US" dirty="0" smtClean="0"/>
              <a:t>Operating System version</a:t>
            </a:r>
          </a:p>
          <a:p>
            <a:pPr marL="358457" lvl="1" indent="-169545"/>
            <a:r>
              <a:rPr lang="en-US" altLang="en-US" dirty="0" smtClean="0"/>
              <a:t>Cable type and identifier</a:t>
            </a:r>
          </a:p>
          <a:p>
            <a:pPr marL="358457" lvl="1" indent="-169545"/>
            <a:r>
              <a:rPr lang="en-US" altLang="en-US" dirty="0" smtClean="0"/>
              <a:t>Cable specification</a:t>
            </a:r>
          </a:p>
          <a:p>
            <a:pPr marL="358457" lvl="1" indent="-169545"/>
            <a:r>
              <a:rPr lang="en-US" altLang="en-US" dirty="0" smtClean="0"/>
              <a:t>Connector type</a:t>
            </a:r>
          </a:p>
          <a:p>
            <a:pPr marL="358457" lvl="1" indent="-169545"/>
            <a:r>
              <a:rPr lang="en-US" altLang="en-US" dirty="0" smtClean="0"/>
              <a:t>Cabling endpoints</a:t>
            </a: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89870" y="895260"/>
            <a:ext cx="4783438" cy="3641253"/>
          </a:xfrm>
          <a:prstGeom prst="rect">
            <a:avLst/>
          </a:prstGeom>
        </p:spPr>
      </p:pic>
    </p:spTree>
    <p:extLst>
      <p:ext uri="{BB962C8B-B14F-4D97-AF65-F5344CB8AC3E}">
        <p14:creationId xmlns:p14="http://schemas.microsoft.com/office/powerpoint/2010/main" val="398260105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Network Topology Diagrams (Cont.)</a:t>
            </a:r>
            <a:endParaRPr lang="en-CA" altLang="en-US" dirty="0">
              <a:solidFill>
                <a:srgbClr val="367187"/>
              </a:solidFill>
              <a:cs typeface="Arial"/>
            </a:endParaRPr>
          </a:p>
        </p:txBody>
      </p:sp>
      <p:sp>
        <p:nvSpPr>
          <p:cNvPr id="13315" name="Content Placeholder 2"/>
          <p:cNvSpPr>
            <a:spLocks noGrp="1"/>
          </p:cNvSpPr>
          <p:nvPr>
            <p:ph idx="1"/>
          </p:nvPr>
        </p:nvSpPr>
        <p:spPr>
          <a:xfrm>
            <a:off x="4908430" y="0"/>
            <a:ext cx="4183183" cy="4944534"/>
          </a:xfrm>
        </p:spPr>
        <p:txBody>
          <a:bodyPr/>
          <a:lstStyle/>
          <a:p>
            <a:pPr marL="169545" indent="-169545"/>
            <a:r>
              <a:rPr lang="en-US" altLang="en-US" dirty="0" smtClean="0"/>
              <a:t>Logical network topology diagrams illustrate how devices are logically connected to the network</a:t>
            </a:r>
          </a:p>
          <a:p>
            <a:pPr marL="169545" indent="-169545"/>
            <a:r>
              <a:rPr lang="en-US" altLang="en-US" dirty="0" smtClean="0"/>
              <a:t>Symbols are used to represent network elements, such as routers, servers, hosts, VPN concentrators, and security devices.</a:t>
            </a:r>
          </a:p>
          <a:p>
            <a:pPr marL="169545" indent="-169545"/>
            <a:r>
              <a:rPr lang="en-US" altLang="en-US" dirty="0" smtClean="0"/>
              <a:t>Documented information might include:</a:t>
            </a:r>
          </a:p>
          <a:p>
            <a:pPr marL="358457" lvl="1" indent="-169545"/>
            <a:r>
              <a:rPr lang="en-US" altLang="en-US" dirty="0" smtClean="0"/>
              <a:t>Device identifiers</a:t>
            </a:r>
          </a:p>
          <a:p>
            <a:pPr marL="358457" lvl="1" indent="-169545"/>
            <a:r>
              <a:rPr lang="en-US" altLang="en-US" dirty="0" smtClean="0"/>
              <a:t>IP address and prefix lengths</a:t>
            </a:r>
          </a:p>
          <a:p>
            <a:pPr marL="358457" lvl="1" indent="-169545"/>
            <a:r>
              <a:rPr lang="en-US" altLang="en-US" dirty="0" smtClean="0"/>
              <a:t>Interface identifiers</a:t>
            </a:r>
          </a:p>
          <a:p>
            <a:pPr marL="358457" lvl="1" indent="-169545"/>
            <a:r>
              <a:rPr lang="en-US" altLang="en-US" dirty="0" smtClean="0"/>
              <a:t>Connection type</a:t>
            </a:r>
          </a:p>
          <a:p>
            <a:pPr marL="358457" lvl="1" indent="-169545"/>
            <a:r>
              <a:rPr lang="en-US" altLang="en-US" dirty="0" smtClean="0"/>
              <a:t>Frame Relay DLCI for virtual circuits (if applicable)</a:t>
            </a:r>
          </a:p>
          <a:p>
            <a:pPr marL="358457" lvl="1" indent="-169545"/>
            <a:r>
              <a:rPr lang="en-US" altLang="en-US" dirty="0" smtClean="0"/>
              <a:t>Site-to-site VPNs</a:t>
            </a:r>
          </a:p>
          <a:p>
            <a:pPr marL="358457" lvl="1" indent="-169545"/>
            <a:r>
              <a:rPr lang="en-US" altLang="en-US" dirty="0" smtClean="0"/>
              <a:t>Routing protocols and static routes</a:t>
            </a:r>
          </a:p>
          <a:p>
            <a:pPr marL="358457" lvl="1" indent="-169545"/>
            <a:r>
              <a:rPr lang="en-US" altLang="en-US" dirty="0" smtClean="0"/>
              <a:t>WAN technologies used</a:t>
            </a:r>
          </a:p>
          <a:p>
            <a:pPr marL="358457" lvl="1" indent="-169545"/>
            <a:r>
              <a:rPr lang="en-US" altLang="en-US" dirty="0" smtClean="0"/>
              <a:t>Data-link protocols</a:t>
            </a:r>
          </a:p>
          <a:p>
            <a:pPr marL="358457" lvl="1" indent="-169545"/>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97598" y="856611"/>
            <a:ext cx="4615941" cy="3665848"/>
          </a:xfrm>
          <a:prstGeom prst="rect">
            <a:avLst/>
          </a:prstGeom>
        </p:spPr>
      </p:pic>
    </p:spTree>
    <p:extLst>
      <p:ext uri="{BB962C8B-B14F-4D97-AF65-F5344CB8AC3E}">
        <p14:creationId xmlns:p14="http://schemas.microsoft.com/office/powerpoint/2010/main" val="162494938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Establishing a Network Baseline</a:t>
            </a:r>
            <a:endParaRPr lang="en-CA" altLang="en-US" dirty="0">
              <a:solidFill>
                <a:srgbClr val="367187"/>
              </a:solidFill>
              <a:cs typeface="Arial"/>
            </a:endParaRPr>
          </a:p>
        </p:txBody>
      </p:sp>
      <p:sp>
        <p:nvSpPr>
          <p:cNvPr id="13315" name="Content Placeholder 2"/>
          <p:cNvSpPr>
            <a:spLocks noGrp="1"/>
          </p:cNvSpPr>
          <p:nvPr>
            <p:ph idx="1"/>
          </p:nvPr>
        </p:nvSpPr>
        <p:spPr>
          <a:xfrm>
            <a:off x="5163178" y="120770"/>
            <a:ext cx="3928435" cy="4579416"/>
          </a:xfrm>
        </p:spPr>
        <p:txBody>
          <a:bodyPr/>
          <a:lstStyle/>
          <a:p>
            <a:pPr marL="169545" indent="-169545"/>
            <a:r>
              <a:rPr lang="en-US" altLang="en-US" dirty="0" smtClean="0"/>
              <a:t>The purpose of network monitoring is to watch network performance in comparison to a predetermined baseline.</a:t>
            </a:r>
          </a:p>
          <a:p>
            <a:pPr marL="169545" indent="-169545"/>
            <a:r>
              <a:rPr lang="en-US" altLang="en-US" dirty="0" smtClean="0"/>
              <a:t>A network performance baseline</a:t>
            </a:r>
          </a:p>
          <a:p>
            <a:pPr marL="358457" lvl="1" indent="-169545"/>
            <a:r>
              <a:rPr lang="en-US" altLang="en-US" dirty="0" smtClean="0"/>
              <a:t>Is used to establish normal network or system performance</a:t>
            </a:r>
          </a:p>
          <a:p>
            <a:pPr marL="358457" lvl="1" indent="-169545"/>
            <a:r>
              <a:rPr lang="en-US" altLang="en-US" dirty="0" smtClean="0"/>
              <a:t>Requires collecting performance data from the ports and devices that are essential to operation</a:t>
            </a:r>
          </a:p>
          <a:p>
            <a:pPr marL="358457" lvl="1" indent="-169545"/>
            <a:r>
              <a:rPr lang="en-US" altLang="en-US" dirty="0" smtClean="0"/>
              <a:t>Allows the network administrator to determine the difference between abnormal behavior and proper network performance</a:t>
            </a:r>
            <a:endParaRPr lang="en-US" altLang="en-US" dirty="0"/>
          </a:p>
          <a:p>
            <a:pPr marL="169545" lvl="0" indent="-169545">
              <a:buClr>
                <a:srgbClr val="58585B"/>
              </a:buClr>
            </a:pPr>
            <a:r>
              <a:rPr lang="en-US" altLang="en-US" dirty="0" smtClean="0"/>
              <a:t>Analysis after an initial baseline also tends to reveal hidden problems.  The collected data can show the true nature of congestion or potential congestion in a network.</a:t>
            </a:r>
            <a:endParaRPr lang="en-US" altLang="en-US" dirty="0"/>
          </a:p>
          <a:p>
            <a:pPr marL="188912" lvl="1" indent="0">
              <a:buNone/>
            </a:pPr>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28137" y="1315711"/>
            <a:ext cx="5117245" cy="2503278"/>
          </a:xfrm>
          <a:prstGeom prst="rect">
            <a:avLst/>
          </a:prstGeom>
        </p:spPr>
      </p:pic>
    </p:spTree>
    <p:extLst>
      <p:ext uri="{BB962C8B-B14F-4D97-AF65-F5344CB8AC3E}">
        <p14:creationId xmlns:p14="http://schemas.microsoft.com/office/powerpoint/2010/main" val="273039341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460763" cy="757238"/>
          </a:xfrm>
        </p:spPr>
        <p:txBody>
          <a:bodyPr/>
          <a:lstStyle/>
          <a:p>
            <a:r>
              <a:rPr lang="en-US" sz="1600" dirty="0" smtClean="0"/>
              <a:t>Network Documentation</a:t>
            </a:r>
            <a:r>
              <a:rPr lang="en-US" dirty="0">
                <a:solidFill>
                  <a:schemeClr val="tx1"/>
                </a:solidFill>
              </a:rPr>
              <a:t/>
            </a:r>
            <a:br>
              <a:rPr lang="en-US" dirty="0">
                <a:solidFill>
                  <a:schemeClr val="tx1"/>
                </a:solidFill>
              </a:rPr>
            </a:br>
            <a:r>
              <a:rPr lang="en-US" dirty="0" smtClean="0"/>
              <a:t>Steps to Establish a Network Baseline</a:t>
            </a:r>
            <a:endParaRPr lang="en-CA" altLang="en-US" dirty="0">
              <a:solidFill>
                <a:srgbClr val="367187"/>
              </a:solidFill>
              <a:cs typeface="Arial"/>
            </a:endParaRPr>
          </a:p>
        </p:txBody>
      </p:sp>
      <p:sp>
        <p:nvSpPr>
          <p:cNvPr id="13315" name="Content Placeholder 2"/>
          <p:cNvSpPr>
            <a:spLocks noGrp="1"/>
          </p:cNvSpPr>
          <p:nvPr>
            <p:ph idx="1"/>
          </p:nvPr>
        </p:nvSpPr>
        <p:spPr>
          <a:xfrm>
            <a:off x="4836586" y="757238"/>
            <a:ext cx="4255028" cy="3937882"/>
          </a:xfrm>
        </p:spPr>
        <p:txBody>
          <a:bodyPr/>
          <a:lstStyle/>
          <a:p>
            <a:pPr marL="169545" indent="-169545"/>
            <a:r>
              <a:rPr lang="en-US" altLang="en-US" dirty="0" smtClean="0"/>
              <a:t>Step 1:  Determine what types of data to collect.</a:t>
            </a:r>
          </a:p>
          <a:p>
            <a:pPr marL="358457" lvl="1" indent="-169545"/>
            <a:r>
              <a:rPr lang="en-US" altLang="en-US" dirty="0" smtClean="0"/>
              <a:t>Start out with a few variables that represent the defined policy.  </a:t>
            </a:r>
          </a:p>
          <a:p>
            <a:pPr marL="358457" lvl="1" indent="-169545"/>
            <a:r>
              <a:rPr lang="en-US" altLang="en-US" dirty="0" smtClean="0"/>
              <a:t>Not that </a:t>
            </a:r>
            <a:r>
              <a:rPr lang="en-US" altLang="en-US" dirty="0"/>
              <a:t>c</a:t>
            </a:r>
            <a:r>
              <a:rPr lang="en-US" altLang="en-US" dirty="0" smtClean="0"/>
              <a:t>apturing too many data points can be overwhelming making analysis difficult.</a:t>
            </a:r>
          </a:p>
          <a:p>
            <a:pPr marL="358457" lvl="1" indent="-169545"/>
            <a:r>
              <a:rPr lang="en-US" altLang="en-US" dirty="0" smtClean="0"/>
              <a:t>Start out simply, and fine-tune along the way.</a:t>
            </a:r>
          </a:p>
          <a:p>
            <a:pPr marL="169545" indent="-169545"/>
            <a:r>
              <a:rPr lang="en-US" altLang="en-US" dirty="0" smtClean="0"/>
              <a:t>Step 2:  Identify devices and ports of interest.</a:t>
            </a:r>
          </a:p>
          <a:p>
            <a:pPr marL="358457" lvl="1" indent="-169545"/>
            <a:r>
              <a:rPr lang="en-US" altLang="en-US" dirty="0" smtClean="0"/>
              <a:t>Use the network topology to identify key devices for which performance data should be measured.</a:t>
            </a:r>
          </a:p>
          <a:p>
            <a:pPr marL="358457" lvl="1" indent="-169545"/>
            <a:r>
              <a:rPr lang="en-US" altLang="en-US" dirty="0" smtClean="0"/>
              <a:t>Devices and ports of interest include network device ports that connect to other network devices, servers, and key users.</a:t>
            </a:r>
          </a:p>
          <a:p>
            <a:pPr marL="358457" lvl="1" indent="-169545"/>
            <a:endParaRPr lang="en-US" altLang="en-US" dirty="0" smtClean="0"/>
          </a:p>
          <a:p>
            <a:pPr marL="0" indent="0">
              <a:buNone/>
            </a:pPr>
            <a:endParaRPr lang="en-US" altLang="en-US" dirty="0" smtClean="0"/>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79917" y="757238"/>
            <a:ext cx="4476750" cy="3937882"/>
          </a:xfrm>
          <a:prstGeom prst="rect">
            <a:avLst/>
          </a:prstGeom>
        </p:spPr>
      </p:pic>
    </p:spTree>
    <p:extLst>
      <p:ext uri="{BB962C8B-B14F-4D97-AF65-F5344CB8AC3E}">
        <p14:creationId xmlns:p14="http://schemas.microsoft.com/office/powerpoint/2010/main" val="385451889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4094</TotalTime>
  <Words>5693</Words>
  <Application>Microsoft Office PowerPoint</Application>
  <PresentationFormat>On-screen Show (16:9)</PresentationFormat>
  <Paragraphs>792</Paragraphs>
  <Slides>56</Slides>
  <Notes>55</Notes>
  <HiddenSlides>1</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Default Theme</vt:lpstr>
      <vt:lpstr>Chapter 8: Network Troubleshooting</vt:lpstr>
      <vt:lpstr>Chapter 8 - Sections &amp; Objectives</vt:lpstr>
      <vt:lpstr>8.1 Troubleshooting Methodology</vt:lpstr>
      <vt:lpstr>Network Documentation Documenting the Network</vt:lpstr>
      <vt:lpstr>Network Documentation Documenting the Network (Cont.)</vt:lpstr>
      <vt:lpstr>Network Documentation Network Topology Diagrams</vt:lpstr>
      <vt:lpstr>Network Documentation Network Topology Diagrams (Cont.)</vt:lpstr>
      <vt:lpstr>Network Documentation Establishing a Network Baseline</vt:lpstr>
      <vt:lpstr>Network Documentation Steps to Establish a Network Baseline</vt:lpstr>
      <vt:lpstr>Network Documentation Steps to Establish a Network Baseline (Cont.)</vt:lpstr>
      <vt:lpstr>Network Documentation Measuring Data</vt:lpstr>
      <vt:lpstr>Troubleshooting Process General Troubleshooting Procedures</vt:lpstr>
      <vt:lpstr>Troubleshooting Process General Troubleshooting Procedures (Cont.)</vt:lpstr>
      <vt:lpstr>Troubleshooting Process Gathering Symptoms</vt:lpstr>
      <vt:lpstr>Troubleshooting Process Gathering Symptoms (Cont.)</vt:lpstr>
      <vt:lpstr>Troubleshooting Process Questioning End Users</vt:lpstr>
      <vt:lpstr>Isolating the Issue Using Layered Models Using Layered Models for Troubleshooting</vt:lpstr>
      <vt:lpstr>Isolating the Issue Using Layered Models Using Layered Models for Troubleshooting (Cont.)</vt:lpstr>
      <vt:lpstr>Isolating the Issue Using Layered Models Troubleshooting Methods</vt:lpstr>
      <vt:lpstr>Isolating the Issue Using Layered Models Troubleshooting Methods (Cont.)</vt:lpstr>
      <vt:lpstr>Isolating the Issue Using Layered Models Other Troubleshooting Methods</vt:lpstr>
      <vt:lpstr>Isolating the Issue Using Layered Models Guidelines for Selecting a Troubleshooting Method</vt:lpstr>
      <vt:lpstr>8.2 Troubleshooting Scenarios</vt:lpstr>
      <vt:lpstr>Using IP SLA IP SLA Concepts</vt:lpstr>
      <vt:lpstr>Using IP SLA IP SLA Configuration</vt:lpstr>
      <vt:lpstr>Using IP SLA IP SLA Configuration (Cont.)</vt:lpstr>
      <vt:lpstr>Using IP SLA Sample IP SLA Configuration</vt:lpstr>
      <vt:lpstr>Using IP SLA Verifying an IP SLA Configuration</vt:lpstr>
      <vt:lpstr>Troubleshooting Tools Software Troubleshooting Tools</vt:lpstr>
      <vt:lpstr>Troubleshooting Tools Protocol Analyzers</vt:lpstr>
      <vt:lpstr>Troubleshooting Tools Hardware Troubleshooting Tools</vt:lpstr>
      <vt:lpstr>Troubleshooting Tools Hardware Troubleshooting Tools (Cont.)</vt:lpstr>
      <vt:lpstr>Troubleshooting Tools Using a Syslog Server for Troubleshooting</vt:lpstr>
      <vt:lpstr>Symptoms and Causes of Network Troubleshooting Physical Layer Troubleshooting</vt:lpstr>
      <vt:lpstr>Symptoms and Causes of Network Troubleshooting Physical Layer Troubleshooting (Cont.)</vt:lpstr>
      <vt:lpstr>Symptoms and Causes of Network Troubleshooting Data Link Layer Troubleshooting</vt:lpstr>
      <vt:lpstr>Symptoms and Causes of Network Troubleshooting Data Link Layer Troubleshooting (Cont.)</vt:lpstr>
      <vt:lpstr>Symptoms and Causes of Network Troubleshooting Network Layer Troubleshooting</vt:lpstr>
      <vt:lpstr>Symptoms and Causes of Network Troubleshooting Transport Layer Troubleshooting - ACLs</vt:lpstr>
      <vt:lpstr>Symptoms and Causes of Network Troubleshooting Transport Layer Troubleshooting – NAT for IPv4</vt:lpstr>
      <vt:lpstr>Symptoms and Causes of Network Troubleshooting Application Layer Troubleshooting</vt:lpstr>
      <vt:lpstr>Troubleshooting IP Connectivity Components of Troubleshooting End-to-End Connectivity</vt:lpstr>
      <vt:lpstr>Troubleshooting IP Connectivity Components of Troubleshooting End-to-End Connectivity (Cont.)</vt:lpstr>
      <vt:lpstr>Troubleshooting IP Connectivity End-to-End Connectivity Problem Initiates Troubleshooting</vt:lpstr>
      <vt:lpstr>Troubleshooting IP Connectivity Step 1 – Verify the Physical Layer</vt:lpstr>
      <vt:lpstr>Troubleshooting IP Connectivity Step 2 – Check for Duplex Mismatches</vt:lpstr>
      <vt:lpstr>Troubleshooting IP Connectivity Step 3 – Verify Layer 2 and 3 Addressing on the Local Network</vt:lpstr>
      <vt:lpstr>Troubleshooting IP Connectivity Step 4 – Verify Default Gateway</vt:lpstr>
      <vt:lpstr>Troubleshooting IP Connectivity Step 5 – Verify Correct Path</vt:lpstr>
      <vt:lpstr>Troubleshooting IP Connectivity Step 6 – Verify the Transport Layer</vt:lpstr>
      <vt:lpstr>Troubleshooting IP Connectivity Step 7 – Verify ACLs</vt:lpstr>
      <vt:lpstr>Troubleshooting IP Connectivity Step 7 – Verify DNS</vt:lpstr>
      <vt:lpstr>8.3 Summary</vt:lpstr>
      <vt:lpstr>Summary Conclusion</vt:lpstr>
      <vt:lpstr>Chapter 8 New Terms and Commands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Access Control Lists</dc:title>
  <dc:creator>Torres,Frank A.</dc:creator>
  <cp:lastModifiedBy>Tanka</cp:lastModifiedBy>
  <cp:revision>643</cp:revision>
  <dcterms:modified xsi:type="dcterms:W3CDTF">2018-07-30T18:31:23Z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